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79" r:id="rId5"/>
    <p:sldId id="280" r:id="rId6"/>
    <p:sldId id="274" r:id="rId7"/>
    <p:sldId id="275" r:id="rId8"/>
    <p:sldId id="281" r:id="rId9"/>
    <p:sldId id="284" r:id="rId10"/>
    <p:sldId id="277" r:id="rId11"/>
    <p:sldId id="282" r:id="rId12"/>
    <p:sldId id="285" r:id="rId13"/>
  </p:sldIdLst>
  <p:sldSz cx="12192000" cy="6858000"/>
  <p:notesSz cx="6858000" cy="9144000"/>
  <p:defaultTextStyle>
    <a:defPPr>
      <a:defRPr lang="en-AU"/>
    </a:defPPr>
    <a:lvl1pPr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609585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219170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828754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438339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EE2BE5-9E4F-402F-89CA-C1F9EC4A9FE5}">
          <p14:sldIdLst>
            <p14:sldId id="279"/>
            <p14:sldId id="280"/>
            <p14:sldId id="274"/>
            <p14:sldId id="275"/>
            <p14:sldId id="281"/>
            <p14:sldId id="284"/>
            <p14:sldId id="277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BDEB371-19EB-7BEA-950E-94E6B8C544E7}" name="Nicola Fotheringham (DFFH)" initials="NF(" userId="S::nicola.fotheringham@dffh.vic.gov.au::3b4a056a-6c3e-45da-ac9a-8b0be5361319" providerId="AD"/>
  <p188:author id="{842FB990-CDF2-45B8-394C-BE5704D873C2}" name="Suzanne Hall (DFFH)" initials="SH(" userId="S::suzanne.hall@dffh.vic.gov.au::de004d55-d470-45a8-bc85-5e69ee755a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89D"/>
    <a:srgbClr val="201547"/>
    <a:srgbClr val="53565A"/>
    <a:srgbClr val="D50032"/>
    <a:srgbClr val="007B4B"/>
    <a:srgbClr val="DA372E"/>
    <a:srgbClr val="008950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9D7AB-1FC7-4B52-B2B7-A29618B7C305}" v="5" dt="2023-07-20T01:05:46.330"/>
    <p1510:client id="{4FD15E1A-8ED7-4EE7-8450-E44D71558C0D}" v="47" dt="2023-07-19T22:34:44.893"/>
    <p1510:client id="{76DCACCA-5544-2336-D9E0-DB2BAADB4F6A}" v="1" dt="2023-07-19T22:55:30.432"/>
    <p1510:client id="{7EF73B33-D769-46EF-9D18-EF928BB4B456}" v="11" dt="2023-07-20T01:16:36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24/07/2023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31" y="865492"/>
            <a:ext cx="8585068" cy="1890409"/>
          </a:xfrm>
        </p:spPr>
        <p:txBody>
          <a:bodyPr anchor="b">
            <a:noAutofit/>
          </a:bodyPr>
          <a:lstStyle>
            <a:lvl1pPr>
              <a:defRPr sz="3200" b="1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630" y="2857501"/>
            <a:ext cx="5956169" cy="129540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201547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-1"/>
            <a:ext cx="8640000" cy="1458000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rgbClr val="20154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894788"/>
            <a:ext cx="10991851" cy="458538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0"/>
            <a:ext cx="8640000" cy="893433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rgbClr val="20154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357460"/>
            <a:ext cx="10991851" cy="512271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 sz="1600"/>
            </a:lvl1pPr>
          </a:lstStyle>
          <a:p>
            <a:fld id="{3689E5EE-9843-45A7-B324-3EFD7322ED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324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9669" y="0"/>
            <a:ext cx="8640000" cy="14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667" y="1894788"/>
            <a:ext cx="10991851" cy="45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1851" y="6486525"/>
            <a:ext cx="719667" cy="37465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201547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609585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2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4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6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ervice.vic.gov.au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vic.gov.au/sites/default/files/2023-07/Social-media_package.zip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c.gov.au/sites/default/files/2023-07/Instructions-adding-email-signature-block.docx" TargetMode="External"/><Relationship Id="rId2" Type="http://schemas.openxmlformats.org/officeDocument/2006/relationships/hyperlink" Target="https://www.vic.gov.au/sites/default/files/2023-07/Veterans-Card-Victoria-email-banner.pn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KhMttm5nE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jKhMttm5nE?feature=oembed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c.gov.au/sites/default/files/2023-07/Veterans-Card-Victoria_A4-Poster.pdf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forms.office.com/r/73H3PuYwW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rvice.vic.gov.au/services/veterans-card-victori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veterans@dffh.vic.gov.au" TargetMode="External"/><Relationship Id="rId2" Type="http://schemas.openxmlformats.org/officeDocument/2006/relationships/hyperlink" Target="http://www.service.vic.gov.au/services/veterans-card-victoria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vic.gov.au/concessions-vetera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31" y="963827"/>
            <a:ext cx="5836720" cy="580768"/>
          </a:xfrm>
        </p:spPr>
        <p:txBody>
          <a:bodyPr anchor="t" anchorCtr="0"/>
          <a:lstStyle/>
          <a:p>
            <a:r>
              <a:rPr lang="en-AU"/>
              <a:t>Veterans Card – Victoria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91DFC-5B04-4A92-8B3F-D98EE9A8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6630" y="1544595"/>
            <a:ext cx="5540159" cy="1295401"/>
          </a:xfrm>
        </p:spPr>
        <p:txBody>
          <a:bodyPr/>
          <a:lstStyle/>
          <a:p>
            <a:r>
              <a:rPr lang="en-AU"/>
              <a:t>Victoria thanks you for your service 		</a:t>
            </a:r>
          </a:p>
          <a:p>
            <a:r>
              <a:rPr lang="en-AU"/>
              <a:t>Stakeholder pack</a:t>
            </a:r>
          </a:p>
        </p:txBody>
      </p:sp>
    </p:spTree>
    <p:extLst>
      <p:ext uri="{BB962C8B-B14F-4D97-AF65-F5344CB8AC3E}">
        <p14:creationId xmlns:p14="http://schemas.microsoft.com/office/powerpoint/2010/main" val="298928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A747-9730-4BC0-8E1C-D6503F9F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About the card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A25D-D3AF-47B9-BCDC-641747B26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8" y="1357460"/>
            <a:ext cx="6187760" cy="5122716"/>
          </a:xfrm>
        </p:spPr>
        <p:txBody>
          <a:bodyPr/>
          <a:lstStyle/>
          <a:p>
            <a:pPr lvl="1"/>
            <a:r>
              <a:rPr lang="en-AU" sz="2200" b="1">
                <a:solidFill>
                  <a:srgbClr val="201547"/>
                </a:solidFill>
                <a:ea typeface="ＭＳ Ｐゴシック"/>
              </a:rPr>
              <a:t>The Veterans Card – Victoria offers:</a:t>
            </a:r>
          </a:p>
          <a:p>
            <a:pPr lvl="1"/>
            <a:endParaRPr lang="en-AU" sz="1500"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$100 off light vehicle </a:t>
            </a:r>
            <a:r>
              <a:rPr lang="en-AU" sz="1800" b="0">
                <a:solidFill>
                  <a:srgbClr val="000000"/>
                </a:solidFill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registration</a:t>
            </a:r>
            <a:endParaRPr lang="en-AU" sz="1800" b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One free trailer and one free caravan registration</a:t>
            </a:r>
            <a:r>
              <a:rPr lang="en-AU" sz="1800" b="0">
                <a:solidFill>
                  <a:srgbClr val="000000"/>
                </a:solidFill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  </a:t>
            </a:r>
            <a:endParaRPr lang="en-AU" sz="1800" b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Fishing licence exemption</a:t>
            </a:r>
            <a:r>
              <a:rPr lang="en-AU" sz="1800" b="0">
                <a:solidFill>
                  <a:srgbClr val="000000"/>
                </a:solidFill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  </a:t>
            </a:r>
            <a:endParaRPr lang="en-AU" sz="1800" b="0"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Free boating (marine) licence</a:t>
            </a:r>
            <a:r>
              <a:rPr lang="en-AU" sz="1800" b="0">
                <a:solidFill>
                  <a:srgbClr val="000000"/>
                </a:solidFill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 </a:t>
            </a:r>
            <a:endParaRPr lang="en-AU" sz="1800" b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ffectLst/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Free public transport on Anzac </a:t>
            </a:r>
            <a:r>
              <a:rPr lang="en-AU" sz="1800" b="0">
                <a:solidFill>
                  <a:srgbClr val="000000"/>
                </a:solidFill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Day </a:t>
            </a:r>
            <a:r>
              <a:rPr lang="en-AU" sz="1800" b="0">
                <a:solidFill>
                  <a:srgbClr val="000000"/>
                </a:solidFill>
                <a:effectLst/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&amp; Remembrance </a:t>
            </a:r>
            <a:r>
              <a:rPr lang="en-AU" sz="1800" b="0">
                <a:solidFill>
                  <a:srgbClr val="000000"/>
                </a:solidFill>
                <a:latin typeface="+mj-lt"/>
                <a:ea typeface="VIC" panose="00000500000000000000" pitchFamily="2" charset="0"/>
                <a:cs typeface="VIC" panose="00000500000000000000" pitchFamily="2" charset="0"/>
              </a:rPr>
              <a:t>Day.</a:t>
            </a:r>
            <a:endParaRPr lang="en-AU" sz="1800" b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>
                <a:solidFill>
                  <a:srgbClr val="000000"/>
                </a:solidFill>
                <a:ea typeface="ＭＳ Ｐゴシック"/>
              </a:rPr>
              <a:t>Access to veteran employment programs </a:t>
            </a:r>
            <a:endParaRPr lang="en-AU" sz="1800" b="0">
              <a:ea typeface="ＭＳ Ｐゴシック"/>
            </a:endParaRPr>
          </a:p>
          <a:p>
            <a:pPr lvl="1"/>
            <a:endParaRPr lang="en-AU" sz="1500">
              <a:ea typeface="ＭＳ Ｐゴシック"/>
            </a:endParaRPr>
          </a:p>
          <a:p>
            <a:pPr lvl="1"/>
            <a:endParaRPr lang="en-AU" sz="1500">
              <a:ea typeface="ＭＳ Ｐゴシック"/>
              <a:cs typeface="Arial"/>
            </a:endParaRPr>
          </a:p>
        </p:txBody>
      </p:sp>
      <p:pic>
        <p:nvPicPr>
          <p:cNvPr id="5" name="Picture 4" descr="A screenshot of a qr code&#10;&#10;Description automatically generated with medium confidence">
            <a:extLst>
              <a:ext uri="{FF2B5EF4-FFF2-40B4-BE49-F238E27FC236}">
                <a16:creationId xmlns:a16="http://schemas.microsoft.com/office/drawing/2014/main" id="{43059000-5C43-380F-1FA4-7A67644F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469" y="2196271"/>
            <a:ext cx="29464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1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E24-72E8-45B5-B7C0-A5242ED5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Who is eligible and how to apply </a:t>
            </a:r>
            <a:endParaRPr lang="en-AU" sz="2133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A60A-15CF-486D-A50C-B38A52218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8" y="1357460"/>
            <a:ext cx="8742988" cy="5122716"/>
          </a:xfrm>
        </p:spPr>
        <p:txBody>
          <a:bodyPr/>
          <a:lstStyle/>
          <a:p>
            <a:pPr lvl="1"/>
            <a:r>
              <a:rPr lang="en-AU" b="1">
                <a:solidFill>
                  <a:prstClr val="black"/>
                </a:solidFill>
              </a:rPr>
              <a:t>Who is eligible?</a:t>
            </a:r>
          </a:p>
          <a:p>
            <a:pPr lvl="1"/>
            <a:r>
              <a:rPr lang="en-AU">
                <a:solidFill>
                  <a:prstClr val="black"/>
                </a:solidFill>
              </a:rPr>
              <a:t>Anyone who has served or is currently serving in the Australian Defence Force and resides in Victoria. </a:t>
            </a:r>
          </a:p>
          <a:p>
            <a:pPr lvl="1"/>
            <a:r>
              <a:rPr lang="en-AU">
                <a:solidFill>
                  <a:prstClr val="black"/>
                </a:solidFill>
              </a:rPr>
              <a:t>The length, type or location of your service does not matter. </a:t>
            </a:r>
            <a:br>
              <a:rPr lang="en-AU">
                <a:solidFill>
                  <a:prstClr val="black"/>
                </a:solidFill>
              </a:rPr>
            </a:br>
            <a:endParaRPr lang="en-AU">
              <a:solidFill>
                <a:prstClr val="black"/>
              </a:solidFill>
            </a:endParaRPr>
          </a:p>
          <a:p>
            <a:pPr lvl="1"/>
            <a:r>
              <a:rPr lang="en-AU" b="1">
                <a:solidFill>
                  <a:prstClr val="black"/>
                </a:solidFill>
              </a:rPr>
              <a:t>How to apply</a:t>
            </a:r>
          </a:p>
          <a:p>
            <a:pPr lvl="1"/>
            <a:r>
              <a:rPr lang="en-AU">
                <a:ea typeface="ＭＳ Ｐゴシック"/>
              </a:rPr>
              <a:t>Apply, store and show your card in the Service Victoria app on your smartphone or</a:t>
            </a:r>
            <a:r>
              <a:rPr lang="en-AU">
                <a:cs typeface="Arial"/>
              </a:rPr>
              <a:t> </a:t>
            </a:r>
            <a:r>
              <a:rPr lang="en-AU">
                <a:ea typeface="ＭＳ Ｐゴシック"/>
              </a:rPr>
              <a:t>apply online at </a:t>
            </a:r>
            <a:r>
              <a:rPr lang="en-AU">
                <a:ea typeface="ＭＳ Ｐゴシック"/>
                <a:hlinkClick r:id="rId2"/>
              </a:rPr>
              <a:t>service.vic.gov.au</a:t>
            </a:r>
            <a:r>
              <a:rPr lang="en-AU">
                <a:ea typeface="ＭＳ Ｐゴシック"/>
              </a:rPr>
              <a:t> </a:t>
            </a:r>
            <a:endParaRPr lang="en-AU" b="1"/>
          </a:p>
          <a:p>
            <a:pPr lvl="1"/>
            <a:endParaRPr lang="en-AU">
              <a:solidFill>
                <a:prstClr val="black"/>
              </a:solidFill>
            </a:endParaRPr>
          </a:p>
          <a:p>
            <a:pPr lvl="1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56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uare social tile advertising the Veterans Card.">
            <a:extLst>
              <a:ext uri="{FF2B5EF4-FFF2-40B4-BE49-F238E27FC236}">
                <a16:creationId xmlns:a16="http://schemas.microsoft.com/office/drawing/2014/main" id="{CB67999B-7AAD-9988-CD44-8EA87A8E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52" y="2781226"/>
            <a:ext cx="2110260" cy="21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ndscape rectangle social tile advertising the Veterans Card.">
            <a:extLst>
              <a:ext uri="{FF2B5EF4-FFF2-40B4-BE49-F238E27FC236}">
                <a16:creationId xmlns:a16="http://schemas.microsoft.com/office/drawing/2014/main" id="{EBDE34B5-4D47-BE0C-367A-EB0EF20B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139" y="2781225"/>
            <a:ext cx="4038600" cy="21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rait rectangle social tile advertising the Veterans Card.">
            <a:extLst>
              <a:ext uri="{FF2B5EF4-FFF2-40B4-BE49-F238E27FC236}">
                <a16:creationId xmlns:a16="http://schemas.microsoft.com/office/drawing/2014/main" id="{5F9B682C-446B-1D7B-0ED8-284FD4FA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67" y="2781225"/>
            <a:ext cx="2047959" cy="364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F37E-D1C4-4400-B3CC-9183FB132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1867" b="0">
                <a:solidFill>
                  <a:prstClr val="black"/>
                </a:solidFill>
              </a:rPr>
              <a:t>Download a </a:t>
            </a:r>
            <a:r>
              <a:rPr lang="en-AU" altLang="en-US" sz="1867" b="0">
                <a:solidFill>
                  <a:prstClr val="black"/>
                </a:solidFill>
                <a:hlinkClick r:id="rId5"/>
              </a:rPr>
              <a:t>full social media pack </a:t>
            </a:r>
            <a:r>
              <a:rPr lang="en-AU" altLang="en-US" sz="1867" b="0">
                <a:solidFill>
                  <a:prstClr val="black"/>
                </a:solidFill>
              </a:rPr>
              <a:t>including suggested copy, hashtags and UTM links and images &lt;https://www.vic.gov.au/sites/default/files/2023-07/Social-media_package.zip&gt;.</a:t>
            </a:r>
          </a:p>
          <a:p>
            <a:endParaRPr lang="en-AU" altLang="en-US" sz="1867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EE5C5-3413-4E3F-9C04-7921B220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Social media assets	</a:t>
            </a:r>
            <a:endParaRPr lang="en-AU" sz="2133"/>
          </a:p>
        </p:txBody>
      </p:sp>
    </p:spTree>
    <p:extLst>
      <p:ext uri="{BB962C8B-B14F-4D97-AF65-F5344CB8AC3E}">
        <p14:creationId xmlns:p14="http://schemas.microsoft.com/office/powerpoint/2010/main" val="1920993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7E1E-81C6-41F8-495E-19AAEF9F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Email signature banner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21679B-099D-D543-2227-015434C82DF3}"/>
              </a:ext>
            </a:extLst>
          </p:cNvPr>
          <p:cNvSpPr txBox="1"/>
          <p:nvPr/>
        </p:nvSpPr>
        <p:spPr>
          <a:xfrm>
            <a:off x="650000" y="1420937"/>
            <a:ext cx="1064500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>
                <a:latin typeface="Arial"/>
                <a:ea typeface="ＭＳ Ｐゴシック"/>
                <a:cs typeface="Arial"/>
              </a:rPr>
              <a:t>Download the </a:t>
            </a:r>
            <a:r>
              <a:rPr lang="en-AU">
                <a:latin typeface="Arial"/>
                <a:ea typeface="ＭＳ Ｐゴシック"/>
                <a:cs typeface="Arial"/>
                <a:hlinkClick r:id="rId2"/>
              </a:rPr>
              <a:t>email signature banner</a:t>
            </a:r>
            <a:r>
              <a:rPr lang="en-AU">
                <a:latin typeface="Arial"/>
                <a:ea typeface="ＭＳ Ｐゴシック"/>
                <a:cs typeface="Arial"/>
              </a:rPr>
              <a:t> &lt;</a:t>
            </a:r>
            <a:r>
              <a:rPr lang="en-AU">
                <a:latin typeface="Arial"/>
                <a:ea typeface="ＭＳ Ｐゴシック"/>
                <a:cs typeface="Calibri"/>
              </a:rPr>
              <a:t>https://www.vic.gov.au/sites/default/files/2023-07/Veterans-Card-Victoria-email-banner.png&gt;</a:t>
            </a:r>
            <a:endParaRPr lang="en-AU">
              <a:latin typeface="Arial"/>
              <a:ea typeface="ＭＳ Ｐゴシック"/>
              <a:cs typeface="Arial"/>
            </a:endParaRPr>
          </a:p>
          <a:p>
            <a:endParaRPr lang="en-AU"/>
          </a:p>
          <a:p>
            <a:r>
              <a:rPr lang="en-AU">
                <a:latin typeface="Arial"/>
                <a:ea typeface="ＭＳ Ｐゴシック"/>
                <a:cs typeface="Arial"/>
              </a:rPr>
              <a:t>Download </a:t>
            </a:r>
            <a:r>
              <a:rPr lang="en-AU">
                <a:latin typeface="Arial"/>
                <a:ea typeface="ＭＳ Ｐゴシック"/>
                <a:cs typeface="Arial"/>
                <a:hlinkClick r:id="rId3"/>
              </a:rPr>
              <a:t>instructions for adding the banner</a:t>
            </a:r>
            <a:r>
              <a:rPr lang="en-AU">
                <a:latin typeface="Arial"/>
                <a:ea typeface="ＭＳ Ｐゴシック"/>
                <a:cs typeface="Arial"/>
              </a:rPr>
              <a:t> to your email signature including </a:t>
            </a:r>
            <a:br>
              <a:rPr lang="en-AU"/>
            </a:br>
            <a:r>
              <a:rPr lang="en-AU">
                <a:latin typeface="Arial"/>
                <a:ea typeface="ＭＳ Ｐゴシック"/>
                <a:cs typeface="Arial"/>
              </a:rPr>
              <a:t>how to add a link and how to add alt text &lt;</a:t>
            </a:r>
            <a:r>
              <a:rPr lang="en-AU">
                <a:latin typeface="Arial"/>
                <a:ea typeface="ＭＳ Ｐゴシック"/>
                <a:cs typeface="Calibri"/>
              </a:rPr>
              <a:t>https://www.vic.gov.au/sites/default/files/2023-07/Instructions-adding-email-signature-block.docx&gt;</a:t>
            </a:r>
            <a:endParaRPr lang="en-AU">
              <a:latin typeface="Arial"/>
              <a:cs typeface="Arial"/>
            </a:endParaRPr>
          </a:p>
        </p:txBody>
      </p:sp>
      <p:pic>
        <p:nvPicPr>
          <p:cNvPr id="6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5560F28E-C470-3A5D-BD65-ED7FC12FD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3606" y="3494549"/>
            <a:ext cx="6819450" cy="1618600"/>
          </a:xfrm>
        </p:spPr>
      </p:pic>
    </p:spTree>
    <p:extLst>
      <p:ext uri="{BB962C8B-B14F-4D97-AF65-F5344CB8AC3E}">
        <p14:creationId xmlns:p14="http://schemas.microsoft.com/office/powerpoint/2010/main" val="208491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5BC1-EF04-2FD4-6B37-2E390F29A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How to video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06C17-4288-761A-06EE-AB8081C47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800" b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Available </a:t>
            </a:r>
            <a:r>
              <a:rPr lang="en-AU" sz="1800" b="0">
                <a:solidFill>
                  <a:schemeClr val="tx1"/>
                </a:solidFill>
              </a:rPr>
              <a:t>on </a:t>
            </a:r>
            <a:r>
              <a:rPr lang="en-AU" sz="1800" b="0">
                <a:solidFill>
                  <a:schemeClr val="tx1"/>
                </a:solidFill>
                <a:hlinkClick r:id="rId3"/>
              </a:rPr>
              <a:t>YouTube</a:t>
            </a:r>
            <a:r>
              <a:rPr lang="en-AU" sz="1800" b="0">
                <a:solidFill>
                  <a:schemeClr val="tx1"/>
                </a:solidFill>
              </a:rPr>
              <a:t> &lt;https://www.youtube.com/watch?v=DjKhMttm5nE&gt; </a:t>
            </a:r>
          </a:p>
          <a:p>
            <a:endParaRPr lang="en-AU"/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E6BB859-3D0B-7D5C-44F9-77B3A3F5FC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/>
        </p:blipFill>
        <p:spPr>
          <a:xfrm>
            <a:off x="719667" y="2016737"/>
            <a:ext cx="7728724" cy="431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1AA99AC-6172-C22C-F44E-B3EAE609AC5B}"/>
              </a:ext>
            </a:extLst>
          </p:cNvPr>
          <p:cNvSpPr txBox="1"/>
          <p:nvPr/>
        </p:nvSpPr>
        <p:spPr>
          <a:xfrm>
            <a:off x="665895" y="1227926"/>
            <a:ext cx="11142417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1600">
                <a:latin typeface="Arial"/>
                <a:ea typeface="ＭＳ Ｐゴシック"/>
                <a:cs typeface="Arial"/>
              </a:rPr>
              <a:t>To request printed copies of these materials please fill out </a:t>
            </a:r>
            <a:r>
              <a:rPr lang="en-AU" sz="1600">
                <a:latin typeface="Arial"/>
                <a:ea typeface="ＭＳ Ｐゴシック"/>
                <a:cs typeface="Arial"/>
                <a:hlinkClick r:id="rId2"/>
              </a:rPr>
              <a:t>this form</a:t>
            </a:r>
            <a:r>
              <a:rPr lang="en-AU" sz="1600">
                <a:latin typeface="Arial"/>
                <a:ea typeface="ＭＳ Ｐゴシック"/>
                <a:cs typeface="Arial"/>
              </a:rPr>
              <a:t> </a:t>
            </a:r>
            <a:r>
              <a:rPr lang="en-AU" sz="1400">
                <a:latin typeface="Arial"/>
                <a:ea typeface="ＭＳ Ｐゴシック"/>
                <a:cs typeface="Arial"/>
              </a:rPr>
              <a:t>&lt;https://forms.office.com/r/73H3PuYwWk&gt;</a:t>
            </a:r>
            <a:endParaRPr lang="en-AU" sz="1400">
              <a:cs typeface="Arial"/>
            </a:endParaRPr>
          </a:p>
          <a:p>
            <a:r>
              <a:rPr lang="en-AU" sz="1600">
                <a:latin typeface="Arial"/>
                <a:ea typeface="ＭＳ Ｐゴシック"/>
                <a:cs typeface="Arial"/>
              </a:rPr>
              <a:t>Download an A4 print at home version of the poster </a:t>
            </a:r>
            <a:r>
              <a:rPr lang="en-AU" sz="1600">
                <a:latin typeface="Arial"/>
                <a:ea typeface="ＭＳ Ｐゴシック"/>
                <a:cs typeface="Arial"/>
                <a:hlinkClick r:id="rId3"/>
              </a:rPr>
              <a:t>here</a:t>
            </a:r>
            <a:r>
              <a:rPr lang="en-AU" sz="1600">
                <a:latin typeface="Arial"/>
                <a:ea typeface="ＭＳ Ｐゴシック"/>
                <a:cs typeface="Arial"/>
              </a:rPr>
              <a:t> </a:t>
            </a:r>
            <a:r>
              <a:rPr lang="en-AU" sz="1400">
                <a:latin typeface="Arial"/>
                <a:ea typeface="ＭＳ Ｐゴシック"/>
                <a:cs typeface="Arial"/>
              </a:rPr>
              <a:t>&lt;https://www.vic.gov.au/sites/default/files/2023-07/Veterans-Card-Victoria_A4-Poster.pdf&gt;</a:t>
            </a:r>
            <a:endParaRPr lang="en-AU" sz="1400">
              <a:cs typeface="Arial"/>
            </a:endParaRPr>
          </a:p>
          <a:p>
            <a:r>
              <a:rPr lang="en-AU">
                <a:latin typeface="Arial"/>
                <a:ea typeface="ＭＳ Ｐゴシック"/>
                <a:cs typeface="Arial"/>
              </a:rPr>
              <a:t>. </a:t>
            </a:r>
            <a:endParaRPr lang="en-AU"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CE545C-DB8D-4906-85F6-7E0A5051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>
                <a:ea typeface="ＭＳ Ｐゴシック"/>
              </a:rPr>
              <a:t>A2 poster &amp; DL flyer</a:t>
            </a:r>
          </a:p>
        </p:txBody>
      </p:sp>
      <p:pic>
        <p:nvPicPr>
          <p:cNvPr id="3" name="Picture 3" descr="A hand holding a phone&#10;&#10;Description automatically generated">
            <a:extLst>
              <a:ext uri="{FF2B5EF4-FFF2-40B4-BE49-F238E27FC236}">
                <a16:creationId xmlns:a16="http://schemas.microsoft.com/office/drawing/2014/main" id="{732019BD-2B28-29EE-9585-25AB3512C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69" y="2109020"/>
            <a:ext cx="2071638" cy="4446638"/>
          </a:xfrm>
          <a:prstGeom prst="rect">
            <a:avLst/>
          </a:prstGeom>
        </p:spPr>
      </p:pic>
      <p:pic>
        <p:nvPicPr>
          <p:cNvPr id="4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806E70B2-D5F4-CAFB-575E-92C447862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644" y="2109020"/>
            <a:ext cx="2090099" cy="4446638"/>
          </a:xfrm>
          <a:prstGeom prst="rect">
            <a:avLst/>
          </a:prstGeom>
        </p:spPr>
      </p:pic>
      <p:pic>
        <p:nvPicPr>
          <p:cNvPr id="5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BBAA84F5-9DB5-D774-69E7-1A221AC01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6315" y="2109020"/>
            <a:ext cx="2071757" cy="4446638"/>
          </a:xfrm>
          <a:prstGeom prst="rect">
            <a:avLst/>
          </a:prstGeom>
        </p:spPr>
      </p:pic>
      <p:pic>
        <p:nvPicPr>
          <p:cNvPr id="6" name="Picture 7" descr="A hand holding a phone&#10;&#10;Description automatically generated">
            <a:extLst>
              <a:ext uri="{FF2B5EF4-FFF2-40B4-BE49-F238E27FC236}">
                <a16:creationId xmlns:a16="http://schemas.microsoft.com/office/drawing/2014/main" id="{EC9CFB12-8469-D091-A624-00172FB75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5267" y="2112038"/>
            <a:ext cx="3139816" cy="44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FBA8-E29E-3B84-7AC5-B50E9451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Newsletter copy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5C745-AC40-3A7B-0678-A30F0BD8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9" y="903288"/>
            <a:ext cx="10996775" cy="5821362"/>
          </a:xfrm>
        </p:spPr>
        <p:txBody>
          <a:bodyPr/>
          <a:lstStyle/>
          <a:p>
            <a:br>
              <a:rPr lang="en-AU" sz="1600" dirty="0"/>
            </a:br>
            <a:r>
              <a:rPr lang="en-AU" sz="1600" dirty="0">
                <a:ea typeface="ＭＳ Ｐゴシック"/>
              </a:rPr>
              <a:t>Headline: </a:t>
            </a:r>
            <a:r>
              <a:rPr lang="en-AU" sz="1600" b="0" dirty="0">
                <a:ea typeface="ＭＳ Ｐゴシック"/>
              </a:rPr>
              <a:t>Discover the Veterans Card – Victoria, available now!</a:t>
            </a:r>
            <a:endParaRPr lang="en-AU" sz="1600" b="0" dirty="0"/>
          </a:p>
          <a:p>
            <a:pPr>
              <a:lnSpc>
                <a:spcPct val="100000"/>
              </a:lnSpc>
            </a:pPr>
            <a:r>
              <a:rPr lang="en-AU" sz="1600" dirty="0"/>
              <a:t>Body copy: </a:t>
            </a: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The Victorian Government has introduced the digital Veterans Card, a program designed to express our gratitude and provide support to all veterans. </a:t>
            </a:r>
          </a:p>
          <a:p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The digital Veterans Card is a token of appreciation, acknowledging the remarkable contributions and sacrifices made by veterans in ensuring the safety, freedom, and peace we enjoy today.</a:t>
            </a:r>
          </a:p>
          <a:p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With the digital Veterans Card, veterans can access a range of exclusive benefits, including: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$100 discount on the registration of one vehicle 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free public transport on Anzac Day and Remembrance Day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free trailer and caravan registration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free boating (marine) licence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fishing licence exemption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access to veteran employment programs. </a:t>
            </a:r>
            <a:endParaRPr lang="en-AU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To get a digital Veterans Card you’ll need a Service Victoria account and proof of your service such as a </a:t>
            </a:r>
            <a:r>
              <a:rPr lang="en-AU" sz="1600" b="0" dirty="0" err="1">
                <a:solidFill>
                  <a:schemeClr val="tx1"/>
                </a:solidFill>
                <a:ea typeface="ＭＳ Ｐゴシック"/>
              </a:rPr>
              <a:t>PMKeyS</a:t>
            </a: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 number, a Service/Regimental ID or a DVA Card number. </a:t>
            </a:r>
            <a:endParaRPr lang="en-AU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600" b="0" dirty="0">
              <a:solidFill>
                <a:schemeClr val="tx1"/>
              </a:solidFill>
              <a:ea typeface="ＭＳ Ｐゴシック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Apply, store and show your card in the Service Victoria app on your smartphone or apply online at </a:t>
            </a:r>
            <a:r>
              <a:rPr lang="en-AU" sz="1600" b="0" dirty="0">
                <a:solidFill>
                  <a:schemeClr val="tx1"/>
                </a:solidFill>
                <a:ea typeface="ＭＳ Ｐゴシック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service.vic.gov.au </a:t>
            </a:r>
            <a:endParaRPr lang="en-AU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AU" sz="1600" b="0" dirty="0">
                <a:solidFill>
                  <a:schemeClr val="tx1"/>
                </a:solidFill>
                <a:ea typeface="ＭＳ Ｐゴシック"/>
              </a:rPr>
              <a:t>Victoria thanks you for your service. </a:t>
            </a:r>
            <a:endParaRPr lang="en-AU" sz="16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200" b="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AU" sz="1200" b="0" dirty="0"/>
          </a:p>
        </p:txBody>
      </p:sp>
    </p:spTree>
    <p:extLst>
      <p:ext uri="{BB962C8B-B14F-4D97-AF65-F5344CB8AC3E}">
        <p14:creationId xmlns:p14="http://schemas.microsoft.com/office/powerpoint/2010/main" val="2780435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66B7-25CF-C6E8-C0FD-FB7E7E64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More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90A94-C4C9-23B0-6F35-F05536DE9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7" y="1357460"/>
            <a:ext cx="8782679" cy="1336313"/>
          </a:xfrm>
        </p:spPr>
        <p:txBody>
          <a:bodyPr/>
          <a:lstStyle/>
          <a:p>
            <a:r>
              <a:rPr lang="en-US" b="0">
                <a:ea typeface="ＭＳ Ｐゴシック"/>
              </a:rPr>
              <a:t>Visit: 	</a:t>
            </a:r>
            <a:r>
              <a:rPr lang="en-US" b="0">
                <a:ea typeface="ＭＳ Ｐゴシック"/>
                <a:hlinkClick r:id="rId2"/>
              </a:rPr>
              <a:t>www.service.vic.gov.au/services/veterans-card-victoria</a:t>
            </a:r>
            <a:r>
              <a:rPr lang="en-US" b="0">
                <a:ea typeface="ＭＳ Ｐゴシック"/>
              </a:rPr>
              <a:t>   </a:t>
            </a:r>
          </a:p>
          <a:p>
            <a:r>
              <a:rPr lang="en-US" b="0">
                <a:ea typeface="ＭＳ Ｐゴシック"/>
              </a:rPr>
              <a:t>Email:	</a:t>
            </a:r>
            <a:r>
              <a:rPr lang="en-US" b="0">
                <a:ea typeface="ＭＳ Ｐゴシック"/>
                <a:hlinkClick r:id="rId3"/>
              </a:rPr>
              <a:t>veterans@dffh.vic.gov.au</a:t>
            </a:r>
            <a:r>
              <a:rPr lang="en-US" b="0">
                <a:ea typeface="ＭＳ Ｐゴシック"/>
              </a:rPr>
              <a:t> </a:t>
            </a:r>
          </a:p>
          <a:p>
            <a:endParaRPr lang="en-US">
              <a:ea typeface="ＭＳ Ｐゴシック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EF4ED2-3D0D-9C2B-D3CE-A296563C1167}"/>
              </a:ext>
            </a:extLst>
          </p:cNvPr>
          <p:cNvSpPr txBox="1">
            <a:spLocks/>
          </p:cNvSpPr>
          <p:nvPr/>
        </p:nvSpPr>
        <p:spPr bwMode="auto">
          <a:xfrm>
            <a:off x="719669" y="3157800"/>
            <a:ext cx="9113102" cy="28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09585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6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AU" sz="1600" dirty="0"/>
              <a:t>To receive this presentation in another format email </a:t>
            </a:r>
            <a:r>
              <a:rPr lang="en-AU" sz="1600" dirty="0">
                <a:hlinkClick r:id="rId3"/>
              </a:rPr>
              <a:t>Office for Veterans</a:t>
            </a:r>
            <a:r>
              <a:rPr lang="en-AU" sz="1600" dirty="0"/>
              <a:t> &lt;veterans@dffh.vic.gov.au&gt;.</a:t>
            </a:r>
          </a:p>
          <a:p>
            <a:pPr marL="0" lvl="1"/>
            <a:r>
              <a:rPr lang="en-AU" sz="1600" dirty="0"/>
              <a:t>Authorised and published by the Victorian Government, 1 Treasury Place, Melbourne.</a:t>
            </a:r>
          </a:p>
          <a:p>
            <a:pPr marL="0" lvl="1"/>
            <a:r>
              <a:rPr lang="en-AU" sz="1600" dirty="0"/>
              <a:t>© State of Victoria, Australia, Department of Families, Fairness and Housing July 2023.</a:t>
            </a:r>
          </a:p>
          <a:p>
            <a:pPr marL="0" lvl="1"/>
            <a:r>
              <a:rPr lang="en-AU" sz="1600" dirty="0"/>
              <a:t>Available at </a:t>
            </a:r>
            <a:r>
              <a:rPr lang="en-AU" sz="1600" dirty="0">
                <a:hlinkClick r:id="rId4"/>
              </a:rPr>
              <a:t>Concessions for veterans</a:t>
            </a:r>
            <a:r>
              <a:rPr lang="en-AU" sz="1600" dirty="0">
                <a:solidFill>
                  <a:srgbClr val="87189D"/>
                </a:solidFill>
              </a:rPr>
              <a:t> </a:t>
            </a:r>
            <a:r>
              <a:rPr lang="en-AU" sz="1600" dirty="0"/>
              <a:t>&lt;https://www.vic.gov.au/concessions-veterans&gt;.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3798381"/>
      </p:ext>
    </p:extLst>
  </p:cSld>
  <p:clrMapOvr>
    <a:masterClrMapping/>
  </p:clrMapOvr>
</p:sld>
</file>

<file path=ppt/theme/theme1.xml><?xml version="1.0" encoding="utf-8"?>
<a:theme xmlns:a="http://schemas.openxmlformats.org/drawingml/2006/main" name="DFFH teal 16x9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HS Presentation 02 Purple 2602 for Office 2007 and 2010.pot [Compatibility Mode]" id="{889D8997-ACF2-448B-843B-094B9ADA1850}" vid="{6EC813B2-9105-4DB7-B337-4522BDB9CF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A5D6811799A43856DF1997E9B00A7" ma:contentTypeVersion="24" ma:contentTypeDescription="Create a new document." ma:contentTypeScope="" ma:versionID="3ece336b4f10a1b5941ff4b5787bed09">
  <xsd:schema xmlns:xsd="http://www.w3.org/2001/XMLSchema" xmlns:xs="http://www.w3.org/2001/XMLSchema" xmlns:p="http://schemas.microsoft.com/office/2006/metadata/properties" xmlns:ns2="2046da13-490f-4d5a-bbb1-91bf5417941d" xmlns:ns3="c52bcc0e-5fbb-4f20-b4bb-65cb65f6439b" xmlns:ns4="5ce0f2b5-5be5-4508-bce9-d7011ece0659" targetNamespace="http://schemas.microsoft.com/office/2006/metadata/properties" ma:root="true" ma:fieldsID="a27f6273844bab14e891327d5d3eff45" ns2:_="" ns3:_="" ns4:_="">
    <xsd:import namespace="2046da13-490f-4d5a-bbb1-91bf5417941d"/>
    <xsd:import namespace="c52bcc0e-5fbb-4f20-b4bb-65cb65f6439b"/>
    <xsd:import namespace="5ce0f2b5-5be5-4508-bce9-d7011ece0659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Comments" minOccurs="0"/>
                <xsd:element ref="ns2:ReviewedbyDirector" minOccurs="0"/>
                <xsd:element ref="ns2:Reviewedby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Imag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6da13-490f-4d5a-bbb1-91bf5417941d" elementFormDefault="qualified">
    <xsd:import namespace="http://schemas.microsoft.com/office/2006/documentManagement/types"/>
    <xsd:import namespace="http://schemas.microsoft.com/office/infopath/2007/PartnerControls"/>
    <xsd:element name="Date" ma:index="2" nillable="true" ma:displayName="Date" ma:default="[today]" ma:format="DateTime" ma:internalName="Date" ma:readOnly="false">
      <xsd:simpleType>
        <xsd:restriction base="dms:DateTime"/>
      </xsd:simpleType>
    </xsd:element>
    <xsd:element name="Comments" ma:index="4" nillable="true" ma:displayName="Comments" ma:description="Full chain to 30 Jan on initial legal advice on whether legislative amendment was required&#10;" ma:format="Dropdown" ma:internalName="Comments" ma:readOnly="false">
      <xsd:simpleType>
        <xsd:restriction base="dms:Text">
          <xsd:maxLength value="255"/>
        </xsd:restriction>
      </xsd:simpleType>
    </xsd:element>
    <xsd:element name="ReviewedbyDirector" ma:index="5" nillable="true" ma:displayName="Reviewed by Director" ma:default="1" ma:format="Dropdown" ma:internalName="ReviewedbyDirector" ma:readOnly="false">
      <xsd:simpleType>
        <xsd:restriction base="dms:Boolean"/>
      </xsd:simpleType>
    </xsd:element>
    <xsd:element name="ReviewedbyED" ma:index="6" nillable="true" ma:displayName="Reviewed by ED" ma:default="0" ma:format="Dropdown" ma:internalName="ReviewedbyED" ma:readOnly="false">
      <xsd:simpleType>
        <xsd:restriction base="dms:Boolean"/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hidden="true" ma:internalName="MediaServiceAutoTags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hidden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24e156-28e6-48ad-9c0f-4171595c9d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8" nillable="true" ma:displayName="Sign-off status" ma:internalName="Sign_x002d_off_x0020_status">
      <xsd:simpleType>
        <xsd:restriction base="dms:Text"/>
      </xsd:simpleType>
    </xsd:element>
    <xsd:element name="Image" ma:index="29" nillable="true" ma:displayName="Image" ma:format="Thumbnail" ma:internalName="Image">
      <xsd:simpleType>
        <xsd:restriction base="dms:Unknown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bcc0e-5fbb-4f20-b4bb-65cb65f64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0f2b5-5be5-4508-bce9-d7011ece065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1c6ec6fc-d6ea-46c9-aabe-9a00e193ec6d}" ma:internalName="TaxCatchAll" ma:readOnly="false" ma:showField="CatchAllData" ma:web="c52bcc0e-5fbb-4f20-b4bb-65cb65f64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e0f2b5-5be5-4508-bce9-d7011ece0659" xsi:nil="true"/>
    <lcf76f155ced4ddcb4097134ff3c332f xmlns="2046da13-490f-4d5a-bbb1-91bf5417941d">
      <Terms xmlns="http://schemas.microsoft.com/office/infopath/2007/PartnerControls"/>
    </lcf76f155ced4ddcb4097134ff3c332f>
    <ReviewedbyDirector xmlns="2046da13-490f-4d5a-bbb1-91bf5417941d">true</ReviewedbyDirector>
    <Comments xmlns="2046da13-490f-4d5a-bbb1-91bf5417941d" xsi:nil="true"/>
    <ReviewedbyED xmlns="2046da13-490f-4d5a-bbb1-91bf5417941d">false</ReviewedbyED>
    <_Flow_SignoffStatus xmlns="2046da13-490f-4d5a-bbb1-91bf5417941d" xsi:nil="true"/>
    <Date xmlns="2046da13-490f-4d5a-bbb1-91bf5417941d">2023-06-13T23:12:24+00:00</Date>
    <SharedWithUsers xmlns="c52bcc0e-5fbb-4f20-b4bb-65cb65f6439b">
      <UserInfo>
        <DisplayName>Peter O'Brien (DFFH)</DisplayName>
        <AccountId>774</AccountId>
        <AccountType/>
      </UserInfo>
      <UserInfo>
        <DisplayName>Curtis Miller (DFFH)</DisplayName>
        <AccountId>889</AccountId>
        <AccountType/>
      </UserInfo>
      <UserInfo>
        <DisplayName>Christopher Vernon (DFFH)</DisplayName>
        <AccountId>461</AccountId>
        <AccountType/>
      </UserInfo>
      <UserInfo>
        <DisplayName>Catherine Lucas (DFFH)</DisplayName>
        <AccountId>50</AccountId>
        <AccountType/>
      </UserInfo>
      <UserInfo>
        <DisplayName>Emily Halliburton (DFFH)</DisplayName>
        <AccountId>59</AccountId>
        <AccountType/>
      </UserInfo>
      <UserInfo>
        <DisplayName>Suzanne Hall (DFFH)</DisplayName>
        <AccountId>434</AccountId>
        <AccountType/>
      </UserInfo>
      <UserInfo>
        <DisplayName>Shazz Duijkers-Mahood (DFFH)</DisplayName>
        <AccountId>80</AccountId>
        <AccountType/>
      </UserInfo>
      <UserInfo>
        <DisplayName>Laura Cavallo (DFFH)</DisplayName>
        <AccountId>42</AccountId>
        <AccountType/>
      </UserInfo>
      <UserInfo>
        <DisplayName>Nicola Fotheringham (DFFH)</DisplayName>
        <AccountId>261</AccountId>
        <AccountType/>
      </UserInfo>
      <UserInfo>
        <DisplayName>Julia Michaux (DFFH)</DisplayName>
        <AccountId>797</AccountId>
        <AccountType/>
      </UserInfo>
      <UserInfo>
        <DisplayName>Mandy Griffiths (DFFH)</DisplayName>
        <AccountId>613</AccountId>
        <AccountType/>
      </UserInfo>
      <UserInfo>
        <DisplayName>Laurel Cameron (DFFH)</DisplayName>
        <AccountId>912</AccountId>
        <AccountType/>
      </UserInfo>
    </SharedWithUsers>
    <Image xmlns="2046da13-490f-4d5a-bbb1-91bf5417941d" xsi:nil="true"/>
  </documentManagement>
</p:properties>
</file>

<file path=customXml/itemProps1.xml><?xml version="1.0" encoding="utf-8"?>
<ds:datastoreItem xmlns:ds="http://schemas.openxmlformats.org/officeDocument/2006/customXml" ds:itemID="{077A37E3-1CAD-4A31-8C54-DBC0BB092949}">
  <ds:schemaRefs>
    <ds:schemaRef ds:uri="2046da13-490f-4d5a-bbb1-91bf5417941d"/>
    <ds:schemaRef ds:uri="5ce0f2b5-5be5-4508-bce9-d7011ece0659"/>
    <ds:schemaRef ds:uri="c52bcc0e-5fbb-4f20-b4bb-65cb65f643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13387DD-3BBB-43FE-8970-8A47B0D481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D6E653-FA3A-4DE1-98A1-B817A69BCAC2}">
  <ds:schemaRefs>
    <ds:schemaRef ds:uri="http://purl.org/dc/elements/1.1/"/>
    <ds:schemaRef ds:uri="http://schemas.microsoft.com/office/2006/metadata/properties"/>
    <ds:schemaRef ds:uri="c52bcc0e-5fbb-4f20-b4bb-65cb65f6439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ce0f2b5-5be5-4508-bce9-d7011ece0659"/>
    <ds:schemaRef ds:uri="2046da13-490f-4d5a-bbb1-91bf5417941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646</Words>
  <Application>Microsoft Office PowerPoint</Application>
  <PresentationFormat>Widescreen</PresentationFormat>
  <Paragraphs>55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DFFH teal 16x9 presentation</vt:lpstr>
      <vt:lpstr>Veterans Card – Victoria </vt:lpstr>
      <vt:lpstr>About the card </vt:lpstr>
      <vt:lpstr>Who is eligible and how to apply </vt:lpstr>
      <vt:lpstr>Social media assets </vt:lpstr>
      <vt:lpstr>Email signature banner</vt:lpstr>
      <vt:lpstr>How to video  </vt:lpstr>
      <vt:lpstr>A2 poster &amp; DL flyer</vt:lpstr>
      <vt:lpstr>Newsletter copy  </vt:lpstr>
      <vt:lpstr>More information</vt:lpstr>
    </vt:vector>
  </TitlesOfParts>
  <Manager/>
  <Company>Victoria State Government, Department of Families, Fairness and Housing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Card Victoria Stakeholder pack</dc:title>
  <dc:subject>Veterans Card Victoria Stakeholder pack</dc:subject>
  <dc:creator>Office for Veterans</dc:creator>
  <cp:keywords/>
  <dc:description/>
  <cp:revision>2</cp:revision>
  <dcterms:created xsi:type="dcterms:W3CDTF">2017-08-29T07:22:54Z</dcterms:created>
  <dcterms:modified xsi:type="dcterms:W3CDTF">2023-07-24T01:02:12Z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2022v2 05072022</vt:lpwstr>
  </property>
  <property fmtid="{D5CDD505-2E9C-101B-9397-08002B2CF9AE}" pid="4" name="ContentTypeId">
    <vt:lpwstr>0x010100E94A5D6811799A43856DF1997E9B00A7</vt:lpwstr>
  </property>
  <property fmtid="{D5CDD505-2E9C-101B-9397-08002B2CF9AE}" pid="5" name="MediaServiceImageTags">
    <vt:lpwstr/>
  </property>
  <property fmtid="{D5CDD505-2E9C-101B-9397-08002B2CF9AE}" pid="6" name="O365portals">
    <vt:lpwstr>, </vt:lpwstr>
  </property>
  <property fmtid="{D5CDD505-2E9C-101B-9397-08002B2CF9AE}" pid="7" name="xd_ProgID">
    <vt:lpwstr/>
  </property>
  <property fmtid="{D5CDD505-2E9C-101B-9397-08002B2CF9AE}" pid="8" name="Daysbeforethenextreview">
    <vt:i4>365</vt:i4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Format">
    <vt:lpwstr>Presentation</vt:lpwstr>
  </property>
  <property fmtid="{D5CDD505-2E9C-101B-9397-08002B2CF9AE}" pid="12" name="_ExtendedDescription">
    <vt:lpwstr/>
  </property>
  <property fmtid="{D5CDD505-2E9C-101B-9397-08002B2CF9AE}" pid="13" name="Hyperlink Base">
    <vt:lpwstr>https://dhhsvicgovau.sharepoint.com/:p:/s/dffh/ESmO87X6bQJBojl_ZnGG9vgByehVKq0g2lTsU9VN3HNbdA</vt:lpwstr>
  </property>
  <property fmtid="{D5CDD505-2E9C-101B-9397-08002B2CF9AE}" pid="14" name="Link">
    <vt:lpwstr>https://dhhsvicgovau.sharepoint.com/:p:/s/dffh/ESmO87X6bQJBojl_ZnGG9vgByehVKq0g2lTsU9VN3HNbdA, https://dhhsvicgovau.sharepoint.com/:p:/s/dffh/ESmO87X6bQJBojl_ZnGG9vgByehVKq0g2lTsU9VN3HNbdA</vt:lpwstr>
  </property>
  <property fmtid="{D5CDD505-2E9C-101B-9397-08002B2CF9AE}" pid="15" name="xd_Signature">
    <vt:bool>false</vt:bool>
  </property>
  <property fmtid="{D5CDD505-2E9C-101B-9397-08002B2CF9AE}" pid="16" name="MSIP_Label_efdf5488-3066-4b6c-8fea-9472b8a1f34c_Enabled">
    <vt:lpwstr>true</vt:lpwstr>
  </property>
  <property fmtid="{D5CDD505-2E9C-101B-9397-08002B2CF9AE}" pid="17" name="MSIP_Label_efdf5488-3066-4b6c-8fea-9472b8a1f34c_SetDate">
    <vt:lpwstr>2023-06-30T02:35:35Z</vt:lpwstr>
  </property>
  <property fmtid="{D5CDD505-2E9C-101B-9397-08002B2CF9AE}" pid="18" name="MSIP_Label_efdf5488-3066-4b6c-8fea-9472b8a1f34c_Method">
    <vt:lpwstr>Privileged</vt:lpwstr>
  </property>
  <property fmtid="{D5CDD505-2E9C-101B-9397-08002B2CF9AE}" pid="19" name="MSIP_Label_efdf5488-3066-4b6c-8fea-9472b8a1f34c_Name">
    <vt:lpwstr>efdf5488-3066-4b6c-8fea-9472b8a1f34c</vt:lpwstr>
  </property>
  <property fmtid="{D5CDD505-2E9C-101B-9397-08002B2CF9AE}" pid="20" name="MSIP_Label_efdf5488-3066-4b6c-8fea-9472b8a1f34c_SiteId">
    <vt:lpwstr>c0e0601f-0fac-449c-9c88-a104c4eb9f28</vt:lpwstr>
  </property>
  <property fmtid="{D5CDD505-2E9C-101B-9397-08002B2CF9AE}" pid="21" name="MSIP_Label_efdf5488-3066-4b6c-8fea-9472b8a1f34c_ActionId">
    <vt:lpwstr>afcf5c9d-e427-4720-b80c-4b5b0639ca63</vt:lpwstr>
  </property>
  <property fmtid="{D5CDD505-2E9C-101B-9397-08002B2CF9AE}" pid="22" name="MSIP_Label_efdf5488-3066-4b6c-8fea-9472b8a1f34c_ContentBits">
    <vt:lpwstr>0</vt:lpwstr>
  </property>
</Properties>
</file>