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4"/>
  </p:sldMasterIdLst>
  <p:notesMasterIdLst>
    <p:notesMasterId r:id="rId44"/>
  </p:notesMasterIdLst>
  <p:handoutMasterIdLst>
    <p:handoutMasterId r:id="rId45"/>
  </p:handoutMasterIdLst>
  <p:sldIdLst>
    <p:sldId id="256" r:id="rId5"/>
    <p:sldId id="484" r:id="rId6"/>
    <p:sldId id="400" r:id="rId7"/>
    <p:sldId id="2145706818" r:id="rId8"/>
    <p:sldId id="402" r:id="rId9"/>
    <p:sldId id="395" r:id="rId10"/>
    <p:sldId id="2145706433" r:id="rId11"/>
    <p:sldId id="477" r:id="rId12"/>
    <p:sldId id="478" r:id="rId13"/>
    <p:sldId id="479" r:id="rId14"/>
    <p:sldId id="2145706804" r:id="rId15"/>
    <p:sldId id="2145706805" r:id="rId16"/>
    <p:sldId id="414" r:id="rId17"/>
    <p:sldId id="2145706809" r:id="rId18"/>
    <p:sldId id="409" r:id="rId19"/>
    <p:sldId id="476" r:id="rId20"/>
    <p:sldId id="481" r:id="rId21"/>
    <p:sldId id="2145706302" r:id="rId22"/>
    <p:sldId id="489" r:id="rId23"/>
    <p:sldId id="415" r:id="rId24"/>
    <p:sldId id="2145706810" r:id="rId25"/>
    <p:sldId id="2145706391" r:id="rId26"/>
    <p:sldId id="2145706308" r:id="rId27"/>
    <p:sldId id="2145706807" r:id="rId28"/>
    <p:sldId id="2145706429" r:id="rId29"/>
    <p:sldId id="490" r:id="rId30"/>
    <p:sldId id="2145706390" r:id="rId31"/>
    <p:sldId id="2145706431" r:id="rId32"/>
    <p:sldId id="2145706819" r:id="rId33"/>
    <p:sldId id="2145706820" r:id="rId34"/>
    <p:sldId id="2145706821" r:id="rId35"/>
    <p:sldId id="2145706822" r:id="rId36"/>
    <p:sldId id="2145706436" r:id="rId37"/>
    <p:sldId id="2145706397" r:id="rId38"/>
    <p:sldId id="2145706823" r:id="rId39"/>
    <p:sldId id="480" r:id="rId40"/>
    <p:sldId id="2145706808" r:id="rId41"/>
    <p:sldId id="2145706825" r:id="rId42"/>
    <p:sldId id="267" r:id="rId43"/>
  </p:sldIdLst>
  <p:sldSz cx="12192000" cy="6858000"/>
  <p:notesSz cx="6797675" cy="9926638"/>
  <p:embeddedFontLst>
    <p:embeddedFont>
      <p:font typeface="Calibri" panose="020F0502020204030204" pitchFamily="34" charset="0"/>
      <p:regular r:id="rId46"/>
      <p:bold r:id="rId47"/>
      <p:italic r:id="rId48"/>
      <p:boldItalic r:id="rId49"/>
    </p:embeddedFont>
    <p:embeddedFont>
      <p:font typeface="VIC" panose="00000500000000000000" pitchFamily="50" charset="0"/>
      <p:regular r:id="rId50"/>
      <p:bold r:id="rId51"/>
      <p:italic r:id="rId52"/>
      <p:boldItalic r:id="rId53"/>
    </p:embeddedFont>
    <p:embeddedFont>
      <p:font typeface="VIC SemiBold" panose="00000700000000000000" pitchFamily="50" charset="0"/>
      <p:regular r:id="rId54"/>
      <p:bold r:id="rId55"/>
    </p:embeddedFont>
    <p:embeddedFont>
      <p:font typeface="VIC-Regular" panose="00000500000000000000" pitchFamily="50"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AC5095-78F8-47B1-B7CC-4DD983334F75}">
          <p14:sldIdLst>
            <p14:sldId id="256"/>
            <p14:sldId id="484"/>
            <p14:sldId id="400"/>
            <p14:sldId id="2145706818"/>
            <p14:sldId id="402"/>
            <p14:sldId id="395"/>
            <p14:sldId id="2145706433"/>
            <p14:sldId id="477"/>
            <p14:sldId id="478"/>
            <p14:sldId id="479"/>
            <p14:sldId id="2145706804"/>
            <p14:sldId id="2145706805"/>
            <p14:sldId id="414"/>
            <p14:sldId id="2145706809"/>
            <p14:sldId id="409"/>
            <p14:sldId id="476"/>
            <p14:sldId id="481"/>
            <p14:sldId id="2145706302"/>
            <p14:sldId id="489"/>
            <p14:sldId id="415"/>
            <p14:sldId id="2145706810"/>
            <p14:sldId id="2145706391"/>
            <p14:sldId id="2145706308"/>
            <p14:sldId id="2145706807"/>
            <p14:sldId id="2145706429"/>
            <p14:sldId id="490"/>
            <p14:sldId id="2145706390"/>
            <p14:sldId id="2145706431"/>
            <p14:sldId id="2145706819"/>
            <p14:sldId id="2145706820"/>
            <p14:sldId id="2145706821"/>
            <p14:sldId id="2145706822"/>
            <p14:sldId id="2145706436"/>
            <p14:sldId id="2145706397"/>
            <p14:sldId id="2145706823"/>
            <p14:sldId id="480"/>
            <p14:sldId id="2145706808"/>
          </p14:sldIdLst>
        </p14:section>
        <p14:section name="Version Control" id="{ADD7D855-BBC5-4A44-AD39-7F4E2799155C}">
          <p14:sldIdLst>
            <p14:sldId id="2145706825"/>
            <p14:sldId id="267"/>
          </p14:sldIdLst>
        </p14:section>
      </p14:sectionLst>
    </p:ext>
    <p:ext uri="{EFAFB233-063F-42B5-8137-9DF3F51BA10A}">
      <p15:sldGuideLst xmlns:p15="http://schemas.microsoft.com/office/powerpoint/2012/main">
        <p15:guide id="2" pos="3840" userDrawn="1">
          <p15:clr>
            <a:srgbClr val="A4A3A4"/>
          </p15:clr>
        </p15:guide>
        <p15:guide id="3" pos="4861" userDrawn="1">
          <p15:clr>
            <a:srgbClr val="A4A3A4"/>
          </p15:clr>
        </p15:guide>
        <p15:guide id="4" pos="5133" userDrawn="1">
          <p15:clr>
            <a:srgbClr val="A4A3A4"/>
          </p15:clr>
        </p15:guide>
        <p15:guide id="5" pos="257" userDrawn="1">
          <p15:clr>
            <a:srgbClr val="A4A3A4"/>
          </p15:clr>
        </p15:guide>
        <p15:guide id="6" orient="horz" pos="572" userDrawn="1">
          <p15:clr>
            <a:srgbClr val="A4A3A4"/>
          </p15:clr>
        </p15:guide>
        <p15:guide id="7" orient="horz" pos="2840" userDrawn="1">
          <p15:clr>
            <a:srgbClr val="A4A3A4"/>
          </p15:clr>
        </p15:guide>
        <p15:guide id="8" pos="7061" userDrawn="1">
          <p15:clr>
            <a:srgbClr val="A4A3A4"/>
          </p15:clr>
        </p15:guide>
        <p15:guide id="9" orient="horz" pos="79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26431-0C15-E18C-61D3-6C095D46D58A}" name="Nick Williams (DTF)" initials="NW(" userId="S::nick.williams@dtf.vic.gov.au::abb660e0-7f0c-4a88-8789-af0e40f9800b" providerId="AD"/>
  <p188:author id="{B59EB949-B9CC-0A98-D596-F79D2539A421}" name="Matthew Clarke" initials="MC" userId="S::mclarke@marsdenjacob.com.au::96c342bc-a527-4e9f-ab27-5055ac2f6224" providerId="AD"/>
  <p188:author id="{8CB8C562-1605-0EB7-ADCA-38467FDE5E0C}" name="Deb Peterson" initials="DP" userId="S::dpeterson@marsdenjacob.com.au::4cacd7f9-6e7e-437f-aafe-d7c2d334a523" providerId="AD"/>
  <p188:author id="{CB7D31B0-D082-A9B0-C1A5-ACF6D822E60E}" name="Clea Wiebenga (DTF)" initials="C(" userId="S::clea.wiebenga@dtf.vic.gov.au::8f1f2915-1469-4e89-8912-342ce859eceb" providerId="AD"/>
  <p188:author id="{32A5E5B6-0300-C4B4-CCDD-3EE9F69C7134}" name="Geoff Stanton (DTF)" initials="GS(" userId="S::geoff.stanton@dtf.vic.gov.au::5c9cd640-3a3e-4e19-b332-de2ce94ecbff" providerId="AD"/>
  <p188:author id="{43C32ACF-E61B-2247-E33E-154687ECB74E}" name="Chris M Archer (DTF)" initials="C(" userId="S::chris.archer@dtf.vic.gov.au::b7f990bf-b17a-4f20-8bb6-46a907e257bb" providerId="AD"/>
  <p188:author id="{C96E34DC-BB08-034D-625A-C63BA7BDE189}" name="Anne Cole (DTF)" initials="AC(" userId="S::anne.cole@dtf.vic.gov.au::4538fc8f-7f70-405a-8158-bb602d7a6a29" providerId="AD"/>
  <p188:author id="{A517DBFE-2246-9D7D-6B29-9B3A52C92D79}" name="Lachlan McGrath (DTF)" initials="LM(" userId="S::lachlan.mcgrath@dtf.vic.gov.au::de36089a-efa8-44bf-acdc-d7a4c7e4f7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39"/>
    <a:srgbClr val="EAEAEA"/>
    <a:srgbClr val="8A2A2B"/>
    <a:srgbClr val="EAF4EC"/>
    <a:srgbClr val="C6E8CE"/>
    <a:srgbClr val="C2E4FF"/>
    <a:srgbClr val="5BBD7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11FDE-0685-49E5-94F1-32AE9F2437BF}" v="1" dt="2023-12-07T03:54:04.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pos="3840"/>
        <p:guide pos="4861"/>
        <p:guide pos="5133"/>
        <p:guide pos="257"/>
        <p:guide orient="horz" pos="572"/>
        <p:guide orient="horz" pos="2840"/>
        <p:guide pos="7061"/>
        <p:guide orient="horz" pos="79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Cole (DTF)" userId="4538fc8f-7f70-405a-8158-bb602d7a6a29" providerId="ADAL" clId="{40F11FDE-0685-49E5-94F1-32AE9F2437BF}"/>
    <pc:docChg chg="custSel modSld">
      <pc:chgData name="Anne Cole (DTF)" userId="4538fc8f-7f70-405a-8158-bb602d7a6a29" providerId="ADAL" clId="{40F11FDE-0685-49E5-94F1-32AE9F2437BF}" dt="2023-12-07T03:55:27.758" v="16" actId="13926"/>
      <pc:docMkLst>
        <pc:docMk/>
      </pc:docMkLst>
      <pc:sldChg chg="delSp mod">
        <pc:chgData name="Anne Cole (DTF)" userId="4538fc8f-7f70-405a-8158-bb602d7a6a29" providerId="ADAL" clId="{40F11FDE-0685-49E5-94F1-32AE9F2437BF}" dt="2023-12-07T03:22:02.624" v="0" actId="478"/>
        <pc:sldMkLst>
          <pc:docMk/>
          <pc:sldMk cId="2304167307" sldId="256"/>
        </pc:sldMkLst>
        <pc:spChg chg="del">
          <ac:chgData name="Anne Cole (DTF)" userId="4538fc8f-7f70-405a-8158-bb602d7a6a29" providerId="ADAL" clId="{40F11FDE-0685-49E5-94F1-32AE9F2437BF}" dt="2023-12-07T03:22:02.624" v="0" actId="478"/>
          <ac:spMkLst>
            <pc:docMk/>
            <pc:sldMk cId="2304167307" sldId="256"/>
            <ac:spMk id="3" creationId="{C5A0DDE5-B359-A972-C566-D6B7FB386676}"/>
          </ac:spMkLst>
        </pc:spChg>
      </pc:sldChg>
      <pc:sldChg chg="modSp mod">
        <pc:chgData name="Anne Cole (DTF)" userId="4538fc8f-7f70-405a-8158-bb602d7a6a29" providerId="ADAL" clId="{40F11FDE-0685-49E5-94F1-32AE9F2437BF}" dt="2023-12-07T03:55:27.758" v="16" actId="13926"/>
        <pc:sldMkLst>
          <pc:docMk/>
          <pc:sldMk cId="150946035" sldId="484"/>
        </pc:sldMkLst>
        <pc:spChg chg="mod">
          <ac:chgData name="Anne Cole (DTF)" userId="4538fc8f-7f70-405a-8158-bb602d7a6a29" providerId="ADAL" clId="{40F11FDE-0685-49E5-94F1-32AE9F2437BF}" dt="2023-12-07T03:55:27.758" v="16" actId="13926"/>
          <ac:spMkLst>
            <pc:docMk/>
            <pc:sldMk cId="150946035" sldId="484"/>
            <ac:spMk id="5" creationId="{DC5B6D89-CEB0-5EE7-E2FD-9D7BEF95D666}"/>
          </ac:spMkLst>
        </pc:spChg>
      </pc:sldChg>
      <pc:sldChg chg="modSp mod">
        <pc:chgData name="Anne Cole (DTF)" userId="4538fc8f-7f70-405a-8158-bb602d7a6a29" providerId="ADAL" clId="{40F11FDE-0685-49E5-94F1-32AE9F2437BF}" dt="2023-12-07T03:54:10.189" v="1" actId="6549"/>
        <pc:sldMkLst>
          <pc:docMk/>
          <pc:sldMk cId="2248789986" sldId="2145706819"/>
        </pc:sldMkLst>
        <pc:spChg chg="mod">
          <ac:chgData name="Anne Cole (DTF)" userId="4538fc8f-7f70-405a-8158-bb602d7a6a29" providerId="ADAL" clId="{40F11FDE-0685-49E5-94F1-32AE9F2437BF}" dt="2023-12-07T03:54:10.189" v="1" actId="6549"/>
          <ac:spMkLst>
            <pc:docMk/>
            <pc:sldMk cId="2248789986" sldId="2145706819"/>
            <ac:spMk id="17" creationId="{E365CE54-E484-59DF-4B0F-4E8B1A1DC3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247DAD-D074-4891-AD4B-18BF0DAB878B}" type="datetimeFigureOut">
              <a:rPr lang="en-AU" smtClean="0"/>
              <a:t>20/12/2023</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4B5C17-5F5D-434F-9BA4-F010C10C41DC}" type="datetimeFigureOut">
              <a:rPr lang="en-AU" smtClean="0"/>
              <a:t>20/12/2023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11</a:t>
            </a:fld>
            <a:endParaRPr lang="en-AU"/>
          </a:p>
        </p:txBody>
      </p:sp>
    </p:spTree>
    <p:extLst>
      <p:ext uri="{BB962C8B-B14F-4D97-AF65-F5344CB8AC3E}">
        <p14:creationId xmlns:p14="http://schemas.microsoft.com/office/powerpoint/2010/main" val="2967864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12</a:t>
            </a:fld>
            <a:endParaRPr lang="en-AU"/>
          </a:p>
        </p:txBody>
      </p:sp>
    </p:spTree>
    <p:extLst>
      <p:ext uri="{BB962C8B-B14F-4D97-AF65-F5344CB8AC3E}">
        <p14:creationId xmlns:p14="http://schemas.microsoft.com/office/powerpoint/2010/main" val="118329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13</a:t>
            </a:fld>
            <a:endParaRPr lang="en-AU"/>
          </a:p>
        </p:txBody>
      </p:sp>
    </p:spTree>
    <p:extLst>
      <p:ext uri="{BB962C8B-B14F-4D97-AF65-F5344CB8AC3E}">
        <p14:creationId xmlns:p14="http://schemas.microsoft.com/office/powerpoint/2010/main" val="101855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15</a:t>
            </a:fld>
            <a:endParaRPr lang="en-AU"/>
          </a:p>
        </p:txBody>
      </p:sp>
    </p:spTree>
    <p:extLst>
      <p:ext uri="{BB962C8B-B14F-4D97-AF65-F5344CB8AC3E}">
        <p14:creationId xmlns:p14="http://schemas.microsoft.com/office/powerpoint/2010/main" val="169157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16</a:t>
            </a:fld>
            <a:endParaRPr lang="en-AU"/>
          </a:p>
        </p:txBody>
      </p:sp>
    </p:spTree>
    <p:extLst>
      <p:ext uri="{BB962C8B-B14F-4D97-AF65-F5344CB8AC3E}">
        <p14:creationId xmlns:p14="http://schemas.microsoft.com/office/powerpoint/2010/main" val="386763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17</a:t>
            </a:fld>
            <a:endParaRPr lang="en-AU"/>
          </a:p>
        </p:txBody>
      </p:sp>
    </p:spTree>
    <p:extLst>
      <p:ext uri="{BB962C8B-B14F-4D97-AF65-F5344CB8AC3E}">
        <p14:creationId xmlns:p14="http://schemas.microsoft.com/office/powerpoint/2010/main" val="146474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18</a:t>
            </a:fld>
            <a:endParaRPr lang="en-AU"/>
          </a:p>
        </p:txBody>
      </p:sp>
    </p:spTree>
    <p:extLst>
      <p:ext uri="{BB962C8B-B14F-4D97-AF65-F5344CB8AC3E}">
        <p14:creationId xmlns:p14="http://schemas.microsoft.com/office/powerpoint/2010/main" val="6229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19</a:t>
            </a:fld>
            <a:endParaRPr lang="en-AU"/>
          </a:p>
        </p:txBody>
      </p:sp>
    </p:spTree>
    <p:extLst>
      <p:ext uri="{BB962C8B-B14F-4D97-AF65-F5344CB8AC3E}">
        <p14:creationId xmlns:p14="http://schemas.microsoft.com/office/powerpoint/2010/main" val="239489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20</a:t>
            </a:fld>
            <a:endParaRPr lang="en-AU"/>
          </a:p>
        </p:txBody>
      </p:sp>
    </p:spTree>
    <p:extLst>
      <p:ext uri="{BB962C8B-B14F-4D97-AF65-F5344CB8AC3E}">
        <p14:creationId xmlns:p14="http://schemas.microsoft.com/office/powerpoint/2010/main" val="289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23</a:t>
            </a:fld>
            <a:endParaRPr lang="en-AU"/>
          </a:p>
        </p:txBody>
      </p:sp>
    </p:spTree>
    <p:extLst>
      <p:ext uri="{BB962C8B-B14F-4D97-AF65-F5344CB8AC3E}">
        <p14:creationId xmlns:p14="http://schemas.microsoft.com/office/powerpoint/2010/main" val="364135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a:t>
            </a:fld>
            <a:endParaRPr lang="en-AU"/>
          </a:p>
        </p:txBody>
      </p:sp>
    </p:spTree>
    <p:extLst>
      <p:ext uri="{BB962C8B-B14F-4D97-AF65-F5344CB8AC3E}">
        <p14:creationId xmlns:p14="http://schemas.microsoft.com/office/powerpoint/2010/main" val="1005593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24</a:t>
            </a:fld>
            <a:endParaRPr lang="en-AU"/>
          </a:p>
        </p:txBody>
      </p:sp>
    </p:spTree>
    <p:extLst>
      <p:ext uri="{BB962C8B-B14F-4D97-AF65-F5344CB8AC3E}">
        <p14:creationId xmlns:p14="http://schemas.microsoft.com/office/powerpoint/2010/main" val="4188562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25</a:t>
            </a:fld>
            <a:endParaRPr lang="en-AU"/>
          </a:p>
        </p:txBody>
      </p:sp>
    </p:spTree>
    <p:extLst>
      <p:ext uri="{BB962C8B-B14F-4D97-AF65-F5344CB8AC3E}">
        <p14:creationId xmlns:p14="http://schemas.microsoft.com/office/powerpoint/2010/main" val="166628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26</a:t>
            </a:fld>
            <a:endParaRPr lang="en-AU"/>
          </a:p>
        </p:txBody>
      </p:sp>
    </p:spTree>
    <p:extLst>
      <p:ext uri="{BB962C8B-B14F-4D97-AF65-F5344CB8AC3E}">
        <p14:creationId xmlns:p14="http://schemas.microsoft.com/office/powerpoint/2010/main" val="255204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27</a:t>
            </a:fld>
            <a:endParaRPr lang="en-AU"/>
          </a:p>
        </p:txBody>
      </p:sp>
    </p:spTree>
    <p:extLst>
      <p:ext uri="{BB962C8B-B14F-4D97-AF65-F5344CB8AC3E}">
        <p14:creationId xmlns:p14="http://schemas.microsoft.com/office/powerpoint/2010/main" val="116238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29</a:t>
            </a:fld>
            <a:endParaRPr lang="en-AU"/>
          </a:p>
        </p:txBody>
      </p:sp>
    </p:spTree>
    <p:extLst>
      <p:ext uri="{BB962C8B-B14F-4D97-AF65-F5344CB8AC3E}">
        <p14:creationId xmlns:p14="http://schemas.microsoft.com/office/powerpoint/2010/main" val="667358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30</a:t>
            </a:fld>
            <a:endParaRPr lang="en-AU"/>
          </a:p>
        </p:txBody>
      </p:sp>
    </p:spTree>
    <p:extLst>
      <p:ext uri="{BB962C8B-B14F-4D97-AF65-F5344CB8AC3E}">
        <p14:creationId xmlns:p14="http://schemas.microsoft.com/office/powerpoint/2010/main" val="3625373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31</a:t>
            </a:fld>
            <a:endParaRPr lang="en-AU"/>
          </a:p>
        </p:txBody>
      </p:sp>
    </p:spTree>
    <p:extLst>
      <p:ext uri="{BB962C8B-B14F-4D97-AF65-F5344CB8AC3E}">
        <p14:creationId xmlns:p14="http://schemas.microsoft.com/office/powerpoint/2010/main" val="2489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32</a:t>
            </a:fld>
            <a:endParaRPr lang="en-AU"/>
          </a:p>
        </p:txBody>
      </p:sp>
    </p:spTree>
    <p:extLst>
      <p:ext uri="{BB962C8B-B14F-4D97-AF65-F5344CB8AC3E}">
        <p14:creationId xmlns:p14="http://schemas.microsoft.com/office/powerpoint/2010/main" val="2557563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34</a:t>
            </a:fld>
            <a:endParaRPr lang="en-AU"/>
          </a:p>
        </p:txBody>
      </p:sp>
    </p:spTree>
    <p:extLst>
      <p:ext uri="{BB962C8B-B14F-4D97-AF65-F5344CB8AC3E}">
        <p14:creationId xmlns:p14="http://schemas.microsoft.com/office/powerpoint/2010/main" val="1273592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35</a:t>
            </a:fld>
            <a:endParaRPr lang="en-AU"/>
          </a:p>
        </p:txBody>
      </p:sp>
    </p:spTree>
    <p:extLst>
      <p:ext uri="{BB962C8B-B14F-4D97-AF65-F5344CB8AC3E}">
        <p14:creationId xmlns:p14="http://schemas.microsoft.com/office/powerpoint/2010/main" val="26828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8">
              <a:spcAft>
                <a:spcPts val="800"/>
              </a:spcAft>
              <a:buNone/>
            </a:pPr>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1728262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36</a:t>
            </a:fld>
            <a:endParaRPr lang="en-AU"/>
          </a:p>
        </p:txBody>
      </p:sp>
    </p:spTree>
    <p:extLst>
      <p:ext uri="{BB962C8B-B14F-4D97-AF65-F5344CB8AC3E}">
        <p14:creationId xmlns:p14="http://schemas.microsoft.com/office/powerpoint/2010/main" val="1542345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37</a:t>
            </a:fld>
            <a:endParaRPr lang="en-AU"/>
          </a:p>
        </p:txBody>
      </p:sp>
    </p:spTree>
    <p:extLst>
      <p:ext uri="{BB962C8B-B14F-4D97-AF65-F5344CB8AC3E}">
        <p14:creationId xmlns:p14="http://schemas.microsoft.com/office/powerpoint/2010/main" val="525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38</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39</a:t>
            </a:fld>
            <a:endParaRPr lang="en-AU"/>
          </a:p>
        </p:txBody>
      </p:sp>
    </p:spTree>
    <p:extLst>
      <p:ext uri="{BB962C8B-B14F-4D97-AF65-F5344CB8AC3E}">
        <p14:creationId xmlns:p14="http://schemas.microsoft.com/office/powerpoint/2010/main" val="292914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a:t>
            </a:fld>
            <a:endParaRPr lang="en-AU"/>
          </a:p>
        </p:txBody>
      </p:sp>
    </p:spTree>
    <p:extLst>
      <p:ext uri="{BB962C8B-B14F-4D97-AF65-F5344CB8AC3E}">
        <p14:creationId xmlns:p14="http://schemas.microsoft.com/office/powerpoint/2010/main" val="391708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5</a:t>
            </a:fld>
            <a:endParaRPr lang="en-AU"/>
          </a:p>
        </p:txBody>
      </p:sp>
    </p:spTree>
    <p:extLst>
      <p:ext uri="{BB962C8B-B14F-4D97-AF65-F5344CB8AC3E}">
        <p14:creationId xmlns:p14="http://schemas.microsoft.com/office/powerpoint/2010/main" val="91257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6</a:t>
            </a:fld>
            <a:endParaRPr lang="en-AU"/>
          </a:p>
        </p:txBody>
      </p:sp>
    </p:spTree>
    <p:extLst>
      <p:ext uri="{BB962C8B-B14F-4D97-AF65-F5344CB8AC3E}">
        <p14:creationId xmlns:p14="http://schemas.microsoft.com/office/powerpoint/2010/main" val="101359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109961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9</a:t>
            </a:fld>
            <a:endParaRPr lang="en-AU"/>
          </a:p>
        </p:txBody>
      </p:sp>
    </p:spTree>
    <p:extLst>
      <p:ext uri="{BB962C8B-B14F-4D97-AF65-F5344CB8AC3E}">
        <p14:creationId xmlns:p14="http://schemas.microsoft.com/office/powerpoint/2010/main" val="416224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10</a:t>
            </a:fld>
            <a:endParaRPr lang="en-AU"/>
          </a:p>
        </p:txBody>
      </p:sp>
    </p:spTree>
    <p:extLst>
      <p:ext uri="{BB962C8B-B14F-4D97-AF65-F5344CB8AC3E}">
        <p14:creationId xmlns:p14="http://schemas.microsoft.com/office/powerpoint/2010/main" val="1617165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2952269"/>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847441"/>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p:nvPr>
        </p:nvSpPr>
        <p:spPr>
          <a:xfrm>
            <a:off x="1487489" y="5915678"/>
            <a:ext cx="5836942" cy="358047"/>
          </a:xfrm>
        </p:spPr>
        <p:txBody>
          <a:bodyPr tIns="0">
            <a:noAutofit/>
          </a:bodyPr>
          <a:lstStyle>
            <a:lvl1pPr algn="r">
              <a:spcBef>
                <a:spcPts val="0"/>
              </a:spcBef>
              <a:defRPr sz="1600">
                <a:latin typeface="+mn-lt"/>
              </a:defRPr>
            </a:lvl1pPr>
            <a:lvl2pPr marL="0" indent="0" algn="r">
              <a:buNone/>
              <a:defRPr/>
            </a:lvl2pPr>
            <a:lvl3pPr marL="360000" indent="0">
              <a:buNone/>
              <a:defRPr/>
            </a:lvl3pPr>
          </a:lstStyle>
          <a:p>
            <a:pPr lvl="0"/>
            <a:endParaRPr lang="en-AU"/>
          </a:p>
        </p:txBody>
      </p:sp>
    </p:spTree>
    <p:extLst>
      <p:ext uri="{BB962C8B-B14F-4D97-AF65-F5344CB8AC3E}">
        <p14:creationId xmlns:p14="http://schemas.microsoft.com/office/powerpoint/2010/main" val="192646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userDrawn="1"/>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369268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106467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48993"/>
            <a:ext cx="10515600" cy="465405"/>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2" name="Straight Connector 1">
            <a:extLst>
              <a:ext uri="{FF2B5EF4-FFF2-40B4-BE49-F238E27FC236}">
                <a16:creationId xmlns:a16="http://schemas.microsoft.com/office/drawing/2014/main" id="{AC205CAE-0F8A-3298-C9E1-C5803109E1BE}"/>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7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115919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90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6190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2023</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367191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1682741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4543">
          <p15:clr>
            <a:srgbClr val="F26B43"/>
          </p15:clr>
        </p15:guide>
        <p15:guide id="9" orient="horz" pos="39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vic.gov.au/victorian-permissions-framework-guidanc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vic.gov.au/how-to-prepare-regulatory-impact-assessmen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vic.gov.au/changes-child-employment-ac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s://www.vic.gov.au/towards-best-practice-guide-regulators" TargetMode="External"/><Relationship Id="rId4" Type="http://schemas.openxmlformats.org/officeDocument/2006/relationships/hyperlink" Target="https://www.vic.gov.au/how-to-prepare-regulatory-impact-assessm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US"/>
              <a:t>Victorian Permissions Framework</a:t>
            </a:r>
            <a:endParaRPr lang="en-AU"/>
          </a:p>
        </p:txBody>
      </p:sp>
      <p:sp>
        <p:nvSpPr>
          <p:cNvPr id="4" name="Subtitle 2">
            <a:extLst>
              <a:ext uri="{FF2B5EF4-FFF2-40B4-BE49-F238E27FC236}">
                <a16:creationId xmlns:a16="http://schemas.microsoft.com/office/drawing/2014/main" id="{6838DD35-4922-AE52-BD83-EEFFE310354E}"/>
              </a:ext>
            </a:extLst>
          </p:cNvPr>
          <p:cNvSpPr>
            <a:spLocks noGrp="1"/>
          </p:cNvSpPr>
          <p:nvPr>
            <p:ph type="subTitle" idx="1"/>
          </p:nvPr>
        </p:nvSpPr>
        <p:spPr>
          <a:xfrm>
            <a:off x="1876425" y="4973937"/>
            <a:ext cx="5448006" cy="847441"/>
          </a:xfrm>
        </p:spPr>
        <p:txBody>
          <a:bodyPr/>
          <a:lstStyle/>
          <a:p>
            <a:r>
              <a:rPr lang="en-US"/>
              <a:t>Guide 1 – Designing a fit for purpose permissions scheme</a:t>
            </a:r>
            <a:endParaRPr lang="en-AU"/>
          </a:p>
        </p:txBody>
      </p:sp>
      <p:sp>
        <p:nvSpPr>
          <p:cNvPr id="6" name="Text Placeholder 5">
            <a:extLst>
              <a:ext uri="{FF2B5EF4-FFF2-40B4-BE49-F238E27FC236}">
                <a16:creationId xmlns:a16="http://schemas.microsoft.com/office/drawing/2014/main" id="{76EF065A-6671-F870-5CB6-FFE3D2790F4B}"/>
              </a:ext>
            </a:extLst>
          </p:cNvPr>
          <p:cNvSpPr>
            <a:spLocks noGrp="1"/>
          </p:cNvSpPr>
          <p:nvPr>
            <p:ph type="body" sz="quarter" idx="14"/>
          </p:nvPr>
        </p:nvSpPr>
        <p:spPr/>
        <p:txBody>
          <a:bodyPr/>
          <a:lstStyle/>
          <a:p>
            <a:r>
              <a:rPr lang="en-AU"/>
              <a:t>Version 1</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22B7D4-812A-D122-C526-F8BDD6DC0B13}"/>
              </a:ext>
            </a:extLst>
          </p:cNvPr>
          <p:cNvSpPr/>
          <p:nvPr/>
        </p:nvSpPr>
        <p:spPr>
          <a:xfrm>
            <a:off x="409507" y="5714515"/>
            <a:ext cx="10799831" cy="533885"/>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marL="108000" indent="-108000">
              <a:spcBef>
                <a:spcPts val="200"/>
              </a:spcBef>
              <a:spcAft>
                <a:spcPts val="200"/>
              </a:spcAft>
              <a:buFont typeface="Arial" panose="020B0604020202020204" pitchFamily="34" charset="0"/>
              <a:buChar char="•"/>
            </a:pPr>
            <a:r>
              <a:rPr lang="en-AU" sz="1200">
                <a:solidFill>
                  <a:srgbClr val="232B39"/>
                </a:solidFill>
                <a:ea typeface="Calibri" panose="020F0502020204030204" pitchFamily="34" charset="0"/>
                <a:cs typeface="Times New Roman" panose="02020603050405020304" pitchFamily="18" charset="0"/>
              </a:rPr>
              <a:t>What is the likelihood and scale of the harms to be managed?</a:t>
            </a:r>
          </a:p>
          <a:p>
            <a:pPr marL="108000" indent="-108000">
              <a:spcBef>
                <a:spcPts val="200"/>
              </a:spcBef>
              <a:spcAft>
                <a:spcPts val="200"/>
              </a:spcAft>
              <a:buFont typeface="Arial" panose="020B0604020202020204" pitchFamily="34" charset="0"/>
              <a:buChar char="•"/>
            </a:pPr>
            <a:r>
              <a:rPr lang="en-AU" sz="1200">
                <a:solidFill>
                  <a:srgbClr val="232B39"/>
                </a:solidFill>
                <a:effectLst/>
                <a:latin typeface="+mn-lt"/>
                <a:ea typeface="Calibri" panose="020F0502020204030204" pitchFamily="34" charset="0"/>
                <a:cs typeface="Times New Roman" panose="02020603050405020304" pitchFamily="18" charset="0"/>
              </a:rPr>
              <a:t>Is the harm able to be effectively remedied without further government intervention?</a:t>
            </a:r>
          </a:p>
        </p:txBody>
      </p:sp>
      <p:sp>
        <p:nvSpPr>
          <p:cNvPr id="2" name="Rectangle 1">
            <a:extLst>
              <a:ext uri="{FF2B5EF4-FFF2-40B4-BE49-F238E27FC236}">
                <a16:creationId xmlns:a16="http://schemas.microsoft.com/office/drawing/2014/main" id="{6851D9CE-6B7C-A275-08F7-747EA3772649}"/>
              </a:ext>
            </a:extLst>
          </p:cNvPr>
          <p:cNvSpPr/>
          <p:nvPr/>
        </p:nvSpPr>
        <p:spPr>
          <a:xfrm>
            <a:off x="407988" y="908050"/>
            <a:ext cx="10801350"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08000" bIns="3179"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Understanding remedy options</a:t>
            </a:r>
          </a:p>
        </p:txBody>
      </p:sp>
      <p:sp>
        <p:nvSpPr>
          <p:cNvPr id="3" name="Rectangle 2">
            <a:extLst>
              <a:ext uri="{FF2B5EF4-FFF2-40B4-BE49-F238E27FC236}">
                <a16:creationId xmlns:a16="http://schemas.microsoft.com/office/drawing/2014/main" id="{B3D7C645-CB4F-480A-FA55-81F1BD4E061E}"/>
              </a:ext>
            </a:extLst>
          </p:cNvPr>
          <p:cNvSpPr/>
          <p:nvPr/>
        </p:nvSpPr>
        <p:spPr>
          <a:xfrm>
            <a:off x="407989" y="1253200"/>
            <a:ext cx="10801350" cy="392383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a:spcBef>
                <a:spcPts val="200"/>
              </a:spcBef>
              <a:spcAft>
                <a:spcPts val="200"/>
              </a:spcAft>
            </a:pPr>
            <a:r>
              <a:rPr lang="en-US" sz="1200" dirty="0">
                <a:solidFill>
                  <a:schemeClr val="tx1"/>
                </a:solidFill>
              </a:rPr>
              <a:t>Seeking to control harms before they occur may not be the best approach to managing harms </a:t>
            </a:r>
            <a:r>
              <a:rPr lang="en-AU" sz="1200" dirty="0">
                <a:solidFill>
                  <a:srgbClr val="232B39"/>
                </a:solidFill>
              </a:rPr>
              <a:t>where risks are relatively low and there is good ability to effectively remedy their impact.</a:t>
            </a:r>
            <a:r>
              <a:rPr lang="en-US" sz="1200" dirty="0">
                <a:solidFill>
                  <a:schemeClr val="tx1"/>
                </a:solidFill>
              </a:rPr>
              <a:t> </a:t>
            </a:r>
          </a:p>
          <a:p>
            <a:pPr>
              <a:spcBef>
                <a:spcPts val="200"/>
              </a:spcBef>
              <a:spcAft>
                <a:spcPts val="200"/>
              </a:spcAft>
            </a:pPr>
            <a:r>
              <a:rPr lang="en-US" sz="1200" dirty="0">
                <a:solidFill>
                  <a:schemeClr val="tx1"/>
                </a:solidFill>
              </a:rPr>
              <a:t>Remedies refer to the legal avenues available to repair, replace, treat, restore, clean up or compensate for the harm that occurs. </a:t>
            </a:r>
            <a:r>
              <a:rPr lang="en-AU" sz="1200" dirty="0">
                <a:solidFill>
                  <a:schemeClr val="tx1"/>
                </a:solidFill>
              </a:rPr>
              <a:t>Some mechanisms for remedy already exist, such as g</a:t>
            </a:r>
            <a:r>
              <a:rPr lang="en-US" sz="1200" dirty="0" err="1">
                <a:solidFill>
                  <a:schemeClr val="tx1"/>
                </a:solidFill>
              </a:rPr>
              <a:t>eneral</a:t>
            </a:r>
            <a:r>
              <a:rPr lang="en-US" sz="1200" dirty="0">
                <a:solidFill>
                  <a:schemeClr val="tx1"/>
                </a:solidFill>
              </a:rPr>
              <a:t> consumer law (which provides for remedies such as insurance, warranties and refunds). </a:t>
            </a:r>
            <a:r>
              <a:rPr lang="en-AU" sz="1200" dirty="0">
                <a:solidFill>
                  <a:schemeClr val="tx1"/>
                </a:solidFill>
              </a:rPr>
              <a:t>If existing remedies are inadequate or do not exist, there may be a role for government to establish or reform them. </a:t>
            </a:r>
            <a:r>
              <a:rPr lang="en-US" sz="1200" dirty="0">
                <a:solidFill>
                  <a:schemeClr val="tx1"/>
                </a:solidFill>
              </a:rPr>
              <a:t>The private sector may also provide responses to the occurrence of the harm.</a:t>
            </a:r>
          </a:p>
          <a:p>
            <a:pPr>
              <a:spcBef>
                <a:spcPts val="200"/>
              </a:spcBef>
              <a:spcAft>
                <a:spcPts val="200"/>
              </a:spcAft>
            </a:pPr>
            <a:r>
              <a:rPr lang="en-US" sz="1200" dirty="0">
                <a:solidFill>
                  <a:schemeClr val="tx1"/>
                </a:solidFill>
              </a:rPr>
              <a:t>Additional action by government to manage harms before they occur may be needed if:</a:t>
            </a:r>
          </a:p>
          <a:p>
            <a:pPr marL="342900" indent="-342900">
              <a:spcBef>
                <a:spcPts val="200"/>
              </a:spcBef>
              <a:spcAft>
                <a:spcPts val="200"/>
              </a:spcAft>
              <a:buClr>
                <a:schemeClr val="accent3"/>
              </a:buClr>
              <a:buSzPct val="120000"/>
              <a:buFont typeface="Arial" panose="020B0604020202020204" pitchFamily="34" charset="0"/>
              <a:buChar char="•"/>
            </a:pPr>
            <a:r>
              <a:rPr lang="en-US" sz="1200" dirty="0">
                <a:solidFill>
                  <a:schemeClr val="tx1"/>
                </a:solidFill>
              </a:rPr>
              <a:t>the consequences of the harm are irreversible e.g. if harm results in death or life-changing injury there is no remedy that can restore the situation</a:t>
            </a:r>
          </a:p>
          <a:p>
            <a:pPr marL="342900" indent="-342900">
              <a:spcBef>
                <a:spcPts val="200"/>
              </a:spcBef>
              <a:spcAft>
                <a:spcPts val="200"/>
              </a:spcAft>
              <a:buClr>
                <a:schemeClr val="accent3"/>
              </a:buClr>
              <a:buSzPct val="120000"/>
              <a:buFont typeface="Arial" panose="020B0604020202020204" pitchFamily="34" charset="0"/>
              <a:buChar char="•"/>
            </a:pPr>
            <a:r>
              <a:rPr lang="en-US" sz="1200" dirty="0">
                <a:solidFill>
                  <a:schemeClr val="tx1"/>
                </a:solidFill>
              </a:rPr>
              <a:t>potential remedies are inadequate e.g. </a:t>
            </a:r>
            <a:r>
              <a:rPr lang="en-US" sz="1200" dirty="0">
                <a:solidFill>
                  <a:schemeClr val="tx1"/>
                </a:solidFill>
                <a:cs typeface="Times New Roman" panose="02020603050405020304" pitchFamily="18" charset="0"/>
              </a:rPr>
              <a:t>f</a:t>
            </a:r>
            <a:r>
              <a:rPr lang="en-US" sz="1200" dirty="0">
                <a:solidFill>
                  <a:schemeClr val="tx1"/>
                </a:solidFill>
                <a:effectLst/>
                <a:ea typeface="Times New Roman" panose="02020603050405020304" pitchFamily="18" charset="0"/>
                <a:cs typeface="Times New Roman" panose="02020603050405020304" pitchFamily="18" charset="0"/>
              </a:rPr>
              <a:t>inancial losses may be recoverable, but other losses such as environmental damage or physical injury may be more difficult or impossible to remedy satisfactorily</a:t>
            </a:r>
            <a:endParaRPr lang="en-US" sz="1200" dirty="0">
              <a:solidFill>
                <a:schemeClr val="tx1"/>
              </a:solidFill>
            </a:endParaRPr>
          </a:p>
          <a:p>
            <a:pPr marL="342900" indent="-342900">
              <a:spcBef>
                <a:spcPts val="200"/>
              </a:spcBef>
              <a:spcAft>
                <a:spcPts val="200"/>
              </a:spcAft>
              <a:buClr>
                <a:schemeClr val="accent3"/>
              </a:buClr>
              <a:buSzPct val="120000"/>
              <a:buFont typeface="Arial" panose="020B0604020202020204" pitchFamily="34" charset="0"/>
              <a:buChar char="•"/>
            </a:pPr>
            <a:r>
              <a:rPr lang="en-US" sz="1200" dirty="0">
                <a:solidFill>
                  <a:schemeClr val="tx1"/>
                </a:solidFill>
              </a:rPr>
              <a:t>obtaining or implementing a remedy is unduly costly or time consuming e.g. if the court system needs to be involved.</a:t>
            </a:r>
          </a:p>
          <a:p>
            <a:pPr>
              <a:spcBef>
                <a:spcPts val="200"/>
              </a:spcBef>
              <a:spcAft>
                <a:spcPts val="200"/>
              </a:spcAft>
            </a:pPr>
            <a:r>
              <a:rPr kumimoji="0" lang="en-AU" sz="1200" b="0" i="0" u="none" strike="noStrike" kern="1200" cap="none" spc="0" normalizeH="0" baseline="0" noProof="0" dirty="0">
                <a:ln>
                  <a:noFill/>
                </a:ln>
                <a:solidFill>
                  <a:srgbClr val="232B39"/>
                </a:solidFill>
                <a:effectLst/>
                <a:uLnTx/>
                <a:uFillTx/>
                <a:latin typeface="VIC"/>
                <a:ea typeface="+mn-ea"/>
                <a:cs typeface="+mn-cs"/>
              </a:rPr>
              <a:t> </a:t>
            </a:r>
            <a:r>
              <a:rPr lang="en-AU" sz="1200" dirty="0">
                <a:solidFill>
                  <a:schemeClr val="tx1"/>
                </a:solidFill>
              </a:rPr>
              <a:t>K</a:t>
            </a:r>
            <a:r>
              <a:rPr lang="en-AU" sz="1200" dirty="0">
                <a:solidFill>
                  <a:schemeClr val="tx1"/>
                </a:solidFill>
                <a:effectLst/>
                <a:ea typeface="Times New Roman" panose="02020603050405020304" pitchFamily="18" charset="0"/>
                <a:cs typeface="Arial" panose="020B0604020202020204" pitchFamily="34" charset="0"/>
              </a:rPr>
              <a:t>ey considerations to inform this assessment include establishing:</a:t>
            </a:r>
            <a:endParaRPr lang="en-AU" sz="1200" dirty="0">
              <a:solidFill>
                <a:schemeClr val="tx1"/>
              </a:solidFill>
              <a:effectLst/>
              <a:ea typeface="Times New Roman" panose="02020603050405020304" pitchFamily="18" charset="0"/>
              <a:cs typeface="Times New Roman" panose="02020603050405020304" pitchFamily="18" charset="0"/>
            </a:endParaRPr>
          </a:p>
          <a:p>
            <a:pPr marL="342900" lvl="0" indent="-342900">
              <a:spcBef>
                <a:spcPts val="200"/>
              </a:spcBef>
              <a:spcAft>
                <a:spcPts val="200"/>
              </a:spcAft>
              <a:buClr>
                <a:schemeClr val="accent3"/>
              </a:buClr>
              <a:buSzPct val="120000"/>
              <a:buFont typeface="Calibri" panose="020F0502020204030204" pitchFamily="34" charset="0"/>
              <a:buChar char="•"/>
            </a:pPr>
            <a:r>
              <a:rPr lang="en-AU" sz="1200" dirty="0">
                <a:solidFill>
                  <a:schemeClr val="tx1"/>
                </a:solidFill>
                <a:ea typeface="Times New Roman" panose="02020603050405020304" pitchFamily="18" charset="0"/>
                <a:cs typeface="Times New Roman" panose="02020603050405020304" pitchFamily="18" charset="0"/>
              </a:rPr>
              <a:t>w</a:t>
            </a:r>
            <a:r>
              <a:rPr lang="en-AU" sz="1200" dirty="0">
                <a:solidFill>
                  <a:schemeClr val="tx1"/>
                </a:solidFill>
                <a:effectLst/>
                <a:ea typeface="Times New Roman" panose="02020603050405020304" pitchFamily="18" charset="0"/>
                <a:cs typeface="Times New Roman" panose="02020603050405020304" pitchFamily="18" charset="0"/>
              </a:rPr>
              <a:t>ho is responsible for harm remedy, and how likely are they to implement effective harm remedies without government intervention?</a:t>
            </a:r>
          </a:p>
          <a:p>
            <a:pPr marL="342900" lvl="0" indent="-342900">
              <a:lnSpc>
                <a:spcPts val="1200"/>
              </a:lnSpc>
              <a:spcBef>
                <a:spcPts val="350"/>
              </a:spcBef>
              <a:spcAft>
                <a:spcPts val="350"/>
              </a:spcAft>
              <a:buClr>
                <a:schemeClr val="accent3"/>
              </a:buClr>
              <a:buSzPct val="120000"/>
              <a:buFont typeface="Calibri" panose="020F0502020204030204" pitchFamily="34" charset="0"/>
              <a:buChar char="•"/>
            </a:pPr>
            <a:r>
              <a:rPr lang="en-AU" sz="1200" dirty="0">
                <a:solidFill>
                  <a:schemeClr val="tx1"/>
                </a:solidFill>
                <a:effectLst/>
                <a:ea typeface="Times New Roman" panose="02020603050405020304" pitchFamily="18" charset="0"/>
                <a:cs typeface="Times New Roman" panose="02020603050405020304" pitchFamily="18" charset="0"/>
              </a:rPr>
              <a:t>If remedying harm is a more efficient and/or cost-effective approach to achieving policy objectives than prevention of harm? </a:t>
            </a:r>
            <a:endParaRPr lang="en-AU" sz="1200" dirty="0">
              <a:solidFill>
                <a:schemeClr val="tx1"/>
              </a:solidFill>
              <a:ea typeface="Times New Roman" panose="02020603050405020304" pitchFamily="18" charset="0"/>
              <a:cs typeface="Times New Roman" panose="02020603050405020304" pitchFamily="18" charset="0"/>
            </a:endParaRPr>
          </a:p>
          <a:p>
            <a:pPr marL="342900" lvl="0" indent="-342900">
              <a:lnSpc>
                <a:spcPts val="1200"/>
              </a:lnSpc>
              <a:spcBef>
                <a:spcPts val="350"/>
              </a:spcBef>
              <a:spcAft>
                <a:spcPts val="350"/>
              </a:spcAft>
              <a:buClr>
                <a:schemeClr val="accent3"/>
              </a:buClr>
              <a:buSzPct val="120000"/>
              <a:buFont typeface="Calibri" panose="020F0502020204030204" pitchFamily="34" charset="0"/>
              <a:buChar char="•"/>
            </a:pPr>
            <a:r>
              <a:rPr lang="en-US" sz="1200" dirty="0">
                <a:solidFill>
                  <a:schemeClr val="tx1"/>
                </a:solidFill>
                <a:effectLst/>
                <a:ea typeface="Times New Roman" panose="02020603050405020304" pitchFamily="18" charset="0"/>
                <a:cs typeface="Times New Roman" panose="02020603050405020304" pitchFamily="18" charset="0"/>
              </a:rPr>
              <a:t>the remedies available i.e. are they limited to damages, or are injunctions or more specific performance remedies available?</a:t>
            </a:r>
          </a:p>
          <a:p>
            <a:pPr marL="342900" lvl="0" indent="-342900">
              <a:lnSpc>
                <a:spcPts val="1200"/>
              </a:lnSpc>
              <a:spcBef>
                <a:spcPts val="350"/>
              </a:spcBef>
              <a:spcAft>
                <a:spcPts val="350"/>
              </a:spcAft>
              <a:buClr>
                <a:schemeClr val="accent3"/>
              </a:buClr>
              <a:buSzPct val="120000"/>
              <a:buFont typeface="Calibri" panose="020F0502020204030204" pitchFamily="34" charset="0"/>
              <a:buChar char="•"/>
            </a:pPr>
            <a:r>
              <a:rPr lang="en-US" sz="1200" dirty="0">
                <a:solidFill>
                  <a:schemeClr val="tx1"/>
                </a:solidFill>
                <a:effectLst/>
                <a:ea typeface="Times New Roman" panose="02020603050405020304" pitchFamily="18" charset="0"/>
                <a:cs typeface="Times New Roman" panose="02020603050405020304" pitchFamily="18" charset="0"/>
              </a:rPr>
              <a:t>the forum in which the matter would be heard i.e. are administrative tribunals available or would the courts need to be used? </a:t>
            </a:r>
            <a:r>
              <a:rPr lang="en-US" sz="1200" dirty="0">
                <a:solidFill>
                  <a:schemeClr val="tx1"/>
                </a:solidFill>
                <a:ea typeface="Times New Roman" panose="02020603050405020304" pitchFamily="18" charset="0"/>
                <a:cs typeface="Times New Roman" panose="02020603050405020304" pitchFamily="18" charset="0"/>
              </a:rPr>
              <a:t>T</a:t>
            </a:r>
            <a:r>
              <a:rPr lang="en-US" sz="1200" dirty="0">
                <a:solidFill>
                  <a:schemeClr val="tx1"/>
                </a:solidFill>
                <a:effectLst/>
                <a:ea typeface="Times New Roman" panose="02020603050405020304" pitchFamily="18" charset="0"/>
                <a:cs typeface="Times New Roman" panose="02020603050405020304" pitchFamily="18" charset="0"/>
              </a:rPr>
              <a:t>his affects the cost and amount of time </a:t>
            </a:r>
            <a:r>
              <a:rPr lang="en-US" sz="1200" dirty="0">
                <a:solidFill>
                  <a:schemeClr val="tx1"/>
                </a:solidFill>
                <a:ea typeface="Times New Roman" panose="02020603050405020304" pitchFamily="18" charset="0"/>
                <a:cs typeface="Times New Roman" panose="02020603050405020304" pitchFamily="18" charset="0"/>
              </a:rPr>
              <a:t>needed </a:t>
            </a:r>
            <a:r>
              <a:rPr lang="en-US" sz="1200" dirty="0">
                <a:solidFill>
                  <a:schemeClr val="tx1"/>
                </a:solidFill>
                <a:effectLst/>
                <a:ea typeface="Times New Roman" panose="02020603050405020304" pitchFamily="18" charset="0"/>
                <a:cs typeface="Times New Roman" panose="02020603050405020304" pitchFamily="18" charset="0"/>
              </a:rPr>
              <a:t>to resolve a matter.</a:t>
            </a:r>
          </a:p>
          <a:p>
            <a:pPr marL="342900" lvl="0" indent="-342900">
              <a:lnSpc>
                <a:spcPts val="1200"/>
              </a:lnSpc>
              <a:spcBef>
                <a:spcPts val="350"/>
              </a:spcBef>
              <a:spcAft>
                <a:spcPts val="350"/>
              </a:spcAft>
              <a:buFont typeface="Calibri" panose="020F0502020204030204" pitchFamily="34" charset="0"/>
              <a:buChar char="•"/>
            </a:pPr>
            <a:endParaRPr lang="en-AU" sz="1200" dirty="0">
              <a:solidFill>
                <a:schemeClr val="tx1"/>
              </a:solidFill>
              <a:effectLst/>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CB7A13-1D55-E14A-034D-162B9E753F09}"/>
              </a:ext>
            </a:extLst>
          </p:cNvPr>
          <p:cNvSpPr/>
          <p:nvPr/>
        </p:nvSpPr>
        <p:spPr>
          <a:xfrm>
            <a:off x="409506" y="5361852"/>
            <a:ext cx="10799831"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08000" bIns="3179"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Key questions</a:t>
            </a:r>
            <a:endParaRPr lang="en-AU" sz="1200" kern="1200">
              <a:latin typeface="+mj-lt"/>
            </a:endParaRPr>
          </a:p>
        </p:txBody>
      </p:sp>
      <p:sp>
        <p:nvSpPr>
          <p:cNvPr id="4" name="Rectangle 3">
            <a:extLst>
              <a:ext uri="{FF2B5EF4-FFF2-40B4-BE49-F238E27FC236}">
                <a16:creationId xmlns:a16="http://schemas.microsoft.com/office/drawing/2014/main" id="{D9E3B839-0FFA-74B7-99A0-3CFB347A747B}"/>
              </a:ext>
            </a:extLst>
          </p:cNvPr>
          <p:cNvSpPr/>
          <p:nvPr/>
        </p:nvSpPr>
        <p:spPr>
          <a:xfrm>
            <a:off x="388799" y="160775"/>
            <a:ext cx="1083088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AU" sz="2400">
                <a:latin typeface="+mj-lt"/>
              </a:rPr>
              <a:t>1.3 Does the risk need to be controlled before it happens?</a:t>
            </a:r>
          </a:p>
        </p:txBody>
      </p:sp>
    </p:spTree>
    <p:extLst>
      <p:ext uri="{BB962C8B-B14F-4D97-AF65-F5344CB8AC3E}">
        <p14:creationId xmlns:p14="http://schemas.microsoft.com/office/powerpoint/2010/main" val="160023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EB85F5-DA25-0CB2-A031-249FF4256E89}"/>
              </a:ext>
            </a:extLst>
          </p:cNvPr>
          <p:cNvSpPr/>
          <p:nvPr/>
        </p:nvSpPr>
        <p:spPr>
          <a:xfrm>
            <a:off x="407988" y="4957763"/>
            <a:ext cx="10801350" cy="1452562"/>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marL="108000" indent="-108000">
              <a:spcBef>
                <a:spcPts val="100"/>
              </a:spcBef>
              <a:spcAft>
                <a:spcPts val="100"/>
              </a:spcAft>
              <a:buFont typeface="Arial" panose="020B0604020202020204" pitchFamily="34" charset="0"/>
              <a:buChar char="•"/>
            </a:pPr>
            <a:r>
              <a:rPr lang="en-AU" sz="1150">
                <a:solidFill>
                  <a:srgbClr val="232B39"/>
                </a:solidFill>
                <a:ea typeface="Calibri" panose="020F0502020204030204" pitchFamily="34" charset="0"/>
                <a:cs typeface="Times New Roman" panose="02020603050405020304" pitchFamily="18" charset="0"/>
              </a:rPr>
              <a:t>What is the likelihood and scale of the harms to be managed?</a:t>
            </a:r>
          </a:p>
          <a:p>
            <a:pPr marL="108000" indent="-108000">
              <a:spcBef>
                <a:spcPts val="100"/>
              </a:spcBef>
              <a:spcAft>
                <a:spcPts val="100"/>
              </a:spcAft>
              <a:buFont typeface="Arial" panose="020B0604020202020204" pitchFamily="34" charset="0"/>
              <a:buChar char="•"/>
            </a:pPr>
            <a:r>
              <a:rPr lang="en-AU" sz="1150">
                <a:solidFill>
                  <a:schemeClr val="tx1"/>
                </a:solidFill>
              </a:rPr>
              <a:t>What might happen if the government did not intervene?</a:t>
            </a:r>
          </a:p>
          <a:p>
            <a:pPr marL="108000" indent="-108000">
              <a:spcBef>
                <a:spcPts val="100"/>
              </a:spcBef>
              <a:spcAft>
                <a:spcPts val="100"/>
              </a:spcAft>
              <a:buFont typeface="Arial" panose="020B0604020202020204" pitchFamily="34" charset="0"/>
              <a:buChar char="•"/>
            </a:pPr>
            <a:r>
              <a:rPr lang="en-AU" sz="1150">
                <a:solidFill>
                  <a:schemeClr val="tx1"/>
                </a:solidFill>
              </a:rPr>
              <a:t>What are the incentives, disincentives and obstacles for markets to manage the risk?</a:t>
            </a:r>
          </a:p>
          <a:p>
            <a:pPr marL="108000" indent="-108000">
              <a:spcBef>
                <a:spcPts val="100"/>
              </a:spcBef>
              <a:spcAft>
                <a:spcPts val="100"/>
              </a:spcAft>
              <a:buFont typeface="Arial" panose="020B0604020202020204" pitchFamily="34" charset="0"/>
              <a:buChar char="•"/>
            </a:pPr>
            <a:r>
              <a:rPr lang="en-AU" sz="1150">
                <a:solidFill>
                  <a:schemeClr val="tx1"/>
                </a:solidFill>
              </a:rPr>
              <a:t>What is the likelihood and ability of markets to solve the problem in the absence of government action? Has the market been shown to be effective is this type of situation before?</a:t>
            </a:r>
          </a:p>
          <a:p>
            <a:pPr marL="108000" indent="-108000">
              <a:spcBef>
                <a:spcPts val="100"/>
              </a:spcBef>
              <a:spcAft>
                <a:spcPts val="100"/>
              </a:spcAft>
              <a:buFont typeface="Arial" panose="020B0604020202020204" pitchFamily="34" charset="0"/>
              <a:buChar char="•"/>
            </a:pPr>
            <a:r>
              <a:rPr lang="en-AU" sz="1150">
                <a:solidFill>
                  <a:schemeClr val="tx1"/>
                </a:solidFill>
              </a:rPr>
              <a:t>Are the ways in which market responses can be encouraged or supported?</a:t>
            </a:r>
          </a:p>
          <a:p>
            <a:pPr marL="108000" indent="-108000">
              <a:spcBef>
                <a:spcPts val="100"/>
              </a:spcBef>
              <a:spcAft>
                <a:spcPts val="100"/>
              </a:spcAft>
              <a:buFont typeface="Arial" panose="020B0604020202020204" pitchFamily="34" charset="0"/>
              <a:buChar char="•"/>
            </a:pPr>
            <a:r>
              <a:rPr lang="en-AU" sz="1150">
                <a:solidFill>
                  <a:schemeClr val="tx1"/>
                </a:solidFill>
              </a:rPr>
              <a:t>What would the policy objectives be for any intervention?</a:t>
            </a:r>
          </a:p>
          <a:p>
            <a:pPr marL="171450" lvl="0" indent="-171450">
              <a:lnSpc>
                <a:spcPct val="107000"/>
              </a:lnSpc>
              <a:spcBef>
                <a:spcPts val="200"/>
              </a:spcBef>
              <a:spcAft>
                <a:spcPts val="200"/>
              </a:spcAft>
              <a:buFont typeface="Arial" panose="020B0604020202020204" pitchFamily="34" charset="0"/>
              <a:buChar char="•"/>
            </a:pPr>
            <a:endParaRPr lang="en-AU" sz="1100">
              <a:solidFill>
                <a:schemeClr val="tx1"/>
              </a:solidFill>
            </a:endParaRPr>
          </a:p>
        </p:txBody>
      </p:sp>
      <p:sp>
        <p:nvSpPr>
          <p:cNvPr id="3" name="Rectangle 2">
            <a:extLst>
              <a:ext uri="{FF2B5EF4-FFF2-40B4-BE49-F238E27FC236}">
                <a16:creationId xmlns:a16="http://schemas.microsoft.com/office/drawing/2014/main" id="{F6A62A6B-F080-8AC6-EBB1-349B74E52029}"/>
              </a:ext>
            </a:extLst>
          </p:cNvPr>
          <p:cNvSpPr/>
          <p:nvPr/>
        </p:nvSpPr>
        <p:spPr>
          <a:xfrm>
            <a:off x="407988" y="1590675"/>
            <a:ext cx="10801350" cy="292539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a:spcBef>
                <a:spcPts val="200"/>
              </a:spcBef>
              <a:spcAft>
                <a:spcPts val="200"/>
              </a:spcAft>
            </a:pPr>
            <a:r>
              <a:rPr lang="en-AU" sz="1150">
                <a:solidFill>
                  <a:srgbClr val="232B39"/>
                </a:solidFill>
              </a:rPr>
              <a:t>If markets are sufficiently established and capable of acceptably managing risk, consider a market approach and removing a permission or reducing its level if one already exists. </a:t>
            </a:r>
            <a:r>
              <a:rPr lang="en-AU" sz="1150">
                <a:solidFill>
                  <a:schemeClr val="tx1"/>
                </a:solidFill>
              </a:rPr>
              <a:t>Factors that heighten incentive for market responses include pressures along the supply chain to manage risks, or development of consumer monitoring and market information. </a:t>
            </a:r>
            <a:endParaRPr lang="en-AU" sz="1150">
              <a:solidFill>
                <a:srgbClr val="232B39"/>
              </a:solidFill>
            </a:endParaRPr>
          </a:p>
          <a:p>
            <a:pPr>
              <a:spcBef>
                <a:spcPts val="200"/>
              </a:spcBef>
              <a:spcAft>
                <a:spcPts val="200"/>
              </a:spcAft>
            </a:pPr>
            <a:r>
              <a:rPr lang="en-AU" sz="1150">
                <a:solidFill>
                  <a:schemeClr val="tx1"/>
                </a:solidFill>
              </a:rPr>
              <a:t>Lessons may be drawn from the experience of market solutions to similar problems in other sectors. </a:t>
            </a:r>
          </a:p>
          <a:p>
            <a:pPr>
              <a:spcBef>
                <a:spcPts val="200"/>
              </a:spcBef>
              <a:spcAft>
                <a:spcPts val="200"/>
              </a:spcAft>
            </a:pPr>
            <a:r>
              <a:rPr lang="en-US" sz="1150">
                <a:solidFill>
                  <a:schemeClr val="tx1"/>
                </a:solidFill>
              </a:rPr>
              <a:t>Potential remedies or market solutions may not occur simply because a regulatory scheme is in place or because other barriers are preventing their emergence. Once potential options have been identified, an assessment can be made as to whether these would emerge if government did not intervene or if barriers to their emergence were removed. It is also important to consider how the potential for market-based solutions to emerge may change over time in response to industry development, innovation or technological advances. </a:t>
            </a:r>
          </a:p>
          <a:p>
            <a:pPr>
              <a:spcBef>
                <a:spcPts val="200"/>
              </a:spcBef>
              <a:spcAft>
                <a:spcPts val="200"/>
              </a:spcAft>
            </a:pPr>
            <a:r>
              <a:rPr lang="en-AU" sz="1150">
                <a:solidFill>
                  <a:schemeClr val="tx1"/>
                </a:solidFill>
                <a:latin typeface="+mj-lt"/>
              </a:rPr>
              <a:t>Government action to manage risk is more likely to be needed when:</a:t>
            </a:r>
          </a:p>
          <a:p>
            <a:pPr marL="228600" indent="-228600">
              <a:buClr>
                <a:schemeClr val="accent3"/>
              </a:buClr>
              <a:buSzPct val="120000"/>
              <a:buFont typeface="Arial" panose="020B0604020202020204" pitchFamily="34" charset="0"/>
              <a:buChar char="•"/>
            </a:pPr>
            <a:r>
              <a:rPr lang="en-AU" sz="1150">
                <a:solidFill>
                  <a:schemeClr val="tx1"/>
                </a:solidFill>
              </a:rPr>
              <a:t>the risk of harm is relatively high</a:t>
            </a:r>
          </a:p>
          <a:p>
            <a:pPr marL="228600" indent="-228600">
              <a:buClr>
                <a:schemeClr val="accent3"/>
              </a:buClr>
              <a:buSzPct val="120000"/>
              <a:buFont typeface="Arial" panose="020B0604020202020204" pitchFamily="34" charset="0"/>
              <a:buChar char="•"/>
            </a:pPr>
            <a:r>
              <a:rPr lang="en-AU" sz="1150">
                <a:solidFill>
                  <a:schemeClr val="tx1"/>
                </a:solidFill>
              </a:rPr>
              <a:t>the ability to remedy the harm is poor </a:t>
            </a:r>
          </a:p>
          <a:p>
            <a:pPr marL="228600" indent="-228600">
              <a:spcAft>
                <a:spcPts val="300"/>
              </a:spcAft>
              <a:buClr>
                <a:schemeClr val="accent3"/>
              </a:buClr>
              <a:buSzPct val="120000"/>
              <a:buFont typeface="Arial" panose="020B0604020202020204" pitchFamily="34" charset="0"/>
              <a:buChar char="•"/>
            </a:pPr>
            <a:r>
              <a:rPr lang="en-AU" sz="1150">
                <a:solidFill>
                  <a:schemeClr val="tx1"/>
                </a:solidFill>
              </a:rPr>
              <a:t>the private sector is unable or unlikely provide an adequate response without government action.</a:t>
            </a:r>
          </a:p>
          <a:p>
            <a:r>
              <a:rPr lang="en-AU" sz="1150">
                <a:solidFill>
                  <a:schemeClr val="tx1"/>
                </a:solidFill>
              </a:rPr>
              <a:t>The expected benefits of government intervention must also exceed the costs.</a:t>
            </a:r>
          </a:p>
          <a:p>
            <a:r>
              <a:rPr lang="en-US" sz="1150">
                <a:solidFill>
                  <a:schemeClr val="tx1"/>
                </a:solidFill>
              </a:rPr>
              <a:t>Government action should be designed to achieve policy objectives that target an acceptable level risk. See </a:t>
            </a:r>
            <a:r>
              <a:rPr lang="en-US" sz="1150" b="1">
                <a:solidFill>
                  <a:schemeClr val="tx1"/>
                </a:solidFill>
              </a:rPr>
              <a:t>Appendix 2</a:t>
            </a:r>
            <a:r>
              <a:rPr lang="en-US" sz="1150">
                <a:solidFill>
                  <a:schemeClr val="tx1"/>
                </a:solidFill>
              </a:rPr>
              <a:t> for additional information about identifying policy objectives. </a:t>
            </a:r>
            <a:endParaRPr lang="en-AU" sz="1150">
              <a:solidFill>
                <a:schemeClr val="tx1"/>
              </a:solidFill>
            </a:endParaRPr>
          </a:p>
          <a:p>
            <a:pPr>
              <a:spcBef>
                <a:spcPts val="200"/>
              </a:spcBef>
              <a:spcAft>
                <a:spcPts val="200"/>
              </a:spcAft>
            </a:pPr>
            <a:endParaRPr lang="en-US" sz="1150">
              <a:solidFill>
                <a:schemeClr val="tx1"/>
              </a:solidFill>
            </a:endParaRPr>
          </a:p>
          <a:p>
            <a:pPr>
              <a:spcBef>
                <a:spcPts val="200"/>
              </a:spcBef>
              <a:spcAft>
                <a:spcPts val="200"/>
              </a:spcAft>
            </a:pPr>
            <a:endParaRPr lang="en-AU" sz="1150">
              <a:solidFill>
                <a:schemeClr val="tx1"/>
              </a:solidFill>
            </a:endParaRPr>
          </a:p>
          <a:p>
            <a:pPr>
              <a:spcBef>
                <a:spcPts val="200"/>
              </a:spcBef>
              <a:spcAft>
                <a:spcPts val="200"/>
              </a:spcAft>
            </a:pPr>
            <a:endParaRPr lang="en-AU" sz="1150">
              <a:solidFill>
                <a:schemeClr val="tx1"/>
              </a:solidFill>
            </a:endParaRPr>
          </a:p>
        </p:txBody>
      </p:sp>
      <p:sp>
        <p:nvSpPr>
          <p:cNvPr id="11" name="Rectangle 10">
            <a:extLst>
              <a:ext uri="{FF2B5EF4-FFF2-40B4-BE49-F238E27FC236}">
                <a16:creationId xmlns:a16="http://schemas.microsoft.com/office/drawing/2014/main" id="{ED9C445C-DF90-77CC-8CD0-09C124BF2581}"/>
              </a:ext>
            </a:extLst>
          </p:cNvPr>
          <p:cNvSpPr/>
          <p:nvPr/>
        </p:nvSpPr>
        <p:spPr>
          <a:xfrm>
            <a:off x="407988" y="1247751"/>
            <a:ext cx="10801350"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08000" bIns="3179" numCol="1" spcCol="1270" anchor="ctr" anchorCtr="0">
            <a:noAutofit/>
          </a:bodyPr>
          <a:lstStyle/>
          <a:p>
            <a:pPr marL="0" lvl="0" indent="0" algn="l" defTabSz="444500">
              <a:lnSpc>
                <a:spcPct val="90000"/>
              </a:lnSpc>
              <a:spcBef>
                <a:spcPct val="0"/>
              </a:spcBef>
              <a:spcAft>
                <a:spcPct val="35000"/>
              </a:spcAft>
              <a:buNone/>
            </a:pPr>
            <a:r>
              <a:rPr lang="en-US" sz="1200">
                <a:latin typeface="+mj-lt"/>
              </a:rPr>
              <a:t>Consider whether private sector action is likely to be sufficient to manage the risk</a:t>
            </a:r>
            <a:endParaRPr lang="en-AU" sz="1200" kern="1200">
              <a:latin typeface="+mj-lt"/>
            </a:endParaRPr>
          </a:p>
        </p:txBody>
      </p:sp>
      <p:sp>
        <p:nvSpPr>
          <p:cNvPr id="2" name="Rectangle 1">
            <a:extLst>
              <a:ext uri="{FF2B5EF4-FFF2-40B4-BE49-F238E27FC236}">
                <a16:creationId xmlns:a16="http://schemas.microsoft.com/office/drawing/2014/main" id="{A5829D97-377E-AFA4-FFC3-62DD654754D5}"/>
              </a:ext>
            </a:extLst>
          </p:cNvPr>
          <p:cNvSpPr/>
          <p:nvPr/>
        </p:nvSpPr>
        <p:spPr>
          <a:xfrm>
            <a:off x="388799" y="160775"/>
            <a:ext cx="10830881" cy="80125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447675" lvl="0" indent="-447675" algn="l" defTabSz="488950">
              <a:spcBef>
                <a:spcPct val="0"/>
              </a:spcBef>
              <a:buNone/>
            </a:pPr>
            <a:r>
              <a:rPr lang="en-AU" sz="2400">
                <a:latin typeface="+mj-lt"/>
              </a:rPr>
              <a:t>1.4 	Consider if there is a role for government and identify policy objectives</a:t>
            </a:r>
          </a:p>
        </p:txBody>
      </p:sp>
      <p:sp>
        <p:nvSpPr>
          <p:cNvPr id="10" name="Rectangle 9">
            <a:extLst>
              <a:ext uri="{FF2B5EF4-FFF2-40B4-BE49-F238E27FC236}">
                <a16:creationId xmlns:a16="http://schemas.microsoft.com/office/drawing/2014/main" id="{0AE23ADE-D2F5-593E-A606-E1FD28F415BE}"/>
              </a:ext>
            </a:extLst>
          </p:cNvPr>
          <p:cNvSpPr/>
          <p:nvPr/>
        </p:nvSpPr>
        <p:spPr>
          <a:xfrm>
            <a:off x="407988" y="4600853"/>
            <a:ext cx="10801350"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08000" bIns="3179"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Key questions</a:t>
            </a:r>
            <a:endParaRPr lang="en-AU" sz="1200" kern="1200">
              <a:latin typeface="+mj-lt"/>
            </a:endParaRPr>
          </a:p>
        </p:txBody>
      </p:sp>
    </p:spTree>
    <p:extLst>
      <p:ext uri="{BB962C8B-B14F-4D97-AF65-F5344CB8AC3E}">
        <p14:creationId xmlns:p14="http://schemas.microsoft.com/office/powerpoint/2010/main" val="214203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403728"/>
            <a:ext cx="10515600" cy="510672"/>
          </a:xfrm>
        </p:spPr>
        <p:txBody>
          <a:bodyPr/>
          <a:lstStyle/>
          <a:p>
            <a:r>
              <a:rPr lang="en-AU"/>
              <a:t>Stage 1: Reflection point</a:t>
            </a:r>
            <a:endParaRPr lang="en-AU" sz="2800">
              <a:highlight>
                <a:srgbClr val="FFFF00"/>
              </a:highlight>
            </a:endParaRPr>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a:xfrm>
            <a:off x="704850" y="1448554"/>
            <a:ext cx="10515600" cy="4728409"/>
          </a:xfrm>
        </p:spPr>
        <p:txBody>
          <a:bodyPr/>
          <a:lstStyle/>
          <a:p>
            <a:pPr>
              <a:lnSpc>
                <a:spcPct val="106000"/>
              </a:lnSpc>
              <a:spcAft>
                <a:spcPts val="800"/>
              </a:spcAft>
            </a:pPr>
            <a:r>
              <a:rPr lang="en-US" sz="1600" b="1" kern="150">
                <a:solidFill>
                  <a:srgbClr val="000000"/>
                </a:solidFill>
                <a:cs typeface="Times New Roman" panose="02020603050405020304" pitchFamily="18" charset="0"/>
              </a:rPr>
              <a:t>By this stage, you will have decided if the harm warrants government intervention. In the process you identify the acceptable level of risk and the policy objectives that intervention aims to achieve.</a:t>
            </a:r>
            <a:endParaRPr lang="en-AU" sz="1600" b="1" kern="15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0703312-2D71-3578-8788-88BB1A6CBF74}"/>
              </a:ext>
            </a:extLst>
          </p:cNvPr>
          <p:cNvSpPr/>
          <p:nvPr/>
        </p:nvSpPr>
        <p:spPr>
          <a:xfrm>
            <a:off x="695325" y="2290787"/>
            <a:ext cx="5438035" cy="500952"/>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lvl="0" indent="-361950" algn="l" defTabSz="488950">
              <a:spcBef>
                <a:spcPct val="0"/>
              </a:spcBef>
              <a:buNone/>
            </a:pPr>
            <a:r>
              <a:rPr lang="en-AU" sz="1600" kern="1200">
                <a:latin typeface="+mj-lt"/>
              </a:rPr>
              <a:t>1.1 	Identify the nature and extent of the problem(s)</a:t>
            </a:r>
          </a:p>
        </p:txBody>
      </p:sp>
      <p:sp>
        <p:nvSpPr>
          <p:cNvPr id="32" name="Rectangle 31">
            <a:extLst>
              <a:ext uri="{FF2B5EF4-FFF2-40B4-BE49-F238E27FC236}">
                <a16:creationId xmlns:a16="http://schemas.microsoft.com/office/drawing/2014/main" id="{4EA55E88-A97A-AB2B-A295-2CA0E43450D9}"/>
              </a:ext>
            </a:extLst>
          </p:cNvPr>
          <p:cNvSpPr/>
          <p:nvPr/>
        </p:nvSpPr>
        <p:spPr>
          <a:xfrm>
            <a:off x="695321" y="3052599"/>
            <a:ext cx="5438035" cy="500952"/>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lvl="0" indent="-361950" algn="l" defTabSz="488950">
              <a:spcBef>
                <a:spcPct val="0"/>
              </a:spcBef>
              <a:buNone/>
            </a:pPr>
            <a:r>
              <a:rPr lang="en-US" sz="1600">
                <a:latin typeface="+mj-lt"/>
              </a:rPr>
              <a:t>1.2 	A</a:t>
            </a:r>
            <a:r>
              <a:rPr lang="en-AU" sz="1600" err="1">
                <a:latin typeface="+mj-lt"/>
              </a:rPr>
              <a:t>ssess</a:t>
            </a:r>
            <a:r>
              <a:rPr lang="en-AU" sz="1600">
                <a:latin typeface="+mj-lt"/>
              </a:rPr>
              <a:t> the risk of harm</a:t>
            </a:r>
            <a:endParaRPr lang="en-AU" sz="1600" kern="1200">
              <a:latin typeface="+mj-lt"/>
            </a:endParaRPr>
          </a:p>
        </p:txBody>
      </p:sp>
      <p:sp>
        <p:nvSpPr>
          <p:cNvPr id="35" name="Rectangle 34">
            <a:extLst>
              <a:ext uri="{FF2B5EF4-FFF2-40B4-BE49-F238E27FC236}">
                <a16:creationId xmlns:a16="http://schemas.microsoft.com/office/drawing/2014/main" id="{A60F4AD0-4582-5706-5DB9-B1BD6C6D79F8}"/>
              </a:ext>
            </a:extLst>
          </p:cNvPr>
          <p:cNvSpPr/>
          <p:nvPr/>
        </p:nvSpPr>
        <p:spPr>
          <a:xfrm>
            <a:off x="695321" y="3814411"/>
            <a:ext cx="5438035" cy="606602"/>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lvl="0" indent="-361950" algn="l" defTabSz="488950">
              <a:spcBef>
                <a:spcPct val="0"/>
              </a:spcBef>
              <a:buNone/>
            </a:pPr>
            <a:r>
              <a:rPr lang="en-AU" sz="1600">
                <a:latin typeface="+mj-lt"/>
              </a:rPr>
              <a:t>1.3 	Consider if </a:t>
            </a:r>
            <a:r>
              <a:rPr lang="en-AU" sz="1600" kern="1200">
                <a:latin typeface="+mj-lt"/>
              </a:rPr>
              <a:t>the risk of harm needs to be controlled before it happens</a:t>
            </a:r>
          </a:p>
        </p:txBody>
      </p:sp>
      <p:sp>
        <p:nvSpPr>
          <p:cNvPr id="22" name="Rectangle 21">
            <a:extLst>
              <a:ext uri="{FF2B5EF4-FFF2-40B4-BE49-F238E27FC236}">
                <a16:creationId xmlns:a16="http://schemas.microsoft.com/office/drawing/2014/main" id="{230C1840-C692-D868-88C0-1712C9691D97}"/>
              </a:ext>
            </a:extLst>
          </p:cNvPr>
          <p:cNvSpPr/>
          <p:nvPr/>
        </p:nvSpPr>
        <p:spPr>
          <a:xfrm>
            <a:off x="695321" y="4681872"/>
            <a:ext cx="5438035" cy="586614"/>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lvl="0" indent="-361950" algn="l" defTabSz="488950">
              <a:spcBef>
                <a:spcPct val="0"/>
              </a:spcBef>
              <a:buNone/>
            </a:pPr>
            <a:r>
              <a:rPr lang="en-AU" sz="1600">
                <a:latin typeface="+mj-lt"/>
              </a:rPr>
              <a:t>1.4 	Consider if </a:t>
            </a:r>
            <a:r>
              <a:rPr lang="en-AU" sz="1600" kern="1200">
                <a:latin typeface="+mj-lt"/>
              </a:rPr>
              <a:t>there is a role for government and the policy objectives </a:t>
            </a:r>
          </a:p>
        </p:txBody>
      </p:sp>
      <p:sp>
        <p:nvSpPr>
          <p:cNvPr id="27" name="Rectangle 26">
            <a:extLst>
              <a:ext uri="{FF2B5EF4-FFF2-40B4-BE49-F238E27FC236}">
                <a16:creationId xmlns:a16="http://schemas.microsoft.com/office/drawing/2014/main" id="{43CB7E5F-3CC7-7FFB-6631-93FE5748209A}"/>
              </a:ext>
            </a:extLst>
          </p:cNvPr>
          <p:cNvSpPr/>
          <p:nvPr/>
        </p:nvSpPr>
        <p:spPr>
          <a:xfrm>
            <a:off x="6949856" y="5624623"/>
            <a:ext cx="4259482" cy="563001"/>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latin typeface="+mj-lt"/>
              </a:rPr>
              <a:t>The harm may warrant government intervention</a:t>
            </a:r>
          </a:p>
        </p:txBody>
      </p:sp>
      <p:sp>
        <p:nvSpPr>
          <p:cNvPr id="28" name="Rectangle 27">
            <a:extLst>
              <a:ext uri="{FF2B5EF4-FFF2-40B4-BE49-F238E27FC236}">
                <a16:creationId xmlns:a16="http://schemas.microsoft.com/office/drawing/2014/main" id="{07A17238-C78A-FD54-C363-A95EEDBBE325}"/>
              </a:ext>
            </a:extLst>
          </p:cNvPr>
          <p:cNvSpPr/>
          <p:nvPr/>
        </p:nvSpPr>
        <p:spPr>
          <a:xfrm>
            <a:off x="6949856" y="2506221"/>
            <a:ext cx="4259482" cy="812780"/>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rPr>
              <a:t>If the risks (likelihood and impact) of harm are above acceptable levels</a:t>
            </a:r>
          </a:p>
        </p:txBody>
      </p:sp>
      <p:sp>
        <p:nvSpPr>
          <p:cNvPr id="29" name="Rectangle 28">
            <a:extLst>
              <a:ext uri="{FF2B5EF4-FFF2-40B4-BE49-F238E27FC236}">
                <a16:creationId xmlns:a16="http://schemas.microsoft.com/office/drawing/2014/main" id="{B5603373-2502-1EA5-9CE3-C7F76A526ACE}"/>
              </a:ext>
            </a:extLst>
          </p:cNvPr>
          <p:cNvSpPr/>
          <p:nvPr/>
        </p:nvSpPr>
        <p:spPr>
          <a:xfrm>
            <a:off x="6949856" y="3835109"/>
            <a:ext cx="4259482" cy="563001"/>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rPr>
              <a:t>The ability to satisfactorily remedy the harm after it occurs is poor</a:t>
            </a:r>
          </a:p>
        </p:txBody>
      </p:sp>
      <p:sp>
        <p:nvSpPr>
          <p:cNvPr id="30" name="Rectangle 29">
            <a:extLst>
              <a:ext uri="{FF2B5EF4-FFF2-40B4-BE49-F238E27FC236}">
                <a16:creationId xmlns:a16="http://schemas.microsoft.com/office/drawing/2014/main" id="{BD451788-9868-3978-82D3-09AD4AC65FB1}"/>
              </a:ext>
            </a:extLst>
          </p:cNvPr>
          <p:cNvSpPr/>
          <p:nvPr/>
        </p:nvSpPr>
        <p:spPr>
          <a:xfrm>
            <a:off x="6949856" y="4701290"/>
            <a:ext cx="4259482" cy="563001"/>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rPr>
              <a:t>Markets are unlikely to address the harm</a:t>
            </a:r>
          </a:p>
        </p:txBody>
      </p:sp>
      <p:sp>
        <p:nvSpPr>
          <p:cNvPr id="34" name="TextBox 33">
            <a:extLst>
              <a:ext uri="{FF2B5EF4-FFF2-40B4-BE49-F238E27FC236}">
                <a16:creationId xmlns:a16="http://schemas.microsoft.com/office/drawing/2014/main" id="{379AFB0F-64AC-9DA3-B7F5-5E99EC45CFCE}"/>
              </a:ext>
            </a:extLst>
          </p:cNvPr>
          <p:cNvSpPr txBox="1"/>
          <p:nvPr/>
        </p:nvSpPr>
        <p:spPr>
          <a:xfrm>
            <a:off x="7905305" y="3428517"/>
            <a:ext cx="1860698" cy="338554"/>
          </a:xfrm>
          <a:prstGeom prst="rect">
            <a:avLst/>
          </a:prstGeom>
          <a:noFill/>
        </p:spPr>
        <p:txBody>
          <a:bodyPr wrap="square">
            <a:spAutoFit/>
          </a:bodyPr>
          <a:lstStyle/>
          <a:p>
            <a:pPr algn="ctr">
              <a:spcBef>
                <a:spcPts val="600"/>
              </a:spcBef>
              <a:spcAft>
                <a:spcPts val="600"/>
              </a:spcAft>
            </a:pPr>
            <a:r>
              <a:rPr lang="en-AU" sz="1600" b="1"/>
              <a:t>AND</a:t>
            </a:r>
            <a:endParaRPr lang="en-AU" sz="1600"/>
          </a:p>
        </p:txBody>
      </p:sp>
      <p:sp>
        <p:nvSpPr>
          <p:cNvPr id="36" name="TextBox 35">
            <a:extLst>
              <a:ext uri="{FF2B5EF4-FFF2-40B4-BE49-F238E27FC236}">
                <a16:creationId xmlns:a16="http://schemas.microsoft.com/office/drawing/2014/main" id="{A48EA0B2-015E-669C-149E-4CF6AAD08BBD}"/>
              </a:ext>
            </a:extLst>
          </p:cNvPr>
          <p:cNvSpPr txBox="1"/>
          <p:nvPr/>
        </p:nvSpPr>
        <p:spPr>
          <a:xfrm>
            <a:off x="7905305" y="4389948"/>
            <a:ext cx="1860698" cy="338554"/>
          </a:xfrm>
          <a:prstGeom prst="rect">
            <a:avLst/>
          </a:prstGeom>
          <a:noFill/>
        </p:spPr>
        <p:txBody>
          <a:bodyPr wrap="square">
            <a:spAutoFit/>
          </a:bodyPr>
          <a:lstStyle/>
          <a:p>
            <a:pPr algn="ctr">
              <a:spcBef>
                <a:spcPts val="600"/>
              </a:spcBef>
              <a:spcAft>
                <a:spcPts val="600"/>
              </a:spcAft>
            </a:pPr>
            <a:r>
              <a:rPr lang="en-AU" sz="1600" b="1"/>
              <a:t>AND</a:t>
            </a:r>
            <a:endParaRPr lang="en-AU" sz="1600"/>
          </a:p>
        </p:txBody>
      </p:sp>
      <p:sp>
        <p:nvSpPr>
          <p:cNvPr id="37" name="TextBox 36">
            <a:extLst>
              <a:ext uri="{FF2B5EF4-FFF2-40B4-BE49-F238E27FC236}">
                <a16:creationId xmlns:a16="http://schemas.microsoft.com/office/drawing/2014/main" id="{19EE8E24-DFB7-93CC-4FE6-E5287FD2569A}"/>
              </a:ext>
            </a:extLst>
          </p:cNvPr>
          <p:cNvSpPr txBox="1"/>
          <p:nvPr/>
        </p:nvSpPr>
        <p:spPr>
          <a:xfrm>
            <a:off x="7905305" y="5265654"/>
            <a:ext cx="1860698" cy="338554"/>
          </a:xfrm>
          <a:prstGeom prst="rect">
            <a:avLst/>
          </a:prstGeom>
          <a:noFill/>
        </p:spPr>
        <p:txBody>
          <a:bodyPr wrap="square">
            <a:spAutoFit/>
          </a:bodyPr>
          <a:lstStyle/>
          <a:p>
            <a:pPr algn="ctr">
              <a:spcBef>
                <a:spcPts val="600"/>
              </a:spcBef>
              <a:spcAft>
                <a:spcPts val="600"/>
              </a:spcAft>
            </a:pPr>
            <a:r>
              <a:rPr lang="en-AU" sz="1600" b="1"/>
              <a:t>THEN</a:t>
            </a:r>
            <a:endParaRPr lang="en-AU" sz="1600"/>
          </a:p>
        </p:txBody>
      </p:sp>
      <p:sp>
        <p:nvSpPr>
          <p:cNvPr id="2" name="Rectangle 1">
            <a:extLst>
              <a:ext uri="{FF2B5EF4-FFF2-40B4-BE49-F238E27FC236}">
                <a16:creationId xmlns:a16="http://schemas.microsoft.com/office/drawing/2014/main" id="{878F898E-737B-C1CC-70C2-CAD1E15204BB}"/>
              </a:ext>
            </a:extLst>
          </p:cNvPr>
          <p:cNvSpPr/>
          <p:nvPr/>
        </p:nvSpPr>
        <p:spPr>
          <a:xfrm>
            <a:off x="2919005" y="5624622"/>
            <a:ext cx="3176995" cy="563001"/>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latin typeface="+mj-lt"/>
              </a:rPr>
              <a:t>Otherwise – do not proceed</a:t>
            </a:r>
          </a:p>
        </p:txBody>
      </p:sp>
      <p:sp>
        <p:nvSpPr>
          <p:cNvPr id="3" name="Arrow: Down 2">
            <a:extLst>
              <a:ext uri="{FF2B5EF4-FFF2-40B4-BE49-F238E27FC236}">
                <a16:creationId xmlns:a16="http://schemas.microsoft.com/office/drawing/2014/main" id="{B3BCB482-67CE-9501-F11D-D44E748C1B38}"/>
              </a:ext>
            </a:extLst>
          </p:cNvPr>
          <p:cNvSpPr/>
          <p:nvPr/>
        </p:nvSpPr>
        <p:spPr>
          <a:xfrm rot="16200000">
            <a:off x="6319771" y="2646997"/>
            <a:ext cx="376689" cy="44958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6" name="Arrow: Down 5">
            <a:extLst>
              <a:ext uri="{FF2B5EF4-FFF2-40B4-BE49-F238E27FC236}">
                <a16:creationId xmlns:a16="http://schemas.microsoft.com/office/drawing/2014/main" id="{06A79D27-A665-E82A-85C1-9C1F09A688AC}"/>
              </a:ext>
            </a:extLst>
          </p:cNvPr>
          <p:cNvSpPr/>
          <p:nvPr/>
        </p:nvSpPr>
        <p:spPr>
          <a:xfrm rot="16200000">
            <a:off x="6319771" y="3894772"/>
            <a:ext cx="376689" cy="44958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7" name="Arrow: Down 6">
            <a:extLst>
              <a:ext uri="{FF2B5EF4-FFF2-40B4-BE49-F238E27FC236}">
                <a16:creationId xmlns:a16="http://schemas.microsoft.com/office/drawing/2014/main" id="{A0DC055E-8E14-D54F-26AB-671008E0F870}"/>
              </a:ext>
            </a:extLst>
          </p:cNvPr>
          <p:cNvSpPr/>
          <p:nvPr/>
        </p:nvSpPr>
        <p:spPr>
          <a:xfrm rot="16200000">
            <a:off x="6319771" y="4752022"/>
            <a:ext cx="376689" cy="44958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Tree>
    <p:extLst>
      <p:ext uri="{BB962C8B-B14F-4D97-AF65-F5344CB8AC3E}">
        <p14:creationId xmlns:p14="http://schemas.microsoft.com/office/powerpoint/2010/main" val="313942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US"/>
            </a:br>
            <a:br>
              <a:rPr lang="en-US"/>
            </a:br>
            <a:br>
              <a:rPr lang="en-US"/>
            </a:br>
            <a:br>
              <a:rPr lang="en-US"/>
            </a:br>
            <a:br>
              <a:rPr lang="en-US"/>
            </a:br>
            <a:br>
              <a:rPr lang="en-AU"/>
            </a:br>
            <a:r>
              <a:rPr lang="en-AU"/>
              <a:t>Stage 2: Consider available tools</a:t>
            </a:r>
          </a:p>
        </p:txBody>
      </p:sp>
      <p:sp>
        <p:nvSpPr>
          <p:cNvPr id="10" name="Content Placeholder 9">
            <a:extLst>
              <a:ext uri="{FF2B5EF4-FFF2-40B4-BE49-F238E27FC236}">
                <a16:creationId xmlns:a16="http://schemas.microsoft.com/office/drawing/2014/main" id="{69EBAEEA-B1D8-90B6-1884-04D5FE77997D}"/>
              </a:ext>
            </a:extLst>
          </p:cNvPr>
          <p:cNvSpPr>
            <a:spLocks noGrp="1"/>
          </p:cNvSpPr>
          <p:nvPr>
            <p:ph idx="1"/>
          </p:nvPr>
        </p:nvSpPr>
        <p:spPr>
          <a:xfrm>
            <a:off x="7824788" y="1694656"/>
            <a:ext cx="3384550" cy="3282157"/>
          </a:xfrm>
          <a:solidFill>
            <a:schemeClr val="bg1">
              <a:lumMod val="95000"/>
            </a:schemeClr>
          </a:solidFill>
        </p:spPr>
        <p:txBody>
          <a:bodyPr lIns="108000" tIns="108000" rIns="108000" bIns="108000"/>
          <a:lstStyle/>
          <a:p>
            <a:r>
              <a:rPr lang="en-US" sz="1400"/>
              <a:t>What tools might address the problem and are these sufficient without a permission?</a:t>
            </a:r>
          </a:p>
          <a:p>
            <a:pPr lvl="1"/>
            <a:r>
              <a:rPr lang="en-US" sz="1400"/>
              <a:t>In this stage you will assess whether there are ways government can intervene to address the harm without a permission.</a:t>
            </a:r>
          </a:p>
          <a:p>
            <a:pPr lvl="1"/>
            <a:r>
              <a:rPr lang="en-US" sz="1400"/>
              <a:t>If government cannot intervene to achieve a policy objective without a permission, there is a case to explore and design the permission.</a:t>
            </a:r>
            <a:endParaRPr lang="en-AU" sz="1400"/>
          </a:p>
        </p:txBody>
      </p:sp>
      <p:sp>
        <p:nvSpPr>
          <p:cNvPr id="2" name="Rectangle 1">
            <a:extLst>
              <a:ext uri="{FF2B5EF4-FFF2-40B4-BE49-F238E27FC236}">
                <a16:creationId xmlns:a16="http://schemas.microsoft.com/office/drawing/2014/main" id="{3CC333E6-6740-7E25-9C3A-D54BCC49B8BC}"/>
              </a:ext>
            </a:extLst>
          </p:cNvPr>
          <p:cNvSpPr/>
          <p:nvPr/>
        </p:nvSpPr>
        <p:spPr>
          <a:xfrm>
            <a:off x="695325" y="1341961"/>
            <a:ext cx="6516688" cy="826564"/>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447675" lvl="0" indent="-447675" algn="l" defTabSz="488950">
              <a:spcBef>
                <a:spcPct val="0"/>
              </a:spcBef>
              <a:buNone/>
            </a:pPr>
            <a:r>
              <a:rPr lang="en-US">
                <a:latin typeface="+mj-lt"/>
              </a:rPr>
              <a:t>2.1 	</a:t>
            </a:r>
            <a:r>
              <a:rPr kumimoji="0" lang="en-US" i="0" u="none" strike="noStrike" kern="1200" cap="none" spc="0" normalizeH="0" baseline="0" noProof="0">
                <a:ln>
                  <a:noFill/>
                </a:ln>
                <a:solidFill>
                  <a:prstClr val="white"/>
                </a:solidFill>
                <a:effectLst/>
                <a:uLnTx/>
                <a:uFillTx/>
                <a:latin typeface="+mj-lt"/>
                <a:ea typeface="+mn-ea"/>
                <a:cs typeface="+mn-cs"/>
              </a:rPr>
              <a:t>Consider if existing </a:t>
            </a:r>
            <a:r>
              <a:rPr kumimoji="0" lang="en-AU" i="0" u="none" strike="noStrike" kern="1200" cap="none" spc="0" normalizeH="0" baseline="0" noProof="0">
                <a:ln>
                  <a:noFill/>
                </a:ln>
                <a:solidFill>
                  <a:prstClr val="white"/>
                </a:solidFill>
                <a:effectLst/>
                <a:uLnTx/>
                <a:uFillTx/>
                <a:latin typeface="+mj-lt"/>
                <a:ea typeface="+mn-ea"/>
                <a:cs typeface="+mn-cs"/>
              </a:rPr>
              <a:t>generic laws or targeted </a:t>
            </a:r>
            <a:br>
              <a:rPr kumimoji="0" lang="en-AU" i="0" u="none" strike="noStrike" kern="1200" cap="none" spc="0" normalizeH="0" baseline="0" noProof="0">
                <a:ln>
                  <a:noFill/>
                </a:ln>
                <a:solidFill>
                  <a:prstClr val="white"/>
                </a:solidFill>
                <a:effectLst/>
                <a:uLnTx/>
                <a:uFillTx/>
                <a:latin typeface="+mj-lt"/>
                <a:ea typeface="+mn-ea"/>
                <a:cs typeface="+mn-cs"/>
              </a:rPr>
            </a:br>
            <a:r>
              <a:rPr kumimoji="0" lang="en-AU" i="0" u="none" strike="noStrike" kern="1200" cap="none" spc="0" normalizeH="0" baseline="0" noProof="0">
                <a:ln>
                  <a:noFill/>
                </a:ln>
                <a:solidFill>
                  <a:prstClr val="white"/>
                </a:solidFill>
                <a:effectLst/>
                <a:uLnTx/>
                <a:uFillTx/>
                <a:latin typeface="+mj-lt"/>
                <a:ea typeface="+mn-ea"/>
                <a:cs typeface="+mn-cs"/>
              </a:rPr>
              <a:t>non-regulatory responses would be sufficient</a:t>
            </a:r>
            <a:endParaRPr lang="en-AU" kern="1200">
              <a:latin typeface="+mj-lt"/>
            </a:endParaRPr>
          </a:p>
        </p:txBody>
      </p:sp>
      <p:sp>
        <p:nvSpPr>
          <p:cNvPr id="3" name="Rectangle 2">
            <a:extLst>
              <a:ext uri="{FF2B5EF4-FFF2-40B4-BE49-F238E27FC236}">
                <a16:creationId xmlns:a16="http://schemas.microsoft.com/office/drawing/2014/main" id="{E7868D18-B866-E701-12A9-FD32916FDD87}"/>
              </a:ext>
            </a:extLst>
          </p:cNvPr>
          <p:cNvSpPr/>
          <p:nvPr/>
        </p:nvSpPr>
        <p:spPr>
          <a:xfrm>
            <a:off x="695325" y="3884229"/>
            <a:ext cx="6516687" cy="1092584"/>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447675" lvl="0" indent="-447675" algn="l" defTabSz="488950">
              <a:spcBef>
                <a:spcPct val="0"/>
              </a:spcBef>
              <a:buNone/>
            </a:pPr>
            <a:r>
              <a:rPr lang="en-US" kern="1200">
                <a:latin typeface="+mj-lt"/>
              </a:rPr>
              <a:t>2.3 	Consider if additional support is needed for monitoring and enforcement or to support other regulatory functions</a:t>
            </a:r>
            <a:endParaRPr lang="en-AU" kern="1200">
              <a:latin typeface="+mj-lt"/>
            </a:endParaRPr>
          </a:p>
        </p:txBody>
      </p:sp>
      <p:sp>
        <p:nvSpPr>
          <p:cNvPr id="6" name="Rectangle 5">
            <a:extLst>
              <a:ext uri="{FF2B5EF4-FFF2-40B4-BE49-F238E27FC236}">
                <a16:creationId xmlns:a16="http://schemas.microsoft.com/office/drawing/2014/main" id="{2490E4C7-D60B-4CA3-1E35-563480E81FF1}"/>
              </a:ext>
            </a:extLst>
          </p:cNvPr>
          <p:cNvSpPr/>
          <p:nvPr/>
        </p:nvSpPr>
        <p:spPr>
          <a:xfrm>
            <a:off x="695325" y="2565924"/>
            <a:ext cx="6516688" cy="826564"/>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447675" indent="-447675" defTabSz="488950">
              <a:spcBef>
                <a:spcPct val="0"/>
              </a:spcBef>
            </a:pPr>
            <a:r>
              <a:rPr lang="en-US">
                <a:latin typeface="+mj-lt"/>
              </a:rPr>
              <a:t>2.2 	Consider if general conduct requirements would be sufficient</a:t>
            </a:r>
            <a:endParaRPr lang="en-AU">
              <a:latin typeface="+mj-lt"/>
            </a:endParaRPr>
          </a:p>
        </p:txBody>
      </p:sp>
      <p:sp>
        <p:nvSpPr>
          <p:cNvPr id="13" name="TextBox 12">
            <a:extLst>
              <a:ext uri="{FF2B5EF4-FFF2-40B4-BE49-F238E27FC236}">
                <a16:creationId xmlns:a16="http://schemas.microsoft.com/office/drawing/2014/main" id="{954A0BED-0393-B987-1094-26FB6693CF9E}"/>
              </a:ext>
            </a:extLst>
          </p:cNvPr>
          <p:cNvSpPr txBox="1"/>
          <p:nvPr/>
        </p:nvSpPr>
        <p:spPr>
          <a:xfrm>
            <a:off x="7824788" y="1346994"/>
            <a:ext cx="3384550" cy="338554"/>
          </a:xfrm>
          <a:prstGeom prst="rect">
            <a:avLst/>
          </a:prstGeom>
          <a:solidFill>
            <a:schemeClr val="accent3"/>
          </a:solidFill>
          <a:ln>
            <a:solidFill>
              <a:schemeClr val="accent1"/>
            </a:solidFill>
          </a:ln>
        </p:spPr>
        <p:txBody>
          <a:bodyPr wrap="square" lIns="91440" tIns="45720" rIns="91440" bIns="45720" rtlCol="0" anchor="t">
            <a:spAutoFit/>
          </a:bodyPr>
          <a:lstStyle/>
          <a:p>
            <a:r>
              <a:rPr lang="en-AU" sz="1600">
                <a:solidFill>
                  <a:schemeClr val="bg1"/>
                </a:solidFill>
                <a:latin typeface="+mj-lt"/>
              </a:rPr>
              <a:t>Focus of this stage</a:t>
            </a:r>
            <a:endParaRPr lang="en-US" sz="1600">
              <a:solidFill>
                <a:schemeClr val="bg1"/>
              </a:solidFill>
              <a:latin typeface="+mj-lt"/>
            </a:endParaRPr>
          </a:p>
        </p:txBody>
      </p:sp>
    </p:spTree>
    <p:extLst>
      <p:ext uri="{BB962C8B-B14F-4D97-AF65-F5344CB8AC3E}">
        <p14:creationId xmlns:p14="http://schemas.microsoft.com/office/powerpoint/2010/main" val="389827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88064-9F3D-BF54-12E0-AA0AC9E1B433}"/>
              </a:ext>
            </a:extLst>
          </p:cNvPr>
          <p:cNvSpPr txBox="1">
            <a:spLocks/>
          </p:cNvSpPr>
          <p:nvPr/>
        </p:nvSpPr>
        <p:spPr>
          <a:xfrm>
            <a:off x="708274" y="-104858"/>
            <a:ext cx="10515600"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US" sz="2400"/>
              <a:t>K</a:t>
            </a:r>
            <a:r>
              <a:rPr lang="en-AU" sz="2400" err="1"/>
              <a:t>ey</a:t>
            </a:r>
            <a:r>
              <a:rPr lang="en-AU" sz="2400"/>
              <a:t> questions – consider available tools</a:t>
            </a:r>
          </a:p>
        </p:txBody>
      </p:sp>
      <p:grpSp>
        <p:nvGrpSpPr>
          <p:cNvPr id="5" name="Graphic 3">
            <a:extLst>
              <a:ext uri="{FF2B5EF4-FFF2-40B4-BE49-F238E27FC236}">
                <a16:creationId xmlns:a16="http://schemas.microsoft.com/office/drawing/2014/main" id="{529B1452-4B6E-9A86-88C3-9BF1DF42FC35}"/>
              </a:ext>
            </a:extLst>
          </p:cNvPr>
          <p:cNvGrpSpPr>
            <a:grpSpLocks/>
          </p:cNvGrpSpPr>
          <p:nvPr/>
        </p:nvGrpSpPr>
        <p:grpSpPr>
          <a:xfrm>
            <a:off x="708274" y="1700213"/>
            <a:ext cx="1811664" cy="691200"/>
            <a:chOff x="2000250" y="2000250"/>
            <a:chExt cx="5907976" cy="2857500"/>
          </a:xfrm>
          <a:solidFill>
            <a:schemeClr val="accent3"/>
          </a:solidFill>
        </p:grpSpPr>
        <p:sp>
          <p:nvSpPr>
            <p:cNvPr id="7" name="Freeform: Shape 6">
              <a:extLst>
                <a:ext uri="{FF2B5EF4-FFF2-40B4-BE49-F238E27FC236}">
                  <a16:creationId xmlns:a16="http://schemas.microsoft.com/office/drawing/2014/main" id="{12CE768F-320B-50F1-D543-89139748CFA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j-lt"/>
                  <a:ea typeface="+mn-ea"/>
                  <a:cs typeface="Segoe UI Semibold" panose="020B0702040204020203" pitchFamily="34" charset="0"/>
                </a:rPr>
                <a:t>EXISTING </a:t>
              </a:r>
              <a:br>
                <a:rPr lang="en-AU" sz="1100">
                  <a:solidFill>
                    <a:prstClr val="white"/>
                  </a:solidFill>
                  <a:latin typeface="+mj-lt"/>
                  <a:ea typeface="+mn-ea"/>
                  <a:cs typeface="Segoe UI Semibold" panose="020B0702040204020203" pitchFamily="34" charset="0"/>
                </a:rPr>
              </a:br>
              <a:r>
                <a:rPr lang="en-AU" sz="1100">
                  <a:solidFill>
                    <a:prstClr val="white"/>
                  </a:solidFill>
                  <a:latin typeface="+mj-lt"/>
                  <a:ea typeface="+mn-ea"/>
                  <a:cs typeface="Segoe UI Semibold" panose="020B0702040204020203" pitchFamily="34" charset="0"/>
                </a:rPr>
                <a:t>LAWS</a:t>
              </a:r>
              <a:endPar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endParaRPr>
            </a:p>
          </p:txBody>
        </p:sp>
        <p:sp>
          <p:nvSpPr>
            <p:cNvPr id="8" name="Freeform: Shape 7">
              <a:extLst>
                <a:ext uri="{FF2B5EF4-FFF2-40B4-BE49-F238E27FC236}">
                  <a16:creationId xmlns:a16="http://schemas.microsoft.com/office/drawing/2014/main" id="{EF0914A2-7E67-9EA4-F87A-DA01AD82E58E}"/>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sp>
        <p:nvSpPr>
          <p:cNvPr id="17" name="Rectangle 16">
            <a:extLst>
              <a:ext uri="{FF2B5EF4-FFF2-40B4-BE49-F238E27FC236}">
                <a16:creationId xmlns:a16="http://schemas.microsoft.com/office/drawing/2014/main" id="{5D7EA578-08B6-F2C9-C9C0-51B393D76C43}"/>
              </a:ext>
            </a:extLst>
          </p:cNvPr>
          <p:cNvSpPr/>
          <p:nvPr/>
        </p:nvSpPr>
        <p:spPr>
          <a:xfrm>
            <a:off x="2709719" y="1700213"/>
            <a:ext cx="8243287" cy="70560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lnSpc>
                <a:spcPct val="107000"/>
              </a:lnSpc>
              <a:spcBef>
                <a:spcPts val="200"/>
              </a:spcBef>
              <a:spcAft>
                <a:spcPts val="200"/>
              </a:spcAft>
              <a:buFont typeface="Arial" panose="020B0604020202020204" pitchFamily="34" charset="0"/>
              <a:buChar char="•"/>
              <a:tabLst>
                <a:tab pos="457200" algn="l"/>
              </a:tabLst>
            </a:pPr>
            <a:r>
              <a:rPr lang="en-AU" sz="1200">
                <a:solidFill>
                  <a:srgbClr val="232B39"/>
                </a:solidFill>
              </a:rPr>
              <a:t>Can existing generic laws manage the problem satisfactorily or is something additional needed?</a:t>
            </a:r>
          </a:p>
          <a:p>
            <a:pPr marL="108000" indent="-108000">
              <a:lnSpc>
                <a:spcPct val="107000"/>
              </a:lnSpc>
              <a:spcBef>
                <a:spcPts val="200"/>
              </a:spcBef>
              <a:spcAft>
                <a:spcPts val="200"/>
              </a:spcAft>
              <a:buFont typeface="Arial" panose="020B0604020202020204" pitchFamily="34" charset="0"/>
              <a:buChar char="•"/>
              <a:tabLst>
                <a:tab pos="457200" algn="l"/>
              </a:tabLst>
            </a:pPr>
            <a:r>
              <a:rPr lang="en-AU" sz="1200">
                <a:solidFill>
                  <a:srgbClr val="232B39"/>
                </a:solidFill>
              </a:rPr>
              <a:t>Would  targeted non-regulatory responses on their own be sufficient?</a:t>
            </a:r>
            <a:endParaRPr lang="en-US" sz="1200" b="1">
              <a:solidFill>
                <a:srgbClr val="232B39"/>
              </a:solidFill>
              <a:effectLst/>
              <a:latin typeface="+mn-lt"/>
              <a:ea typeface="Calibri" panose="020F0502020204030204" pitchFamily="34" charset="0"/>
              <a:cs typeface="Times New Roman" panose="02020603050405020304" pitchFamily="18" charset="0"/>
            </a:endParaRPr>
          </a:p>
        </p:txBody>
      </p:sp>
      <p:grpSp>
        <p:nvGrpSpPr>
          <p:cNvPr id="24" name="Graphic 3">
            <a:extLst>
              <a:ext uri="{FF2B5EF4-FFF2-40B4-BE49-F238E27FC236}">
                <a16:creationId xmlns:a16="http://schemas.microsoft.com/office/drawing/2014/main" id="{2B9A5AE4-BB91-FFC9-3F99-B4A1D776964B}"/>
              </a:ext>
            </a:extLst>
          </p:cNvPr>
          <p:cNvGrpSpPr>
            <a:grpSpLocks/>
          </p:cNvGrpSpPr>
          <p:nvPr/>
        </p:nvGrpSpPr>
        <p:grpSpPr>
          <a:xfrm>
            <a:off x="708274" y="2715853"/>
            <a:ext cx="1815005" cy="692107"/>
            <a:chOff x="2000250" y="2000242"/>
            <a:chExt cx="5907976" cy="2857508"/>
          </a:xfrm>
          <a:solidFill>
            <a:schemeClr val="accent3"/>
          </a:solidFill>
        </p:grpSpPr>
        <p:sp>
          <p:nvSpPr>
            <p:cNvPr id="26" name="Freeform: Shape 25">
              <a:extLst>
                <a:ext uri="{FF2B5EF4-FFF2-40B4-BE49-F238E27FC236}">
                  <a16:creationId xmlns:a16="http://schemas.microsoft.com/office/drawing/2014/main" id="{77EEFADB-2A21-56D7-C17F-EE9B1CD5476D}"/>
                </a:ext>
              </a:extLst>
            </p:cNvPr>
            <p:cNvSpPr/>
            <p:nvPr/>
          </p:nvSpPr>
          <p:spPr>
            <a:xfrm>
              <a:off x="2000250" y="2000242"/>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rPr>
                <a:t>GENERAL </a:t>
              </a:r>
              <a:br>
                <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rPr>
              </a:br>
              <a:r>
                <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rPr>
                <a:t>CONDUCT REQUIREMENT</a:t>
              </a:r>
            </a:p>
          </p:txBody>
        </p:sp>
        <p:sp>
          <p:nvSpPr>
            <p:cNvPr id="27" name="Freeform: Shape 26">
              <a:extLst>
                <a:ext uri="{FF2B5EF4-FFF2-40B4-BE49-F238E27FC236}">
                  <a16:creationId xmlns:a16="http://schemas.microsoft.com/office/drawing/2014/main" id="{B379B695-EB46-D101-1072-EDF2E5798E52}"/>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sp>
        <p:nvSpPr>
          <p:cNvPr id="31" name="Rectangle 30">
            <a:extLst>
              <a:ext uri="{FF2B5EF4-FFF2-40B4-BE49-F238E27FC236}">
                <a16:creationId xmlns:a16="http://schemas.microsoft.com/office/drawing/2014/main" id="{F355453F-2330-B184-C937-65E2AA44847A}"/>
              </a:ext>
            </a:extLst>
          </p:cNvPr>
          <p:cNvSpPr/>
          <p:nvPr/>
        </p:nvSpPr>
        <p:spPr>
          <a:xfrm>
            <a:off x="2709719" y="2715853"/>
            <a:ext cx="8243287" cy="806284"/>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US" sz="1200">
                <a:solidFill>
                  <a:srgbClr val="232B39"/>
                </a:solidFill>
              </a:rPr>
              <a:t>To what extent could regulation without permissions manage the risk?</a:t>
            </a:r>
          </a:p>
          <a:p>
            <a:pPr marL="108000" lvl="0" indent="-108000">
              <a:lnSpc>
                <a:spcPct val="107000"/>
              </a:lnSpc>
              <a:spcBef>
                <a:spcPts val="200"/>
              </a:spcBef>
              <a:spcAft>
                <a:spcPts val="200"/>
              </a:spcAft>
              <a:buFont typeface="Arial" panose="020B0604020202020204" pitchFamily="34" charset="0"/>
              <a:buChar char="•"/>
              <a:tabLst>
                <a:tab pos="457200" algn="l"/>
              </a:tabLst>
            </a:pPr>
            <a:r>
              <a:rPr lang="en-US" sz="1200">
                <a:solidFill>
                  <a:srgbClr val="232B39"/>
                </a:solidFill>
                <a:cs typeface="Times New Roman" panose="02020603050405020304" pitchFamily="18" charset="0"/>
              </a:rPr>
              <a:t>Are there </a:t>
            </a:r>
            <a:r>
              <a:rPr lang="en-US" sz="1200">
                <a:solidFill>
                  <a:srgbClr val="232B39"/>
                </a:solidFill>
                <a:effectLst/>
                <a:latin typeface="+mn-lt"/>
                <a:ea typeface="Calibri" panose="020F0502020204030204" pitchFamily="34" charset="0"/>
                <a:cs typeface="Times New Roman" panose="02020603050405020304" pitchFamily="18" charset="0"/>
              </a:rPr>
              <a:t>any gaps in achieving policy objectives that might best be filled with a permission? </a:t>
            </a:r>
            <a:endParaRPr lang="en-AU" sz="1200">
              <a:solidFill>
                <a:srgbClr val="232B39"/>
              </a:solidFill>
              <a:effectLst/>
              <a:latin typeface="+mn-lt"/>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r>
              <a:rPr lang="en-US" sz="1200">
                <a:solidFill>
                  <a:srgbClr val="232B39"/>
                </a:solidFill>
                <a:ea typeface="Calibri" panose="020F0502020204030204" pitchFamily="34" charset="0"/>
                <a:cs typeface="Times New Roman" panose="02020603050405020304" pitchFamily="18" charset="0"/>
              </a:rPr>
              <a:t>What are the options and trade-offs to best achieve policy goals across the whole regulatory regime? </a:t>
            </a:r>
          </a:p>
        </p:txBody>
      </p:sp>
      <p:grpSp>
        <p:nvGrpSpPr>
          <p:cNvPr id="11" name="Graphic 3">
            <a:extLst>
              <a:ext uri="{FF2B5EF4-FFF2-40B4-BE49-F238E27FC236}">
                <a16:creationId xmlns:a16="http://schemas.microsoft.com/office/drawing/2014/main" id="{4B046650-C04D-4F93-47BD-F1AAC7907DCC}"/>
              </a:ext>
            </a:extLst>
          </p:cNvPr>
          <p:cNvGrpSpPr>
            <a:grpSpLocks/>
          </p:cNvGrpSpPr>
          <p:nvPr/>
        </p:nvGrpSpPr>
        <p:grpSpPr>
          <a:xfrm>
            <a:off x="708274" y="3880250"/>
            <a:ext cx="1815005" cy="691200"/>
            <a:chOff x="2000250" y="2000250"/>
            <a:chExt cx="5907976" cy="2857500"/>
          </a:xfrm>
          <a:solidFill>
            <a:schemeClr val="accent3"/>
          </a:solidFill>
        </p:grpSpPr>
        <p:sp>
          <p:nvSpPr>
            <p:cNvPr id="13" name="Freeform: Shape 12">
              <a:extLst>
                <a:ext uri="{FF2B5EF4-FFF2-40B4-BE49-F238E27FC236}">
                  <a16:creationId xmlns:a16="http://schemas.microsoft.com/office/drawing/2014/main" id="{3A996494-5549-8F78-3AC8-29B156391F99}"/>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rPr>
                <a:t>OTHER REASONS</a:t>
              </a:r>
            </a:p>
          </p:txBody>
        </p:sp>
        <p:sp>
          <p:nvSpPr>
            <p:cNvPr id="14" name="Freeform: Shape 13">
              <a:extLst>
                <a:ext uri="{FF2B5EF4-FFF2-40B4-BE49-F238E27FC236}">
                  <a16:creationId xmlns:a16="http://schemas.microsoft.com/office/drawing/2014/main" id="{1D06A038-7088-3AB2-730E-44CD110BB46D}"/>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sp>
        <p:nvSpPr>
          <p:cNvPr id="15" name="Rectangle 14">
            <a:extLst>
              <a:ext uri="{FF2B5EF4-FFF2-40B4-BE49-F238E27FC236}">
                <a16:creationId xmlns:a16="http://schemas.microsoft.com/office/drawing/2014/main" id="{C25A34B0-2BB2-CA0C-74AA-A9A440BBF4DF}"/>
              </a:ext>
            </a:extLst>
          </p:cNvPr>
          <p:cNvSpPr/>
          <p:nvPr/>
        </p:nvSpPr>
        <p:spPr>
          <a:xfrm>
            <a:off x="2709719" y="3880250"/>
            <a:ext cx="8243287" cy="90000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US" sz="1200">
                <a:solidFill>
                  <a:srgbClr val="232B39"/>
                </a:solidFill>
              </a:rPr>
              <a:t>Is there strong justification for a permission to support monitoring and enforcement, or to support other regulatory functions?</a:t>
            </a:r>
          </a:p>
          <a:p>
            <a:pPr marL="108000" indent="-108000">
              <a:spcBef>
                <a:spcPts val="200"/>
              </a:spcBef>
              <a:spcAft>
                <a:spcPts val="200"/>
              </a:spcAft>
              <a:buFont typeface="Arial" panose="020B0604020202020204" pitchFamily="34" charset="0"/>
              <a:buChar char="•"/>
            </a:pPr>
            <a:r>
              <a:rPr lang="en-US" sz="1200">
                <a:solidFill>
                  <a:srgbClr val="232B39"/>
                </a:solidFill>
              </a:rPr>
              <a:t>Could a notification be used to collect information and enable effective monitoring and enforcement without a permission?</a:t>
            </a:r>
          </a:p>
        </p:txBody>
      </p:sp>
      <p:grpSp>
        <p:nvGrpSpPr>
          <p:cNvPr id="18" name="Graphic 3">
            <a:extLst>
              <a:ext uri="{FF2B5EF4-FFF2-40B4-BE49-F238E27FC236}">
                <a16:creationId xmlns:a16="http://schemas.microsoft.com/office/drawing/2014/main" id="{6AA6D68C-BAB2-98BC-C3FD-DD93DAD9E184}"/>
              </a:ext>
            </a:extLst>
          </p:cNvPr>
          <p:cNvGrpSpPr>
            <a:grpSpLocks/>
          </p:cNvGrpSpPr>
          <p:nvPr/>
        </p:nvGrpSpPr>
        <p:grpSpPr>
          <a:xfrm>
            <a:off x="708274" y="5167139"/>
            <a:ext cx="1815005" cy="691200"/>
            <a:chOff x="2000250" y="2000250"/>
            <a:chExt cx="5907976" cy="2857500"/>
          </a:xfrm>
          <a:solidFill>
            <a:schemeClr val="accent3"/>
          </a:solidFill>
        </p:grpSpPr>
        <p:sp>
          <p:nvSpPr>
            <p:cNvPr id="21" name="Freeform: Shape 20">
              <a:extLst>
                <a:ext uri="{FF2B5EF4-FFF2-40B4-BE49-F238E27FC236}">
                  <a16:creationId xmlns:a16="http://schemas.microsoft.com/office/drawing/2014/main" id="{2491DB7A-17B5-1452-751B-55A78ADA2EB7}"/>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rPr>
                <a:t>RECAP</a:t>
              </a:r>
              <a:endParaRPr lang="en-AU" sz="1100">
                <a:latin typeface="+mj-lt"/>
              </a:endParaRPr>
            </a:p>
          </p:txBody>
        </p:sp>
        <p:sp>
          <p:nvSpPr>
            <p:cNvPr id="22" name="Freeform: Shape 21">
              <a:extLst>
                <a:ext uri="{FF2B5EF4-FFF2-40B4-BE49-F238E27FC236}">
                  <a16:creationId xmlns:a16="http://schemas.microsoft.com/office/drawing/2014/main" id="{E3306CAD-CA64-48EA-A8C7-08BE6FBC278F}"/>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sp>
        <p:nvSpPr>
          <p:cNvPr id="28" name="Rectangle 27">
            <a:extLst>
              <a:ext uri="{FF2B5EF4-FFF2-40B4-BE49-F238E27FC236}">
                <a16:creationId xmlns:a16="http://schemas.microsoft.com/office/drawing/2014/main" id="{279922B2-6642-23B6-FA5A-36B9D10A5120}"/>
              </a:ext>
            </a:extLst>
          </p:cNvPr>
          <p:cNvSpPr/>
          <p:nvPr/>
        </p:nvSpPr>
        <p:spPr>
          <a:xfrm>
            <a:off x="2709719" y="5160255"/>
            <a:ext cx="8243287" cy="705145"/>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AU" sz="1200">
                <a:solidFill>
                  <a:schemeClr val="tx1"/>
                </a:solidFill>
              </a:rPr>
              <a:t>Check the general findings on when permissions are, might be and are not appropriate.</a:t>
            </a:r>
          </a:p>
        </p:txBody>
      </p:sp>
    </p:spTree>
    <p:extLst>
      <p:ext uri="{BB962C8B-B14F-4D97-AF65-F5344CB8AC3E}">
        <p14:creationId xmlns:p14="http://schemas.microsoft.com/office/powerpoint/2010/main" val="109750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4CC1A-0363-5D51-11D0-AE879A1F6CE0}"/>
              </a:ext>
            </a:extLst>
          </p:cNvPr>
          <p:cNvSpPr/>
          <p:nvPr/>
        </p:nvSpPr>
        <p:spPr>
          <a:xfrm>
            <a:off x="407989" y="5770095"/>
            <a:ext cx="7312564" cy="719933"/>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08000" indent="-108000">
              <a:lnSpc>
                <a:spcPct val="107000"/>
              </a:lnSpc>
              <a:spcBef>
                <a:spcPts val="100"/>
              </a:spcBef>
              <a:spcAft>
                <a:spcPts val="100"/>
              </a:spcAft>
              <a:buFont typeface="Arial" panose="020B0604020202020204" pitchFamily="34" charset="0"/>
              <a:buChar char="•"/>
              <a:tabLst>
                <a:tab pos="457200" algn="l"/>
              </a:tabLst>
            </a:pPr>
            <a:r>
              <a:rPr lang="en-AU" sz="1150">
                <a:solidFill>
                  <a:srgbClr val="232B39"/>
                </a:solidFill>
              </a:rPr>
              <a:t>Can existing generic laws can manage the problem satisfactorily or is something additional needed?</a:t>
            </a:r>
          </a:p>
          <a:p>
            <a:pPr marL="108000" indent="-108000">
              <a:lnSpc>
                <a:spcPct val="107000"/>
              </a:lnSpc>
              <a:spcBef>
                <a:spcPts val="100"/>
              </a:spcBef>
              <a:spcAft>
                <a:spcPts val="100"/>
              </a:spcAft>
              <a:buFont typeface="Arial" panose="020B0604020202020204" pitchFamily="34" charset="0"/>
              <a:buChar char="•"/>
              <a:tabLst>
                <a:tab pos="457200" algn="l"/>
              </a:tabLst>
            </a:pPr>
            <a:r>
              <a:rPr lang="en-AU" sz="1150">
                <a:solidFill>
                  <a:srgbClr val="232B39"/>
                </a:solidFill>
              </a:rPr>
              <a:t>Would  targeted non-regulatory responses on their own be sufficient?</a:t>
            </a:r>
            <a:endParaRPr lang="en-US" sz="1150" b="1">
              <a:solidFill>
                <a:srgbClr val="232B39"/>
              </a:solidFill>
              <a:effectLst/>
              <a:latin typeface="+mn-lt"/>
              <a:ea typeface="Calibri" panose="020F0502020204030204" pitchFamily="34" charset="0"/>
              <a:cs typeface="Times New Roman" panose="02020603050405020304" pitchFamily="18" charset="0"/>
            </a:endParaRPr>
          </a:p>
          <a:p>
            <a:pPr lvl="1">
              <a:spcBef>
                <a:spcPts val="200"/>
              </a:spcBef>
              <a:spcAft>
                <a:spcPts val="200"/>
              </a:spcAft>
            </a:pPr>
            <a:endParaRPr lang="en-AU" sz="1150">
              <a:solidFill>
                <a:schemeClr val="tx1"/>
              </a:solidFill>
            </a:endParaRPr>
          </a:p>
        </p:txBody>
      </p:sp>
      <p:graphicFrame>
        <p:nvGraphicFramePr>
          <p:cNvPr id="6" name="Table 29">
            <a:extLst>
              <a:ext uri="{FF2B5EF4-FFF2-40B4-BE49-F238E27FC236}">
                <a16:creationId xmlns:a16="http://schemas.microsoft.com/office/drawing/2014/main" id="{E47C5417-75B6-9E8C-45DA-512E329776FC}"/>
              </a:ext>
            </a:extLst>
          </p:cNvPr>
          <p:cNvGraphicFramePr>
            <a:graphicFrameLocks noGrp="1"/>
          </p:cNvGraphicFramePr>
          <p:nvPr>
            <p:extLst>
              <p:ext uri="{D42A27DB-BD31-4B8C-83A1-F6EECF244321}">
                <p14:modId xmlns:p14="http://schemas.microsoft.com/office/powerpoint/2010/main" val="3817343077"/>
              </p:ext>
            </p:extLst>
          </p:nvPr>
        </p:nvGraphicFramePr>
        <p:xfrm>
          <a:off x="8022211" y="1517646"/>
          <a:ext cx="3187128" cy="4958565"/>
        </p:xfrm>
        <a:graphic>
          <a:graphicData uri="http://schemas.openxmlformats.org/drawingml/2006/table">
            <a:tbl>
              <a:tblPr firstRow="1" bandRow="1">
                <a:tableStyleId>{69012ECD-51FC-41F1-AA8D-1B2483CD663E}</a:tableStyleId>
              </a:tblPr>
              <a:tblGrid>
                <a:gridCol w="1395767">
                  <a:extLst>
                    <a:ext uri="{9D8B030D-6E8A-4147-A177-3AD203B41FA5}">
                      <a16:colId xmlns:a16="http://schemas.microsoft.com/office/drawing/2014/main" val="1064676676"/>
                    </a:ext>
                  </a:extLst>
                </a:gridCol>
                <a:gridCol w="1791361">
                  <a:extLst>
                    <a:ext uri="{9D8B030D-6E8A-4147-A177-3AD203B41FA5}">
                      <a16:colId xmlns:a16="http://schemas.microsoft.com/office/drawing/2014/main" val="2756050968"/>
                    </a:ext>
                  </a:extLst>
                </a:gridCol>
              </a:tblGrid>
              <a:tr h="246388">
                <a:tc>
                  <a:txBody>
                    <a:bodyPr/>
                    <a:lstStyle/>
                    <a:p>
                      <a:r>
                        <a:rPr lang="en-AU" sz="1000"/>
                        <a:t>Policy objective</a:t>
                      </a:r>
                    </a:p>
                  </a:txBody>
                  <a:tcPr/>
                </a:tc>
                <a:tc>
                  <a:txBody>
                    <a:bodyPr/>
                    <a:lstStyle/>
                    <a:p>
                      <a:r>
                        <a:rPr lang="en-AU" sz="1000"/>
                        <a:t>Potential responses </a:t>
                      </a:r>
                    </a:p>
                  </a:txBody>
                  <a:tcPr/>
                </a:tc>
                <a:extLst>
                  <a:ext uri="{0D108BD9-81ED-4DB2-BD59-A6C34878D82A}">
                    <a16:rowId xmlns:a16="http://schemas.microsoft.com/office/drawing/2014/main" val="3732286042"/>
                  </a:ext>
                </a:extLst>
              </a:tr>
              <a:tr h="1016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solidFill>
                            <a:schemeClr val="tx1"/>
                          </a:solidFill>
                        </a:rPr>
                        <a:t>Educate practitioners on responsibilities and ensure a clearer understanding of rules </a:t>
                      </a:r>
                    </a:p>
                  </a:txBody>
                  <a:tcPr>
                    <a:lnR w="635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Publish practice/ guidance notes and compliance policies</a:t>
                      </a:r>
                    </a:p>
                    <a:p>
                      <a:endParaRPr lang="en-AU" sz="1000"/>
                    </a:p>
                  </a:txBody>
                  <a:tcPr>
                    <a:lnL w="635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654473346"/>
                  </a:ext>
                </a:extLst>
              </a:tr>
              <a:tr h="400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a:solidFill>
                            <a:schemeClr val="tx1"/>
                          </a:solidFill>
                        </a:rPr>
                        <a:t>Communicate with industry</a:t>
                      </a:r>
                    </a:p>
                  </a:txBody>
                  <a:tcPr>
                    <a:lnR w="635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r>
                        <a:rPr lang="en-AU" sz="1000"/>
                        <a:t>Communicate through industry peak bodies</a:t>
                      </a:r>
                    </a:p>
                  </a:txBody>
                  <a:tcPr>
                    <a:lnL w="635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625773750"/>
                  </a:ext>
                </a:extLst>
              </a:tr>
              <a:tr h="1170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a:solidFill>
                            <a:schemeClr val="tx1"/>
                          </a:solidFill>
                        </a:rPr>
                        <a:t>Ensure mandatory information provision</a:t>
                      </a:r>
                    </a:p>
                  </a:txBody>
                  <a:tcPr>
                    <a:lnR w="635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r>
                        <a:rPr lang="en-AU" sz="1000"/>
                        <a:t>Require education of consumers on their rights, have robust complaints handling function and ability to respond to reports of non-compliance</a:t>
                      </a:r>
                    </a:p>
                  </a:txBody>
                  <a:tcPr>
                    <a:lnL w="635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542504854"/>
                  </a:ext>
                </a:extLst>
              </a:tr>
              <a:tr h="862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a:solidFill>
                            <a:schemeClr val="tx1"/>
                          </a:solidFill>
                        </a:rPr>
                        <a:t>Establish product standards</a:t>
                      </a:r>
                      <a:endParaRPr lang="en-AU" sz="1000"/>
                    </a:p>
                  </a:txBody>
                  <a:tcPr>
                    <a:lnR w="635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a:solidFill>
                            <a:schemeClr val="tx1"/>
                          </a:solidFill>
                        </a:rPr>
                        <a:t>Labelling laws may be sufficient unless practitioners cannot test and detect risks in their products</a:t>
                      </a:r>
                    </a:p>
                  </a:txBody>
                  <a:tcPr>
                    <a:lnL w="635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318928944"/>
                  </a:ext>
                </a:extLst>
              </a:tr>
              <a:tr h="862359">
                <a:tc>
                  <a:txBody>
                    <a:bodyPr/>
                    <a:lstStyle/>
                    <a:p>
                      <a:r>
                        <a:rPr lang="en-AU" sz="1000"/>
                        <a:t>Enable enforcement</a:t>
                      </a:r>
                    </a:p>
                  </a:txBody>
                  <a:tcPr>
                    <a:lnR w="635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r>
                        <a:rPr lang="en-AU" sz="1000">
                          <a:solidFill>
                            <a:schemeClr val="tx1"/>
                          </a:solidFill>
                        </a:rPr>
                        <a:t>Improve penalties and/or utilise notification with standards for conduct established through regulation</a:t>
                      </a:r>
                      <a:endParaRPr lang="en-AU" sz="1000"/>
                    </a:p>
                  </a:txBody>
                  <a:tcPr>
                    <a:lnL w="635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249411650"/>
                  </a:ext>
                </a:extLst>
              </a:tr>
              <a:tr h="400381">
                <a:tc>
                  <a:txBody>
                    <a:bodyPr/>
                    <a:lstStyle/>
                    <a:p>
                      <a:r>
                        <a:rPr lang="en-AU" sz="1000"/>
                        <a:t>Support compliance</a:t>
                      </a:r>
                    </a:p>
                  </a:txBody>
                  <a:tcPr>
                    <a:lnR w="6350" cap="flat" cmpd="sng" algn="ctr">
                      <a:solidFill>
                        <a:schemeClr val="accent1">
                          <a:lumMod val="40000"/>
                          <a:lumOff val="60000"/>
                        </a:schemeClr>
                      </a:solidFill>
                      <a:prstDash val="solid"/>
                      <a:round/>
                      <a:headEnd type="none" w="med" len="med"/>
                      <a:tailEnd type="none" w="med" len="med"/>
                    </a:lnR>
                    <a:solidFill>
                      <a:schemeClr val="bg1">
                        <a:lumMod val="95000"/>
                      </a:schemeClr>
                    </a:solidFill>
                  </a:tcPr>
                </a:tc>
                <a:tc>
                  <a:txBody>
                    <a:bodyPr/>
                    <a:lstStyle/>
                    <a:p>
                      <a:r>
                        <a:rPr lang="en-AU" sz="1000"/>
                        <a:t>Publish guidance</a:t>
                      </a:r>
                    </a:p>
                  </a:txBody>
                  <a:tcPr>
                    <a:lnL w="6350" cap="flat" cmpd="sng" algn="ctr">
                      <a:solidFill>
                        <a:schemeClr val="accent1">
                          <a:lumMod val="40000"/>
                          <a:lumOff val="60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382030616"/>
                  </a:ext>
                </a:extLst>
              </a:tr>
            </a:tbl>
          </a:graphicData>
        </a:graphic>
      </p:graphicFrame>
      <p:sp>
        <p:nvSpPr>
          <p:cNvPr id="22" name="Rectangle 21">
            <a:extLst>
              <a:ext uri="{FF2B5EF4-FFF2-40B4-BE49-F238E27FC236}">
                <a16:creationId xmlns:a16="http://schemas.microsoft.com/office/drawing/2014/main" id="{AF7645EF-FB79-D99A-B525-66EFE678A47B}"/>
              </a:ext>
            </a:extLst>
          </p:cNvPr>
          <p:cNvSpPr/>
          <p:nvPr/>
        </p:nvSpPr>
        <p:spPr>
          <a:xfrm>
            <a:off x="407988" y="1233488"/>
            <a:ext cx="7311600" cy="411151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spcBef>
                <a:spcPts val="200"/>
              </a:spcBef>
              <a:spcAft>
                <a:spcPts val="200"/>
              </a:spcAft>
            </a:pPr>
            <a:r>
              <a:rPr lang="en-AU" sz="1150">
                <a:solidFill>
                  <a:schemeClr val="tx1"/>
                </a:solidFill>
              </a:rPr>
              <a:t>Combinations of the following responses could work together to address a problem.</a:t>
            </a:r>
          </a:p>
          <a:p>
            <a:pPr>
              <a:spcBef>
                <a:spcPts val="200"/>
              </a:spcBef>
              <a:spcAft>
                <a:spcPts val="200"/>
              </a:spcAft>
            </a:pPr>
            <a:r>
              <a:rPr lang="en-AU" sz="1150" b="1">
                <a:solidFill>
                  <a:schemeClr val="tx1"/>
                </a:solidFill>
              </a:rPr>
              <a:t>Consider if generic laws are sufficient to manage the risk of harm</a:t>
            </a:r>
            <a:endParaRPr lang="en-AU" sz="1150">
              <a:solidFill>
                <a:schemeClr val="tx1"/>
              </a:solidFill>
            </a:endParaRPr>
          </a:p>
          <a:p>
            <a:pPr>
              <a:spcBef>
                <a:spcPts val="200"/>
              </a:spcBef>
              <a:spcAft>
                <a:spcPts val="200"/>
              </a:spcAft>
            </a:pPr>
            <a:r>
              <a:rPr lang="en-AU" sz="1150">
                <a:solidFill>
                  <a:schemeClr val="tx1"/>
                </a:solidFill>
              </a:rPr>
              <a:t>Generic (economy-wide) laws include criminal, competition, consumer, fair trading, OH&amp;S and company laws. Using generic laws can provide consistency in the way problems are addressed and can pose less regulatory burden. Generic laws generally provide remedy after harms have occurred.</a:t>
            </a:r>
          </a:p>
          <a:p>
            <a:pPr>
              <a:spcBef>
                <a:spcPts val="200"/>
              </a:spcBef>
              <a:spcAft>
                <a:spcPts val="200"/>
              </a:spcAft>
            </a:pPr>
            <a:r>
              <a:rPr lang="en-AU" sz="1150">
                <a:solidFill>
                  <a:schemeClr val="tx1"/>
                </a:solidFill>
              </a:rPr>
              <a:t>If the problem is related to something specific about people, product or a place that requires targeted action to be taken, it is more likely that generic or existing laws will not be sufficient. Generic laws are also unlikely to be sufficient where control or prevention of harm is required or strongly preferred. </a:t>
            </a:r>
          </a:p>
          <a:p>
            <a:pPr>
              <a:spcBef>
                <a:spcPts val="200"/>
              </a:spcBef>
              <a:spcAft>
                <a:spcPts val="200"/>
              </a:spcAft>
            </a:pPr>
            <a:r>
              <a:rPr lang="en-AU" sz="1150">
                <a:solidFill>
                  <a:schemeClr val="tx1"/>
                </a:solidFill>
              </a:rPr>
              <a:t>Sometimes there are issues with design or ability to enforce existing laws. If these can be addressed, this is generally preferred over new action.</a:t>
            </a:r>
          </a:p>
          <a:p>
            <a:pPr>
              <a:spcBef>
                <a:spcPts val="200"/>
              </a:spcBef>
              <a:spcAft>
                <a:spcPts val="200"/>
              </a:spcAft>
            </a:pPr>
            <a:r>
              <a:rPr lang="en-AU" sz="1150" b="1">
                <a:solidFill>
                  <a:schemeClr val="tx1"/>
                </a:solidFill>
                <a:ea typeface="Calibri" panose="020F0502020204030204" pitchFamily="34" charset="0"/>
                <a:cs typeface="Times New Roman" panose="02020603050405020304" pitchFamily="18" charset="0"/>
              </a:rPr>
              <a:t>Consider if targeted n</a:t>
            </a:r>
            <a:r>
              <a:rPr lang="en-AU" sz="1150" b="1">
                <a:solidFill>
                  <a:srgbClr val="232B39"/>
                </a:solidFill>
                <a:effectLst/>
                <a:latin typeface="+mn-lt"/>
                <a:ea typeface="Calibri" panose="020F0502020204030204" pitchFamily="34" charset="0"/>
                <a:cs typeface="Times New Roman" panose="02020603050405020304" pitchFamily="18" charset="0"/>
              </a:rPr>
              <a:t>on-regulatory responses may be sufficient</a:t>
            </a:r>
          </a:p>
          <a:p>
            <a:pPr>
              <a:spcBef>
                <a:spcPts val="200"/>
              </a:spcBef>
              <a:spcAft>
                <a:spcPts val="200"/>
              </a:spcAft>
            </a:pPr>
            <a:r>
              <a:rPr lang="en-AU" sz="1150">
                <a:solidFill>
                  <a:schemeClr val="tx1"/>
                </a:solidFill>
              </a:rPr>
              <a:t>Consider a non-regulatory approach and removing a permission or reducing its level if sector specific non-regulatory responses are sufficient.</a:t>
            </a:r>
          </a:p>
          <a:p>
            <a:pPr>
              <a:spcBef>
                <a:spcPts val="200"/>
              </a:spcBef>
              <a:spcAft>
                <a:spcPts val="200"/>
              </a:spcAft>
            </a:pPr>
            <a:r>
              <a:rPr lang="en-AU" sz="1150">
                <a:solidFill>
                  <a:schemeClr val="tx1"/>
                </a:solidFill>
              </a:rPr>
              <a:t>Examples include education, technical guidance, persuasion or incentives. </a:t>
            </a:r>
          </a:p>
          <a:p>
            <a:pPr>
              <a:spcBef>
                <a:spcPts val="200"/>
              </a:spcBef>
              <a:spcAft>
                <a:spcPts val="200"/>
              </a:spcAft>
            </a:pPr>
            <a:r>
              <a:rPr lang="en-AU" sz="1150" b="1">
                <a:solidFill>
                  <a:schemeClr val="tx1"/>
                </a:solidFill>
              </a:rPr>
              <a:t>Interjurisdictional approaches may need to be considered, e.g. if:</a:t>
            </a:r>
          </a:p>
          <a:p>
            <a:pPr marL="171450" indent="-171450">
              <a:spcBef>
                <a:spcPts val="100"/>
              </a:spcBef>
              <a:spcAft>
                <a:spcPts val="100"/>
              </a:spcAft>
              <a:buClr>
                <a:schemeClr val="accent3"/>
              </a:buClr>
              <a:buSzPct val="120000"/>
              <a:buFont typeface="Arial" panose="020B0604020202020204" pitchFamily="34" charset="0"/>
              <a:buChar char="•"/>
            </a:pPr>
            <a:r>
              <a:rPr lang="en-AU" sz="1150">
                <a:solidFill>
                  <a:schemeClr val="tx1"/>
                </a:solidFill>
              </a:rPr>
              <a:t>the problem is caused by or related to interactions across jurisdictions</a:t>
            </a:r>
          </a:p>
          <a:p>
            <a:pPr marL="171450" indent="-171450">
              <a:spcBef>
                <a:spcPts val="100"/>
              </a:spcBef>
              <a:spcAft>
                <a:spcPts val="100"/>
              </a:spcAft>
              <a:buClr>
                <a:schemeClr val="accent3"/>
              </a:buClr>
              <a:buSzPct val="120000"/>
              <a:buFont typeface="Arial" panose="020B0604020202020204" pitchFamily="34" charset="0"/>
              <a:buChar char="•"/>
            </a:pPr>
            <a:r>
              <a:rPr lang="en-AU" sz="1150">
                <a:solidFill>
                  <a:schemeClr val="tx1"/>
                </a:solidFill>
              </a:rPr>
              <a:t>the problem has the same characteristics across jurisdictions</a:t>
            </a:r>
          </a:p>
          <a:p>
            <a:pPr marL="171450" indent="-171450">
              <a:spcBef>
                <a:spcPts val="100"/>
              </a:spcBef>
              <a:spcAft>
                <a:spcPts val="100"/>
              </a:spcAft>
              <a:buClr>
                <a:schemeClr val="accent3"/>
              </a:buClr>
              <a:buSzPct val="120000"/>
              <a:buFont typeface="Arial" panose="020B0604020202020204" pitchFamily="34" charset="0"/>
              <a:buChar char="•"/>
            </a:pPr>
            <a:r>
              <a:rPr lang="en-AU" sz="1150">
                <a:solidFill>
                  <a:schemeClr val="tx1"/>
                </a:solidFill>
              </a:rPr>
              <a:t>there is value in a coordinated or harmonised approach including easier enforcement, savings for government, reduced burden for businesses.</a:t>
            </a:r>
            <a:endParaRPr lang="en-US" sz="1150" b="1">
              <a:solidFill>
                <a:srgbClr val="232B39"/>
              </a:solidFill>
              <a:effectLst/>
              <a:latin typeface="+mn-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007114F-912C-DAFD-9F3C-E1DA51816084}"/>
              </a:ext>
            </a:extLst>
          </p:cNvPr>
          <p:cNvSpPr/>
          <p:nvPr/>
        </p:nvSpPr>
        <p:spPr>
          <a:xfrm>
            <a:off x="407988" y="5417200"/>
            <a:ext cx="7311964"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179" rIns="72000" bIns="3179" numCol="1" spcCol="1270" anchor="ctr" anchorCtr="0">
            <a:noAutofit/>
          </a:bodyPr>
          <a:lstStyle/>
          <a:p>
            <a:pPr marL="0" lvl="0" indent="0" algn="l" defTabSz="444500">
              <a:lnSpc>
                <a:spcPct val="90000"/>
              </a:lnSpc>
              <a:spcBef>
                <a:spcPct val="0"/>
              </a:spcBef>
              <a:spcAft>
                <a:spcPct val="35000"/>
              </a:spcAft>
              <a:buNone/>
            </a:pPr>
            <a:r>
              <a:rPr lang="en-US" sz="1200" b="1" kern="1200"/>
              <a:t>Key questions</a:t>
            </a:r>
            <a:endParaRPr lang="en-AU" sz="1200" b="1" kern="1200"/>
          </a:p>
        </p:txBody>
      </p:sp>
      <p:sp>
        <p:nvSpPr>
          <p:cNvPr id="4" name="Rectangle 3">
            <a:extLst>
              <a:ext uri="{FF2B5EF4-FFF2-40B4-BE49-F238E27FC236}">
                <a16:creationId xmlns:a16="http://schemas.microsoft.com/office/drawing/2014/main" id="{D63BFD24-DF2B-1218-89F9-89622F0041E0}"/>
              </a:ext>
            </a:extLst>
          </p:cNvPr>
          <p:cNvSpPr/>
          <p:nvPr/>
        </p:nvSpPr>
        <p:spPr>
          <a:xfrm>
            <a:off x="388799" y="160775"/>
            <a:ext cx="10830881" cy="78378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533400" lvl="0" indent="-533400" algn="l" defTabSz="488950">
              <a:spcBef>
                <a:spcPct val="0"/>
              </a:spcBef>
              <a:buNone/>
            </a:pPr>
            <a:r>
              <a:rPr lang="en-AU" sz="2400">
                <a:latin typeface="+mj-lt"/>
              </a:rPr>
              <a:t>2.1 	Consider if existing generic laws or targeted non-regulatory responses would be sufficient</a:t>
            </a:r>
          </a:p>
        </p:txBody>
      </p:sp>
      <p:sp>
        <p:nvSpPr>
          <p:cNvPr id="5" name="TextBox 4">
            <a:extLst>
              <a:ext uri="{FF2B5EF4-FFF2-40B4-BE49-F238E27FC236}">
                <a16:creationId xmlns:a16="http://schemas.microsoft.com/office/drawing/2014/main" id="{B26A08DC-7B96-F5DE-F8EB-2020F8B64A78}"/>
              </a:ext>
            </a:extLst>
          </p:cNvPr>
          <p:cNvSpPr txBox="1"/>
          <p:nvPr/>
        </p:nvSpPr>
        <p:spPr>
          <a:xfrm>
            <a:off x="8022209" y="1233488"/>
            <a:ext cx="3183181"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a:t>
            </a:r>
          </a:p>
        </p:txBody>
      </p:sp>
    </p:spTree>
    <p:extLst>
      <p:ext uri="{BB962C8B-B14F-4D97-AF65-F5344CB8AC3E}">
        <p14:creationId xmlns:p14="http://schemas.microsoft.com/office/powerpoint/2010/main" val="63647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US"/>
            </a:br>
            <a:br>
              <a:rPr lang="en-US"/>
            </a:br>
            <a:br>
              <a:rPr lang="en-US"/>
            </a:br>
            <a:br>
              <a:rPr lang="en-US"/>
            </a:br>
            <a:br>
              <a:rPr lang="en-US"/>
            </a:br>
            <a:br>
              <a:rPr lang="en-AU"/>
            </a:br>
            <a:endParaRPr lang="en-AU"/>
          </a:p>
        </p:txBody>
      </p:sp>
      <p:sp>
        <p:nvSpPr>
          <p:cNvPr id="7" name="Content Placeholder 6">
            <a:extLst>
              <a:ext uri="{FF2B5EF4-FFF2-40B4-BE49-F238E27FC236}">
                <a16:creationId xmlns:a16="http://schemas.microsoft.com/office/drawing/2014/main" id="{850C5317-BD08-005D-9B28-E5D02F080C6C}"/>
              </a:ext>
            </a:extLst>
          </p:cNvPr>
          <p:cNvSpPr>
            <a:spLocks noGrp="1"/>
          </p:cNvSpPr>
          <p:nvPr>
            <p:ph idx="1"/>
          </p:nvPr>
        </p:nvSpPr>
        <p:spPr>
          <a:xfrm>
            <a:off x="8021370" y="1511928"/>
            <a:ext cx="3199080" cy="4055953"/>
          </a:xfrm>
          <a:solidFill>
            <a:schemeClr val="bg1">
              <a:lumMod val="95000"/>
            </a:schemeClr>
          </a:solidFill>
        </p:spPr>
        <p:txBody>
          <a:bodyPr lIns="108000" tIns="108000" rIns="108000" bIns="108000"/>
          <a:lstStyle/>
          <a:p>
            <a:pPr lvl="1"/>
            <a:r>
              <a:rPr lang="en-AU" sz="1150"/>
              <a:t>Seatbelts must be worn by passengers and drivers in vehicles. This rule is effectively applied through regulatory provisions (conduct requirements) and not as a condition of a licence because:</a:t>
            </a:r>
          </a:p>
          <a:p>
            <a:pPr marL="271463" lvl="2" indent="-271463"/>
            <a:r>
              <a:rPr lang="en-AU" sz="1150"/>
              <a:t>the risks will not change over time – it is unlikely for this requirement to be redundant in the future.</a:t>
            </a:r>
          </a:p>
          <a:p>
            <a:pPr marL="271463" lvl="2" indent="-271463"/>
            <a:r>
              <a:rPr lang="en-AU" sz="1150"/>
              <a:t>the risk is the same for everyone – there is no need to apply this requirement selectively.</a:t>
            </a:r>
          </a:p>
          <a:p>
            <a:pPr lvl="1"/>
            <a:r>
              <a:rPr lang="en-AU" sz="1150"/>
              <a:t>Additionally, there is value in applying the rule outside of the permission conditions as passengers over 16 years of age can be fined, whether or not they have a drivers licence.</a:t>
            </a:r>
          </a:p>
          <a:p>
            <a:r>
              <a:rPr lang="en-AU" sz="1150"/>
              <a:t>This example illustrates where conduct requirements are more suitable than permission conditions.</a:t>
            </a:r>
          </a:p>
        </p:txBody>
      </p:sp>
      <p:sp>
        <p:nvSpPr>
          <p:cNvPr id="2" name="Rectangle 1">
            <a:extLst>
              <a:ext uri="{FF2B5EF4-FFF2-40B4-BE49-F238E27FC236}">
                <a16:creationId xmlns:a16="http://schemas.microsoft.com/office/drawing/2014/main" id="{6851D9CE-6B7C-A275-08F7-747EA3772649}"/>
              </a:ext>
            </a:extLst>
          </p:cNvPr>
          <p:cNvSpPr/>
          <p:nvPr/>
        </p:nvSpPr>
        <p:spPr>
          <a:xfrm>
            <a:off x="403304" y="1241531"/>
            <a:ext cx="7315665"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b="1" kern="1200"/>
              <a:t>How can general requirements reduce the need fo</a:t>
            </a:r>
            <a:r>
              <a:rPr lang="en-AU" sz="1200" b="1"/>
              <a:t>r permissions</a:t>
            </a:r>
            <a:endParaRPr lang="en-AU" sz="1200" b="1" kern="1200"/>
          </a:p>
        </p:txBody>
      </p:sp>
      <p:sp>
        <p:nvSpPr>
          <p:cNvPr id="3" name="Rectangle 2">
            <a:extLst>
              <a:ext uri="{FF2B5EF4-FFF2-40B4-BE49-F238E27FC236}">
                <a16:creationId xmlns:a16="http://schemas.microsoft.com/office/drawing/2014/main" id="{B3D7C645-CB4F-480A-FA55-81F1BD4E061E}"/>
              </a:ext>
            </a:extLst>
          </p:cNvPr>
          <p:cNvSpPr/>
          <p:nvPr/>
        </p:nvSpPr>
        <p:spPr>
          <a:xfrm>
            <a:off x="403306" y="1602459"/>
            <a:ext cx="7313532" cy="348558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1150">
                <a:solidFill>
                  <a:srgbClr val="232B39"/>
                </a:solidFill>
              </a:rPr>
              <a:t>General duties and conduct requirements can reduce the need for permissions. </a:t>
            </a:r>
            <a:r>
              <a:rPr lang="en-AU" sz="1150" b="1">
                <a:solidFill>
                  <a:srgbClr val="232B39"/>
                </a:solidFill>
              </a:rPr>
              <a:t>Ideally, permissions are only used when risks are high and it is difficult to define or enforce general duties and conduct requirements.</a:t>
            </a:r>
          </a:p>
          <a:p>
            <a:pPr algn="l">
              <a:spcBef>
                <a:spcPts val="200"/>
              </a:spcBef>
              <a:spcAft>
                <a:spcPts val="200"/>
              </a:spcAft>
            </a:pPr>
            <a:r>
              <a:rPr lang="en-AU" sz="1150">
                <a:solidFill>
                  <a:srgbClr val="232B39"/>
                </a:solidFill>
              </a:rPr>
              <a:t>These approaches to minimise the use of permissions are best suited to generalised and ongoing behaviours that create harms where it is difficult to precisely prescribe remedies to those harms, or it is costly to do so.</a:t>
            </a:r>
          </a:p>
          <a:p>
            <a:pPr algn="l">
              <a:spcBef>
                <a:spcPts val="200"/>
              </a:spcBef>
              <a:spcAft>
                <a:spcPts val="200"/>
              </a:spcAft>
            </a:pPr>
            <a:r>
              <a:rPr lang="en-AU" sz="1150">
                <a:solidFill>
                  <a:srgbClr val="232B39"/>
                </a:solidFill>
              </a:rPr>
              <a:t>A permission should, therefore, focus on residual harm not being addressed by existing duties and conduct requirements. In doing so, the regulator should avoid prescriptive approaches to addressing harms for the permission unless they are high risk and there is no prospect that outcomes-based approaches would be successful. </a:t>
            </a:r>
          </a:p>
          <a:p>
            <a:pPr algn="l">
              <a:spcBef>
                <a:spcPts val="200"/>
              </a:spcBef>
              <a:spcAft>
                <a:spcPts val="200"/>
              </a:spcAft>
            </a:pPr>
            <a:r>
              <a:rPr lang="en-AU" sz="1150">
                <a:solidFill>
                  <a:srgbClr val="232B39"/>
                </a:solidFill>
              </a:rPr>
              <a:t>In the first instance, </a:t>
            </a:r>
            <a:r>
              <a:rPr lang="en-AU" sz="1150" b="1">
                <a:solidFill>
                  <a:srgbClr val="232B39"/>
                </a:solidFill>
              </a:rPr>
              <a:t>outcomes and performance-based </a:t>
            </a:r>
            <a:r>
              <a:rPr lang="en-AU" sz="1150">
                <a:solidFill>
                  <a:srgbClr val="232B39"/>
                </a:solidFill>
              </a:rPr>
              <a:t>regulatory approaches are preferred. Consider process-based regulation where there are high risks that need to be managed simultaneously. However, there can be circumstances where this is not possible or appropriate. For example, </a:t>
            </a:r>
            <a:r>
              <a:rPr lang="en-AU" sz="1150" b="1">
                <a:solidFill>
                  <a:srgbClr val="232B39"/>
                </a:solidFill>
              </a:rPr>
              <a:t>permissions may be useful </a:t>
            </a:r>
            <a:r>
              <a:rPr lang="en-AU" sz="1150">
                <a:solidFill>
                  <a:srgbClr val="232B39"/>
                </a:solidFill>
              </a:rPr>
              <a:t>where the risk of harm is high because the industry is characterised by: </a:t>
            </a:r>
          </a:p>
          <a:p>
            <a:pPr marL="203200" lvl="1" indent="-203200">
              <a:spcBef>
                <a:spcPts val="200"/>
              </a:spcBef>
              <a:spcAft>
                <a:spcPts val="200"/>
              </a:spcAft>
              <a:buClr>
                <a:schemeClr val="accent3"/>
              </a:buClr>
              <a:buSzPct val="120000"/>
              <a:buFont typeface="Arial" panose="020B0604020202020204" pitchFamily="34" charset="0"/>
              <a:buChar char="•"/>
            </a:pPr>
            <a:r>
              <a:rPr lang="en-AU" sz="1150">
                <a:solidFill>
                  <a:srgbClr val="232B39"/>
                </a:solidFill>
              </a:rPr>
              <a:t>historically poor performance and culture where there is a strong possibility of non-compliance.</a:t>
            </a:r>
          </a:p>
          <a:p>
            <a:pPr marL="203200" lvl="1" indent="-203200">
              <a:spcBef>
                <a:spcPts val="200"/>
              </a:spcBef>
              <a:spcAft>
                <a:spcPts val="200"/>
              </a:spcAft>
              <a:buClr>
                <a:schemeClr val="accent3"/>
              </a:buClr>
              <a:buSzPct val="120000"/>
              <a:buFont typeface="Arial" panose="020B0604020202020204" pitchFamily="34" charset="0"/>
              <a:buChar char="•"/>
            </a:pPr>
            <a:r>
              <a:rPr lang="en-AU" sz="1150">
                <a:solidFill>
                  <a:srgbClr val="232B39"/>
                </a:solidFill>
              </a:rPr>
              <a:t>being a frontier or emerging industry, where there are significant gaps in information about outcomes and risk.</a:t>
            </a:r>
          </a:p>
          <a:p>
            <a:pPr marL="171450" indent="-171450">
              <a:buFont typeface="Arial" panose="020B0604020202020204" pitchFamily="34" charset="0"/>
              <a:buChar char="•"/>
            </a:pPr>
            <a:endParaRPr lang="en-US" sz="1150">
              <a:solidFill>
                <a:srgbClr val="232B39"/>
              </a:solidFill>
              <a:highlight>
                <a:srgbClr val="00FFFF"/>
              </a:highlight>
            </a:endParaRPr>
          </a:p>
        </p:txBody>
      </p:sp>
      <p:sp>
        <p:nvSpPr>
          <p:cNvPr id="10" name="Rectangle 9">
            <a:extLst>
              <a:ext uri="{FF2B5EF4-FFF2-40B4-BE49-F238E27FC236}">
                <a16:creationId xmlns:a16="http://schemas.microsoft.com/office/drawing/2014/main" id="{97CB7A13-1D55-E14A-034D-162B9E753F09}"/>
              </a:ext>
            </a:extLst>
          </p:cNvPr>
          <p:cNvSpPr/>
          <p:nvPr/>
        </p:nvSpPr>
        <p:spPr>
          <a:xfrm>
            <a:off x="385199" y="5194366"/>
            <a:ext cx="7333152"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US" sz="1200" b="1" kern="1200"/>
              <a:t>Key questions</a:t>
            </a:r>
            <a:endParaRPr lang="en-AU" sz="1200" b="1" kern="1200"/>
          </a:p>
        </p:txBody>
      </p:sp>
      <p:sp>
        <p:nvSpPr>
          <p:cNvPr id="15" name="Rectangle 14">
            <a:extLst>
              <a:ext uri="{FF2B5EF4-FFF2-40B4-BE49-F238E27FC236}">
                <a16:creationId xmlns:a16="http://schemas.microsoft.com/office/drawing/2014/main" id="{F922B7D4-812A-D122-C526-F8BDD6DC0B13}"/>
              </a:ext>
            </a:extLst>
          </p:cNvPr>
          <p:cNvSpPr/>
          <p:nvPr/>
        </p:nvSpPr>
        <p:spPr>
          <a:xfrm>
            <a:off x="385199" y="5531664"/>
            <a:ext cx="7331639" cy="932508"/>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US" sz="1150">
                <a:solidFill>
                  <a:srgbClr val="232B39"/>
                </a:solidFill>
              </a:rPr>
              <a:t>To what extent could regulation without permissions manage the risk?</a:t>
            </a:r>
          </a:p>
          <a:p>
            <a:pPr marL="108000" lvl="0" indent="-108000">
              <a:lnSpc>
                <a:spcPct val="107000"/>
              </a:lnSpc>
              <a:spcBef>
                <a:spcPts val="200"/>
              </a:spcBef>
              <a:spcAft>
                <a:spcPts val="200"/>
              </a:spcAft>
              <a:buFont typeface="Arial" panose="020B0604020202020204" pitchFamily="34" charset="0"/>
              <a:buChar char="•"/>
              <a:tabLst>
                <a:tab pos="457200" algn="l"/>
              </a:tabLst>
            </a:pPr>
            <a:r>
              <a:rPr lang="en-US" sz="1150">
                <a:solidFill>
                  <a:srgbClr val="232B39"/>
                </a:solidFill>
                <a:cs typeface="Times New Roman" panose="02020603050405020304" pitchFamily="18" charset="0"/>
              </a:rPr>
              <a:t>Are there </a:t>
            </a:r>
            <a:r>
              <a:rPr lang="en-US" sz="1150">
                <a:solidFill>
                  <a:srgbClr val="232B39"/>
                </a:solidFill>
                <a:effectLst/>
                <a:latin typeface="+mn-lt"/>
                <a:ea typeface="Calibri" panose="020F0502020204030204" pitchFamily="34" charset="0"/>
                <a:cs typeface="Times New Roman" panose="02020603050405020304" pitchFamily="18" charset="0"/>
              </a:rPr>
              <a:t>any gaps in achieving policy objectives that might best be filled with a permission? </a:t>
            </a:r>
            <a:endParaRPr lang="en-AU" sz="1150">
              <a:solidFill>
                <a:srgbClr val="232B39"/>
              </a:solidFill>
              <a:effectLst/>
              <a:latin typeface="+mn-lt"/>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r>
              <a:rPr lang="en-US" sz="1150">
                <a:solidFill>
                  <a:srgbClr val="232B39"/>
                </a:solidFill>
                <a:ea typeface="Calibri" panose="020F0502020204030204" pitchFamily="34" charset="0"/>
                <a:cs typeface="Times New Roman" panose="02020603050405020304" pitchFamily="18" charset="0"/>
              </a:rPr>
              <a:t>What are the options and trade-offs to best achieve policy goals across the whole regulatory regime? </a:t>
            </a:r>
          </a:p>
          <a:p>
            <a:pPr marL="108000" indent="-108000">
              <a:spcBef>
                <a:spcPts val="200"/>
              </a:spcBef>
              <a:spcAft>
                <a:spcPts val="200"/>
              </a:spcAft>
              <a:buFont typeface="Arial" panose="020B0604020202020204" pitchFamily="34" charset="0"/>
              <a:buChar char="•"/>
            </a:pPr>
            <a:endParaRPr lang="en-AU" sz="1150">
              <a:solidFill>
                <a:srgbClr val="232B39"/>
              </a:solidFill>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endParaRPr lang="en-US" sz="1150" kern="100">
              <a:solidFill>
                <a:srgbClr val="232B39"/>
              </a:solidFill>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endParaRPr lang="en-US" sz="1150" kern="100">
              <a:solidFill>
                <a:srgbClr val="232B39"/>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92A8484-F1D2-240E-E81A-081F4BA4733C}"/>
              </a:ext>
            </a:extLst>
          </p:cNvPr>
          <p:cNvSpPr/>
          <p:nvPr/>
        </p:nvSpPr>
        <p:spPr>
          <a:xfrm>
            <a:off x="388799" y="160775"/>
            <a:ext cx="10830881" cy="78378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533400" lvl="0" indent="-533400" algn="l" defTabSz="488950">
              <a:spcBef>
                <a:spcPct val="0"/>
              </a:spcBef>
              <a:buNone/>
            </a:pPr>
            <a:r>
              <a:rPr lang="en-AU" sz="2400">
                <a:latin typeface="+mj-lt"/>
              </a:rPr>
              <a:t>2.2 Consider if general conduct requirements can reduce the need for permissions</a:t>
            </a:r>
          </a:p>
        </p:txBody>
      </p:sp>
      <p:sp>
        <p:nvSpPr>
          <p:cNvPr id="6" name="TextBox 5">
            <a:extLst>
              <a:ext uri="{FF2B5EF4-FFF2-40B4-BE49-F238E27FC236}">
                <a16:creationId xmlns:a16="http://schemas.microsoft.com/office/drawing/2014/main" id="{737B20EE-A2F6-38F9-87F6-B304B6A503F6}"/>
              </a:ext>
            </a:extLst>
          </p:cNvPr>
          <p:cNvSpPr txBox="1"/>
          <p:nvPr/>
        </p:nvSpPr>
        <p:spPr>
          <a:xfrm>
            <a:off x="8022209" y="1233488"/>
            <a:ext cx="3183181"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 – General requirements</a:t>
            </a:r>
          </a:p>
        </p:txBody>
      </p:sp>
    </p:spTree>
    <p:extLst>
      <p:ext uri="{BB962C8B-B14F-4D97-AF65-F5344CB8AC3E}">
        <p14:creationId xmlns:p14="http://schemas.microsoft.com/office/powerpoint/2010/main" val="307562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US"/>
            </a:br>
            <a:br>
              <a:rPr lang="en-US"/>
            </a:br>
            <a:br>
              <a:rPr lang="en-US"/>
            </a:br>
            <a:br>
              <a:rPr lang="en-US"/>
            </a:br>
            <a:br>
              <a:rPr lang="en-US"/>
            </a:br>
            <a:br>
              <a:rPr lang="en-AU"/>
            </a:br>
            <a:endParaRPr lang="en-AU" sz="2800"/>
          </a:p>
        </p:txBody>
      </p:sp>
      <p:sp>
        <p:nvSpPr>
          <p:cNvPr id="2" name="Rectangle 1">
            <a:extLst>
              <a:ext uri="{FF2B5EF4-FFF2-40B4-BE49-F238E27FC236}">
                <a16:creationId xmlns:a16="http://schemas.microsoft.com/office/drawing/2014/main" id="{6851D9CE-6B7C-A275-08F7-747EA3772649}"/>
              </a:ext>
            </a:extLst>
          </p:cNvPr>
          <p:cNvSpPr/>
          <p:nvPr/>
        </p:nvSpPr>
        <p:spPr>
          <a:xfrm>
            <a:off x="419102" y="1206926"/>
            <a:ext cx="7295035"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US" sz="1200" b="1" kern="1200"/>
              <a:t>Need </a:t>
            </a:r>
            <a:r>
              <a:rPr lang="en-US" sz="1200" b="1"/>
              <a:t>for permission to support other functions</a:t>
            </a:r>
            <a:endParaRPr lang="en-AU" sz="1200" b="1" kern="1200"/>
          </a:p>
        </p:txBody>
      </p:sp>
      <p:sp>
        <p:nvSpPr>
          <p:cNvPr id="3" name="Rectangle 2">
            <a:extLst>
              <a:ext uri="{FF2B5EF4-FFF2-40B4-BE49-F238E27FC236}">
                <a16:creationId xmlns:a16="http://schemas.microsoft.com/office/drawing/2014/main" id="{B3D7C645-CB4F-480A-FA55-81F1BD4E061E}"/>
              </a:ext>
            </a:extLst>
          </p:cNvPr>
          <p:cNvSpPr/>
          <p:nvPr/>
        </p:nvSpPr>
        <p:spPr>
          <a:xfrm>
            <a:off x="419101" y="1557825"/>
            <a:ext cx="7295035" cy="311329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spcAft>
                <a:spcPts val="600"/>
              </a:spcAft>
            </a:pPr>
            <a:r>
              <a:rPr lang="en-US" sz="1200" b="1">
                <a:solidFill>
                  <a:schemeClr val="tx1"/>
                </a:solidFill>
              </a:rPr>
              <a:t>Additional requirements may be needed to support enforcement or to support administrative sanctions, monitoring and/or other regulatory functions. </a:t>
            </a:r>
          </a:p>
          <a:p>
            <a:pPr>
              <a:spcAft>
                <a:spcPts val="600"/>
              </a:spcAft>
            </a:pPr>
            <a:r>
              <a:rPr lang="en-US" sz="1200">
                <a:solidFill>
                  <a:schemeClr val="tx1"/>
                </a:solidFill>
              </a:rPr>
              <a:t>Administrative sanctions may be needed to enforce new rules, or to support enforcement of existing rules if education and generic approaches are insufficient to address the problem.</a:t>
            </a:r>
          </a:p>
          <a:p>
            <a:pPr>
              <a:spcAft>
                <a:spcPts val="600"/>
              </a:spcAft>
            </a:pPr>
            <a:r>
              <a:rPr lang="en-US" sz="1200">
                <a:solidFill>
                  <a:schemeClr val="tx1"/>
                </a:solidFill>
              </a:rPr>
              <a:t>Consideration should be given to whether:</a:t>
            </a:r>
          </a:p>
          <a:p>
            <a:pPr marL="171450" indent="-171450">
              <a:spcAft>
                <a:spcPts val="600"/>
              </a:spcAft>
              <a:buClr>
                <a:schemeClr val="accent3"/>
              </a:buClr>
              <a:buSzPct val="120000"/>
              <a:buFont typeface="Arial" panose="020B0604020202020204" pitchFamily="34" charset="0"/>
              <a:buChar char="•"/>
            </a:pPr>
            <a:r>
              <a:rPr lang="en-US" sz="1200">
                <a:solidFill>
                  <a:schemeClr val="tx1"/>
                </a:solidFill>
              </a:rPr>
              <a:t>generic remedies have been pursued and tested and, if not, whether they can be </a:t>
            </a:r>
          </a:p>
          <a:p>
            <a:pPr marL="171450" indent="-171450">
              <a:spcAft>
                <a:spcPts val="600"/>
              </a:spcAft>
              <a:buClr>
                <a:schemeClr val="accent3"/>
              </a:buClr>
              <a:buSzPct val="120000"/>
              <a:buFont typeface="Arial" panose="020B0604020202020204" pitchFamily="34" charset="0"/>
              <a:buChar char="•"/>
            </a:pPr>
            <a:r>
              <a:rPr lang="en-US" sz="1200">
                <a:solidFill>
                  <a:schemeClr val="tx1"/>
                </a:solidFill>
              </a:rPr>
              <a:t>generic remedies generated sufficient compliance</a:t>
            </a:r>
          </a:p>
          <a:p>
            <a:pPr marL="171450" indent="-171450">
              <a:spcAft>
                <a:spcPts val="600"/>
              </a:spcAft>
              <a:buClr>
                <a:schemeClr val="accent3"/>
              </a:buClr>
              <a:buSzPct val="120000"/>
              <a:buFont typeface="Arial" panose="020B0604020202020204" pitchFamily="34" charset="0"/>
              <a:buChar char="•"/>
            </a:pPr>
            <a:r>
              <a:rPr lang="en-US" sz="1200">
                <a:solidFill>
                  <a:schemeClr val="tx1"/>
                </a:solidFill>
              </a:rPr>
              <a:t>there is evidence of a non-regulatory response working well elsewhere – such as in other jurisdictions or comparable sectors.</a:t>
            </a:r>
          </a:p>
          <a:p>
            <a:pPr>
              <a:spcAft>
                <a:spcPts val="600"/>
              </a:spcAft>
            </a:pPr>
            <a:r>
              <a:rPr lang="en-US" sz="1200">
                <a:solidFill>
                  <a:schemeClr val="tx1"/>
                </a:solidFill>
              </a:rPr>
              <a:t>A requirement to </a:t>
            </a:r>
            <a:r>
              <a:rPr lang="en-US" sz="1200" b="1">
                <a:solidFill>
                  <a:schemeClr val="tx1"/>
                </a:solidFill>
              </a:rPr>
              <a:t>notify</a:t>
            </a:r>
            <a:r>
              <a:rPr lang="en-US" sz="1200">
                <a:solidFill>
                  <a:schemeClr val="tx1"/>
                </a:solidFill>
              </a:rPr>
              <a:t> (‘notification’) would often be sufficient for this purpose, and should be considered instead of a permission where possible. </a:t>
            </a:r>
          </a:p>
          <a:p>
            <a:pPr>
              <a:spcAft>
                <a:spcPts val="600"/>
              </a:spcAft>
            </a:pPr>
            <a:r>
              <a:rPr lang="en-AU" sz="1200">
                <a:solidFill>
                  <a:schemeClr val="tx1"/>
                </a:solidFill>
              </a:rPr>
              <a:t>Permissions may also be useful if a regulatory regime does not include sufficient powers, or a regulator has insufficient resources or knowledge to manage risks.</a:t>
            </a:r>
          </a:p>
        </p:txBody>
      </p:sp>
      <p:sp>
        <p:nvSpPr>
          <p:cNvPr id="10" name="Rectangle 9">
            <a:extLst>
              <a:ext uri="{FF2B5EF4-FFF2-40B4-BE49-F238E27FC236}">
                <a16:creationId xmlns:a16="http://schemas.microsoft.com/office/drawing/2014/main" id="{97CB7A13-1D55-E14A-034D-162B9E753F09}"/>
              </a:ext>
            </a:extLst>
          </p:cNvPr>
          <p:cNvSpPr/>
          <p:nvPr/>
        </p:nvSpPr>
        <p:spPr>
          <a:xfrm>
            <a:off x="419102" y="4972446"/>
            <a:ext cx="7297737"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US" sz="1200" b="1" kern="1200"/>
              <a:t>Key questions</a:t>
            </a:r>
            <a:endParaRPr lang="en-AU" sz="1200" b="1" kern="1200"/>
          </a:p>
        </p:txBody>
      </p:sp>
      <p:sp>
        <p:nvSpPr>
          <p:cNvPr id="15" name="Rectangle 14">
            <a:extLst>
              <a:ext uri="{FF2B5EF4-FFF2-40B4-BE49-F238E27FC236}">
                <a16:creationId xmlns:a16="http://schemas.microsoft.com/office/drawing/2014/main" id="{F922B7D4-812A-D122-C526-F8BDD6DC0B13}"/>
              </a:ext>
            </a:extLst>
          </p:cNvPr>
          <p:cNvSpPr/>
          <p:nvPr/>
        </p:nvSpPr>
        <p:spPr>
          <a:xfrm>
            <a:off x="419101" y="5314764"/>
            <a:ext cx="7297737" cy="88601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108000" indent="-108000">
              <a:spcBef>
                <a:spcPts val="200"/>
              </a:spcBef>
              <a:spcAft>
                <a:spcPts val="200"/>
              </a:spcAft>
              <a:buFont typeface="Arial" panose="020B0604020202020204" pitchFamily="34" charset="0"/>
              <a:buChar char="•"/>
            </a:pPr>
            <a:r>
              <a:rPr lang="en-US" sz="1200">
                <a:solidFill>
                  <a:srgbClr val="232B39"/>
                </a:solidFill>
              </a:rPr>
              <a:t>Is there strong justification for a permission to support monitoring and enforcement, or to support other regulatory functions?</a:t>
            </a:r>
          </a:p>
          <a:p>
            <a:pPr marL="108000" indent="-108000">
              <a:spcBef>
                <a:spcPts val="200"/>
              </a:spcBef>
              <a:spcAft>
                <a:spcPts val="200"/>
              </a:spcAft>
              <a:buFont typeface="Arial" panose="020B0604020202020204" pitchFamily="34" charset="0"/>
              <a:buChar char="•"/>
            </a:pPr>
            <a:r>
              <a:rPr lang="en-US" sz="1200">
                <a:solidFill>
                  <a:srgbClr val="232B39"/>
                </a:solidFill>
              </a:rPr>
              <a:t>Could a notification be used to collect information and enable effective monitoring and enforcement without a permission?</a:t>
            </a:r>
          </a:p>
          <a:p>
            <a:pPr marL="108000" indent="-108000">
              <a:spcBef>
                <a:spcPts val="200"/>
              </a:spcBef>
              <a:spcAft>
                <a:spcPts val="200"/>
              </a:spcAft>
              <a:buFont typeface="Arial" panose="020B0604020202020204" pitchFamily="34" charset="0"/>
              <a:buChar char="•"/>
            </a:pPr>
            <a:endParaRPr lang="en-AU" sz="1100">
              <a:solidFill>
                <a:srgbClr val="232B39"/>
              </a:solidFill>
            </a:endParaRPr>
          </a:p>
          <a:p>
            <a:pPr marL="108000" indent="-108000">
              <a:spcBef>
                <a:spcPts val="200"/>
              </a:spcBef>
              <a:spcAft>
                <a:spcPts val="200"/>
              </a:spcAft>
              <a:buFont typeface="Arial" panose="020B0604020202020204" pitchFamily="34" charset="0"/>
              <a:buChar char="•"/>
            </a:pPr>
            <a:endParaRPr lang="en-US" sz="1100" kern="100">
              <a:solidFill>
                <a:srgbClr val="232B39"/>
              </a:solidFill>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endParaRPr lang="en-US" sz="1100" kern="100">
              <a:solidFill>
                <a:srgbClr val="232B39"/>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5CBBF6A7-0F3E-7647-F8AC-96292803CA37}"/>
              </a:ext>
            </a:extLst>
          </p:cNvPr>
          <p:cNvSpPr/>
          <p:nvPr/>
        </p:nvSpPr>
        <p:spPr>
          <a:xfrm>
            <a:off x="388799" y="160775"/>
            <a:ext cx="10830881" cy="78378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533400" lvl="0" indent="-533400" algn="l" defTabSz="488950">
              <a:spcBef>
                <a:spcPct val="0"/>
              </a:spcBef>
              <a:buNone/>
            </a:pPr>
            <a:r>
              <a:rPr lang="en-AU" sz="2400">
                <a:latin typeface="+mj-lt"/>
              </a:rPr>
              <a:t>2.3 Consider if a permission is needed for monitoring and enforcement or to support other regulatory functions</a:t>
            </a:r>
          </a:p>
        </p:txBody>
      </p:sp>
      <p:sp>
        <p:nvSpPr>
          <p:cNvPr id="9" name="Content Placeholder 6">
            <a:extLst>
              <a:ext uri="{FF2B5EF4-FFF2-40B4-BE49-F238E27FC236}">
                <a16:creationId xmlns:a16="http://schemas.microsoft.com/office/drawing/2014/main" id="{28835D03-EFEC-2F7F-44EE-7000E29F7B54}"/>
              </a:ext>
            </a:extLst>
          </p:cNvPr>
          <p:cNvSpPr>
            <a:spLocks noGrp="1"/>
          </p:cNvSpPr>
          <p:nvPr>
            <p:ph idx="1"/>
          </p:nvPr>
        </p:nvSpPr>
        <p:spPr>
          <a:xfrm>
            <a:off x="8021370" y="1511928"/>
            <a:ext cx="3199080" cy="4688847"/>
          </a:xfrm>
          <a:solidFill>
            <a:schemeClr val="bg1">
              <a:lumMod val="95000"/>
            </a:schemeClr>
          </a:solidFill>
        </p:spPr>
        <p:txBody>
          <a:bodyPr lIns="108000" tIns="108000" rIns="108000" bIns="108000"/>
          <a:lstStyle/>
          <a:p>
            <a:r>
              <a:rPr lang="en-AU" sz="1150" b="1"/>
              <a:t>Meat and seafood products</a:t>
            </a:r>
          </a:p>
          <a:p>
            <a:r>
              <a:rPr lang="en-AU" sz="1150" err="1">
                <a:latin typeface="+mn-lt"/>
              </a:rPr>
              <a:t>PrimeSafe's</a:t>
            </a:r>
            <a:r>
              <a:rPr lang="en-AU" sz="1150">
                <a:latin typeface="+mn-lt"/>
              </a:rPr>
              <a:t> main policy objective is to ensure the safety of all meat and seafood products for consumers. </a:t>
            </a:r>
          </a:p>
          <a:p>
            <a:r>
              <a:rPr lang="en-AU" sz="1150" err="1">
                <a:latin typeface="+mn-lt"/>
              </a:rPr>
              <a:t>PrimeSafe’s</a:t>
            </a:r>
            <a:r>
              <a:rPr lang="en-AU" sz="1150">
                <a:latin typeface="+mn-lt"/>
              </a:rPr>
              <a:t> licensing system, which applies to a</a:t>
            </a:r>
            <a:r>
              <a:rPr lang="en-US" sz="1150">
                <a:latin typeface="+mn-lt"/>
              </a:rPr>
              <a:t>ll meat processing facilities and seafood businesses in Victoria, helps to achieve the policy objective by facilitating monitoring and enforcement of </a:t>
            </a:r>
            <a:r>
              <a:rPr lang="en-US" sz="1150" err="1">
                <a:latin typeface="+mn-lt"/>
              </a:rPr>
              <a:t>licence</a:t>
            </a:r>
            <a:r>
              <a:rPr lang="en-US" sz="1150">
                <a:latin typeface="+mn-lt"/>
              </a:rPr>
              <a:t> conditions that target food safety. For example, all meat and seafood processing facilities are required to undertake third-party audits.</a:t>
            </a:r>
            <a:endParaRPr lang="en-AU" sz="1150">
              <a:latin typeface="+mn-lt"/>
            </a:endParaRPr>
          </a:p>
          <a:p>
            <a:r>
              <a:rPr lang="en-AU" sz="1150" b="1"/>
              <a:t>Environment</a:t>
            </a:r>
          </a:p>
          <a:p>
            <a:r>
              <a:rPr lang="en-US" sz="1150">
                <a:latin typeface="+mn-lt"/>
              </a:rPr>
              <a:t>The Environment Protection Authority (EPA)’s policy objective is to protect the environment and human health from the impacts of pollution and waste.</a:t>
            </a:r>
          </a:p>
          <a:p>
            <a:r>
              <a:rPr lang="en-US" sz="1150">
                <a:latin typeface="+mn-lt"/>
              </a:rPr>
              <a:t>EPA’s licensing system helps to achieve the policy objective by facilitating its compliance approach, especially the </a:t>
            </a:r>
            <a:br>
              <a:rPr lang="en-US" sz="1150">
                <a:latin typeface="+mn-lt"/>
              </a:rPr>
            </a:br>
            <a:r>
              <a:rPr lang="en-US" sz="1150">
                <a:latin typeface="+mn-lt"/>
              </a:rPr>
              <a:t>use of registrations to low to medium level risks. </a:t>
            </a:r>
            <a:endParaRPr lang="en-AU" sz="1150">
              <a:latin typeface="+mn-lt"/>
            </a:endParaRPr>
          </a:p>
        </p:txBody>
      </p:sp>
      <p:sp>
        <p:nvSpPr>
          <p:cNvPr id="11" name="TextBox 10">
            <a:extLst>
              <a:ext uri="{FF2B5EF4-FFF2-40B4-BE49-F238E27FC236}">
                <a16:creationId xmlns:a16="http://schemas.microsoft.com/office/drawing/2014/main" id="{EF28F16D-2152-18E4-41D5-E79BC5B861B7}"/>
              </a:ext>
            </a:extLst>
          </p:cNvPr>
          <p:cNvSpPr txBox="1"/>
          <p:nvPr/>
        </p:nvSpPr>
        <p:spPr>
          <a:xfrm>
            <a:off x="8022209" y="1233488"/>
            <a:ext cx="3183181"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 – Supporting permission</a:t>
            </a:r>
          </a:p>
        </p:txBody>
      </p:sp>
    </p:spTree>
    <p:extLst>
      <p:ext uri="{BB962C8B-B14F-4D97-AF65-F5344CB8AC3E}">
        <p14:creationId xmlns:p14="http://schemas.microsoft.com/office/powerpoint/2010/main" val="329086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F04FCA0-ECCF-0A31-3AF5-DDDA6B2A1E42}"/>
              </a:ext>
            </a:extLst>
          </p:cNvPr>
          <p:cNvSpPr txBox="1"/>
          <p:nvPr/>
        </p:nvSpPr>
        <p:spPr>
          <a:xfrm>
            <a:off x="668195" y="1598103"/>
            <a:ext cx="1451296" cy="369332"/>
          </a:xfrm>
          <a:prstGeom prst="rect">
            <a:avLst/>
          </a:prstGeom>
          <a:solidFill>
            <a:schemeClr val="bg1"/>
          </a:solidFill>
        </p:spPr>
        <p:txBody>
          <a:bodyPr wrap="square" rtlCol="0">
            <a:spAutoFit/>
          </a:bodyPr>
          <a:lstStyle/>
          <a:p>
            <a:endParaRPr lang="en-AU"/>
          </a:p>
        </p:txBody>
      </p:sp>
      <p:sp>
        <p:nvSpPr>
          <p:cNvPr id="11" name="TextBox 10">
            <a:extLst>
              <a:ext uri="{FF2B5EF4-FFF2-40B4-BE49-F238E27FC236}">
                <a16:creationId xmlns:a16="http://schemas.microsoft.com/office/drawing/2014/main" id="{6BE0915C-4D34-E946-DE16-A0C38FDC2A8E}"/>
              </a:ext>
            </a:extLst>
          </p:cNvPr>
          <p:cNvSpPr txBox="1"/>
          <p:nvPr/>
        </p:nvSpPr>
        <p:spPr>
          <a:xfrm>
            <a:off x="407989" y="2428182"/>
            <a:ext cx="5250427" cy="3863978"/>
          </a:xfrm>
          <a:prstGeom prst="rect">
            <a:avLst/>
          </a:prstGeom>
          <a:noFill/>
          <a:ln>
            <a:solidFill>
              <a:schemeClr val="accent1"/>
            </a:solidFill>
          </a:ln>
        </p:spPr>
        <p:txBody>
          <a:bodyPr wrap="square" lIns="91440" tIns="45720" rIns="91440" bIns="45720" rtlCol="0" anchor="t">
            <a:noAutofit/>
          </a:bodyPr>
          <a:lstStyle/>
          <a:p>
            <a:pPr>
              <a:spcAft>
                <a:spcPts val="600"/>
              </a:spcAft>
            </a:pPr>
            <a:r>
              <a:rPr lang="en-AU" sz="1200">
                <a:latin typeface="+mj-lt"/>
              </a:rPr>
              <a:t>Permissions are more likely to be suitable where:</a:t>
            </a:r>
          </a:p>
          <a:p>
            <a:pPr marL="171450" indent="-171450">
              <a:spcAft>
                <a:spcPts val="600"/>
              </a:spcAft>
              <a:buClr>
                <a:schemeClr val="accent3"/>
              </a:buClr>
              <a:buSzPct val="120000"/>
              <a:buFont typeface="Arial" panose="020B0604020202020204" pitchFamily="34" charset="0"/>
              <a:buChar char="•"/>
            </a:pPr>
            <a:r>
              <a:rPr lang="en-AU" sz="1200"/>
              <a:t>there is a role for government and regulation is needed</a:t>
            </a:r>
          </a:p>
          <a:p>
            <a:pPr marL="171450" indent="-171450">
              <a:spcAft>
                <a:spcPts val="600"/>
              </a:spcAft>
              <a:buClr>
                <a:schemeClr val="accent3"/>
              </a:buClr>
              <a:buSzPct val="120000"/>
              <a:buFont typeface="Arial" panose="020B0604020202020204" pitchFamily="34" charset="0"/>
              <a:buChar char="•"/>
            </a:pPr>
            <a:r>
              <a:rPr lang="en-AU" sz="1200"/>
              <a:t>the risk is high  </a:t>
            </a:r>
          </a:p>
          <a:p>
            <a:pPr marL="171450" indent="-171450">
              <a:spcAft>
                <a:spcPts val="600"/>
              </a:spcAft>
              <a:buClr>
                <a:schemeClr val="accent3"/>
              </a:buClr>
              <a:buSzPct val="120000"/>
              <a:buFont typeface="Arial" panose="020B0604020202020204" pitchFamily="34" charset="0"/>
              <a:buChar char="•"/>
            </a:pPr>
            <a:r>
              <a:rPr lang="en-AU" sz="1200"/>
              <a:t>it is more effective to control risks before they arise than remedy harms after they occur. </a:t>
            </a:r>
          </a:p>
          <a:p>
            <a:pPr>
              <a:spcAft>
                <a:spcPts val="600"/>
              </a:spcAft>
            </a:pPr>
            <a:r>
              <a:rPr lang="en-AU" sz="1200">
                <a:latin typeface="+mj-lt"/>
              </a:rPr>
              <a:t>A permission might be considered, only with strong justification, when:</a:t>
            </a:r>
          </a:p>
          <a:p>
            <a:pPr marL="171450" indent="-171450">
              <a:spcAft>
                <a:spcPts val="600"/>
              </a:spcAft>
              <a:buClr>
                <a:schemeClr val="accent3"/>
              </a:buClr>
              <a:buSzPct val="120000"/>
              <a:buFont typeface="Arial" panose="020B0604020202020204" pitchFamily="34" charset="0"/>
              <a:buChar char="•"/>
            </a:pPr>
            <a:r>
              <a:rPr lang="en-AU" sz="1200"/>
              <a:t>a regulatory regime does not include sufficient powers or a regulator has insufficient resources or information to manage risks</a:t>
            </a:r>
          </a:p>
          <a:p>
            <a:pPr marL="171450" indent="-171450">
              <a:spcAft>
                <a:spcPts val="600"/>
              </a:spcAft>
              <a:buClr>
                <a:schemeClr val="accent3"/>
              </a:buClr>
              <a:buSzPct val="120000"/>
              <a:buFont typeface="Arial" panose="020B0604020202020204" pitchFamily="34" charset="0"/>
              <a:buChar char="•"/>
            </a:pPr>
            <a:r>
              <a:rPr lang="en-AU" sz="1200"/>
              <a:t>required by a national obligation or cross-jurisdictional arrangement</a:t>
            </a:r>
          </a:p>
          <a:p>
            <a:pPr marL="171450" indent="-171450">
              <a:spcAft>
                <a:spcPts val="600"/>
              </a:spcAft>
              <a:buClr>
                <a:schemeClr val="accent3"/>
              </a:buClr>
              <a:buSzPct val="120000"/>
              <a:buFont typeface="Arial" panose="020B0604020202020204" pitchFamily="34" charset="0"/>
              <a:buChar char="•"/>
            </a:pPr>
            <a:r>
              <a:rPr lang="en-AU" sz="1200">
                <a:latin typeface="+mn-lt"/>
              </a:rPr>
              <a:t>regulating industries that are immature or have high rates of intentional non-compliance where general regulation is ineffective</a:t>
            </a:r>
            <a:endParaRPr lang="en-AU" sz="1200"/>
          </a:p>
          <a:p>
            <a:pPr marL="171450" indent="-171450">
              <a:spcAft>
                <a:spcPts val="600"/>
              </a:spcAft>
              <a:buClr>
                <a:schemeClr val="accent3"/>
              </a:buClr>
              <a:buSzPct val="120000"/>
              <a:buFont typeface="Arial" panose="020B0604020202020204" pitchFamily="34" charset="0"/>
              <a:buChar char="•"/>
            </a:pPr>
            <a:r>
              <a:rPr lang="en-AU" sz="1200"/>
              <a:t>the primary reason is to support </a:t>
            </a:r>
            <a:r>
              <a:rPr lang="en-AU" sz="1200">
                <a:latin typeface="+mn-lt"/>
              </a:rPr>
              <a:t>monitoring, enforcement or revenue collection.</a:t>
            </a:r>
            <a:endParaRPr lang="en-AU" sz="1100"/>
          </a:p>
          <a:p>
            <a:pPr>
              <a:spcAft>
                <a:spcPts val="300"/>
              </a:spcAft>
            </a:pPr>
            <a:endParaRPr lang="en-AU" sz="1100"/>
          </a:p>
          <a:p>
            <a:pPr>
              <a:spcAft>
                <a:spcPts val="300"/>
              </a:spcAft>
            </a:pPr>
            <a:endParaRPr lang="en-AU" sz="1100"/>
          </a:p>
          <a:p>
            <a:pPr marL="171450" indent="-171450">
              <a:spcAft>
                <a:spcPts val="300"/>
              </a:spcAft>
              <a:buFont typeface="Arial" panose="020B0604020202020204" pitchFamily="34" charset="0"/>
              <a:buChar char="•"/>
            </a:pPr>
            <a:endParaRPr lang="en-AU" sz="1100"/>
          </a:p>
        </p:txBody>
      </p:sp>
      <p:sp>
        <p:nvSpPr>
          <p:cNvPr id="3" name="TextBox 2">
            <a:extLst>
              <a:ext uri="{FF2B5EF4-FFF2-40B4-BE49-F238E27FC236}">
                <a16:creationId xmlns:a16="http://schemas.microsoft.com/office/drawing/2014/main" id="{6433BBC9-0519-B2CD-B8B8-287B39E8B47C}"/>
              </a:ext>
            </a:extLst>
          </p:cNvPr>
          <p:cNvSpPr txBox="1"/>
          <p:nvPr/>
        </p:nvSpPr>
        <p:spPr>
          <a:xfrm>
            <a:off x="407987" y="2087048"/>
            <a:ext cx="5259481" cy="349200"/>
          </a:xfrm>
          <a:prstGeom prst="rect">
            <a:avLst/>
          </a:prstGeom>
          <a:solidFill>
            <a:schemeClr val="accent3"/>
          </a:solidFill>
          <a:ln>
            <a:noFill/>
          </a:ln>
        </p:spPr>
        <p:txBody>
          <a:bodyPr wrap="square" anchor="ctr">
            <a:noAutofit/>
          </a:bodyPr>
          <a:lstStyle/>
          <a:p>
            <a:r>
              <a:rPr lang="en-AU" sz="1200">
                <a:solidFill>
                  <a:schemeClr val="bg1"/>
                </a:solidFill>
                <a:latin typeface="+mj-lt"/>
              </a:rPr>
              <a:t>Permissions are suitable in some circumstances</a:t>
            </a:r>
          </a:p>
        </p:txBody>
      </p:sp>
      <p:sp>
        <p:nvSpPr>
          <p:cNvPr id="4" name="TextBox 3">
            <a:extLst>
              <a:ext uri="{FF2B5EF4-FFF2-40B4-BE49-F238E27FC236}">
                <a16:creationId xmlns:a16="http://schemas.microsoft.com/office/drawing/2014/main" id="{58542613-2729-1B84-BDA5-C724FC4E425E}"/>
              </a:ext>
            </a:extLst>
          </p:cNvPr>
          <p:cNvSpPr txBox="1"/>
          <p:nvPr/>
        </p:nvSpPr>
        <p:spPr>
          <a:xfrm>
            <a:off x="6096001" y="2428181"/>
            <a:ext cx="5106972" cy="3863978"/>
          </a:xfrm>
          <a:prstGeom prst="rect">
            <a:avLst/>
          </a:prstGeom>
          <a:noFill/>
          <a:ln>
            <a:solidFill>
              <a:schemeClr val="accent1"/>
            </a:solidFill>
          </a:ln>
        </p:spPr>
        <p:txBody>
          <a:bodyPr wrap="square" lIns="91440" tIns="45720" rIns="91440" bIns="45720" rtlCol="0" anchor="t">
            <a:noAutofit/>
          </a:bodyPr>
          <a:lstStyle/>
          <a:p>
            <a:pPr>
              <a:spcAft>
                <a:spcPts val="600"/>
              </a:spcAft>
            </a:pPr>
            <a:r>
              <a:rPr lang="en-AU" sz="1200">
                <a:latin typeface="+mj-lt"/>
              </a:rPr>
              <a:t>Permissions are not required or warranted where:</a:t>
            </a:r>
          </a:p>
          <a:p>
            <a:pPr marL="171450" indent="-171450">
              <a:spcAft>
                <a:spcPts val="600"/>
              </a:spcAft>
              <a:buClr>
                <a:schemeClr val="accent3"/>
              </a:buClr>
              <a:buSzPct val="120000"/>
              <a:buFont typeface="Arial" panose="020B0604020202020204" pitchFamily="34" charset="0"/>
              <a:buChar char="•"/>
            </a:pPr>
            <a:r>
              <a:rPr lang="en-AU" sz="1200">
                <a:latin typeface="+mn-lt"/>
              </a:rPr>
              <a:t>the level of risk is acceptable</a:t>
            </a:r>
            <a:endParaRPr lang="en-AU" sz="1200" strike="sngStrike">
              <a:latin typeface="+mn-lt"/>
            </a:endParaRPr>
          </a:p>
          <a:p>
            <a:pPr marL="171450" indent="-171450">
              <a:spcAft>
                <a:spcPts val="600"/>
              </a:spcAft>
              <a:buClr>
                <a:schemeClr val="accent3"/>
              </a:buClr>
              <a:buSzPct val="120000"/>
              <a:buFont typeface="Arial" panose="020B0604020202020204" pitchFamily="34" charset="0"/>
              <a:buChar char="•"/>
            </a:pPr>
            <a:r>
              <a:rPr lang="en-AU" sz="1200">
                <a:latin typeface="+mn-lt"/>
              </a:rPr>
              <a:t>harm can be remedied after it occurs</a:t>
            </a:r>
            <a:r>
              <a:rPr lang="en-AU" sz="1200"/>
              <a:t> in a timely, cost-effective way by markets or using general regulation</a:t>
            </a:r>
            <a:endParaRPr lang="en-AU" sz="1200">
              <a:latin typeface="+mn-lt"/>
            </a:endParaRPr>
          </a:p>
          <a:p>
            <a:pPr marL="171450" indent="-171450">
              <a:spcAft>
                <a:spcPts val="600"/>
              </a:spcAft>
              <a:buClr>
                <a:schemeClr val="accent3"/>
              </a:buClr>
              <a:buSzPct val="120000"/>
              <a:buFont typeface="Arial" panose="020B0604020202020204" pitchFamily="34" charset="0"/>
              <a:buChar char="•"/>
            </a:pPr>
            <a:r>
              <a:rPr lang="en-AU" sz="1200"/>
              <a:t>they would create a barrier to entry to a profession or market that significantly reduces competition and where a product or service standard or other regulation could be used instead</a:t>
            </a:r>
          </a:p>
          <a:p>
            <a:pPr marL="171450" indent="-171450">
              <a:spcAft>
                <a:spcPts val="600"/>
              </a:spcAft>
              <a:buClr>
                <a:schemeClr val="accent3"/>
              </a:buClr>
              <a:buSzPct val="120000"/>
              <a:buFont typeface="Arial" panose="020B0604020202020204" pitchFamily="34" charset="0"/>
              <a:buChar char="•"/>
            </a:pPr>
            <a:r>
              <a:rPr lang="en-AU" sz="1200">
                <a:latin typeface="+mn-lt"/>
              </a:rPr>
              <a:t>a short-term issue has arisen that </a:t>
            </a:r>
            <a:r>
              <a:rPr lang="en-AU" sz="1200"/>
              <a:t>may not be enduring</a:t>
            </a:r>
          </a:p>
          <a:p>
            <a:pPr marL="171450" indent="-171450">
              <a:spcAft>
                <a:spcPts val="600"/>
              </a:spcAft>
              <a:buClr>
                <a:schemeClr val="accent3"/>
              </a:buClr>
              <a:buSzPct val="120000"/>
              <a:buFont typeface="Arial" panose="020B0604020202020204" pitchFamily="34" charset="0"/>
              <a:buChar char="•"/>
            </a:pPr>
            <a:r>
              <a:rPr lang="en-AU" sz="1200">
                <a:latin typeface="+mn-lt"/>
              </a:rPr>
              <a:t>there is no cost-effective design that manages the risk.</a:t>
            </a:r>
          </a:p>
          <a:p>
            <a:pPr>
              <a:spcAft>
                <a:spcPts val="300"/>
              </a:spcAft>
            </a:pPr>
            <a:endParaRPr lang="en-AU" sz="1100"/>
          </a:p>
          <a:p>
            <a:pPr>
              <a:spcAft>
                <a:spcPts val="300"/>
              </a:spcAft>
            </a:pPr>
            <a:endParaRPr lang="en-AU" sz="1100"/>
          </a:p>
          <a:p>
            <a:pPr marL="171450" indent="-171450">
              <a:spcAft>
                <a:spcPts val="300"/>
              </a:spcAft>
              <a:buFont typeface="Arial" panose="020B0604020202020204" pitchFamily="34" charset="0"/>
              <a:buChar char="•"/>
            </a:pPr>
            <a:endParaRPr lang="en-AU" sz="1100"/>
          </a:p>
        </p:txBody>
      </p:sp>
      <p:sp>
        <p:nvSpPr>
          <p:cNvPr id="7" name="TextBox 6">
            <a:extLst>
              <a:ext uri="{FF2B5EF4-FFF2-40B4-BE49-F238E27FC236}">
                <a16:creationId xmlns:a16="http://schemas.microsoft.com/office/drawing/2014/main" id="{D102DABF-BF28-77DF-C91D-DDD3E4ACE675}"/>
              </a:ext>
            </a:extLst>
          </p:cNvPr>
          <p:cNvSpPr txBox="1"/>
          <p:nvPr/>
        </p:nvSpPr>
        <p:spPr>
          <a:xfrm>
            <a:off x="6096000" y="2087048"/>
            <a:ext cx="5106973" cy="349200"/>
          </a:xfrm>
          <a:prstGeom prst="rect">
            <a:avLst/>
          </a:prstGeom>
          <a:solidFill>
            <a:schemeClr val="accent3"/>
          </a:solidFill>
          <a:ln>
            <a:noFill/>
          </a:ln>
        </p:spPr>
        <p:txBody>
          <a:bodyPr wrap="square" anchor="ctr">
            <a:noAutofit/>
          </a:bodyPr>
          <a:lstStyle/>
          <a:p>
            <a:r>
              <a:rPr lang="en-AU" sz="1200">
                <a:solidFill>
                  <a:schemeClr val="bg1"/>
                </a:solidFill>
                <a:latin typeface="+mj-lt"/>
              </a:rPr>
              <a:t>… and not in others</a:t>
            </a:r>
          </a:p>
        </p:txBody>
      </p:sp>
      <p:sp>
        <p:nvSpPr>
          <p:cNvPr id="5" name="Title 4">
            <a:extLst>
              <a:ext uri="{FF2B5EF4-FFF2-40B4-BE49-F238E27FC236}">
                <a16:creationId xmlns:a16="http://schemas.microsoft.com/office/drawing/2014/main" id="{62046E58-B303-3466-6FA0-5835B766DB65}"/>
              </a:ext>
            </a:extLst>
          </p:cNvPr>
          <p:cNvSpPr>
            <a:spLocks noGrp="1"/>
          </p:cNvSpPr>
          <p:nvPr>
            <p:ph type="title"/>
          </p:nvPr>
        </p:nvSpPr>
        <p:spPr/>
        <p:txBody>
          <a:bodyPr/>
          <a:lstStyle/>
          <a:p>
            <a:endParaRPr lang="en-AU"/>
          </a:p>
        </p:txBody>
      </p:sp>
      <p:sp>
        <p:nvSpPr>
          <p:cNvPr id="17" name="Content Placeholder 2">
            <a:extLst>
              <a:ext uri="{FF2B5EF4-FFF2-40B4-BE49-F238E27FC236}">
                <a16:creationId xmlns:a16="http://schemas.microsoft.com/office/drawing/2014/main" id="{7E0F21AC-B086-C8D0-3C65-9A15D9905EDD}"/>
              </a:ext>
            </a:extLst>
          </p:cNvPr>
          <p:cNvSpPr>
            <a:spLocks noGrp="1"/>
          </p:cNvSpPr>
          <p:nvPr>
            <p:ph idx="1"/>
          </p:nvPr>
        </p:nvSpPr>
        <p:spPr>
          <a:xfrm>
            <a:off x="407988" y="1295400"/>
            <a:ext cx="10812462" cy="542925"/>
          </a:xfrm>
        </p:spPr>
        <p:txBody>
          <a:bodyPr/>
          <a:lstStyle/>
          <a:p>
            <a:pPr defTabSz="914349">
              <a:defRPr/>
            </a:pPr>
            <a:r>
              <a:rPr lang="en-AU" sz="1600" b="1">
                <a:solidFill>
                  <a:srgbClr val="232B39"/>
                </a:solidFill>
              </a:rPr>
              <a:t>Permissions can impose costs and delays for business. They are a strong regulatory tool and should be reserved for use in certain circumstances.  </a:t>
            </a:r>
          </a:p>
        </p:txBody>
      </p:sp>
      <p:sp>
        <p:nvSpPr>
          <p:cNvPr id="2" name="Rectangle 1">
            <a:extLst>
              <a:ext uri="{FF2B5EF4-FFF2-40B4-BE49-F238E27FC236}">
                <a16:creationId xmlns:a16="http://schemas.microsoft.com/office/drawing/2014/main" id="{402BB765-8F32-5A3B-8467-B3872FDCD160}"/>
              </a:ext>
            </a:extLst>
          </p:cNvPr>
          <p:cNvSpPr/>
          <p:nvPr/>
        </p:nvSpPr>
        <p:spPr>
          <a:xfrm>
            <a:off x="388799" y="160775"/>
            <a:ext cx="10830881" cy="78378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533400" lvl="0" indent="-533400" algn="l" defTabSz="488950">
              <a:spcBef>
                <a:spcPct val="0"/>
              </a:spcBef>
              <a:buNone/>
            </a:pPr>
            <a:r>
              <a:rPr lang="en-AU" sz="2400">
                <a:latin typeface="+mj-lt"/>
              </a:rPr>
              <a:t>2.3 Consider if a permission is needed for monitoring and enforcement or to support other regulatory functions</a:t>
            </a:r>
          </a:p>
        </p:txBody>
      </p:sp>
    </p:spTree>
    <p:extLst>
      <p:ext uri="{BB962C8B-B14F-4D97-AF65-F5344CB8AC3E}">
        <p14:creationId xmlns:p14="http://schemas.microsoft.com/office/powerpoint/2010/main" val="420660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Stage 2: Reflection point</a:t>
            </a:r>
            <a:endParaRPr lang="en-AU" sz="2800">
              <a:highlight>
                <a:srgbClr val="FFFF00"/>
              </a:highlight>
            </a:endParaRPr>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a:xfrm>
            <a:off x="704850" y="1448554"/>
            <a:ext cx="10515600" cy="719971"/>
          </a:xfrm>
        </p:spPr>
        <p:txBody>
          <a:bodyPr/>
          <a:lstStyle/>
          <a:p>
            <a:pPr>
              <a:lnSpc>
                <a:spcPct val="106000"/>
              </a:lnSpc>
              <a:spcAft>
                <a:spcPts val="800"/>
              </a:spcAft>
            </a:pPr>
            <a:r>
              <a:rPr lang="en-US" sz="1600" b="1" kern="150">
                <a:solidFill>
                  <a:srgbClr val="000000"/>
                </a:solidFill>
                <a:cs typeface="Times New Roman" panose="02020603050405020304" pitchFamily="18" charset="0"/>
              </a:rPr>
              <a:t>By this stage, you will have decided whether you may need a permission to address the harm or whether other tools and approaches could be sufficient without the need for a permission.</a:t>
            </a:r>
            <a:endParaRPr lang="en-AU" sz="1600" b="1" kern="150">
              <a:effectLs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A60F4AD0-4582-5706-5DB9-B1BD6C6D79F8}"/>
              </a:ext>
            </a:extLst>
          </p:cNvPr>
          <p:cNvSpPr/>
          <p:nvPr/>
        </p:nvSpPr>
        <p:spPr>
          <a:xfrm>
            <a:off x="703288" y="2459946"/>
            <a:ext cx="5724525" cy="74888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lvl="0" indent="-361950" algn="l" defTabSz="488950">
              <a:spcBef>
                <a:spcPct val="0"/>
              </a:spcBef>
              <a:buNone/>
            </a:pPr>
            <a:r>
              <a:rPr lang="en-US" sz="1600">
                <a:latin typeface="+mj-lt"/>
              </a:rPr>
              <a:t>2.1 	C</a:t>
            </a:r>
            <a:r>
              <a:rPr lang="en-AU" sz="1600" err="1">
                <a:latin typeface="+mj-lt"/>
              </a:rPr>
              <a:t>onsider</a:t>
            </a:r>
            <a:r>
              <a:rPr lang="en-AU" sz="1600">
                <a:latin typeface="+mj-lt"/>
              </a:rPr>
              <a:t> if existing generic laws or non-regulatory responses would be sufficient</a:t>
            </a:r>
            <a:endParaRPr lang="en-AU" sz="1600" kern="1200">
              <a:latin typeface="+mj-lt"/>
            </a:endParaRPr>
          </a:p>
        </p:txBody>
      </p:sp>
      <p:sp>
        <p:nvSpPr>
          <p:cNvPr id="22" name="Rectangle 21">
            <a:extLst>
              <a:ext uri="{FF2B5EF4-FFF2-40B4-BE49-F238E27FC236}">
                <a16:creationId xmlns:a16="http://schemas.microsoft.com/office/drawing/2014/main" id="{230C1840-C692-D868-88C0-1712C9691D97}"/>
              </a:ext>
            </a:extLst>
          </p:cNvPr>
          <p:cNvSpPr/>
          <p:nvPr/>
        </p:nvSpPr>
        <p:spPr>
          <a:xfrm>
            <a:off x="703288" y="3429000"/>
            <a:ext cx="5724525" cy="748888"/>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indent="-361950" defTabSz="488950">
              <a:spcBef>
                <a:spcPct val="0"/>
              </a:spcBef>
            </a:pPr>
            <a:r>
              <a:rPr lang="en-US" sz="1600">
                <a:latin typeface="+mj-lt"/>
              </a:rPr>
              <a:t>2.2 	Consider if general conduct requirements can achieve policy objectives without permissions?</a:t>
            </a:r>
            <a:endParaRPr lang="en-AU" sz="1600">
              <a:latin typeface="+mj-lt"/>
            </a:endParaRPr>
          </a:p>
        </p:txBody>
      </p:sp>
      <p:sp>
        <p:nvSpPr>
          <p:cNvPr id="27" name="Rectangle 26">
            <a:extLst>
              <a:ext uri="{FF2B5EF4-FFF2-40B4-BE49-F238E27FC236}">
                <a16:creationId xmlns:a16="http://schemas.microsoft.com/office/drawing/2014/main" id="{43CB7E5F-3CC7-7FFB-6631-93FE5748209A}"/>
              </a:ext>
            </a:extLst>
          </p:cNvPr>
          <p:cNvSpPr/>
          <p:nvPr/>
        </p:nvSpPr>
        <p:spPr>
          <a:xfrm>
            <a:off x="7333161" y="5741613"/>
            <a:ext cx="3785192" cy="695276"/>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latin typeface="+mj-lt"/>
              </a:rPr>
              <a:t>There may be a role to use a permission to manage the harm</a:t>
            </a:r>
          </a:p>
        </p:txBody>
      </p:sp>
      <p:sp>
        <p:nvSpPr>
          <p:cNvPr id="28" name="Rectangle 27">
            <a:extLst>
              <a:ext uri="{FF2B5EF4-FFF2-40B4-BE49-F238E27FC236}">
                <a16:creationId xmlns:a16="http://schemas.microsoft.com/office/drawing/2014/main" id="{07A17238-C78A-FD54-C363-A95EEDBBE325}"/>
              </a:ext>
            </a:extLst>
          </p:cNvPr>
          <p:cNvSpPr/>
          <p:nvPr/>
        </p:nvSpPr>
        <p:spPr>
          <a:xfrm>
            <a:off x="7333161" y="2834260"/>
            <a:ext cx="3785192" cy="922779"/>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rPr>
              <a:t>If generic laws, non-regulatory and general conduct responses are not sufficient</a:t>
            </a:r>
          </a:p>
        </p:txBody>
      </p:sp>
      <p:sp>
        <p:nvSpPr>
          <p:cNvPr id="30" name="Rectangle 29">
            <a:extLst>
              <a:ext uri="{FF2B5EF4-FFF2-40B4-BE49-F238E27FC236}">
                <a16:creationId xmlns:a16="http://schemas.microsoft.com/office/drawing/2014/main" id="{BD451788-9868-3978-82D3-09AD4AC65FB1}"/>
              </a:ext>
            </a:extLst>
          </p:cNvPr>
          <p:cNvSpPr/>
          <p:nvPr/>
        </p:nvSpPr>
        <p:spPr>
          <a:xfrm>
            <a:off x="7333161" y="4501072"/>
            <a:ext cx="3785192" cy="922779"/>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rPr>
              <a:t>If permissions are needed to enable enforcement and compliance</a:t>
            </a:r>
            <a:endParaRPr lang="en-AU" sz="1400" strike="sngStrike">
              <a:solidFill>
                <a:srgbClr val="232B39"/>
              </a:solidFill>
            </a:endParaRPr>
          </a:p>
        </p:txBody>
      </p:sp>
      <p:sp>
        <p:nvSpPr>
          <p:cNvPr id="34" name="TextBox 33">
            <a:extLst>
              <a:ext uri="{FF2B5EF4-FFF2-40B4-BE49-F238E27FC236}">
                <a16:creationId xmlns:a16="http://schemas.microsoft.com/office/drawing/2014/main" id="{379AFB0F-64AC-9DA3-B7F5-5E99EC45CFCE}"/>
              </a:ext>
            </a:extLst>
          </p:cNvPr>
          <p:cNvSpPr txBox="1"/>
          <p:nvPr/>
        </p:nvSpPr>
        <p:spPr>
          <a:xfrm>
            <a:off x="8389383" y="3954167"/>
            <a:ext cx="1672749" cy="338554"/>
          </a:xfrm>
          <a:prstGeom prst="rect">
            <a:avLst/>
          </a:prstGeom>
          <a:noFill/>
        </p:spPr>
        <p:txBody>
          <a:bodyPr wrap="square">
            <a:spAutoFit/>
          </a:bodyPr>
          <a:lstStyle/>
          <a:p>
            <a:pPr algn="ctr">
              <a:spcBef>
                <a:spcPts val="600"/>
              </a:spcBef>
              <a:spcAft>
                <a:spcPts val="600"/>
              </a:spcAft>
            </a:pPr>
            <a:r>
              <a:rPr lang="en-AU" sz="1600" b="1"/>
              <a:t>OR</a:t>
            </a:r>
            <a:endParaRPr lang="en-AU" sz="1600"/>
          </a:p>
        </p:txBody>
      </p:sp>
      <p:sp>
        <p:nvSpPr>
          <p:cNvPr id="37" name="TextBox 36">
            <a:extLst>
              <a:ext uri="{FF2B5EF4-FFF2-40B4-BE49-F238E27FC236}">
                <a16:creationId xmlns:a16="http://schemas.microsoft.com/office/drawing/2014/main" id="{19EE8E24-DFB7-93CC-4FE6-E5287FD2569A}"/>
              </a:ext>
            </a:extLst>
          </p:cNvPr>
          <p:cNvSpPr txBox="1"/>
          <p:nvPr/>
        </p:nvSpPr>
        <p:spPr>
          <a:xfrm>
            <a:off x="8389383" y="5416501"/>
            <a:ext cx="1672749" cy="338554"/>
          </a:xfrm>
          <a:prstGeom prst="rect">
            <a:avLst/>
          </a:prstGeom>
          <a:noFill/>
        </p:spPr>
        <p:txBody>
          <a:bodyPr wrap="square">
            <a:spAutoFit/>
          </a:bodyPr>
          <a:lstStyle/>
          <a:p>
            <a:pPr algn="ctr">
              <a:spcBef>
                <a:spcPts val="600"/>
              </a:spcBef>
              <a:spcAft>
                <a:spcPts val="600"/>
              </a:spcAft>
            </a:pPr>
            <a:r>
              <a:rPr lang="en-AU" sz="1600" b="1"/>
              <a:t>THEN</a:t>
            </a:r>
            <a:endParaRPr lang="en-AU" sz="1600"/>
          </a:p>
        </p:txBody>
      </p:sp>
      <p:sp>
        <p:nvSpPr>
          <p:cNvPr id="2" name="Rectangle 1">
            <a:extLst>
              <a:ext uri="{FF2B5EF4-FFF2-40B4-BE49-F238E27FC236}">
                <a16:creationId xmlns:a16="http://schemas.microsoft.com/office/drawing/2014/main" id="{8A451BE9-082D-C364-65C7-9CD1C3950607}"/>
              </a:ext>
            </a:extLst>
          </p:cNvPr>
          <p:cNvSpPr/>
          <p:nvPr/>
        </p:nvSpPr>
        <p:spPr>
          <a:xfrm>
            <a:off x="703288" y="4524451"/>
            <a:ext cx="5724525" cy="904723"/>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361950" lvl="0" indent="-361950" algn="l" defTabSz="488950">
              <a:spcBef>
                <a:spcPct val="0"/>
              </a:spcBef>
              <a:buNone/>
            </a:pPr>
            <a:r>
              <a:rPr lang="en-US" sz="1600" kern="1200">
                <a:latin typeface="+mj-lt"/>
              </a:rPr>
              <a:t>2.3 	Consider if permissions are needed for monitoring and enforcement or to support other regulatory functions</a:t>
            </a:r>
            <a:endParaRPr lang="en-AU" sz="1600" kern="1200">
              <a:latin typeface="+mj-lt"/>
            </a:endParaRPr>
          </a:p>
        </p:txBody>
      </p:sp>
      <p:sp>
        <p:nvSpPr>
          <p:cNvPr id="5" name="Rectangle 4">
            <a:extLst>
              <a:ext uri="{FF2B5EF4-FFF2-40B4-BE49-F238E27FC236}">
                <a16:creationId xmlns:a16="http://schemas.microsoft.com/office/drawing/2014/main" id="{3B3FABD7-EF26-6BC4-0299-920A3E10935C}"/>
              </a:ext>
            </a:extLst>
          </p:cNvPr>
          <p:cNvSpPr/>
          <p:nvPr/>
        </p:nvSpPr>
        <p:spPr>
          <a:xfrm>
            <a:off x="3250818" y="5726480"/>
            <a:ext cx="3176995" cy="695276"/>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algn="ctr">
              <a:spcBef>
                <a:spcPts val="600"/>
              </a:spcBef>
              <a:spcAft>
                <a:spcPts val="600"/>
              </a:spcAft>
            </a:pPr>
            <a:r>
              <a:rPr lang="en-AU" sz="1400">
                <a:solidFill>
                  <a:srgbClr val="232B39"/>
                </a:solidFill>
                <a:latin typeface="+mj-lt"/>
              </a:rPr>
              <a:t>Otherwise – do not proceed</a:t>
            </a:r>
          </a:p>
        </p:txBody>
      </p:sp>
      <p:sp>
        <p:nvSpPr>
          <p:cNvPr id="3" name="Arrow: Down 2">
            <a:extLst>
              <a:ext uri="{FF2B5EF4-FFF2-40B4-BE49-F238E27FC236}">
                <a16:creationId xmlns:a16="http://schemas.microsoft.com/office/drawing/2014/main" id="{9C1CD1C0-91EA-F339-77BE-9ECBE0EDED5C}"/>
              </a:ext>
            </a:extLst>
          </p:cNvPr>
          <p:cNvSpPr/>
          <p:nvPr/>
        </p:nvSpPr>
        <p:spPr>
          <a:xfrm rot="16200000">
            <a:off x="6704849" y="4657992"/>
            <a:ext cx="376689" cy="63764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6" name="Arrow: Down 5">
            <a:extLst>
              <a:ext uri="{FF2B5EF4-FFF2-40B4-BE49-F238E27FC236}">
                <a16:creationId xmlns:a16="http://schemas.microsoft.com/office/drawing/2014/main" id="{C87075CB-EEAF-141A-3212-96D36AD5705B}"/>
              </a:ext>
            </a:extLst>
          </p:cNvPr>
          <p:cNvSpPr/>
          <p:nvPr/>
        </p:nvSpPr>
        <p:spPr>
          <a:xfrm rot="16200000">
            <a:off x="6704848" y="2998035"/>
            <a:ext cx="376689" cy="637641"/>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Tree>
    <p:extLst>
      <p:ext uri="{BB962C8B-B14F-4D97-AF65-F5344CB8AC3E}">
        <p14:creationId xmlns:p14="http://schemas.microsoft.com/office/powerpoint/2010/main" val="207288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8F49E1-09EE-DC34-B662-FBD179ECE600}"/>
              </a:ext>
            </a:extLst>
          </p:cNvPr>
          <p:cNvSpPr txBox="1"/>
          <p:nvPr/>
        </p:nvSpPr>
        <p:spPr>
          <a:xfrm>
            <a:off x="660666" y="1752201"/>
            <a:ext cx="1455380" cy="369332"/>
          </a:xfrm>
          <a:prstGeom prst="rect">
            <a:avLst/>
          </a:prstGeom>
          <a:solidFill>
            <a:schemeClr val="bg1"/>
          </a:solidFill>
        </p:spPr>
        <p:txBody>
          <a:bodyPr wrap="square" rtlCol="0">
            <a:spAutoFit/>
          </a:bodyPr>
          <a:lstStyle/>
          <a:p>
            <a:endParaRPr lang="en-AU"/>
          </a:p>
        </p:txBody>
      </p:sp>
      <p:sp>
        <p:nvSpPr>
          <p:cNvPr id="2" name="Title 1">
            <a:extLst>
              <a:ext uri="{FF2B5EF4-FFF2-40B4-BE49-F238E27FC236}">
                <a16:creationId xmlns:a16="http://schemas.microsoft.com/office/drawing/2014/main" id="{C988F779-1273-C254-A96A-13AFACEBA4E7}"/>
              </a:ext>
            </a:extLst>
          </p:cNvPr>
          <p:cNvSpPr>
            <a:spLocks noGrp="1"/>
          </p:cNvSpPr>
          <p:nvPr>
            <p:ph type="title"/>
          </p:nvPr>
        </p:nvSpPr>
        <p:spPr/>
        <p:txBody>
          <a:bodyPr/>
          <a:lstStyle/>
          <a:p>
            <a:r>
              <a:rPr lang="en-US" sz="2400">
                <a:solidFill>
                  <a:srgbClr val="232B39"/>
                </a:solidFill>
                <a:latin typeface="VIC SemiBold"/>
              </a:rPr>
              <a:t>When and how to use this guide</a:t>
            </a:r>
            <a:endParaRPr lang="en-AU" sz="2400">
              <a:solidFill>
                <a:srgbClr val="232B39"/>
              </a:solidFill>
              <a:latin typeface="VIC SemiBold"/>
            </a:endParaRPr>
          </a:p>
        </p:txBody>
      </p:sp>
      <p:sp>
        <p:nvSpPr>
          <p:cNvPr id="5" name="Content Placeholder 4">
            <a:extLst>
              <a:ext uri="{FF2B5EF4-FFF2-40B4-BE49-F238E27FC236}">
                <a16:creationId xmlns:a16="http://schemas.microsoft.com/office/drawing/2014/main" id="{DC5B6D89-CEB0-5EE7-E2FD-9D7BEF95D666}"/>
              </a:ext>
            </a:extLst>
          </p:cNvPr>
          <p:cNvSpPr>
            <a:spLocks noGrp="1"/>
          </p:cNvSpPr>
          <p:nvPr>
            <p:ph idx="1"/>
          </p:nvPr>
        </p:nvSpPr>
        <p:spPr>
          <a:xfrm>
            <a:off x="704850" y="1450063"/>
            <a:ext cx="6340843" cy="4726899"/>
          </a:xfrm>
        </p:spPr>
        <p:txBody>
          <a:bodyPr/>
          <a:lstStyle/>
          <a:p>
            <a:r>
              <a:rPr lang="en-US" sz="1400" dirty="0"/>
              <a:t>This guide provides step by step guidance on applying the </a:t>
            </a:r>
            <a:r>
              <a:rPr lang="en-US" sz="1400" dirty="0">
                <a:hlinkClick r:id="rId3">
                  <a:extLst>
                    <a:ext uri="{A12FA001-AC4F-418D-AE19-62706E023703}">
                      <ahyp:hlinkClr xmlns:ahyp="http://schemas.microsoft.com/office/drawing/2018/hyperlinkcolor" val="tx"/>
                    </a:ext>
                  </a:extLst>
                </a:hlinkClick>
              </a:rPr>
              <a:t>Victorian Permissions Framework</a:t>
            </a:r>
            <a:r>
              <a:rPr lang="en-US" sz="1400" dirty="0"/>
              <a:t> (the Framework). This guide applies stages 1 to 3 and is intended for those seeking to shape the policy settings and regulatory design that underpin an existing or new permission to manage a specific harm.  </a:t>
            </a:r>
            <a:endParaRPr lang="en-AU" sz="1400" dirty="0"/>
          </a:p>
          <a:p>
            <a:r>
              <a:rPr lang="en-US" sz="1200" dirty="0"/>
              <a:t>It will help you:</a:t>
            </a:r>
          </a:p>
          <a:p>
            <a:pPr lvl="2"/>
            <a:r>
              <a:rPr lang="en-US" sz="1200" dirty="0"/>
              <a:t>identify when there is a role for government action to establish a permissions scheme</a:t>
            </a:r>
            <a:endParaRPr lang="en-AU" sz="1200" dirty="0"/>
          </a:p>
          <a:p>
            <a:pPr lvl="2"/>
            <a:r>
              <a:rPr lang="en-US" sz="1200" dirty="0"/>
              <a:t>decide what type of permission is appropriate for the class of harm and level of risk you are managing</a:t>
            </a:r>
            <a:endParaRPr lang="en-AU" sz="1200" dirty="0"/>
          </a:p>
          <a:p>
            <a:pPr lvl="2"/>
            <a:r>
              <a:rPr lang="en-US" sz="1200" dirty="0"/>
              <a:t>design new permissions and assess existing permissions to achieve your regulatory intent while imposing the least regulatory burden</a:t>
            </a:r>
          </a:p>
          <a:p>
            <a:pPr lvl="2"/>
            <a:r>
              <a:rPr lang="en-US" sz="1200" dirty="0"/>
              <a:t>prompt reform of existing permissions – streamline, consolidate or abolish.</a:t>
            </a:r>
          </a:p>
          <a:p>
            <a:r>
              <a:rPr lang="en-US" sz="1200" dirty="0"/>
              <a:t>It is designed to help with:</a:t>
            </a:r>
          </a:p>
          <a:p>
            <a:pPr lvl="2"/>
            <a:r>
              <a:rPr lang="en-US" sz="1200" dirty="0"/>
              <a:t>foundational resets of enabling legislation and regulations where there are inconsistencies with the Framework</a:t>
            </a:r>
            <a:endParaRPr lang="en-AU" sz="1200" dirty="0"/>
          </a:p>
          <a:p>
            <a:pPr lvl="2"/>
            <a:r>
              <a:rPr lang="en-US" sz="1200" dirty="0"/>
              <a:t>assessing whether a new permission regime is required and what best practice design and implementation could involve</a:t>
            </a:r>
            <a:endParaRPr lang="en-AU" sz="1200" dirty="0"/>
          </a:p>
          <a:p>
            <a:pPr lvl="2"/>
            <a:r>
              <a:rPr lang="en-US" sz="1200" dirty="0"/>
              <a:t>ongoing refinement of regulatory settings and practice within the policy cycle.</a:t>
            </a:r>
            <a:endParaRPr lang="en-AU" sz="1200" dirty="0"/>
          </a:p>
          <a:p>
            <a:pPr lvl="1"/>
            <a:r>
              <a:rPr lang="en-US" sz="1200" dirty="0"/>
              <a:t>This Guide should be read in conjunction with the </a:t>
            </a:r>
            <a:r>
              <a:rPr lang="en-US" sz="1200" dirty="0">
                <a:hlinkClick r:id="rId4">
                  <a:extLst>
                    <a:ext uri="{A12FA001-AC4F-418D-AE19-62706E023703}">
                      <ahyp:hlinkClr xmlns:ahyp="http://schemas.microsoft.com/office/drawing/2018/hyperlinkcolor" val="tx"/>
                    </a:ext>
                  </a:extLst>
                </a:hlinkClick>
              </a:rPr>
              <a:t>Victorian Guide to Regulation</a:t>
            </a:r>
            <a:r>
              <a:rPr lang="en-US" sz="1200" dirty="0"/>
              <a:t>.</a:t>
            </a:r>
          </a:p>
          <a:p>
            <a:pPr lvl="1"/>
            <a:r>
              <a:rPr lang="en-US" sz="1200" i="1">
                <a:hlinkClick r:id="rId3"/>
              </a:rPr>
              <a:t>Guide 2: </a:t>
            </a:r>
            <a:r>
              <a:rPr lang="en-AU" sz="1200" i="1" dirty="0">
                <a:hlinkClick r:id="rId3"/>
              </a:rPr>
              <a:t>Refining and improving how permissions work </a:t>
            </a:r>
            <a:r>
              <a:rPr lang="en-US" sz="1200" dirty="0"/>
              <a:t>will help to fine-tune and test design features as well as examine and improve how permissions will operate in practice.</a:t>
            </a:r>
          </a:p>
        </p:txBody>
      </p:sp>
      <p:sp>
        <p:nvSpPr>
          <p:cNvPr id="6" name="Content Placeholder 5">
            <a:extLst>
              <a:ext uri="{FF2B5EF4-FFF2-40B4-BE49-F238E27FC236}">
                <a16:creationId xmlns:a16="http://schemas.microsoft.com/office/drawing/2014/main" id="{DC5CEB35-B574-897C-B1C2-B693A44F2972}"/>
              </a:ext>
            </a:extLst>
          </p:cNvPr>
          <p:cNvSpPr>
            <a:spLocks noGrp="1"/>
          </p:cNvSpPr>
          <p:nvPr>
            <p:ph idx="13"/>
          </p:nvPr>
        </p:nvSpPr>
        <p:spPr>
          <a:xfrm>
            <a:off x="7623208" y="1457607"/>
            <a:ext cx="3597242" cy="4548557"/>
          </a:xfrm>
          <a:solidFill>
            <a:schemeClr val="accent1">
              <a:lumMod val="20000"/>
              <a:lumOff val="80000"/>
            </a:schemeClr>
          </a:solidFill>
        </p:spPr>
        <p:txBody>
          <a:bodyPr/>
          <a:lstStyle/>
          <a:p>
            <a:r>
              <a:rPr lang="en-AU" sz="1200"/>
              <a:t>The Framework and Guides can be used in many situations such as:</a:t>
            </a:r>
          </a:p>
          <a:p>
            <a:pPr lvl="2"/>
            <a:r>
              <a:rPr lang="en-AU" sz="1200"/>
              <a:t>Regulating a new industry or technology</a:t>
            </a:r>
          </a:p>
          <a:p>
            <a:pPr lvl="2"/>
            <a:r>
              <a:rPr lang="en-AU" sz="1200"/>
              <a:t>Addressing emerging risks</a:t>
            </a:r>
          </a:p>
          <a:p>
            <a:pPr lvl="2"/>
            <a:r>
              <a:rPr lang="en-AU" sz="1200"/>
              <a:t>Planning significant reform of existing Framework</a:t>
            </a:r>
          </a:p>
          <a:p>
            <a:pPr lvl="2"/>
            <a:r>
              <a:rPr lang="en-AU" sz="1200"/>
              <a:t>Preparing to remake regulations </a:t>
            </a:r>
          </a:p>
          <a:p>
            <a:pPr lvl="2"/>
            <a:r>
              <a:rPr lang="en-AU" sz="1200"/>
              <a:t>Responding to stakeholder issues</a:t>
            </a:r>
          </a:p>
          <a:p>
            <a:pPr lvl="2"/>
            <a:r>
              <a:rPr lang="en-US" sz="1200"/>
              <a:t>Contributing to an ongoing cycle of continuous improvement of regulation and regulators</a:t>
            </a:r>
            <a:endParaRPr lang="en-AU" sz="1200"/>
          </a:p>
          <a:p>
            <a:pPr lvl="2"/>
            <a:r>
              <a:rPr lang="en-AU" sz="1200"/>
              <a:t>Reviewing regulatory practice </a:t>
            </a:r>
          </a:p>
          <a:p>
            <a:pPr lvl="2"/>
            <a:r>
              <a:rPr lang="en-AU" sz="1200"/>
              <a:t>Preparing to digitise permissions</a:t>
            </a:r>
          </a:p>
          <a:p>
            <a:pPr lvl="2"/>
            <a:r>
              <a:rPr lang="en-AU" sz="1200"/>
              <a:t>Communicating a permissions scheme to industry</a:t>
            </a:r>
          </a:p>
          <a:p>
            <a:pPr lvl="2"/>
            <a:r>
              <a:rPr lang="en-AU" sz="1200"/>
              <a:t>Analysing a particular feature </a:t>
            </a:r>
            <a:br>
              <a:rPr lang="en-AU" sz="1200"/>
            </a:br>
            <a:r>
              <a:rPr lang="en-AU" sz="1200"/>
              <a:t>of a permission </a:t>
            </a:r>
          </a:p>
        </p:txBody>
      </p:sp>
    </p:spTree>
    <p:extLst>
      <p:ext uri="{BB962C8B-B14F-4D97-AF65-F5344CB8AC3E}">
        <p14:creationId xmlns:p14="http://schemas.microsoft.com/office/powerpoint/2010/main" val="15094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AU"/>
            </a:br>
            <a:br>
              <a:rPr lang="en-AU"/>
            </a:br>
            <a:br>
              <a:rPr lang="en-AU"/>
            </a:br>
            <a:br>
              <a:rPr lang="en-AU"/>
            </a:br>
            <a:r>
              <a:rPr lang="en-AU"/>
              <a:t>Stage 3: Select permissions</a:t>
            </a:r>
            <a:endParaRPr lang="en-AU" sz="2800">
              <a:highlight>
                <a:srgbClr val="FFFF00"/>
              </a:highlight>
            </a:endParaRPr>
          </a:p>
        </p:txBody>
      </p:sp>
      <p:sp>
        <p:nvSpPr>
          <p:cNvPr id="10" name="Content Placeholder 9">
            <a:extLst>
              <a:ext uri="{FF2B5EF4-FFF2-40B4-BE49-F238E27FC236}">
                <a16:creationId xmlns:a16="http://schemas.microsoft.com/office/drawing/2014/main" id="{4E36497C-5A5F-CC1B-78C0-7180EC079BDC}"/>
              </a:ext>
            </a:extLst>
          </p:cNvPr>
          <p:cNvSpPr>
            <a:spLocks noGrp="1"/>
          </p:cNvSpPr>
          <p:nvPr>
            <p:ph idx="1"/>
          </p:nvPr>
        </p:nvSpPr>
        <p:spPr>
          <a:xfrm>
            <a:off x="7824787" y="1584356"/>
            <a:ext cx="3394830" cy="4336609"/>
          </a:xfrm>
          <a:solidFill>
            <a:schemeClr val="bg1">
              <a:lumMod val="95000"/>
            </a:schemeClr>
          </a:solidFill>
        </p:spPr>
        <p:txBody>
          <a:bodyPr lIns="108000" tIns="108000" rIns="108000" bIns="108000"/>
          <a:lstStyle/>
          <a:p>
            <a:r>
              <a:rPr lang="en-AU" sz="1200"/>
              <a:t>What is the most suitable set of permissions in the regulatory regime?</a:t>
            </a:r>
          </a:p>
          <a:p>
            <a:r>
              <a:rPr lang="en-AU" sz="1200">
                <a:latin typeface="+mn-lt"/>
              </a:rPr>
              <a:t>In this stage you will use a risk matrix to assess what type and level of permission might be appropriate.</a:t>
            </a:r>
          </a:p>
          <a:p>
            <a:r>
              <a:rPr lang="en-AU" sz="1200">
                <a:latin typeface="+mn-lt"/>
              </a:rPr>
              <a:t>You will also explore scope to which the permission will apply and whether there are opportunities to consolidate permissions</a:t>
            </a:r>
            <a:r>
              <a:rPr lang="en-US" sz="1200">
                <a:latin typeface="+mn-lt"/>
              </a:rPr>
              <a:t>.</a:t>
            </a:r>
            <a:endParaRPr lang="en-AU" sz="1200">
              <a:latin typeface="+mn-lt"/>
            </a:endParaRPr>
          </a:p>
        </p:txBody>
      </p:sp>
      <p:sp>
        <p:nvSpPr>
          <p:cNvPr id="5" name="Rectangle 4">
            <a:extLst>
              <a:ext uri="{FF2B5EF4-FFF2-40B4-BE49-F238E27FC236}">
                <a16:creationId xmlns:a16="http://schemas.microsoft.com/office/drawing/2014/main" id="{00703312-2D71-3578-8788-88BB1A6CBF74}"/>
              </a:ext>
            </a:extLst>
          </p:cNvPr>
          <p:cNvSpPr/>
          <p:nvPr/>
        </p:nvSpPr>
        <p:spPr>
          <a:xfrm>
            <a:off x="677592" y="2120219"/>
            <a:ext cx="6533455" cy="826563"/>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442913" lvl="0" indent="-442913" algn="l" defTabSz="488950">
              <a:spcBef>
                <a:spcPct val="0"/>
              </a:spcBef>
              <a:buNone/>
            </a:pPr>
            <a:r>
              <a:rPr lang="en-US">
                <a:latin typeface="+mj-lt"/>
              </a:rPr>
              <a:t>3.2 	Select permission type to achieve policy objective</a:t>
            </a:r>
            <a:endParaRPr lang="en-AU" kern="1200">
              <a:latin typeface="+mj-lt"/>
            </a:endParaRPr>
          </a:p>
        </p:txBody>
      </p:sp>
      <p:sp>
        <p:nvSpPr>
          <p:cNvPr id="32" name="Rectangle 31">
            <a:extLst>
              <a:ext uri="{FF2B5EF4-FFF2-40B4-BE49-F238E27FC236}">
                <a16:creationId xmlns:a16="http://schemas.microsoft.com/office/drawing/2014/main" id="{4EA55E88-A97A-AB2B-A295-2CA0E43450D9}"/>
              </a:ext>
            </a:extLst>
          </p:cNvPr>
          <p:cNvSpPr/>
          <p:nvPr/>
        </p:nvSpPr>
        <p:spPr>
          <a:xfrm>
            <a:off x="698576" y="1233488"/>
            <a:ext cx="6533455" cy="655637"/>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442913" lvl="0" indent="-442913" algn="l" defTabSz="488950">
              <a:spcBef>
                <a:spcPct val="0"/>
              </a:spcBef>
              <a:buNone/>
            </a:pPr>
            <a:r>
              <a:rPr lang="en-US">
                <a:latin typeface="+mj-lt"/>
              </a:rPr>
              <a:t>3.1 	Identify potential targets and degrees of control</a:t>
            </a:r>
            <a:endParaRPr lang="en-AU" kern="1200">
              <a:latin typeface="+mj-lt"/>
            </a:endParaRPr>
          </a:p>
        </p:txBody>
      </p:sp>
      <p:sp>
        <p:nvSpPr>
          <p:cNvPr id="8" name="Rectangle 7">
            <a:extLst>
              <a:ext uri="{FF2B5EF4-FFF2-40B4-BE49-F238E27FC236}">
                <a16:creationId xmlns:a16="http://schemas.microsoft.com/office/drawing/2014/main" id="{B1694E8C-DA93-EBE3-2CEE-CEE165590F54}"/>
              </a:ext>
            </a:extLst>
          </p:cNvPr>
          <p:cNvSpPr/>
          <p:nvPr/>
        </p:nvSpPr>
        <p:spPr>
          <a:xfrm>
            <a:off x="695324" y="4013057"/>
            <a:ext cx="6516689" cy="826563"/>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442913" lvl="0" indent="-442913" algn="l" defTabSz="488950">
              <a:spcBef>
                <a:spcPct val="0"/>
              </a:spcBef>
              <a:buNone/>
            </a:pPr>
            <a:r>
              <a:rPr lang="en-US">
                <a:latin typeface="+mj-lt"/>
              </a:rPr>
              <a:t>3.4 	Consider opportunities to consolidate existing permissions</a:t>
            </a:r>
            <a:endParaRPr lang="en-AU" kern="1200">
              <a:latin typeface="+mj-lt"/>
            </a:endParaRPr>
          </a:p>
        </p:txBody>
      </p:sp>
      <p:sp>
        <p:nvSpPr>
          <p:cNvPr id="7" name="Rectangle 6">
            <a:extLst>
              <a:ext uri="{FF2B5EF4-FFF2-40B4-BE49-F238E27FC236}">
                <a16:creationId xmlns:a16="http://schemas.microsoft.com/office/drawing/2014/main" id="{ECDE6DA2-8329-870F-D68A-5EABF325B951}"/>
              </a:ext>
            </a:extLst>
          </p:cNvPr>
          <p:cNvSpPr/>
          <p:nvPr/>
        </p:nvSpPr>
        <p:spPr>
          <a:xfrm>
            <a:off x="695325" y="5068378"/>
            <a:ext cx="6516689" cy="826563"/>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442913" lvl="0" indent="-442913" algn="l" defTabSz="488950">
              <a:spcBef>
                <a:spcPct val="0"/>
              </a:spcBef>
              <a:buNone/>
            </a:pPr>
            <a:r>
              <a:rPr lang="en-US">
                <a:latin typeface="+mj-lt"/>
              </a:rPr>
              <a:t>3.5 	Iterate to reach a scheme that most effectively controls risks and avoids unnecessary burden</a:t>
            </a:r>
            <a:endParaRPr lang="en-AU" kern="1200">
              <a:latin typeface="+mj-lt"/>
            </a:endParaRPr>
          </a:p>
        </p:txBody>
      </p:sp>
      <p:sp>
        <p:nvSpPr>
          <p:cNvPr id="9" name="Rectangle 8">
            <a:extLst>
              <a:ext uri="{FF2B5EF4-FFF2-40B4-BE49-F238E27FC236}">
                <a16:creationId xmlns:a16="http://schemas.microsoft.com/office/drawing/2014/main" id="{563C1C6F-E6AF-B1CA-F9AD-7C0C797520CD}"/>
              </a:ext>
            </a:extLst>
          </p:cNvPr>
          <p:cNvSpPr/>
          <p:nvPr/>
        </p:nvSpPr>
        <p:spPr>
          <a:xfrm>
            <a:off x="713059" y="3175542"/>
            <a:ext cx="6516689" cy="608755"/>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442913" lvl="0" indent="-442913" algn="l" defTabSz="488950">
              <a:spcBef>
                <a:spcPct val="0"/>
              </a:spcBef>
              <a:buNone/>
            </a:pPr>
            <a:r>
              <a:rPr lang="en-US">
                <a:latin typeface="+mj-lt"/>
              </a:rPr>
              <a:t>3.3 	Define coverage for each permission</a:t>
            </a:r>
            <a:endParaRPr lang="en-AU" kern="1200">
              <a:latin typeface="+mj-lt"/>
            </a:endParaRPr>
          </a:p>
        </p:txBody>
      </p:sp>
      <p:sp>
        <p:nvSpPr>
          <p:cNvPr id="11" name="TextBox 10">
            <a:extLst>
              <a:ext uri="{FF2B5EF4-FFF2-40B4-BE49-F238E27FC236}">
                <a16:creationId xmlns:a16="http://schemas.microsoft.com/office/drawing/2014/main" id="{413C8476-4C59-67DC-F417-D977B547E187}"/>
              </a:ext>
            </a:extLst>
          </p:cNvPr>
          <p:cNvSpPr txBox="1"/>
          <p:nvPr/>
        </p:nvSpPr>
        <p:spPr>
          <a:xfrm>
            <a:off x="7824788" y="1233488"/>
            <a:ext cx="3384550" cy="338554"/>
          </a:xfrm>
          <a:prstGeom prst="rect">
            <a:avLst/>
          </a:prstGeom>
          <a:solidFill>
            <a:schemeClr val="accent3"/>
          </a:solidFill>
          <a:ln>
            <a:solidFill>
              <a:schemeClr val="accent1"/>
            </a:solidFill>
          </a:ln>
        </p:spPr>
        <p:txBody>
          <a:bodyPr wrap="square" lIns="91440" tIns="45720" rIns="91440" bIns="45720" rtlCol="0" anchor="t">
            <a:spAutoFit/>
          </a:bodyPr>
          <a:lstStyle/>
          <a:p>
            <a:r>
              <a:rPr lang="en-AU" sz="1600">
                <a:solidFill>
                  <a:schemeClr val="bg1"/>
                </a:solidFill>
                <a:latin typeface="+mj-lt"/>
              </a:rPr>
              <a:t>Focus of this stage</a:t>
            </a:r>
            <a:endParaRPr lang="en-US" sz="1600">
              <a:solidFill>
                <a:schemeClr val="bg1"/>
              </a:solidFill>
              <a:latin typeface="+mj-lt"/>
            </a:endParaRPr>
          </a:p>
        </p:txBody>
      </p:sp>
    </p:spTree>
    <p:extLst>
      <p:ext uri="{BB962C8B-B14F-4D97-AF65-F5344CB8AC3E}">
        <p14:creationId xmlns:p14="http://schemas.microsoft.com/office/powerpoint/2010/main" val="2825821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7EA578-08B6-F2C9-C9C0-51B393D76C43}"/>
              </a:ext>
            </a:extLst>
          </p:cNvPr>
          <p:cNvSpPr/>
          <p:nvPr/>
        </p:nvSpPr>
        <p:spPr>
          <a:xfrm>
            <a:off x="2709719" y="1702664"/>
            <a:ext cx="8243287" cy="62014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600"/>
              </a:spcBef>
              <a:spcAft>
                <a:spcPts val="200"/>
              </a:spcAft>
              <a:buFont typeface="Arial" panose="020B0604020202020204" pitchFamily="34" charset="0"/>
              <a:buChar char="•"/>
            </a:pPr>
            <a:r>
              <a:rPr lang="en-US" sz="1200">
                <a:solidFill>
                  <a:srgbClr val="232B39"/>
                </a:solidFill>
              </a:rPr>
              <a:t>What are the feasible options for targeting risk and how much control would be needed?</a:t>
            </a:r>
          </a:p>
        </p:txBody>
      </p:sp>
      <p:sp>
        <p:nvSpPr>
          <p:cNvPr id="31" name="Rectangle 30">
            <a:extLst>
              <a:ext uri="{FF2B5EF4-FFF2-40B4-BE49-F238E27FC236}">
                <a16:creationId xmlns:a16="http://schemas.microsoft.com/office/drawing/2014/main" id="{F355453F-2330-B184-C937-65E2AA44847A}"/>
              </a:ext>
            </a:extLst>
          </p:cNvPr>
          <p:cNvSpPr/>
          <p:nvPr/>
        </p:nvSpPr>
        <p:spPr>
          <a:xfrm>
            <a:off x="2709719" y="2697044"/>
            <a:ext cx="8243287" cy="933395"/>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spcAft>
                <a:spcPts val="200"/>
              </a:spcAft>
              <a:buFont typeface="Arial" panose="020B0604020202020204" pitchFamily="34" charset="0"/>
              <a:buChar char="•"/>
            </a:pPr>
            <a:r>
              <a:rPr lang="en-AU" sz="1200">
                <a:solidFill>
                  <a:schemeClr val="tx1"/>
                </a:solidFill>
                <a:latin typeface="+mj-lt"/>
              </a:rPr>
              <a:t>Step 1</a:t>
            </a:r>
            <a:r>
              <a:rPr lang="en-AU" sz="1200">
                <a:solidFill>
                  <a:schemeClr val="tx1"/>
                </a:solidFill>
              </a:rPr>
              <a:t>: Determine the level of risk and what that means for the level of control.</a:t>
            </a:r>
          </a:p>
          <a:p>
            <a:pPr marL="171450" indent="-171450">
              <a:spcBef>
                <a:spcPts val="600"/>
              </a:spcBef>
              <a:spcAft>
                <a:spcPts val="200"/>
              </a:spcAft>
              <a:buFont typeface="Arial" panose="020B0604020202020204" pitchFamily="34" charset="0"/>
              <a:buChar char="•"/>
            </a:pPr>
            <a:r>
              <a:rPr lang="en-AU" sz="1200">
                <a:solidFill>
                  <a:schemeClr val="tx1"/>
                </a:solidFill>
                <a:latin typeface="+mj-lt"/>
              </a:rPr>
              <a:t>Step 2</a:t>
            </a:r>
            <a:r>
              <a:rPr lang="en-AU" sz="1200">
                <a:solidFill>
                  <a:schemeClr val="tx1"/>
                </a:solidFill>
              </a:rPr>
              <a:t>: Determine what type of permission category could be appropriate?</a:t>
            </a:r>
          </a:p>
          <a:p>
            <a:pPr marL="171450" indent="-171450">
              <a:spcBef>
                <a:spcPts val="600"/>
              </a:spcBef>
              <a:spcAft>
                <a:spcPts val="200"/>
              </a:spcAft>
              <a:buFont typeface="Arial" panose="020B0604020202020204" pitchFamily="34" charset="0"/>
              <a:buChar char="•"/>
            </a:pPr>
            <a:r>
              <a:rPr lang="en-AU" sz="1200">
                <a:solidFill>
                  <a:schemeClr val="tx1"/>
                </a:solidFill>
                <a:latin typeface="+mj-lt"/>
              </a:rPr>
              <a:t>Step 3</a:t>
            </a:r>
            <a:r>
              <a:rPr lang="en-AU" sz="1200">
                <a:solidFill>
                  <a:schemeClr val="tx1"/>
                </a:solidFill>
              </a:rPr>
              <a:t>: Treat the level of risk with the optimal permission.</a:t>
            </a:r>
          </a:p>
          <a:p>
            <a:pPr>
              <a:spcBef>
                <a:spcPts val="600"/>
              </a:spcBef>
              <a:spcAft>
                <a:spcPts val="200"/>
              </a:spcAft>
            </a:pPr>
            <a:endParaRPr lang="en-AU" sz="1200" b="1">
              <a:solidFill>
                <a:schemeClr val="tx1"/>
              </a:solidFill>
            </a:endParaRPr>
          </a:p>
          <a:p>
            <a:pPr>
              <a:spcBef>
                <a:spcPts val="600"/>
              </a:spcBef>
              <a:spcAft>
                <a:spcPts val="200"/>
              </a:spcAft>
            </a:pPr>
            <a:endParaRPr lang="en-AU" sz="1200" b="1">
              <a:solidFill>
                <a:schemeClr val="tx1"/>
              </a:solidFill>
            </a:endParaRPr>
          </a:p>
        </p:txBody>
      </p:sp>
      <p:sp>
        <p:nvSpPr>
          <p:cNvPr id="15" name="Rectangle 14">
            <a:extLst>
              <a:ext uri="{FF2B5EF4-FFF2-40B4-BE49-F238E27FC236}">
                <a16:creationId xmlns:a16="http://schemas.microsoft.com/office/drawing/2014/main" id="{C25A34B0-2BB2-CA0C-74AA-A9A440BBF4DF}"/>
              </a:ext>
            </a:extLst>
          </p:cNvPr>
          <p:cNvSpPr/>
          <p:nvPr/>
        </p:nvSpPr>
        <p:spPr>
          <a:xfrm>
            <a:off x="2709719" y="3847786"/>
            <a:ext cx="8243287" cy="93240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rgbClr val="232B39"/>
                </a:solidFill>
              </a:rPr>
              <a:t>What point(s) of coverage (process, product, people or place) is the most appropriate?</a:t>
            </a:r>
            <a:endParaRPr lang="en-AU" sz="1200">
              <a:solidFill>
                <a:srgbClr val="232B39"/>
              </a:solidFill>
            </a:endParaRPr>
          </a:p>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rgbClr val="232B39"/>
                </a:solidFill>
              </a:rPr>
              <a:t>Is the coverage of a permission clearly identifiable to regulators and permission holders?</a:t>
            </a:r>
            <a:endParaRPr lang="en-AU" sz="1200">
              <a:solidFill>
                <a:srgbClr val="232B39"/>
              </a:solidFill>
            </a:endParaRPr>
          </a:p>
          <a:p>
            <a:pPr marL="171450" indent="-171450">
              <a:lnSpc>
                <a:spcPct val="107000"/>
              </a:lnSpc>
              <a:spcBef>
                <a:spcPts val="600"/>
              </a:spcBef>
              <a:spcAft>
                <a:spcPts val="200"/>
              </a:spcAft>
              <a:buFont typeface="Arial" panose="020B0604020202020204" pitchFamily="34" charset="0"/>
              <a:buChar char="•"/>
              <a:tabLst>
                <a:tab pos="457200" algn="l"/>
              </a:tabLst>
            </a:pPr>
            <a:r>
              <a:rPr lang="en-US" sz="1200">
                <a:solidFill>
                  <a:srgbClr val="232B39"/>
                </a:solidFill>
              </a:rPr>
              <a:t>Is coverage limited to the minimum necessary group to address the risk being managed?</a:t>
            </a:r>
            <a:endParaRPr lang="en-AU" sz="1200">
              <a:solidFill>
                <a:srgbClr val="232B39"/>
              </a:solidFill>
            </a:endParaRPr>
          </a:p>
        </p:txBody>
      </p:sp>
      <p:sp>
        <p:nvSpPr>
          <p:cNvPr id="28" name="Rectangle 27">
            <a:extLst>
              <a:ext uri="{FF2B5EF4-FFF2-40B4-BE49-F238E27FC236}">
                <a16:creationId xmlns:a16="http://schemas.microsoft.com/office/drawing/2014/main" id="{279922B2-6642-23B6-FA5A-36B9D10A5120}"/>
              </a:ext>
            </a:extLst>
          </p:cNvPr>
          <p:cNvSpPr/>
          <p:nvPr/>
        </p:nvSpPr>
        <p:spPr>
          <a:xfrm>
            <a:off x="2709719" y="5166930"/>
            <a:ext cx="8243287" cy="656916"/>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600"/>
              </a:spcBef>
              <a:spcAft>
                <a:spcPts val="200"/>
              </a:spcAft>
              <a:buFont typeface="Arial" panose="020B0604020202020204" pitchFamily="34" charset="0"/>
              <a:buChar char="•"/>
            </a:pPr>
            <a:r>
              <a:rPr lang="en-US" sz="1200">
                <a:solidFill>
                  <a:srgbClr val="232B39"/>
                </a:solidFill>
              </a:rPr>
              <a:t>Are there opportunities to consolidate similar permissions?</a:t>
            </a:r>
            <a:endParaRPr lang="en-US" sz="1200" kern="100">
              <a:solidFill>
                <a:srgbClr val="232B39"/>
              </a:solidFill>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F04B4FE-5794-FB6C-B0F9-DE358687F288}"/>
              </a:ext>
            </a:extLst>
          </p:cNvPr>
          <p:cNvSpPr>
            <a:spLocks noGrp="1"/>
          </p:cNvSpPr>
          <p:nvPr>
            <p:ph type="title"/>
          </p:nvPr>
        </p:nvSpPr>
        <p:spPr/>
        <p:txBody>
          <a:bodyPr/>
          <a:lstStyle/>
          <a:p>
            <a:r>
              <a:rPr lang="en-US"/>
              <a:t>K</a:t>
            </a:r>
            <a:r>
              <a:rPr lang="en-AU"/>
              <a:t>ey questions – select permissions</a:t>
            </a:r>
          </a:p>
        </p:txBody>
      </p:sp>
      <p:grpSp>
        <p:nvGrpSpPr>
          <p:cNvPr id="29" name="Graphic 3">
            <a:extLst>
              <a:ext uri="{FF2B5EF4-FFF2-40B4-BE49-F238E27FC236}">
                <a16:creationId xmlns:a16="http://schemas.microsoft.com/office/drawing/2014/main" id="{F9DD725C-C004-8EA5-3959-4F102DF635E0}"/>
              </a:ext>
            </a:extLst>
          </p:cNvPr>
          <p:cNvGrpSpPr>
            <a:grpSpLocks/>
          </p:cNvGrpSpPr>
          <p:nvPr/>
        </p:nvGrpSpPr>
        <p:grpSpPr>
          <a:xfrm>
            <a:off x="695325" y="1700213"/>
            <a:ext cx="1499778" cy="572207"/>
            <a:chOff x="2000250" y="2000250"/>
            <a:chExt cx="5907976" cy="2857500"/>
          </a:xfrm>
          <a:solidFill>
            <a:schemeClr val="accent3"/>
          </a:solidFill>
        </p:grpSpPr>
        <p:sp>
          <p:nvSpPr>
            <p:cNvPr id="30" name="Freeform: Shape 29">
              <a:extLst>
                <a:ext uri="{FF2B5EF4-FFF2-40B4-BE49-F238E27FC236}">
                  <a16:creationId xmlns:a16="http://schemas.microsoft.com/office/drawing/2014/main" id="{3DE4E01F-86EA-55A3-F334-7F9BF3AD82A2}"/>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j-lt"/>
                  <a:ea typeface="+mn-ea"/>
                  <a:cs typeface="Segoe UI Semibold" panose="020B0702040204020203" pitchFamily="34" charset="0"/>
                </a:rPr>
                <a:t>OPTIONS</a:t>
              </a:r>
              <a:endParaRPr kumimoji="0" lang="en-AU" sz="1100" b="0" i="0" u="none" strike="noStrike" kern="1200" cap="none" spc="0" normalizeH="0" baseline="0" noProof="0">
                <a:ln>
                  <a:noFill/>
                </a:ln>
                <a:solidFill>
                  <a:prstClr val="white"/>
                </a:solidFill>
                <a:effectLst/>
                <a:uLnTx/>
                <a:uFillTx/>
                <a:latin typeface="+mj-lt"/>
                <a:ea typeface="+mn-ea"/>
                <a:cs typeface="Segoe UI Semibold" panose="020B0702040204020203" pitchFamily="34" charset="0"/>
              </a:endParaRPr>
            </a:p>
          </p:txBody>
        </p:sp>
        <p:sp>
          <p:nvSpPr>
            <p:cNvPr id="32" name="Freeform: Shape 31">
              <a:extLst>
                <a:ext uri="{FF2B5EF4-FFF2-40B4-BE49-F238E27FC236}">
                  <a16:creationId xmlns:a16="http://schemas.microsoft.com/office/drawing/2014/main" id="{73E32F94-FB95-8CBE-789D-E9C06978D8D7}"/>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grpSp>
        <p:nvGrpSpPr>
          <p:cNvPr id="35" name="Graphic 3">
            <a:extLst>
              <a:ext uri="{FF2B5EF4-FFF2-40B4-BE49-F238E27FC236}">
                <a16:creationId xmlns:a16="http://schemas.microsoft.com/office/drawing/2014/main" id="{34093578-32B0-4161-25F6-B8E2EB0A3785}"/>
              </a:ext>
            </a:extLst>
          </p:cNvPr>
          <p:cNvGrpSpPr>
            <a:grpSpLocks/>
          </p:cNvGrpSpPr>
          <p:nvPr/>
        </p:nvGrpSpPr>
        <p:grpSpPr>
          <a:xfrm>
            <a:off x="695325" y="2697045"/>
            <a:ext cx="1499778" cy="572207"/>
            <a:chOff x="2000250" y="2000250"/>
            <a:chExt cx="5907976" cy="2857500"/>
          </a:xfrm>
          <a:solidFill>
            <a:schemeClr val="accent3"/>
          </a:solidFill>
        </p:grpSpPr>
        <p:sp>
          <p:nvSpPr>
            <p:cNvPr id="36" name="Freeform: Shape 35">
              <a:extLst>
                <a:ext uri="{FF2B5EF4-FFF2-40B4-BE49-F238E27FC236}">
                  <a16:creationId xmlns:a16="http://schemas.microsoft.com/office/drawing/2014/main" id="{C8A9094A-5CE4-FF10-8B81-1B8557E03540}"/>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j-lt"/>
                  <a:ea typeface="+mn-ea"/>
                  <a:cs typeface="Segoe UI Semibold" panose="020B0702040204020203" pitchFamily="34" charset="0"/>
                </a:rPr>
                <a:t>SELECT TYPE</a:t>
              </a:r>
            </a:p>
          </p:txBody>
        </p:sp>
        <p:sp>
          <p:nvSpPr>
            <p:cNvPr id="37" name="Freeform: Shape 36">
              <a:extLst>
                <a:ext uri="{FF2B5EF4-FFF2-40B4-BE49-F238E27FC236}">
                  <a16:creationId xmlns:a16="http://schemas.microsoft.com/office/drawing/2014/main" id="{07180411-5435-6A54-6569-CFDCC1DBE411}"/>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grpSp>
        <p:nvGrpSpPr>
          <p:cNvPr id="40" name="Graphic 3">
            <a:extLst>
              <a:ext uri="{FF2B5EF4-FFF2-40B4-BE49-F238E27FC236}">
                <a16:creationId xmlns:a16="http://schemas.microsoft.com/office/drawing/2014/main" id="{3348B727-7C9B-1ED6-A0BC-F0A8E8A67F18}"/>
              </a:ext>
            </a:extLst>
          </p:cNvPr>
          <p:cNvGrpSpPr>
            <a:grpSpLocks/>
          </p:cNvGrpSpPr>
          <p:nvPr/>
        </p:nvGrpSpPr>
        <p:grpSpPr>
          <a:xfrm>
            <a:off x="695325" y="3847786"/>
            <a:ext cx="1499778" cy="572207"/>
            <a:chOff x="2000250" y="2000250"/>
            <a:chExt cx="5907976" cy="2857500"/>
          </a:xfrm>
          <a:solidFill>
            <a:schemeClr val="accent3"/>
          </a:solidFill>
        </p:grpSpPr>
        <p:sp>
          <p:nvSpPr>
            <p:cNvPr id="41" name="Freeform: Shape 40">
              <a:extLst>
                <a:ext uri="{FF2B5EF4-FFF2-40B4-BE49-F238E27FC236}">
                  <a16:creationId xmlns:a16="http://schemas.microsoft.com/office/drawing/2014/main" id="{6BCDDB54-B08C-ECF4-8E4D-5E7E43FD8350}"/>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j-lt"/>
                  <a:ea typeface="+mn-ea"/>
                  <a:cs typeface="Segoe UI Semibold" panose="020B0702040204020203" pitchFamily="34" charset="0"/>
                </a:rPr>
                <a:t>COVERAGE</a:t>
              </a:r>
            </a:p>
          </p:txBody>
        </p:sp>
        <p:sp>
          <p:nvSpPr>
            <p:cNvPr id="42" name="Freeform: Shape 41">
              <a:extLst>
                <a:ext uri="{FF2B5EF4-FFF2-40B4-BE49-F238E27FC236}">
                  <a16:creationId xmlns:a16="http://schemas.microsoft.com/office/drawing/2014/main" id="{FB0EAAA1-E359-6941-7E13-CF4193148957}"/>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grpSp>
        <p:nvGrpSpPr>
          <p:cNvPr id="45" name="Graphic 3">
            <a:extLst>
              <a:ext uri="{FF2B5EF4-FFF2-40B4-BE49-F238E27FC236}">
                <a16:creationId xmlns:a16="http://schemas.microsoft.com/office/drawing/2014/main" id="{4DE8EBCB-2856-267A-B132-E9CA2721FD5E}"/>
              </a:ext>
            </a:extLst>
          </p:cNvPr>
          <p:cNvGrpSpPr>
            <a:grpSpLocks/>
          </p:cNvGrpSpPr>
          <p:nvPr/>
        </p:nvGrpSpPr>
        <p:grpSpPr>
          <a:xfrm>
            <a:off x="695325" y="5166930"/>
            <a:ext cx="1499778" cy="572207"/>
            <a:chOff x="2000250" y="2000250"/>
            <a:chExt cx="5907976" cy="2857500"/>
          </a:xfrm>
          <a:solidFill>
            <a:schemeClr val="accent3"/>
          </a:solidFill>
        </p:grpSpPr>
        <p:sp>
          <p:nvSpPr>
            <p:cNvPr id="46" name="Freeform: Shape 45">
              <a:extLst>
                <a:ext uri="{FF2B5EF4-FFF2-40B4-BE49-F238E27FC236}">
                  <a16:creationId xmlns:a16="http://schemas.microsoft.com/office/drawing/2014/main" id="{1599B804-9263-8CCC-642F-A790A8B39C79}"/>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j-lt"/>
                  <a:ea typeface="+mn-ea"/>
                  <a:cs typeface="Segoe UI Semibold" panose="020B0702040204020203" pitchFamily="34" charset="0"/>
                </a:rPr>
                <a:t>CONSOLIDATE</a:t>
              </a:r>
            </a:p>
          </p:txBody>
        </p:sp>
        <p:sp>
          <p:nvSpPr>
            <p:cNvPr id="47" name="Freeform: Shape 46">
              <a:extLst>
                <a:ext uri="{FF2B5EF4-FFF2-40B4-BE49-F238E27FC236}">
                  <a16:creationId xmlns:a16="http://schemas.microsoft.com/office/drawing/2014/main" id="{791EBB4C-F5F3-B649-C6BE-576FD42109E3}"/>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latin typeface="+mj-lt"/>
              </a:endParaRPr>
            </a:p>
          </p:txBody>
        </p:sp>
      </p:grpSp>
    </p:spTree>
    <p:extLst>
      <p:ext uri="{BB962C8B-B14F-4D97-AF65-F5344CB8AC3E}">
        <p14:creationId xmlns:p14="http://schemas.microsoft.com/office/powerpoint/2010/main" val="2036637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4EB2BF-D9B2-BF6D-7271-C659CDB73F72}"/>
              </a:ext>
            </a:extLst>
          </p:cNvPr>
          <p:cNvSpPr txBox="1"/>
          <p:nvPr/>
        </p:nvSpPr>
        <p:spPr>
          <a:xfrm>
            <a:off x="385200" y="1212215"/>
            <a:ext cx="7258613" cy="4401205"/>
          </a:xfrm>
          <a:prstGeom prst="rect">
            <a:avLst/>
          </a:prstGeom>
          <a:solidFill>
            <a:schemeClr val="bg1"/>
          </a:solidFill>
        </p:spPr>
        <p:txBody>
          <a:bodyPr wrap="square" rtlCol="0">
            <a:spAutoFit/>
          </a:bodyPr>
          <a:lstStyle/>
          <a:p>
            <a:pPr>
              <a:spcBef>
                <a:spcPts val="300"/>
              </a:spcBef>
              <a:spcAft>
                <a:spcPts val="300"/>
              </a:spcAft>
            </a:pPr>
            <a:r>
              <a:rPr lang="en-AU" sz="1150">
                <a:solidFill>
                  <a:schemeClr val="tx1"/>
                </a:solidFill>
              </a:rPr>
              <a:t>Generally, permissions should only be required if prior approval is necessary. That is, in situations where risks are high or significant, and are best managed before risk events can occur rather than after the fact.</a:t>
            </a:r>
          </a:p>
          <a:p>
            <a:pPr>
              <a:spcBef>
                <a:spcPts val="300"/>
              </a:spcBef>
              <a:spcAft>
                <a:spcPts val="300"/>
              </a:spcAft>
            </a:pPr>
            <a:r>
              <a:rPr lang="en-AU" sz="1150" b="1"/>
              <a:t>Setting permission targets</a:t>
            </a:r>
          </a:p>
          <a:p>
            <a:pPr>
              <a:spcBef>
                <a:spcPts val="300"/>
              </a:spcBef>
              <a:spcAft>
                <a:spcPts val="300"/>
              </a:spcAft>
            </a:pPr>
            <a:r>
              <a:rPr lang="en-US" sz="1150">
                <a:latin typeface="+mn-lt"/>
                <a:ea typeface="+mn-ea"/>
                <a:cs typeface="+mn-cs"/>
              </a:rPr>
              <a:t>Permissions can set requirements or targets for people, processes, products and places (the ‘4Ps’). As you consider designing or reforming permissions, start by exploring:</a:t>
            </a:r>
          </a:p>
          <a:p>
            <a:pPr marL="171450" indent="-171450">
              <a:spcBef>
                <a:spcPts val="300"/>
              </a:spcBef>
              <a:spcAft>
                <a:spcPts val="300"/>
              </a:spcAft>
              <a:buFont typeface="Arial" panose="020B0604020202020204" pitchFamily="34" charset="0"/>
              <a:buChar char="•"/>
            </a:pPr>
            <a:r>
              <a:rPr lang="en-US" sz="1150">
                <a:latin typeface="+mn-lt"/>
                <a:ea typeface="+mn-ea"/>
                <a:cs typeface="+mn-cs"/>
              </a:rPr>
              <a:t>all feasible sources of risk </a:t>
            </a:r>
            <a:r>
              <a:rPr lang="en-US" sz="1150"/>
              <a:t>and potential permission </a:t>
            </a:r>
            <a:r>
              <a:rPr lang="en-US" sz="1150">
                <a:latin typeface="+mn-lt"/>
                <a:ea typeface="+mn-ea"/>
                <a:cs typeface="+mn-cs"/>
              </a:rPr>
              <a:t>targets</a:t>
            </a:r>
            <a:endParaRPr lang="en-US" sz="1150"/>
          </a:p>
          <a:p>
            <a:pPr marL="171450" indent="-171450">
              <a:spcBef>
                <a:spcPts val="300"/>
              </a:spcBef>
              <a:spcAft>
                <a:spcPts val="300"/>
              </a:spcAft>
              <a:buFont typeface="Arial" panose="020B0604020202020204" pitchFamily="34" charset="0"/>
              <a:buChar char="•"/>
            </a:pPr>
            <a:r>
              <a:rPr lang="en-US" sz="1150"/>
              <a:t>options for </a:t>
            </a:r>
            <a:r>
              <a:rPr lang="en-US" sz="1150">
                <a:latin typeface="+mn-lt"/>
                <a:ea typeface="+mn-ea"/>
                <a:cs typeface="+mn-cs"/>
              </a:rPr>
              <a:t>levels of scrutiny and control</a:t>
            </a:r>
          </a:p>
          <a:p>
            <a:pPr>
              <a:spcBef>
                <a:spcPts val="300"/>
              </a:spcBef>
              <a:spcAft>
                <a:spcPts val="300"/>
              </a:spcAft>
            </a:pPr>
            <a:r>
              <a:rPr lang="en-US" sz="1150" b="1"/>
              <a:t>Balance degrees of control and simplicity to achieve policy objectives</a:t>
            </a:r>
            <a:endParaRPr lang="en-AU" sz="1150">
              <a:latin typeface="+mn-lt"/>
              <a:ea typeface="+mn-ea"/>
              <a:cs typeface="+mn-cs"/>
            </a:endParaRPr>
          </a:p>
          <a:p>
            <a:pPr>
              <a:spcBef>
                <a:spcPts val="300"/>
              </a:spcBef>
              <a:spcAft>
                <a:spcPts val="300"/>
              </a:spcAft>
            </a:pPr>
            <a:r>
              <a:rPr lang="en-AU" sz="1150"/>
              <a:t>A regulatory regime must find a balance between consistent management of each entity, while also accounting for individual entity activities and sources of risk. Consider the extent to which a permission, or permissions, can most directly </a:t>
            </a:r>
            <a:r>
              <a:rPr lang="en-US" sz="1150">
                <a:latin typeface="+mn-lt"/>
                <a:ea typeface="+mn-ea"/>
                <a:cs typeface="+mn-cs"/>
              </a:rPr>
              <a:t>address drivers of risk while meeting other </a:t>
            </a:r>
            <a:r>
              <a:rPr lang="en-US" sz="1150"/>
              <a:t>objectives, including simplicity, cost-effectiveness, legality and other factors. </a:t>
            </a:r>
          </a:p>
          <a:p>
            <a:pPr>
              <a:spcBef>
                <a:spcPts val="300"/>
              </a:spcBef>
              <a:spcAft>
                <a:spcPts val="300"/>
              </a:spcAft>
            </a:pPr>
            <a:r>
              <a:rPr lang="en-US" sz="1150" b="1"/>
              <a:t>Design goals include:</a:t>
            </a:r>
            <a:endParaRPr lang="en-US" sz="1150" b="1">
              <a:latin typeface="+mn-lt"/>
              <a:ea typeface="+mn-ea"/>
              <a:cs typeface="+mn-cs"/>
            </a:endParaRPr>
          </a:p>
          <a:p>
            <a:pPr marL="171450" indent="-171450">
              <a:spcBef>
                <a:spcPts val="300"/>
              </a:spcBef>
              <a:spcAft>
                <a:spcPts val="300"/>
              </a:spcAft>
              <a:buFont typeface="Arial" panose="020B0604020202020204" pitchFamily="34" charset="0"/>
              <a:buChar char="•"/>
            </a:pPr>
            <a:r>
              <a:rPr lang="en-US" sz="1150">
                <a:latin typeface="+mn-lt"/>
                <a:ea typeface="+mn-ea"/>
                <a:cs typeface="+mn-cs"/>
              </a:rPr>
              <a:t>clarity for applicants to know what permission they need, to cover desired risks and avoid adding burden when not required</a:t>
            </a:r>
          </a:p>
          <a:p>
            <a:pPr marL="171450" indent="-171450">
              <a:spcBef>
                <a:spcPts val="300"/>
              </a:spcBef>
              <a:spcAft>
                <a:spcPts val="300"/>
              </a:spcAft>
              <a:buFont typeface="Arial" panose="020B0604020202020204" pitchFamily="34" charset="0"/>
              <a:buChar char="•"/>
            </a:pPr>
            <a:r>
              <a:rPr lang="en-US" sz="1150">
                <a:latin typeface="+mn-lt"/>
                <a:ea typeface="+mn-ea"/>
                <a:cs typeface="+mn-cs"/>
              </a:rPr>
              <a:t>incentives for entities to adopt desired </a:t>
            </a:r>
            <a:r>
              <a:rPr lang="en-US" sz="1150" err="1">
                <a:latin typeface="+mn-lt"/>
                <a:ea typeface="+mn-ea"/>
                <a:cs typeface="+mn-cs"/>
              </a:rPr>
              <a:t>behaviours</a:t>
            </a:r>
            <a:r>
              <a:rPr lang="en-US" sz="1150">
                <a:latin typeface="+mn-lt"/>
                <a:ea typeface="+mn-ea"/>
                <a:cs typeface="+mn-cs"/>
              </a:rPr>
              <a:t> and avoid </a:t>
            </a:r>
            <a:r>
              <a:rPr lang="en-US" sz="1150"/>
              <a:t>distortions at boundaries of permissions</a:t>
            </a:r>
            <a:r>
              <a:rPr lang="en-US" sz="1150">
                <a:latin typeface="+mn-lt"/>
                <a:ea typeface="+mn-ea"/>
                <a:cs typeface="+mn-cs"/>
              </a:rPr>
              <a:t>. </a:t>
            </a:r>
          </a:p>
          <a:p>
            <a:pPr>
              <a:spcBef>
                <a:spcPts val="300"/>
              </a:spcBef>
              <a:spcAft>
                <a:spcPts val="300"/>
              </a:spcAft>
            </a:pPr>
            <a:r>
              <a:rPr lang="en-AU" sz="1150"/>
              <a:t>Stage 4 covers the design of features, including risk controls. Further detail and guidance for this stage is provided in Guide 2.</a:t>
            </a:r>
            <a:endParaRPr lang="en-US" sz="1150"/>
          </a:p>
        </p:txBody>
      </p:sp>
      <p:sp>
        <p:nvSpPr>
          <p:cNvPr id="17" name="Rectangle 16">
            <a:extLst>
              <a:ext uri="{FF2B5EF4-FFF2-40B4-BE49-F238E27FC236}">
                <a16:creationId xmlns:a16="http://schemas.microsoft.com/office/drawing/2014/main" id="{FC953D87-A17C-3575-AAD2-B93CE9B15D91}"/>
              </a:ext>
            </a:extLst>
          </p:cNvPr>
          <p:cNvSpPr/>
          <p:nvPr/>
        </p:nvSpPr>
        <p:spPr>
          <a:xfrm>
            <a:off x="403305" y="5715948"/>
            <a:ext cx="1080603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08000" bIns="3179" numCol="1" spcCol="1270" anchor="ctr" anchorCtr="0">
            <a:noAutofit/>
          </a:bodyPr>
          <a:lstStyle/>
          <a:p>
            <a:pPr marL="0" lvl="0" indent="0" algn="l" defTabSz="444500">
              <a:lnSpc>
                <a:spcPct val="90000"/>
              </a:lnSpc>
              <a:spcBef>
                <a:spcPct val="0"/>
              </a:spcBef>
              <a:spcAft>
                <a:spcPct val="35000"/>
              </a:spcAft>
              <a:buNone/>
            </a:pPr>
            <a:r>
              <a:rPr lang="en-US" sz="1200" b="1" kern="1200"/>
              <a:t>Key questions</a:t>
            </a:r>
            <a:endParaRPr lang="en-AU" sz="1200" b="1" kern="1200"/>
          </a:p>
        </p:txBody>
      </p:sp>
      <p:sp>
        <p:nvSpPr>
          <p:cNvPr id="18" name="Rectangle 17">
            <a:extLst>
              <a:ext uri="{FF2B5EF4-FFF2-40B4-BE49-F238E27FC236}">
                <a16:creationId xmlns:a16="http://schemas.microsoft.com/office/drawing/2014/main" id="{0F59D728-7F98-7DE4-2A86-581C8023F8FE}"/>
              </a:ext>
            </a:extLst>
          </p:cNvPr>
          <p:cNvSpPr/>
          <p:nvPr/>
        </p:nvSpPr>
        <p:spPr>
          <a:xfrm>
            <a:off x="403305" y="6072627"/>
            <a:ext cx="10806033" cy="355333"/>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US" sz="1200">
                <a:solidFill>
                  <a:srgbClr val="232B39"/>
                </a:solidFill>
              </a:rPr>
              <a:t>What are the feasible options for targeting risk and how much control would be needed?</a:t>
            </a:r>
          </a:p>
          <a:p>
            <a:pPr marL="108000" indent="-108000">
              <a:spcBef>
                <a:spcPts val="200"/>
              </a:spcBef>
              <a:spcAft>
                <a:spcPts val="200"/>
              </a:spcAft>
              <a:buFont typeface="Arial" panose="020B0604020202020204" pitchFamily="34" charset="0"/>
              <a:buChar char="•"/>
            </a:pPr>
            <a:endParaRPr lang="en-AU" sz="1100">
              <a:solidFill>
                <a:srgbClr val="232B39"/>
              </a:solidFill>
            </a:endParaRPr>
          </a:p>
          <a:p>
            <a:pPr marL="108000" indent="-108000">
              <a:spcBef>
                <a:spcPts val="200"/>
              </a:spcBef>
              <a:spcAft>
                <a:spcPts val="200"/>
              </a:spcAft>
              <a:buFont typeface="Arial" panose="020B0604020202020204" pitchFamily="34" charset="0"/>
              <a:buChar char="•"/>
            </a:pPr>
            <a:endParaRPr lang="en-US" sz="1100" kern="100">
              <a:solidFill>
                <a:srgbClr val="232B39"/>
              </a:solidFill>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endParaRPr lang="en-US" sz="1100" kern="100">
              <a:solidFill>
                <a:srgbClr val="232B39"/>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C268B88-2DDB-8FC0-B2D6-D7D35344E884}"/>
              </a:ext>
            </a:extLst>
          </p:cNvPr>
          <p:cNvSpPr/>
          <p:nvPr/>
        </p:nvSpPr>
        <p:spPr>
          <a:xfrm>
            <a:off x="388799" y="160775"/>
            <a:ext cx="1083088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AU" sz="2400">
                <a:latin typeface="+mj-lt"/>
              </a:rPr>
              <a:t>3.1 Identify target and control options</a:t>
            </a:r>
          </a:p>
        </p:txBody>
      </p:sp>
      <p:sp>
        <p:nvSpPr>
          <p:cNvPr id="6" name="Content Placeholder 6">
            <a:extLst>
              <a:ext uri="{FF2B5EF4-FFF2-40B4-BE49-F238E27FC236}">
                <a16:creationId xmlns:a16="http://schemas.microsoft.com/office/drawing/2014/main" id="{34C6D4D5-7525-CF9C-8863-5A1C646D91C3}"/>
              </a:ext>
            </a:extLst>
          </p:cNvPr>
          <p:cNvSpPr>
            <a:spLocks noGrp="1"/>
          </p:cNvSpPr>
          <p:nvPr>
            <p:ph idx="1"/>
          </p:nvPr>
        </p:nvSpPr>
        <p:spPr>
          <a:xfrm>
            <a:off x="8112124" y="1524001"/>
            <a:ext cx="3108325" cy="3914774"/>
          </a:xfrm>
          <a:solidFill>
            <a:schemeClr val="bg1">
              <a:lumMod val="95000"/>
            </a:schemeClr>
          </a:solidFill>
        </p:spPr>
        <p:txBody>
          <a:bodyPr lIns="108000" tIns="108000" rIns="108000" bIns="108000"/>
          <a:lstStyle/>
          <a:p>
            <a:pPr marL="171450" indent="-171450">
              <a:buFont typeface="Arial" panose="020B0604020202020204" pitchFamily="34" charset="0"/>
              <a:buChar char="•"/>
            </a:pPr>
            <a:r>
              <a:rPr lang="en-AU" sz="1150">
                <a:latin typeface="+mn-lt"/>
              </a:rPr>
              <a:t>A simple scheme with one permission regulates more uniformly, which means that if risks do differ, some </a:t>
            </a:r>
            <a:br>
              <a:rPr lang="en-AU" sz="1150">
                <a:latin typeface="+mn-lt"/>
              </a:rPr>
            </a:br>
            <a:r>
              <a:rPr lang="en-AU" sz="1150">
                <a:latin typeface="+mn-lt"/>
              </a:rPr>
              <a:t>will be under-regulated and some over-regulated. </a:t>
            </a:r>
          </a:p>
          <a:p>
            <a:pPr marL="171450" indent="-171450">
              <a:buFont typeface="Arial" panose="020B0604020202020204" pitchFamily="34" charset="0"/>
              <a:buChar char="•"/>
            </a:pPr>
            <a:r>
              <a:rPr lang="en-AU" sz="1150">
                <a:latin typeface="+mn-lt"/>
              </a:rPr>
              <a:t>A scheme might isolate a high-risk group and apply a lot of control (such as pre-screening and conditions), while the rest of the industry is required to hold a registration with perhaps one uniform condition.</a:t>
            </a:r>
          </a:p>
          <a:p>
            <a:pPr marL="171450" indent="-171450">
              <a:buFont typeface="Arial" panose="020B0604020202020204" pitchFamily="34" charset="0"/>
              <a:buChar char="•"/>
            </a:pPr>
            <a:r>
              <a:rPr lang="en-AU" sz="1150">
                <a:latin typeface="+mn-lt"/>
              </a:rPr>
              <a:t>EPA uses three tiers of permissions to manage multiple classes of activity. </a:t>
            </a:r>
          </a:p>
        </p:txBody>
      </p:sp>
      <p:sp>
        <p:nvSpPr>
          <p:cNvPr id="9" name="TextBox 8">
            <a:extLst>
              <a:ext uri="{FF2B5EF4-FFF2-40B4-BE49-F238E27FC236}">
                <a16:creationId xmlns:a16="http://schemas.microsoft.com/office/drawing/2014/main" id="{113117C0-1AC6-0BB4-2ABD-9B415B0BF63D}"/>
              </a:ext>
            </a:extLst>
          </p:cNvPr>
          <p:cNvSpPr txBox="1"/>
          <p:nvPr/>
        </p:nvSpPr>
        <p:spPr>
          <a:xfrm>
            <a:off x="8112512" y="1233488"/>
            <a:ext cx="3092877"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Permission target</a:t>
            </a:r>
          </a:p>
        </p:txBody>
      </p:sp>
    </p:spTree>
    <p:extLst>
      <p:ext uri="{BB962C8B-B14F-4D97-AF65-F5344CB8AC3E}">
        <p14:creationId xmlns:p14="http://schemas.microsoft.com/office/powerpoint/2010/main" val="266885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29022B8-43FD-4AB0-5B30-CDFBF3872B3C}"/>
              </a:ext>
            </a:extLst>
          </p:cNvPr>
          <p:cNvSpPr/>
          <p:nvPr/>
        </p:nvSpPr>
        <p:spPr>
          <a:xfrm>
            <a:off x="7380584" y="2873528"/>
            <a:ext cx="3637936" cy="910800"/>
          </a:xfrm>
          <a:prstGeom prst="rect">
            <a:avLst/>
          </a:prstGeom>
          <a:solidFill>
            <a:srgbClr val="EAF4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CFE33872-91C3-3E9F-30D7-B44F5497EEEC}"/>
              </a:ext>
            </a:extLst>
          </p:cNvPr>
          <p:cNvSpPr/>
          <p:nvPr/>
        </p:nvSpPr>
        <p:spPr>
          <a:xfrm>
            <a:off x="7380584" y="964588"/>
            <a:ext cx="3637936" cy="1542391"/>
          </a:xfrm>
          <a:prstGeom prst="rect">
            <a:avLst/>
          </a:prstGeom>
          <a:solidFill>
            <a:srgbClr val="EAF4E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6851D9CE-6B7C-A275-08F7-747EA3772649}"/>
              </a:ext>
            </a:extLst>
          </p:cNvPr>
          <p:cNvSpPr/>
          <p:nvPr/>
        </p:nvSpPr>
        <p:spPr>
          <a:xfrm>
            <a:off x="403306" y="964588"/>
            <a:ext cx="6377739"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b="1" kern="1200"/>
              <a:t>How should the permission type be selected?</a:t>
            </a:r>
          </a:p>
        </p:txBody>
      </p:sp>
      <p:sp>
        <p:nvSpPr>
          <p:cNvPr id="3" name="Rectangle 2">
            <a:extLst>
              <a:ext uri="{FF2B5EF4-FFF2-40B4-BE49-F238E27FC236}">
                <a16:creationId xmlns:a16="http://schemas.microsoft.com/office/drawing/2014/main" id="{B3D7C645-CB4F-480A-FA55-81F1BD4E061E}"/>
              </a:ext>
            </a:extLst>
          </p:cNvPr>
          <p:cNvSpPr/>
          <p:nvPr/>
        </p:nvSpPr>
        <p:spPr>
          <a:xfrm>
            <a:off x="403306" y="1315524"/>
            <a:ext cx="6374227" cy="118323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108000" rtlCol="0" anchor="t"/>
          <a:lstStyle/>
          <a:p>
            <a:pPr>
              <a:spcBef>
                <a:spcPts val="200"/>
              </a:spcBef>
              <a:spcAft>
                <a:spcPts val="200"/>
              </a:spcAft>
            </a:pPr>
            <a:r>
              <a:rPr lang="en-AU" sz="1200">
                <a:solidFill>
                  <a:schemeClr val="tx1"/>
                </a:solidFill>
                <a:latin typeface="+mj-lt"/>
              </a:rPr>
              <a:t>Step 1: Determine the level of risk and what that means for the level of control</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High level of risk means that a high level of control is needed</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Low level of risk means that a low level of control is needed and either no permission or a notification is appropriate </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Guide 2 covers design of specific controls (e.g. Fit and Proper Test, conditions). </a:t>
            </a:r>
          </a:p>
        </p:txBody>
      </p:sp>
      <p:sp>
        <p:nvSpPr>
          <p:cNvPr id="9" name="Rectangle 8">
            <a:extLst>
              <a:ext uri="{FF2B5EF4-FFF2-40B4-BE49-F238E27FC236}">
                <a16:creationId xmlns:a16="http://schemas.microsoft.com/office/drawing/2014/main" id="{9D7870C8-EE3C-B4EB-378A-281751A46B50}"/>
              </a:ext>
            </a:extLst>
          </p:cNvPr>
          <p:cNvSpPr/>
          <p:nvPr/>
        </p:nvSpPr>
        <p:spPr>
          <a:xfrm rot="16200000">
            <a:off x="7881799" y="1534490"/>
            <a:ext cx="1423597" cy="39288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sz="1200">
                <a:solidFill>
                  <a:schemeClr val="tx1"/>
                </a:solidFill>
              </a:rPr>
              <a:t>Level of control</a:t>
            </a:r>
          </a:p>
        </p:txBody>
      </p:sp>
      <p:sp>
        <p:nvSpPr>
          <p:cNvPr id="22" name="Rectangle 21">
            <a:extLst>
              <a:ext uri="{FF2B5EF4-FFF2-40B4-BE49-F238E27FC236}">
                <a16:creationId xmlns:a16="http://schemas.microsoft.com/office/drawing/2014/main" id="{51E3D10A-AC64-639F-A85B-BEC62F859455}"/>
              </a:ext>
            </a:extLst>
          </p:cNvPr>
          <p:cNvSpPr/>
          <p:nvPr/>
        </p:nvSpPr>
        <p:spPr>
          <a:xfrm>
            <a:off x="7492927" y="1019135"/>
            <a:ext cx="846484" cy="606094"/>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sz="1200">
                <a:solidFill>
                  <a:schemeClr val="tx1"/>
                </a:solidFill>
              </a:rPr>
              <a:t>High level of control</a:t>
            </a:r>
          </a:p>
        </p:txBody>
      </p:sp>
      <p:sp>
        <p:nvSpPr>
          <p:cNvPr id="23" name="Rectangle 22">
            <a:extLst>
              <a:ext uri="{FF2B5EF4-FFF2-40B4-BE49-F238E27FC236}">
                <a16:creationId xmlns:a16="http://schemas.microsoft.com/office/drawing/2014/main" id="{8B960A9A-EADF-A7E0-A99F-C367A683CAD6}"/>
              </a:ext>
            </a:extLst>
          </p:cNvPr>
          <p:cNvSpPr/>
          <p:nvPr/>
        </p:nvSpPr>
        <p:spPr>
          <a:xfrm>
            <a:off x="7492927" y="1842618"/>
            <a:ext cx="850030" cy="606094"/>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sz="1200">
                <a:solidFill>
                  <a:schemeClr val="tx1"/>
                </a:solidFill>
              </a:rPr>
              <a:t>Low level of control</a:t>
            </a:r>
          </a:p>
        </p:txBody>
      </p:sp>
      <p:sp>
        <p:nvSpPr>
          <p:cNvPr id="29" name="Rectangle 28">
            <a:extLst>
              <a:ext uri="{FF2B5EF4-FFF2-40B4-BE49-F238E27FC236}">
                <a16:creationId xmlns:a16="http://schemas.microsoft.com/office/drawing/2014/main" id="{1112E4E4-7436-7C5E-D25E-32F28CA467BC}"/>
              </a:ext>
            </a:extLst>
          </p:cNvPr>
          <p:cNvSpPr/>
          <p:nvPr/>
        </p:nvSpPr>
        <p:spPr>
          <a:xfrm rot="16200000">
            <a:off x="8936132" y="1541222"/>
            <a:ext cx="1426884" cy="382711"/>
          </a:xfrm>
          <a:prstGeom prst="rect">
            <a:avLst/>
          </a:prstGeom>
          <a:solidFill>
            <a:srgbClr val="5BBD7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sz="1200">
                <a:solidFill>
                  <a:schemeClr val="bg1"/>
                </a:solidFill>
              </a:rPr>
              <a:t>Level of risk</a:t>
            </a:r>
          </a:p>
        </p:txBody>
      </p:sp>
      <p:sp>
        <p:nvSpPr>
          <p:cNvPr id="30" name="Rectangle 29">
            <a:extLst>
              <a:ext uri="{FF2B5EF4-FFF2-40B4-BE49-F238E27FC236}">
                <a16:creationId xmlns:a16="http://schemas.microsoft.com/office/drawing/2014/main" id="{2B9028E2-265C-C81F-8D93-B8BDDE63F1B0}"/>
              </a:ext>
            </a:extLst>
          </p:cNvPr>
          <p:cNvSpPr/>
          <p:nvPr/>
        </p:nvSpPr>
        <p:spPr>
          <a:xfrm>
            <a:off x="9905346" y="1019135"/>
            <a:ext cx="846484" cy="606094"/>
          </a:xfrm>
          <a:prstGeom prst="rect">
            <a:avLst/>
          </a:prstGeom>
          <a:solidFill>
            <a:srgbClr val="5BBD7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sz="1200">
                <a:solidFill>
                  <a:schemeClr val="bg1"/>
                </a:solidFill>
              </a:rPr>
              <a:t>High level of risk</a:t>
            </a:r>
          </a:p>
        </p:txBody>
      </p:sp>
      <p:sp>
        <p:nvSpPr>
          <p:cNvPr id="31" name="Rectangle 30">
            <a:extLst>
              <a:ext uri="{FF2B5EF4-FFF2-40B4-BE49-F238E27FC236}">
                <a16:creationId xmlns:a16="http://schemas.microsoft.com/office/drawing/2014/main" id="{44591844-A307-0317-24C5-AA6638C4EEF7}"/>
              </a:ext>
            </a:extLst>
          </p:cNvPr>
          <p:cNvSpPr/>
          <p:nvPr/>
        </p:nvSpPr>
        <p:spPr>
          <a:xfrm>
            <a:off x="9908892" y="1842618"/>
            <a:ext cx="850030" cy="606094"/>
          </a:xfrm>
          <a:prstGeom prst="rect">
            <a:avLst/>
          </a:prstGeom>
          <a:solidFill>
            <a:srgbClr val="5BBD7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spcAft>
                <a:spcPts val="200"/>
              </a:spcAft>
            </a:pPr>
            <a:r>
              <a:rPr lang="en-AU" sz="1200">
                <a:solidFill>
                  <a:schemeClr val="bg1"/>
                </a:solidFill>
              </a:rPr>
              <a:t>Low level of risk</a:t>
            </a:r>
          </a:p>
        </p:txBody>
      </p:sp>
      <p:sp>
        <p:nvSpPr>
          <p:cNvPr id="32" name="Rectangle 31">
            <a:extLst>
              <a:ext uri="{FF2B5EF4-FFF2-40B4-BE49-F238E27FC236}">
                <a16:creationId xmlns:a16="http://schemas.microsoft.com/office/drawing/2014/main" id="{E31C9DB2-3155-8B19-9C50-2AF7D12DCAA8}"/>
              </a:ext>
            </a:extLst>
          </p:cNvPr>
          <p:cNvSpPr/>
          <p:nvPr/>
        </p:nvSpPr>
        <p:spPr>
          <a:xfrm>
            <a:off x="7507687" y="2959100"/>
            <a:ext cx="1503582" cy="33655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200"/>
              </a:spcBef>
              <a:spcAft>
                <a:spcPts val="200"/>
              </a:spcAft>
            </a:pPr>
            <a:r>
              <a:rPr lang="en-AU" sz="1100">
                <a:solidFill>
                  <a:schemeClr val="tx1"/>
                </a:solidFill>
              </a:rPr>
              <a:t>Ongoing operation</a:t>
            </a:r>
          </a:p>
        </p:txBody>
      </p:sp>
      <p:sp>
        <p:nvSpPr>
          <p:cNvPr id="33" name="Rectangle 32">
            <a:extLst>
              <a:ext uri="{FF2B5EF4-FFF2-40B4-BE49-F238E27FC236}">
                <a16:creationId xmlns:a16="http://schemas.microsoft.com/office/drawing/2014/main" id="{1A94DD3F-F248-A716-5B4C-8E7134B43C6A}"/>
              </a:ext>
            </a:extLst>
          </p:cNvPr>
          <p:cNvSpPr/>
          <p:nvPr/>
        </p:nvSpPr>
        <p:spPr>
          <a:xfrm>
            <a:off x="9384878" y="2959100"/>
            <a:ext cx="1398689" cy="33655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Bef>
                <a:spcPts val="200"/>
              </a:spcBef>
              <a:spcAft>
                <a:spcPts val="200"/>
              </a:spcAft>
            </a:pPr>
            <a:r>
              <a:rPr lang="en-AU" sz="1100">
                <a:solidFill>
                  <a:schemeClr val="tx1"/>
                </a:solidFill>
              </a:rPr>
              <a:t>Discrete activity</a:t>
            </a:r>
          </a:p>
        </p:txBody>
      </p:sp>
      <p:sp>
        <p:nvSpPr>
          <p:cNvPr id="42" name="TextBox 41">
            <a:extLst>
              <a:ext uri="{FF2B5EF4-FFF2-40B4-BE49-F238E27FC236}">
                <a16:creationId xmlns:a16="http://schemas.microsoft.com/office/drawing/2014/main" id="{F4B10A6A-A6C6-9D87-5687-009C58F5E4AD}"/>
              </a:ext>
            </a:extLst>
          </p:cNvPr>
          <p:cNvSpPr txBox="1"/>
          <p:nvPr/>
        </p:nvSpPr>
        <p:spPr>
          <a:xfrm>
            <a:off x="7507687" y="3331966"/>
            <a:ext cx="1493422" cy="400110"/>
          </a:xfrm>
          <a:prstGeom prst="rect">
            <a:avLst/>
          </a:prstGeom>
          <a:noFill/>
        </p:spPr>
        <p:txBody>
          <a:bodyPr wrap="square" lIns="72000" rIns="72000" rtlCol="0">
            <a:spAutoFit/>
          </a:bodyPr>
          <a:lstStyle/>
          <a:p>
            <a:r>
              <a:rPr lang="en-US" sz="1000"/>
              <a:t>e.g. produce cheese, work as a plumber</a:t>
            </a:r>
            <a:endParaRPr lang="en-AU" sz="1000"/>
          </a:p>
        </p:txBody>
      </p:sp>
      <p:sp>
        <p:nvSpPr>
          <p:cNvPr id="43" name="TextBox 42">
            <a:extLst>
              <a:ext uri="{FF2B5EF4-FFF2-40B4-BE49-F238E27FC236}">
                <a16:creationId xmlns:a16="http://schemas.microsoft.com/office/drawing/2014/main" id="{AFB41132-A922-B219-6E76-17BDA377D52D}"/>
              </a:ext>
            </a:extLst>
          </p:cNvPr>
          <p:cNvSpPr txBox="1"/>
          <p:nvPr/>
        </p:nvSpPr>
        <p:spPr>
          <a:xfrm>
            <a:off x="9384877" y="3331966"/>
            <a:ext cx="1466003" cy="400110"/>
          </a:xfrm>
          <a:prstGeom prst="rect">
            <a:avLst/>
          </a:prstGeom>
          <a:noFill/>
        </p:spPr>
        <p:txBody>
          <a:bodyPr wrap="square" lIns="72000" rIns="72000" rtlCol="0">
            <a:spAutoFit/>
          </a:bodyPr>
          <a:lstStyle/>
          <a:p>
            <a:r>
              <a:rPr lang="en-US" sz="1000"/>
              <a:t>e.g. sell liquor at an event, build a house</a:t>
            </a:r>
            <a:endParaRPr lang="en-AU" sz="1000"/>
          </a:p>
        </p:txBody>
      </p:sp>
      <p:sp>
        <p:nvSpPr>
          <p:cNvPr id="60" name="Rectangle 59">
            <a:extLst>
              <a:ext uri="{FF2B5EF4-FFF2-40B4-BE49-F238E27FC236}">
                <a16:creationId xmlns:a16="http://schemas.microsoft.com/office/drawing/2014/main" id="{5E3A6981-9FEC-FB98-6195-3C31EC65DF85}"/>
              </a:ext>
            </a:extLst>
          </p:cNvPr>
          <p:cNvSpPr/>
          <p:nvPr/>
        </p:nvSpPr>
        <p:spPr>
          <a:xfrm>
            <a:off x="403306" y="2873528"/>
            <a:ext cx="6374227" cy="91046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108000" rtlCol="0" anchor="t"/>
          <a:lstStyle/>
          <a:p>
            <a:pPr>
              <a:spcBef>
                <a:spcPts val="200"/>
              </a:spcBef>
              <a:spcAft>
                <a:spcPts val="200"/>
              </a:spcAft>
            </a:pPr>
            <a:r>
              <a:rPr lang="en-AU" sz="1200">
                <a:solidFill>
                  <a:schemeClr val="tx1"/>
                </a:solidFill>
                <a:latin typeface="+mj-lt"/>
              </a:rPr>
              <a:t>Step 2: Determine what type of permission category could be appropriate?</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If an activity of a business or individual is ongoing, then a licence or registration may be appropriate</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If an activity is one-off or of short duration a permit may be appropriate.</a:t>
            </a:r>
          </a:p>
          <a:p>
            <a:pPr algn="l">
              <a:spcBef>
                <a:spcPts val="200"/>
              </a:spcBef>
              <a:spcAft>
                <a:spcPts val="200"/>
              </a:spcAft>
            </a:pPr>
            <a:endParaRPr lang="en-AU" sz="1200">
              <a:solidFill>
                <a:srgbClr val="232B39"/>
              </a:solidFill>
            </a:endParaRPr>
          </a:p>
          <a:p>
            <a:pPr algn="l">
              <a:spcBef>
                <a:spcPts val="200"/>
              </a:spcBef>
              <a:spcAft>
                <a:spcPts val="200"/>
              </a:spcAft>
            </a:pPr>
            <a:endParaRPr lang="en-AU" sz="1100">
              <a:solidFill>
                <a:srgbClr val="232B39"/>
              </a:solidFill>
            </a:endParaRPr>
          </a:p>
        </p:txBody>
      </p:sp>
      <p:sp>
        <p:nvSpPr>
          <p:cNvPr id="62" name="TextBox 61">
            <a:extLst>
              <a:ext uri="{FF2B5EF4-FFF2-40B4-BE49-F238E27FC236}">
                <a16:creationId xmlns:a16="http://schemas.microsoft.com/office/drawing/2014/main" id="{F275A41C-5DED-6679-619F-CAF29E6679D8}"/>
              </a:ext>
            </a:extLst>
          </p:cNvPr>
          <p:cNvSpPr txBox="1"/>
          <p:nvPr/>
        </p:nvSpPr>
        <p:spPr>
          <a:xfrm>
            <a:off x="2466508" y="2516864"/>
            <a:ext cx="1860698" cy="338554"/>
          </a:xfrm>
          <a:prstGeom prst="rect">
            <a:avLst/>
          </a:prstGeom>
          <a:noFill/>
        </p:spPr>
        <p:txBody>
          <a:bodyPr wrap="square">
            <a:spAutoFit/>
          </a:bodyPr>
          <a:lstStyle/>
          <a:p>
            <a:pPr algn="ctr">
              <a:spcBef>
                <a:spcPts val="600"/>
              </a:spcBef>
              <a:spcAft>
                <a:spcPts val="600"/>
              </a:spcAft>
            </a:pPr>
            <a:r>
              <a:rPr lang="en-AU" sz="1600">
                <a:latin typeface="+mj-lt"/>
              </a:rPr>
              <a:t>AND</a:t>
            </a:r>
          </a:p>
        </p:txBody>
      </p:sp>
      <p:sp>
        <p:nvSpPr>
          <p:cNvPr id="63" name="TextBox 62">
            <a:extLst>
              <a:ext uri="{FF2B5EF4-FFF2-40B4-BE49-F238E27FC236}">
                <a16:creationId xmlns:a16="http://schemas.microsoft.com/office/drawing/2014/main" id="{763EA2D2-6D4B-CDA1-E3BC-F22876A5E386}"/>
              </a:ext>
            </a:extLst>
          </p:cNvPr>
          <p:cNvSpPr txBox="1"/>
          <p:nvPr/>
        </p:nvSpPr>
        <p:spPr>
          <a:xfrm>
            <a:off x="2466508" y="3802105"/>
            <a:ext cx="1860698" cy="338554"/>
          </a:xfrm>
          <a:prstGeom prst="rect">
            <a:avLst/>
          </a:prstGeom>
          <a:noFill/>
        </p:spPr>
        <p:txBody>
          <a:bodyPr wrap="square">
            <a:spAutoFit/>
          </a:bodyPr>
          <a:lstStyle/>
          <a:p>
            <a:pPr algn="ctr">
              <a:spcBef>
                <a:spcPts val="600"/>
              </a:spcBef>
              <a:spcAft>
                <a:spcPts val="600"/>
              </a:spcAft>
            </a:pPr>
            <a:r>
              <a:rPr lang="en-AU" sz="1600">
                <a:latin typeface="+mj-lt"/>
              </a:rPr>
              <a:t>THEN</a:t>
            </a:r>
          </a:p>
        </p:txBody>
      </p:sp>
      <p:sp>
        <p:nvSpPr>
          <p:cNvPr id="64" name="Rectangle 63">
            <a:extLst>
              <a:ext uri="{FF2B5EF4-FFF2-40B4-BE49-F238E27FC236}">
                <a16:creationId xmlns:a16="http://schemas.microsoft.com/office/drawing/2014/main" id="{FEAEA90A-8D45-D98C-99E7-C9F3178575E3}"/>
              </a:ext>
            </a:extLst>
          </p:cNvPr>
          <p:cNvSpPr/>
          <p:nvPr/>
        </p:nvSpPr>
        <p:spPr>
          <a:xfrm>
            <a:off x="403306" y="4158769"/>
            <a:ext cx="6374227" cy="136886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54000" rIns="108000" bIns="108000" rtlCol="0" anchor="t"/>
          <a:lstStyle/>
          <a:p>
            <a:pPr>
              <a:spcBef>
                <a:spcPts val="200"/>
              </a:spcBef>
              <a:spcAft>
                <a:spcPts val="200"/>
              </a:spcAft>
            </a:pPr>
            <a:r>
              <a:rPr lang="en-AU" sz="1200">
                <a:solidFill>
                  <a:schemeClr val="tx1"/>
                </a:solidFill>
                <a:latin typeface="+mj-lt"/>
              </a:rPr>
              <a:t>Step 3: Treat the level of risk with the optimal permission</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Operate in a market and high risk, then a licence is appropriate</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Operate is a market and medium risk, then a registration is appropriate</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If a high-risk specific activity, then a permit is appropriate – but with conditions</a:t>
            </a:r>
          </a:p>
          <a:p>
            <a:pPr marL="108000" indent="-108000">
              <a:spcBef>
                <a:spcPts val="200"/>
              </a:spcBef>
              <a:spcAft>
                <a:spcPts val="200"/>
              </a:spcAft>
              <a:buClr>
                <a:schemeClr val="accent3"/>
              </a:buClr>
              <a:buSzPct val="120000"/>
              <a:buFont typeface="Arial" panose="020B0604020202020204" pitchFamily="34" charset="0"/>
              <a:buChar char="•"/>
            </a:pPr>
            <a:r>
              <a:rPr lang="en-AU" sz="1200">
                <a:solidFill>
                  <a:schemeClr val="tx1"/>
                </a:solidFill>
              </a:rPr>
              <a:t>If a medium-risk discrete activity, then a permit is appropriate – but with fewer conditions.</a:t>
            </a:r>
            <a:endParaRPr lang="en-AU" sz="1200">
              <a:solidFill>
                <a:srgbClr val="232B39"/>
              </a:solidFill>
            </a:endParaRPr>
          </a:p>
        </p:txBody>
      </p:sp>
      <p:sp>
        <p:nvSpPr>
          <p:cNvPr id="65" name="Arrow: Right 64">
            <a:extLst>
              <a:ext uri="{FF2B5EF4-FFF2-40B4-BE49-F238E27FC236}">
                <a16:creationId xmlns:a16="http://schemas.microsoft.com/office/drawing/2014/main" id="{259EA941-828F-4138-79BA-F980AF998E56}"/>
              </a:ext>
            </a:extLst>
          </p:cNvPr>
          <p:cNvSpPr/>
          <p:nvPr/>
        </p:nvSpPr>
        <p:spPr>
          <a:xfrm>
            <a:off x="7693527" y="4310547"/>
            <a:ext cx="364174" cy="708535"/>
          </a:xfrm>
          <a:prstGeom prst="rightArrow">
            <a:avLst>
              <a:gd name="adj1" fmla="val 63482"/>
              <a:gd name="adj2" fmla="val 61475"/>
            </a:avLst>
          </a:prstGeom>
          <a:solidFill>
            <a:srgbClr val="5BB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582B8B09-94F4-8505-6113-AD140BC33069}"/>
              </a:ext>
            </a:extLst>
          </p:cNvPr>
          <p:cNvSpPr/>
          <p:nvPr/>
        </p:nvSpPr>
        <p:spPr>
          <a:xfrm>
            <a:off x="7401772" y="4184538"/>
            <a:ext cx="3643455" cy="19683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Rectangle 67">
            <a:extLst>
              <a:ext uri="{FF2B5EF4-FFF2-40B4-BE49-F238E27FC236}">
                <a16:creationId xmlns:a16="http://schemas.microsoft.com/office/drawing/2014/main" id="{6EE3C466-4B0C-057E-BA34-7822F97E0B25}"/>
              </a:ext>
            </a:extLst>
          </p:cNvPr>
          <p:cNvSpPr/>
          <p:nvPr/>
        </p:nvSpPr>
        <p:spPr>
          <a:xfrm>
            <a:off x="7756849" y="4256772"/>
            <a:ext cx="1350332" cy="451427"/>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latin typeface="+mj-lt"/>
              </a:rPr>
              <a:t>High risk permission</a:t>
            </a:r>
          </a:p>
        </p:txBody>
      </p:sp>
      <p:sp>
        <p:nvSpPr>
          <p:cNvPr id="69" name="Rectangle 68">
            <a:extLst>
              <a:ext uri="{FF2B5EF4-FFF2-40B4-BE49-F238E27FC236}">
                <a16:creationId xmlns:a16="http://schemas.microsoft.com/office/drawing/2014/main" id="{4033BAC8-6C33-F700-EFD7-C8E1E8892D36}"/>
              </a:ext>
            </a:extLst>
          </p:cNvPr>
          <p:cNvSpPr/>
          <p:nvPr/>
        </p:nvSpPr>
        <p:spPr>
          <a:xfrm>
            <a:off x="9186936" y="4256772"/>
            <a:ext cx="1350332" cy="451427"/>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latin typeface="+mj-lt"/>
              </a:rPr>
              <a:t>Medium risk permission</a:t>
            </a:r>
          </a:p>
        </p:txBody>
      </p:sp>
      <p:sp>
        <p:nvSpPr>
          <p:cNvPr id="70" name="Rectangle 69">
            <a:extLst>
              <a:ext uri="{FF2B5EF4-FFF2-40B4-BE49-F238E27FC236}">
                <a16:creationId xmlns:a16="http://schemas.microsoft.com/office/drawing/2014/main" id="{73AAFD7D-4BEA-8316-EB2A-6449BCCA4E3A}"/>
              </a:ext>
            </a:extLst>
          </p:cNvPr>
          <p:cNvSpPr/>
          <p:nvPr/>
        </p:nvSpPr>
        <p:spPr>
          <a:xfrm>
            <a:off x="7756857" y="5151866"/>
            <a:ext cx="1350324" cy="244863"/>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Licence</a:t>
            </a:r>
          </a:p>
        </p:txBody>
      </p:sp>
      <p:sp>
        <p:nvSpPr>
          <p:cNvPr id="71" name="Rectangle 70">
            <a:extLst>
              <a:ext uri="{FF2B5EF4-FFF2-40B4-BE49-F238E27FC236}">
                <a16:creationId xmlns:a16="http://schemas.microsoft.com/office/drawing/2014/main" id="{1D44EB8B-E676-5D49-9EEA-D97AA812BAEA}"/>
              </a:ext>
            </a:extLst>
          </p:cNvPr>
          <p:cNvSpPr/>
          <p:nvPr/>
        </p:nvSpPr>
        <p:spPr>
          <a:xfrm>
            <a:off x="9181622" y="5151866"/>
            <a:ext cx="1350331" cy="244863"/>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Registration</a:t>
            </a:r>
          </a:p>
        </p:txBody>
      </p:sp>
      <p:sp>
        <p:nvSpPr>
          <p:cNvPr id="73" name="Rectangle 72">
            <a:extLst>
              <a:ext uri="{FF2B5EF4-FFF2-40B4-BE49-F238E27FC236}">
                <a16:creationId xmlns:a16="http://schemas.microsoft.com/office/drawing/2014/main" id="{43621355-94A3-50FC-BB56-11E61C14AD3F}"/>
              </a:ext>
            </a:extLst>
          </p:cNvPr>
          <p:cNvSpPr/>
          <p:nvPr/>
        </p:nvSpPr>
        <p:spPr>
          <a:xfrm>
            <a:off x="7756849" y="5840394"/>
            <a:ext cx="2775096" cy="233378"/>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Permit</a:t>
            </a:r>
          </a:p>
        </p:txBody>
      </p:sp>
      <p:sp>
        <p:nvSpPr>
          <p:cNvPr id="75" name="Rectangle 74">
            <a:extLst>
              <a:ext uri="{FF2B5EF4-FFF2-40B4-BE49-F238E27FC236}">
                <a16:creationId xmlns:a16="http://schemas.microsoft.com/office/drawing/2014/main" id="{09B7E549-8EDE-BDE2-CD01-CD8B585BFE7F}"/>
              </a:ext>
            </a:extLst>
          </p:cNvPr>
          <p:cNvSpPr/>
          <p:nvPr/>
        </p:nvSpPr>
        <p:spPr>
          <a:xfrm>
            <a:off x="7756857" y="4791533"/>
            <a:ext cx="2787028" cy="276999"/>
          </a:xfrm>
          <a:prstGeom prst="rect">
            <a:avLst/>
          </a:prstGeom>
          <a:solidFill>
            <a:schemeClr val="accent2">
              <a:lumMod val="40000"/>
              <a:lumOff val="60000"/>
            </a:schemeClr>
          </a:solidFill>
          <a:ln>
            <a:noFill/>
          </a:ln>
        </p:spPr>
        <p:txBody>
          <a:bodyPr wrap="square" lIns="91440" tIns="45720" rIns="91440" bIns="45720" rtlCol="0" anchor="t">
            <a:spAutoFit/>
          </a:bodyPr>
          <a:lstStyle/>
          <a:p>
            <a:pPr algn="ctr"/>
            <a:r>
              <a:rPr lang="en-AU" sz="1200">
                <a:solidFill>
                  <a:srgbClr val="232B39"/>
                </a:solidFill>
                <a:latin typeface="+mj-lt"/>
              </a:rPr>
              <a:t>Ongoing operation </a:t>
            </a:r>
          </a:p>
        </p:txBody>
      </p:sp>
      <p:sp>
        <p:nvSpPr>
          <p:cNvPr id="76" name="Rectangle 75">
            <a:extLst>
              <a:ext uri="{FF2B5EF4-FFF2-40B4-BE49-F238E27FC236}">
                <a16:creationId xmlns:a16="http://schemas.microsoft.com/office/drawing/2014/main" id="{8E7C4F71-65E2-ADCA-6FE5-206857C78767}"/>
              </a:ext>
            </a:extLst>
          </p:cNvPr>
          <p:cNvSpPr/>
          <p:nvPr/>
        </p:nvSpPr>
        <p:spPr>
          <a:xfrm>
            <a:off x="7756857" y="5480062"/>
            <a:ext cx="2775096" cy="276999"/>
          </a:xfrm>
          <a:prstGeom prst="rect">
            <a:avLst/>
          </a:prstGeom>
          <a:solidFill>
            <a:schemeClr val="accent2">
              <a:lumMod val="40000"/>
              <a:lumOff val="60000"/>
            </a:schemeClr>
          </a:solidFill>
          <a:ln>
            <a:noFill/>
          </a:ln>
        </p:spPr>
        <p:txBody>
          <a:bodyPr wrap="square" lIns="91440" tIns="45720" rIns="91440" bIns="45720" rtlCol="0" anchor="t">
            <a:spAutoFit/>
          </a:bodyPr>
          <a:lstStyle/>
          <a:p>
            <a:pPr algn="ctr"/>
            <a:r>
              <a:rPr lang="en-AU" sz="1200">
                <a:solidFill>
                  <a:srgbClr val="232B39"/>
                </a:solidFill>
                <a:latin typeface="+mj-lt"/>
              </a:rPr>
              <a:t>Discrete activity</a:t>
            </a:r>
          </a:p>
        </p:txBody>
      </p:sp>
      <p:cxnSp>
        <p:nvCxnSpPr>
          <p:cNvPr id="86" name="Straight Connector 85">
            <a:extLst>
              <a:ext uri="{FF2B5EF4-FFF2-40B4-BE49-F238E27FC236}">
                <a16:creationId xmlns:a16="http://schemas.microsoft.com/office/drawing/2014/main" id="{869C0C7E-A3AB-7310-E289-73DDA8891BA4}"/>
              </a:ext>
            </a:extLst>
          </p:cNvPr>
          <p:cNvCxnSpPr>
            <a:cxnSpLocks/>
            <a:stCxn id="44" idx="0"/>
            <a:endCxn id="44" idx="2"/>
          </p:cNvCxnSpPr>
          <p:nvPr/>
        </p:nvCxnSpPr>
        <p:spPr>
          <a:xfrm>
            <a:off x="9199552" y="2873528"/>
            <a:ext cx="0" cy="9108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0DA46BB-9511-1B33-AAF5-1965B7ECEEBD}"/>
              </a:ext>
            </a:extLst>
          </p:cNvPr>
          <p:cNvSpPr txBox="1"/>
          <p:nvPr/>
        </p:nvSpPr>
        <p:spPr>
          <a:xfrm>
            <a:off x="403306" y="5545746"/>
            <a:ext cx="6635669" cy="772107"/>
          </a:xfrm>
          <a:prstGeom prst="rect">
            <a:avLst/>
          </a:prstGeom>
          <a:noFill/>
        </p:spPr>
        <p:txBody>
          <a:bodyPr wrap="square" lIns="36000" tIns="108000" rIns="72000" bIns="108000">
            <a:spAutoFit/>
          </a:bodyPr>
          <a:lstStyle/>
          <a:p>
            <a:r>
              <a:rPr lang="en-AU" sz="1200">
                <a:solidFill>
                  <a:schemeClr val="tx1"/>
                </a:solidFill>
                <a:latin typeface="+mj-lt"/>
              </a:rPr>
              <a:t>The best approach is to begin by considering the lowest burden permission (registrations and low-ris</a:t>
            </a:r>
            <a:r>
              <a:rPr lang="en-AU" sz="1200">
                <a:latin typeface="+mj-lt"/>
              </a:rPr>
              <a:t>k permits),</a:t>
            </a:r>
            <a:r>
              <a:rPr lang="en-AU" sz="1200">
                <a:solidFill>
                  <a:schemeClr val="tx1"/>
                </a:solidFill>
                <a:latin typeface="+mj-lt"/>
              </a:rPr>
              <a:t> and only progress to a higher burden permission (high-risk permits or licences) if this can be supported by argument and evidence.</a:t>
            </a:r>
            <a:endParaRPr lang="en-AU" sz="1200">
              <a:latin typeface="+mj-lt"/>
            </a:endParaRPr>
          </a:p>
        </p:txBody>
      </p:sp>
      <p:sp>
        <p:nvSpPr>
          <p:cNvPr id="5" name="Rectangle 4">
            <a:extLst>
              <a:ext uri="{FF2B5EF4-FFF2-40B4-BE49-F238E27FC236}">
                <a16:creationId xmlns:a16="http://schemas.microsoft.com/office/drawing/2014/main" id="{754F6145-CE79-948E-B6D5-95216C88EBC5}"/>
              </a:ext>
            </a:extLst>
          </p:cNvPr>
          <p:cNvSpPr/>
          <p:nvPr/>
        </p:nvSpPr>
        <p:spPr>
          <a:xfrm>
            <a:off x="388799" y="160775"/>
            <a:ext cx="1083088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AU" sz="2400">
                <a:latin typeface="+mj-lt"/>
              </a:rPr>
              <a:t>3.2 Select permission type to achieve policy objective</a:t>
            </a:r>
          </a:p>
        </p:txBody>
      </p:sp>
      <p:sp>
        <p:nvSpPr>
          <p:cNvPr id="13" name="Arrow: Down 12">
            <a:extLst>
              <a:ext uri="{FF2B5EF4-FFF2-40B4-BE49-F238E27FC236}">
                <a16:creationId xmlns:a16="http://schemas.microsoft.com/office/drawing/2014/main" id="{8B45716A-4E74-4384-048D-FCF9561F0B20}"/>
              </a:ext>
            </a:extLst>
          </p:cNvPr>
          <p:cNvSpPr/>
          <p:nvPr/>
        </p:nvSpPr>
        <p:spPr>
          <a:xfrm rot="16200000">
            <a:off x="6862506" y="1613094"/>
            <a:ext cx="376689" cy="32232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14" name="Arrow: Down 13">
            <a:extLst>
              <a:ext uri="{FF2B5EF4-FFF2-40B4-BE49-F238E27FC236}">
                <a16:creationId xmlns:a16="http://schemas.microsoft.com/office/drawing/2014/main" id="{7EAFD124-1D09-AABF-279F-358C27C4CA51}"/>
              </a:ext>
            </a:extLst>
          </p:cNvPr>
          <p:cNvSpPr/>
          <p:nvPr/>
        </p:nvSpPr>
        <p:spPr>
          <a:xfrm rot="16200000">
            <a:off x="6862507" y="3177301"/>
            <a:ext cx="376689" cy="32232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15" name="Arrow: Down 14">
            <a:extLst>
              <a:ext uri="{FF2B5EF4-FFF2-40B4-BE49-F238E27FC236}">
                <a16:creationId xmlns:a16="http://schemas.microsoft.com/office/drawing/2014/main" id="{5B70A821-0BE9-6BEC-5B9A-B65EF4B71FEF}"/>
              </a:ext>
            </a:extLst>
          </p:cNvPr>
          <p:cNvSpPr/>
          <p:nvPr/>
        </p:nvSpPr>
        <p:spPr>
          <a:xfrm rot="16200000">
            <a:off x="6862507" y="4627305"/>
            <a:ext cx="376689" cy="322326"/>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graphicFrame>
        <p:nvGraphicFramePr>
          <p:cNvPr id="16" name="Table 15">
            <a:extLst>
              <a:ext uri="{FF2B5EF4-FFF2-40B4-BE49-F238E27FC236}">
                <a16:creationId xmlns:a16="http://schemas.microsoft.com/office/drawing/2014/main" id="{2A427668-4FB5-16AD-9DE1-4787809FA439}"/>
              </a:ext>
            </a:extLst>
          </p:cNvPr>
          <p:cNvGraphicFramePr>
            <a:graphicFrameLocks noGrp="1"/>
          </p:cNvGraphicFramePr>
          <p:nvPr>
            <p:extLst>
              <p:ext uri="{D42A27DB-BD31-4B8C-83A1-F6EECF244321}">
                <p14:modId xmlns:p14="http://schemas.microsoft.com/office/powerpoint/2010/main" val="2852710773"/>
              </p:ext>
            </p:extLst>
          </p:nvPr>
        </p:nvGraphicFramePr>
        <p:xfrm>
          <a:off x="8854440" y="1019134"/>
          <a:ext cx="510540" cy="1426884"/>
        </p:xfrm>
        <a:graphic>
          <a:graphicData uri="http://schemas.openxmlformats.org/drawingml/2006/table">
            <a:tbl>
              <a:tblPr>
                <a:tableStyleId>{5940675A-B579-460E-94D1-54222C63F5DA}</a:tableStyleId>
              </a:tblPr>
              <a:tblGrid>
                <a:gridCol w="510540">
                  <a:extLst>
                    <a:ext uri="{9D8B030D-6E8A-4147-A177-3AD203B41FA5}">
                      <a16:colId xmlns:a16="http://schemas.microsoft.com/office/drawing/2014/main" val="1293774854"/>
                    </a:ext>
                  </a:extLst>
                </a:gridCol>
              </a:tblGrid>
              <a:tr h="356721">
                <a:tc>
                  <a:txBody>
                    <a:bodyPr/>
                    <a:lstStyle/>
                    <a:p>
                      <a:pPr algn="ctr" fontAlgn="b"/>
                      <a:r>
                        <a:rPr lang="en-AU" sz="600" b="0" i="0" u="none" strike="noStrike">
                          <a:solidFill>
                            <a:schemeClr val="bg1"/>
                          </a:solidFill>
                          <a:effectLst/>
                          <a:latin typeface="+mn-lt"/>
                        </a:rPr>
                        <a:t>Significant</a:t>
                      </a: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8A2A2B"/>
                    </a:solidFill>
                  </a:tcPr>
                </a:tc>
                <a:extLst>
                  <a:ext uri="{0D108BD9-81ED-4DB2-BD59-A6C34878D82A}">
                    <a16:rowId xmlns:a16="http://schemas.microsoft.com/office/drawing/2014/main" val="1866371962"/>
                  </a:ext>
                </a:extLst>
              </a:tr>
              <a:tr h="356721">
                <a:tc>
                  <a:txBody>
                    <a:bodyPr/>
                    <a:lstStyle/>
                    <a:p>
                      <a:pPr algn="ctr" fontAlgn="b"/>
                      <a:r>
                        <a:rPr lang="en-AU" sz="600" u="none" strike="noStrike">
                          <a:effectLst/>
                          <a:latin typeface="+mn-lt"/>
                        </a:rPr>
                        <a:t>High</a:t>
                      </a:r>
                      <a:endParaRPr lang="en-AU" sz="6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50032"/>
                    </a:solidFill>
                  </a:tcPr>
                </a:tc>
                <a:extLst>
                  <a:ext uri="{0D108BD9-81ED-4DB2-BD59-A6C34878D82A}">
                    <a16:rowId xmlns:a16="http://schemas.microsoft.com/office/drawing/2014/main" val="3562359514"/>
                  </a:ext>
                </a:extLst>
              </a:tr>
              <a:tr h="356721">
                <a:tc>
                  <a:txBody>
                    <a:bodyPr/>
                    <a:lstStyle/>
                    <a:p>
                      <a:pPr algn="ctr" fontAlgn="b"/>
                      <a:r>
                        <a:rPr lang="en-AU" sz="600" u="none" strike="noStrike">
                          <a:effectLst/>
                          <a:latin typeface="+mn-lt"/>
                        </a:rPr>
                        <a:t>Medium</a:t>
                      </a:r>
                      <a:endParaRPr lang="en-AU" sz="6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6BE00"/>
                    </a:solidFill>
                  </a:tcPr>
                </a:tc>
                <a:extLst>
                  <a:ext uri="{0D108BD9-81ED-4DB2-BD59-A6C34878D82A}">
                    <a16:rowId xmlns:a16="http://schemas.microsoft.com/office/drawing/2014/main" val="248011658"/>
                  </a:ext>
                </a:extLst>
              </a:tr>
              <a:tr h="356721">
                <a:tc>
                  <a:txBody>
                    <a:bodyPr/>
                    <a:lstStyle/>
                    <a:p>
                      <a:pPr algn="ctr" fontAlgn="b"/>
                      <a:r>
                        <a:rPr lang="en-AU" sz="600" u="none" strike="noStrike">
                          <a:effectLst/>
                          <a:latin typeface="+mn-lt"/>
                        </a:rPr>
                        <a:t>Low</a:t>
                      </a:r>
                      <a:endParaRPr lang="en-AU" sz="6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0B440"/>
                    </a:solidFill>
                  </a:tcPr>
                </a:tc>
                <a:extLst>
                  <a:ext uri="{0D108BD9-81ED-4DB2-BD59-A6C34878D82A}">
                    <a16:rowId xmlns:a16="http://schemas.microsoft.com/office/drawing/2014/main" val="3107659870"/>
                  </a:ext>
                </a:extLst>
              </a:tr>
            </a:tbl>
          </a:graphicData>
        </a:graphic>
      </p:graphicFrame>
    </p:spTree>
    <p:extLst>
      <p:ext uri="{BB962C8B-B14F-4D97-AF65-F5344CB8AC3E}">
        <p14:creationId xmlns:p14="http://schemas.microsoft.com/office/powerpoint/2010/main" val="27669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US"/>
            </a:br>
            <a:br>
              <a:rPr lang="en-US"/>
            </a:br>
            <a:br>
              <a:rPr lang="en-US"/>
            </a:br>
            <a:br>
              <a:rPr lang="en-US"/>
            </a:br>
            <a:br>
              <a:rPr lang="en-US"/>
            </a:br>
            <a:br>
              <a:rPr lang="en-AU"/>
            </a:br>
            <a:endParaRPr lang="en-AU" sz="2800"/>
          </a:p>
        </p:txBody>
      </p:sp>
      <p:sp>
        <p:nvSpPr>
          <p:cNvPr id="2" name="Rectangle 1">
            <a:extLst>
              <a:ext uri="{FF2B5EF4-FFF2-40B4-BE49-F238E27FC236}">
                <a16:creationId xmlns:a16="http://schemas.microsoft.com/office/drawing/2014/main" id="{6851D9CE-6B7C-A275-08F7-747EA3772649}"/>
              </a:ext>
            </a:extLst>
          </p:cNvPr>
          <p:cNvSpPr/>
          <p:nvPr/>
        </p:nvSpPr>
        <p:spPr>
          <a:xfrm>
            <a:off x="407989" y="1233488"/>
            <a:ext cx="7754936"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b="1" kern="1200"/>
              <a:t>What is coverage and how should it be defined?</a:t>
            </a:r>
          </a:p>
        </p:txBody>
      </p:sp>
      <p:sp>
        <p:nvSpPr>
          <p:cNvPr id="3" name="Rectangle 2">
            <a:extLst>
              <a:ext uri="{FF2B5EF4-FFF2-40B4-BE49-F238E27FC236}">
                <a16:creationId xmlns:a16="http://schemas.microsoft.com/office/drawing/2014/main" id="{B3D7C645-CB4F-480A-FA55-81F1BD4E061E}"/>
              </a:ext>
            </a:extLst>
          </p:cNvPr>
          <p:cNvSpPr/>
          <p:nvPr/>
        </p:nvSpPr>
        <p:spPr>
          <a:xfrm>
            <a:off x="407987" y="1591196"/>
            <a:ext cx="7754937" cy="338561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lstStyle/>
          <a:p>
            <a:pPr marL="171450" indent="-171450">
              <a:buClr>
                <a:schemeClr val="accent3"/>
              </a:buClr>
              <a:buSzPct val="120000"/>
              <a:buFont typeface="Arial" panose="020B0604020202020204" pitchFamily="34" charset="0"/>
              <a:buChar char="•"/>
            </a:pPr>
            <a:r>
              <a:rPr lang="en-US" sz="1200">
                <a:solidFill>
                  <a:srgbClr val="232B39"/>
                </a:solidFill>
              </a:rPr>
              <a:t>Coverage involves who and what is covered by a permission scheme, and where it will apply.</a:t>
            </a:r>
          </a:p>
          <a:p>
            <a:pPr marL="171450" indent="-171450">
              <a:buClr>
                <a:schemeClr val="accent3"/>
              </a:buClr>
              <a:buSzPct val="120000"/>
              <a:buFont typeface="Arial" panose="020B0604020202020204" pitchFamily="34" charset="0"/>
              <a:buChar char="•"/>
            </a:pPr>
            <a:r>
              <a:rPr lang="en-AU" sz="1200">
                <a:solidFill>
                  <a:schemeClr val="tx1"/>
                </a:solidFill>
              </a:rPr>
              <a:t>The coverage of the permission scheme should be focused on who or what is driving the risk of harm and should be proportional to risk. </a:t>
            </a:r>
            <a:endParaRPr lang="en-US" sz="1200">
              <a:solidFill>
                <a:srgbClr val="232B39"/>
              </a:solidFill>
            </a:endParaRPr>
          </a:p>
          <a:p>
            <a:pPr marL="171450" indent="-171450">
              <a:buClr>
                <a:schemeClr val="accent3"/>
              </a:buClr>
              <a:buSzPct val="120000"/>
              <a:buFont typeface="Arial" panose="020B0604020202020204" pitchFamily="34" charset="0"/>
              <a:buChar char="•"/>
            </a:pPr>
            <a:r>
              <a:rPr lang="en-US" sz="1200">
                <a:solidFill>
                  <a:srgbClr val="232B39"/>
                </a:solidFill>
              </a:rPr>
              <a:t>Defining coverage should also consider the benefits and costs of managing risk associated with different points of coverage, and the technical and legal feasibility of alternative approaches. The costs of managing risk should include the compliance and administration burden for both regulators and </a:t>
            </a:r>
            <a:r>
              <a:rPr lang="en-US" sz="1200" err="1">
                <a:solidFill>
                  <a:srgbClr val="232B39"/>
                </a:solidFill>
              </a:rPr>
              <a:t>regulatees</a:t>
            </a:r>
            <a:r>
              <a:rPr lang="en-US" sz="1200">
                <a:solidFill>
                  <a:srgbClr val="232B39"/>
                </a:solidFill>
              </a:rPr>
              <a:t>.</a:t>
            </a:r>
          </a:p>
          <a:p>
            <a:pPr marL="171450" indent="-171450">
              <a:buClr>
                <a:schemeClr val="accent3"/>
              </a:buClr>
              <a:buSzPct val="120000"/>
              <a:buFont typeface="Arial" panose="020B0604020202020204" pitchFamily="34" charset="0"/>
              <a:buChar char="•"/>
            </a:pPr>
            <a:r>
              <a:rPr lang="en-US" sz="1200">
                <a:solidFill>
                  <a:srgbClr val="232B39"/>
                </a:solidFill>
              </a:rPr>
              <a:t>Coverage should be limited to the minimum necessary group to address the risk being managed. </a:t>
            </a:r>
          </a:p>
          <a:p>
            <a:pPr marL="171450" indent="-171450">
              <a:buClr>
                <a:schemeClr val="accent3"/>
              </a:buClr>
              <a:buSzPct val="120000"/>
              <a:buFont typeface="Arial" panose="020B0604020202020204" pitchFamily="34" charset="0"/>
              <a:buChar char="•"/>
            </a:pPr>
            <a:r>
              <a:rPr lang="en-US" sz="1200">
                <a:solidFill>
                  <a:srgbClr val="232B39"/>
                </a:solidFill>
              </a:rPr>
              <a:t>Thresholds and exemptions can be applied to tighten target coverage, particularly where groups with certain characteristics have a different levels of identifiable risk (see Framework Stage 4).</a:t>
            </a:r>
          </a:p>
          <a:p>
            <a:pPr marL="171450" lvl="2" indent="-171450">
              <a:lnSpc>
                <a:spcPct val="107000"/>
              </a:lnSpc>
              <a:spcAft>
                <a:spcPts val="300"/>
              </a:spcAft>
              <a:buClr>
                <a:schemeClr val="accent3"/>
              </a:buClr>
              <a:buSzPct val="120000"/>
              <a:buFont typeface="Arial" panose="020B0604020202020204" pitchFamily="34" charset="0"/>
              <a:buChar char="•"/>
              <a:tabLst>
                <a:tab pos="457200" algn="l"/>
              </a:tabLst>
            </a:pPr>
            <a:r>
              <a:rPr lang="en-US" sz="1200">
                <a:solidFill>
                  <a:srgbClr val="232B39"/>
                </a:solidFill>
              </a:rPr>
              <a:t>Which points of coverage are most closely aligned with what is driving the risk or are best placed to manage the risk?</a:t>
            </a:r>
            <a:endParaRPr lang="en-AU" sz="1200">
              <a:solidFill>
                <a:srgbClr val="232B39"/>
              </a:solidFill>
            </a:endParaRPr>
          </a:p>
          <a:p>
            <a:pPr marL="171450" lvl="2" indent="-171450">
              <a:lnSpc>
                <a:spcPct val="107000"/>
              </a:lnSpc>
              <a:spcAft>
                <a:spcPts val="300"/>
              </a:spcAft>
              <a:buClr>
                <a:schemeClr val="accent3"/>
              </a:buClr>
              <a:buSzPct val="120000"/>
              <a:buFont typeface="Arial" panose="020B0604020202020204" pitchFamily="34" charset="0"/>
              <a:buChar char="•"/>
              <a:tabLst>
                <a:tab pos="457200" algn="l"/>
              </a:tabLst>
            </a:pPr>
            <a:r>
              <a:rPr lang="en-US" sz="1200">
                <a:solidFill>
                  <a:srgbClr val="232B39"/>
                </a:solidFill>
              </a:rPr>
              <a:t>When choosing the right point of coverage, consider the advantages and disadvantages of how the specification of alternative points of coverage manages risk. This could include examining</a:t>
            </a:r>
          </a:p>
          <a:p>
            <a:pPr marL="358775" lvl="3" indent="-171450">
              <a:lnSpc>
                <a:spcPct val="107000"/>
              </a:lnSpc>
              <a:buClr>
                <a:schemeClr val="accent3"/>
              </a:buClr>
              <a:buFont typeface="VIC" panose="00000500000000000000" pitchFamily="50" charset="0"/>
              <a:buChar char="–"/>
            </a:pPr>
            <a:r>
              <a:rPr lang="en-US" sz="1200">
                <a:solidFill>
                  <a:srgbClr val="232B39"/>
                </a:solidFill>
              </a:rPr>
              <a:t> the benefits and costs of implementing alternative points of coverage</a:t>
            </a:r>
          </a:p>
          <a:p>
            <a:pPr marL="358775" lvl="3" indent="-171450">
              <a:lnSpc>
                <a:spcPct val="107000"/>
              </a:lnSpc>
              <a:buClr>
                <a:schemeClr val="accent3"/>
              </a:buClr>
              <a:buFont typeface="VIC" panose="00000500000000000000" pitchFamily="50" charset="0"/>
              <a:buChar char="–"/>
            </a:pPr>
            <a:r>
              <a:rPr lang="en-US" sz="1200">
                <a:solidFill>
                  <a:srgbClr val="232B39"/>
                </a:solidFill>
              </a:rPr>
              <a:t>the technical and legal feasibility of regulating effectively for different points of coverage.</a:t>
            </a:r>
          </a:p>
          <a:p>
            <a:pPr marL="171450" indent="-171450">
              <a:buFont typeface="Arial" panose="020B0604020202020204" pitchFamily="34" charset="0"/>
              <a:buChar char="•"/>
            </a:pPr>
            <a:endParaRPr lang="en-US" sz="1200">
              <a:solidFill>
                <a:srgbClr val="232B39"/>
              </a:solidFill>
            </a:endParaRPr>
          </a:p>
        </p:txBody>
      </p:sp>
      <p:sp>
        <p:nvSpPr>
          <p:cNvPr id="10" name="Rectangle 9">
            <a:extLst>
              <a:ext uri="{FF2B5EF4-FFF2-40B4-BE49-F238E27FC236}">
                <a16:creationId xmlns:a16="http://schemas.microsoft.com/office/drawing/2014/main" id="{97CB7A13-1D55-E14A-034D-162B9E753F09}"/>
              </a:ext>
            </a:extLst>
          </p:cNvPr>
          <p:cNvSpPr/>
          <p:nvPr/>
        </p:nvSpPr>
        <p:spPr>
          <a:xfrm>
            <a:off x="407989" y="5163248"/>
            <a:ext cx="7754936"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US" sz="1200" b="1" kern="1200"/>
              <a:t>Key questions</a:t>
            </a:r>
            <a:endParaRPr lang="en-AU" sz="1200" b="1" kern="1200"/>
          </a:p>
        </p:txBody>
      </p:sp>
      <p:sp>
        <p:nvSpPr>
          <p:cNvPr id="15" name="Rectangle 14">
            <a:extLst>
              <a:ext uri="{FF2B5EF4-FFF2-40B4-BE49-F238E27FC236}">
                <a16:creationId xmlns:a16="http://schemas.microsoft.com/office/drawing/2014/main" id="{F922B7D4-812A-D122-C526-F8BDD6DC0B13}"/>
              </a:ext>
            </a:extLst>
          </p:cNvPr>
          <p:cNvSpPr/>
          <p:nvPr/>
        </p:nvSpPr>
        <p:spPr>
          <a:xfrm>
            <a:off x="407989" y="5514871"/>
            <a:ext cx="7754936" cy="81651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lstStyle/>
          <a:p>
            <a:pPr marL="171450" indent="-171450">
              <a:lnSpc>
                <a:spcPct val="107000"/>
              </a:lnSpc>
              <a:spcBef>
                <a:spcPts val="300"/>
              </a:spcBef>
              <a:spcAft>
                <a:spcPts val="300"/>
              </a:spcAft>
              <a:buFont typeface="Arial" panose="020B0604020202020204" pitchFamily="34" charset="0"/>
              <a:buChar char="•"/>
              <a:tabLst>
                <a:tab pos="457200" algn="l"/>
              </a:tabLst>
            </a:pPr>
            <a:r>
              <a:rPr lang="en-US" sz="1200">
                <a:solidFill>
                  <a:srgbClr val="232B39"/>
                </a:solidFill>
              </a:rPr>
              <a:t>What point(s) of coverage (process, product, people or place) is the most appropriate?</a:t>
            </a:r>
            <a:endParaRPr lang="en-AU" sz="1200">
              <a:solidFill>
                <a:srgbClr val="232B39"/>
              </a:solidFill>
            </a:endParaRPr>
          </a:p>
          <a:p>
            <a:pPr marL="171450" indent="-171450">
              <a:lnSpc>
                <a:spcPct val="107000"/>
              </a:lnSpc>
              <a:spcBef>
                <a:spcPts val="300"/>
              </a:spcBef>
              <a:spcAft>
                <a:spcPts val="300"/>
              </a:spcAft>
              <a:buFont typeface="Arial" panose="020B0604020202020204" pitchFamily="34" charset="0"/>
              <a:buChar char="•"/>
              <a:tabLst>
                <a:tab pos="457200" algn="l"/>
              </a:tabLst>
            </a:pPr>
            <a:r>
              <a:rPr lang="en-US" sz="1200">
                <a:solidFill>
                  <a:srgbClr val="232B39"/>
                </a:solidFill>
              </a:rPr>
              <a:t>Is the coverage of a permission clearly identifiable to regulators and permission holders?</a:t>
            </a:r>
            <a:endParaRPr lang="en-AU" sz="1200">
              <a:solidFill>
                <a:srgbClr val="232B39"/>
              </a:solidFill>
            </a:endParaRPr>
          </a:p>
          <a:p>
            <a:pPr marL="171450" indent="-171450">
              <a:lnSpc>
                <a:spcPct val="107000"/>
              </a:lnSpc>
              <a:spcBef>
                <a:spcPts val="300"/>
              </a:spcBef>
              <a:spcAft>
                <a:spcPts val="300"/>
              </a:spcAft>
              <a:buFont typeface="Arial" panose="020B0604020202020204" pitchFamily="34" charset="0"/>
              <a:buChar char="•"/>
              <a:tabLst>
                <a:tab pos="457200" algn="l"/>
              </a:tabLst>
            </a:pPr>
            <a:r>
              <a:rPr lang="en-US" sz="1200">
                <a:solidFill>
                  <a:srgbClr val="232B39"/>
                </a:solidFill>
              </a:rPr>
              <a:t>Is coverage limited to the minimum necessary group to address the risk being managed?</a:t>
            </a:r>
            <a:endParaRPr lang="en-AU" sz="1200">
              <a:solidFill>
                <a:srgbClr val="232B39"/>
              </a:solidFill>
            </a:endParaRPr>
          </a:p>
          <a:p>
            <a:pPr marL="171450" indent="-171450">
              <a:spcBef>
                <a:spcPts val="200"/>
              </a:spcBef>
              <a:spcAft>
                <a:spcPts val="200"/>
              </a:spcAft>
              <a:buFont typeface="Arial" panose="020B0604020202020204" pitchFamily="34" charset="0"/>
              <a:buChar char="•"/>
            </a:pPr>
            <a:endParaRPr lang="en-US" sz="1200">
              <a:solidFill>
                <a:srgbClr val="232B39"/>
              </a:solidFill>
            </a:endParaRPr>
          </a:p>
          <a:p>
            <a:pPr marL="171450" indent="-171450">
              <a:spcBef>
                <a:spcPts val="200"/>
              </a:spcBef>
              <a:spcAft>
                <a:spcPts val="200"/>
              </a:spcAft>
              <a:buFont typeface="Arial" panose="020B0604020202020204" pitchFamily="34" charset="0"/>
              <a:buChar char="•"/>
            </a:pPr>
            <a:endParaRPr lang="en-US" sz="1200">
              <a:solidFill>
                <a:srgbClr val="232B39"/>
              </a:solidFill>
            </a:endParaRPr>
          </a:p>
          <a:p>
            <a:pPr marL="108000" indent="-108000">
              <a:spcBef>
                <a:spcPts val="200"/>
              </a:spcBef>
              <a:spcAft>
                <a:spcPts val="200"/>
              </a:spcAft>
              <a:buFont typeface="Arial" panose="020B0604020202020204" pitchFamily="34" charset="0"/>
              <a:buChar char="•"/>
            </a:pPr>
            <a:endParaRPr lang="en-US" sz="1200" kern="100">
              <a:solidFill>
                <a:srgbClr val="232B39"/>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823A59-995D-8BD6-9E90-E4A2AF90A081}"/>
              </a:ext>
            </a:extLst>
          </p:cNvPr>
          <p:cNvSpPr/>
          <p:nvPr/>
        </p:nvSpPr>
        <p:spPr>
          <a:xfrm>
            <a:off x="388799" y="160775"/>
            <a:ext cx="1083088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AU" sz="2400">
                <a:latin typeface="+mj-lt"/>
              </a:rPr>
              <a:t>3.3 Define the most appropriate coverage</a:t>
            </a:r>
          </a:p>
        </p:txBody>
      </p:sp>
      <p:sp>
        <p:nvSpPr>
          <p:cNvPr id="11" name="Content Placeholder 6">
            <a:extLst>
              <a:ext uri="{FF2B5EF4-FFF2-40B4-BE49-F238E27FC236}">
                <a16:creationId xmlns:a16="http://schemas.microsoft.com/office/drawing/2014/main" id="{8F45751A-8897-D671-F598-22CB173BF483}"/>
              </a:ext>
            </a:extLst>
          </p:cNvPr>
          <p:cNvSpPr txBox="1">
            <a:spLocks/>
          </p:cNvSpPr>
          <p:nvPr/>
        </p:nvSpPr>
        <p:spPr>
          <a:xfrm>
            <a:off x="8455937" y="1511928"/>
            <a:ext cx="2753401" cy="4834551"/>
          </a:xfrm>
          <a:prstGeom prst="rect">
            <a:avLst/>
          </a:prstGeom>
          <a:solidFill>
            <a:schemeClr val="bg1">
              <a:lumMod val="95000"/>
            </a:schemeClr>
          </a:solidFill>
        </p:spPr>
        <p:txBody>
          <a:bodyPr vert="horz" lIns="108000" tIns="108000" rIns="108000" bIns="108000" rtlCol="0">
            <a:noAutofit/>
          </a:bodyPr>
          <a:lstStyle>
            <a:lvl1pPr marL="0" indent="0" algn="l" defTabSz="914400" rtl="0" eaLnBrk="1" latinLnBrk="0" hangingPunct="1">
              <a:lnSpc>
                <a:spcPct val="100000"/>
              </a:lnSpc>
              <a:spcBef>
                <a:spcPts val="600"/>
              </a:spcBef>
              <a:buClr>
                <a:schemeClr val="accent1"/>
              </a:buClr>
              <a:buFont typeface="Arial" panose="020B0604020202020204" pitchFamily="34" charset="0"/>
              <a:buNone/>
              <a:defRPr lang="en-AU" sz="2000" b="0" i="0" kern="120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16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accent3"/>
              </a:buClr>
              <a:buSzPct val="120000"/>
              <a:buFont typeface="Arial" panose="020B0604020202020204" pitchFamily="34" charset="0"/>
              <a:buChar char="•"/>
              <a:defRPr sz="14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AU" sz="1100" b="0" i="0">
                <a:effectLst/>
                <a:latin typeface="VIC-Regular" panose="00000500000000000000" pitchFamily="50" charset="0"/>
              </a:rPr>
              <a:t>The </a:t>
            </a:r>
            <a:r>
              <a:rPr lang="en-AU" sz="1100" b="0" i="1">
                <a:effectLst/>
                <a:latin typeface="VIC-Regular" panose="00000500000000000000" pitchFamily="50" charset="0"/>
              </a:rPr>
              <a:t>Child Employment Act 2003 </a:t>
            </a:r>
            <a:r>
              <a:rPr lang="en-AU" sz="1100" b="0" i="0">
                <a:effectLst/>
                <a:latin typeface="VIC-Regular" panose="00000500000000000000" pitchFamily="50" charset="0"/>
              </a:rPr>
              <a:t>regulates employment of children. </a:t>
            </a:r>
            <a:br>
              <a:rPr lang="en-AU" sz="1100" b="0" i="0">
                <a:effectLst/>
                <a:latin typeface="VIC-Regular" panose="00000500000000000000" pitchFamily="50" charset="0"/>
              </a:rPr>
            </a:br>
            <a:r>
              <a:rPr lang="en-AU" sz="1100" b="0" i="0">
                <a:effectLst/>
                <a:latin typeface="VIC-Regular" panose="00000500000000000000" pitchFamily="50" charset="0"/>
              </a:rPr>
              <a:t>It is administered by the Wage Inspectorate.</a:t>
            </a:r>
          </a:p>
          <a:p>
            <a:pPr algn="l"/>
            <a:r>
              <a:rPr lang="en-AU" sz="1100">
                <a:latin typeface="VIC-Regular" panose="00000500000000000000" pitchFamily="50" charset="0"/>
              </a:rPr>
              <a:t>On 1 July 2023, a</a:t>
            </a:r>
            <a:r>
              <a:rPr lang="en-AU" sz="1100" b="0" i="0">
                <a:effectLst/>
                <a:latin typeface="VIC-Regular" panose="00000500000000000000" pitchFamily="50" charset="0"/>
              </a:rPr>
              <a:t> streamlined child employment licensing system replaced the permit system, reducing the burden on business. </a:t>
            </a:r>
          </a:p>
          <a:p>
            <a:pPr algn="l"/>
            <a:r>
              <a:rPr lang="en-AU" sz="1100" b="0" i="0">
                <a:effectLst/>
                <a:latin typeface="VIC-Regular" panose="00000500000000000000" pitchFamily="50" charset="0"/>
              </a:rPr>
              <a:t>Where a licence is issued, employers will be able to employ multiple children under one licence, rather than applying for a permit for each child they engage.</a:t>
            </a:r>
          </a:p>
          <a:p>
            <a:pPr algn="l"/>
            <a:r>
              <a:rPr lang="en-AU" sz="1100" b="0" i="0">
                <a:effectLst/>
                <a:latin typeface="VIC-Regular" panose="00000500000000000000" pitchFamily="50" charset="0"/>
              </a:rPr>
              <a:t>The new licensing system is </a:t>
            </a:r>
            <a:br>
              <a:rPr lang="en-AU" sz="1100" b="0" i="0">
                <a:effectLst/>
                <a:latin typeface="VIC-Regular" panose="00000500000000000000" pitchFamily="50" charset="0"/>
              </a:rPr>
            </a:br>
            <a:r>
              <a:rPr lang="en-AU" sz="1100" b="0" i="0">
                <a:effectLst/>
                <a:latin typeface="VIC-Regular" panose="00000500000000000000" pitchFamily="50" charset="0"/>
              </a:rPr>
              <a:t>risk-based, allowing the Wage Inspectorate to focus on monitoring those types of work that are the highest risk.</a:t>
            </a:r>
          </a:p>
          <a:p>
            <a:r>
              <a:rPr lang="en-US" sz="1100">
                <a:latin typeface="+mn-lt"/>
                <a:hlinkClick r:id="rId3">
                  <a:extLst>
                    <a:ext uri="{A12FA001-AC4F-418D-AE19-62706E023703}">
                      <ahyp:hlinkClr xmlns:ahyp="http://schemas.microsoft.com/office/drawing/2018/hyperlinkcolor" val="tx"/>
                    </a:ext>
                  </a:extLst>
                </a:hlinkClick>
              </a:rPr>
              <a:t>https://www.vic.gov.au/changes-child-employment-act</a:t>
            </a:r>
            <a:endParaRPr lang="en-US" sz="1100">
              <a:latin typeface="+mn-lt"/>
            </a:endParaRPr>
          </a:p>
        </p:txBody>
      </p:sp>
      <p:sp>
        <p:nvSpPr>
          <p:cNvPr id="12" name="TextBox 11">
            <a:extLst>
              <a:ext uri="{FF2B5EF4-FFF2-40B4-BE49-F238E27FC236}">
                <a16:creationId xmlns:a16="http://schemas.microsoft.com/office/drawing/2014/main" id="{FC3ACC04-DDAF-954E-66CD-044EBD5F307F}"/>
              </a:ext>
            </a:extLst>
          </p:cNvPr>
          <p:cNvSpPr txBox="1"/>
          <p:nvPr/>
        </p:nvSpPr>
        <p:spPr>
          <a:xfrm>
            <a:off x="8456622" y="1233488"/>
            <a:ext cx="2752715"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 – Appropriate coverage</a:t>
            </a:r>
          </a:p>
        </p:txBody>
      </p:sp>
    </p:spTree>
    <p:extLst>
      <p:ext uri="{BB962C8B-B14F-4D97-AF65-F5344CB8AC3E}">
        <p14:creationId xmlns:p14="http://schemas.microsoft.com/office/powerpoint/2010/main" val="193311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D7C645-CB4F-480A-FA55-81F1BD4E061E}"/>
              </a:ext>
            </a:extLst>
          </p:cNvPr>
          <p:cNvSpPr/>
          <p:nvPr/>
        </p:nvSpPr>
        <p:spPr>
          <a:xfrm>
            <a:off x="414968" y="1261769"/>
            <a:ext cx="7240929" cy="4422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lstStyle/>
          <a:p>
            <a:pPr>
              <a:spcBef>
                <a:spcPts val="200"/>
              </a:spcBef>
              <a:spcAft>
                <a:spcPts val="200"/>
              </a:spcAft>
            </a:pPr>
            <a:r>
              <a:rPr lang="en-US" sz="1200">
                <a:solidFill>
                  <a:srgbClr val="232B39"/>
                </a:solidFill>
              </a:rPr>
              <a:t>It is important to </a:t>
            </a:r>
            <a:r>
              <a:rPr lang="en-US" sz="1200" err="1">
                <a:solidFill>
                  <a:srgbClr val="232B39"/>
                </a:solidFill>
              </a:rPr>
              <a:t>minimise</a:t>
            </a:r>
            <a:r>
              <a:rPr lang="en-US" sz="1200">
                <a:solidFill>
                  <a:srgbClr val="232B39"/>
                </a:solidFill>
              </a:rPr>
              <a:t> the compliance and administrative costs and impacts on growth and innovation of businesses. One way to do this is to consider elements of the permissions scheme that could be consolidated or made consistent with other permissions.</a:t>
            </a:r>
          </a:p>
          <a:p>
            <a:pPr>
              <a:spcBef>
                <a:spcPts val="200"/>
              </a:spcBef>
              <a:spcAft>
                <a:spcPts val="200"/>
              </a:spcAft>
            </a:pPr>
            <a:r>
              <a:rPr lang="en-US" sz="1200">
                <a:solidFill>
                  <a:srgbClr val="232B39"/>
                </a:solidFill>
              </a:rPr>
              <a:t>Consolidation is desirable when it can reduce the overall level of regulatory burden without increasing risk. Where there are similar permissions, certain requirements could be made uniform with permissions consolidated into one permission. </a:t>
            </a:r>
          </a:p>
          <a:p>
            <a:pPr>
              <a:spcBef>
                <a:spcPts val="200"/>
              </a:spcBef>
              <a:spcAft>
                <a:spcPts val="200"/>
              </a:spcAft>
            </a:pPr>
            <a:r>
              <a:rPr lang="en-US" sz="1200">
                <a:solidFill>
                  <a:srgbClr val="232B39"/>
                </a:solidFill>
              </a:rPr>
              <a:t>e.g. Some current </a:t>
            </a:r>
            <a:r>
              <a:rPr lang="en-US" sz="1200" err="1">
                <a:solidFill>
                  <a:srgbClr val="232B39"/>
                </a:solidFill>
              </a:rPr>
              <a:t>licences</a:t>
            </a:r>
            <a:r>
              <a:rPr lang="en-US" sz="1200">
                <a:solidFill>
                  <a:srgbClr val="232B39"/>
                </a:solidFill>
              </a:rPr>
              <a:t> could be reduced to registrations with universal or </a:t>
            </a:r>
            <a:r>
              <a:rPr lang="en-US" sz="1200" err="1">
                <a:solidFill>
                  <a:srgbClr val="232B39"/>
                </a:solidFill>
              </a:rPr>
              <a:t>standardised</a:t>
            </a:r>
            <a:r>
              <a:rPr lang="en-US" sz="1200">
                <a:solidFill>
                  <a:srgbClr val="232B39"/>
                </a:solidFill>
              </a:rPr>
              <a:t> conditions, and remaining </a:t>
            </a:r>
            <a:r>
              <a:rPr lang="en-US" sz="1200" err="1">
                <a:solidFill>
                  <a:srgbClr val="232B39"/>
                </a:solidFill>
              </a:rPr>
              <a:t>licences</a:t>
            </a:r>
            <a:r>
              <a:rPr lang="en-US" sz="1200">
                <a:solidFill>
                  <a:srgbClr val="232B39"/>
                </a:solidFill>
              </a:rPr>
              <a:t> for high and severe risks consolidated with different sets of conditions based on the type of operation. There  may be difficulties consolidating permissions where there are national or interjurisdictional requirements.</a:t>
            </a:r>
          </a:p>
          <a:p>
            <a:pPr>
              <a:spcBef>
                <a:spcPts val="200"/>
              </a:spcBef>
              <a:spcAft>
                <a:spcPts val="200"/>
              </a:spcAft>
            </a:pPr>
            <a:r>
              <a:rPr lang="en-AU" sz="1200">
                <a:solidFill>
                  <a:srgbClr val="232B39"/>
                </a:solidFill>
              </a:rPr>
              <a:t>To determine whether consolidation is appropriate consider:</a:t>
            </a:r>
          </a:p>
          <a:p>
            <a:pPr marL="179388" indent="-179388">
              <a:spcBef>
                <a:spcPts val="200"/>
              </a:spcBef>
              <a:spcAft>
                <a:spcPts val="200"/>
              </a:spcAft>
              <a:buClr>
                <a:schemeClr val="accent3"/>
              </a:buClr>
              <a:buSzPct val="120000"/>
              <a:buFont typeface="Arial" panose="020B0604020202020204" pitchFamily="34" charset="0"/>
              <a:buChar char="•"/>
            </a:pPr>
            <a:r>
              <a:rPr lang="en-AU" sz="1200">
                <a:solidFill>
                  <a:srgbClr val="232B39"/>
                </a:solidFill>
              </a:rPr>
              <a:t>to what extent are the harms and their causes similar?</a:t>
            </a:r>
          </a:p>
          <a:p>
            <a:pPr marL="179388" indent="-179388">
              <a:spcBef>
                <a:spcPts val="200"/>
              </a:spcBef>
              <a:spcAft>
                <a:spcPts val="200"/>
              </a:spcAft>
              <a:buClr>
                <a:schemeClr val="accent3"/>
              </a:buClr>
              <a:buSzPct val="120000"/>
              <a:buFont typeface="Arial" panose="020B0604020202020204" pitchFamily="34" charset="0"/>
              <a:buChar char="•"/>
            </a:pPr>
            <a:r>
              <a:rPr lang="en-AU" sz="1200">
                <a:solidFill>
                  <a:srgbClr val="232B39"/>
                </a:solidFill>
              </a:rPr>
              <a:t>would the likely conditions on the permission be similar?</a:t>
            </a:r>
          </a:p>
          <a:p>
            <a:pPr marL="179388" indent="-179388">
              <a:spcBef>
                <a:spcPts val="200"/>
              </a:spcBef>
              <a:spcAft>
                <a:spcPts val="200"/>
              </a:spcAft>
              <a:buClr>
                <a:schemeClr val="accent3"/>
              </a:buClr>
              <a:buSzPct val="120000"/>
              <a:buFont typeface="Arial" panose="020B0604020202020204" pitchFamily="34" charset="0"/>
              <a:buChar char="•"/>
            </a:pPr>
            <a:r>
              <a:rPr lang="en-AU" sz="1200">
                <a:solidFill>
                  <a:srgbClr val="232B39"/>
                </a:solidFill>
              </a:rPr>
              <a:t>are businesses likely to conduct similar sorts of operations but required to hold multiple types of licences? </a:t>
            </a:r>
          </a:p>
          <a:p>
            <a:pPr marL="179388" indent="-179388">
              <a:spcBef>
                <a:spcPts val="200"/>
              </a:spcBef>
              <a:spcAft>
                <a:spcPts val="200"/>
              </a:spcAft>
              <a:buClr>
                <a:schemeClr val="accent3"/>
              </a:buClr>
              <a:buSzPct val="120000"/>
              <a:buFont typeface="Arial" panose="020B0604020202020204" pitchFamily="34" charset="0"/>
              <a:buChar char="•"/>
            </a:pPr>
            <a:r>
              <a:rPr lang="en-AU" sz="1200">
                <a:solidFill>
                  <a:srgbClr val="232B39"/>
                </a:solidFill>
              </a:rPr>
              <a:t>if multiple permissions were used to manage the harms, how would each permission differ?</a:t>
            </a:r>
          </a:p>
          <a:p>
            <a:pPr>
              <a:spcBef>
                <a:spcPts val="200"/>
              </a:spcBef>
              <a:spcAft>
                <a:spcPts val="200"/>
              </a:spcAft>
            </a:pPr>
            <a:r>
              <a:rPr lang="en-AU" sz="1200">
                <a:solidFill>
                  <a:srgbClr val="232B39"/>
                </a:solidFill>
              </a:rPr>
              <a:t>If the harms and their causes are sufficiently similar, consolidation can be considered if there are minimal impacts on the effectiveness of risk-control and degree of burden imposed. </a:t>
            </a:r>
          </a:p>
          <a:p>
            <a:pPr>
              <a:spcBef>
                <a:spcPts val="200"/>
              </a:spcBef>
              <a:spcAft>
                <a:spcPts val="200"/>
              </a:spcAft>
            </a:pPr>
            <a:r>
              <a:rPr lang="en-AU" sz="1200">
                <a:solidFill>
                  <a:srgbClr val="232B39"/>
                </a:solidFill>
              </a:rPr>
              <a:t>Consider using a tiered permission, where the harms and causes are similar but different features and/or intensity of features are required to manage risks effectively and/or without undue burden.</a:t>
            </a:r>
          </a:p>
        </p:txBody>
      </p:sp>
      <p:sp>
        <p:nvSpPr>
          <p:cNvPr id="47" name="TextBox 46">
            <a:extLst>
              <a:ext uri="{FF2B5EF4-FFF2-40B4-BE49-F238E27FC236}">
                <a16:creationId xmlns:a16="http://schemas.microsoft.com/office/drawing/2014/main" id="{DAD607F6-A7C6-F986-AA20-036FD0CFB595}"/>
              </a:ext>
            </a:extLst>
          </p:cNvPr>
          <p:cNvSpPr txBox="1"/>
          <p:nvPr/>
        </p:nvSpPr>
        <p:spPr>
          <a:xfrm>
            <a:off x="7824247" y="1136650"/>
            <a:ext cx="3385091" cy="3656330"/>
          </a:xfrm>
          <a:prstGeom prst="rect">
            <a:avLst/>
          </a:prstGeom>
          <a:solidFill>
            <a:schemeClr val="bg1">
              <a:lumMod val="95000"/>
            </a:schemeClr>
          </a:solidFill>
          <a:ln>
            <a:solidFill>
              <a:schemeClr val="accent1"/>
            </a:solidFill>
          </a:ln>
        </p:spPr>
        <p:txBody>
          <a:bodyPr wrap="square" rtlCol="0">
            <a:noAutofit/>
          </a:bodyPr>
          <a:lstStyle/>
          <a:p>
            <a:endParaRPr lang="en-AU" sz="1100"/>
          </a:p>
        </p:txBody>
      </p:sp>
      <p:sp>
        <p:nvSpPr>
          <p:cNvPr id="2" name="Rectangle 1">
            <a:extLst>
              <a:ext uri="{FF2B5EF4-FFF2-40B4-BE49-F238E27FC236}">
                <a16:creationId xmlns:a16="http://schemas.microsoft.com/office/drawing/2014/main" id="{6851D9CE-6B7C-A275-08F7-747EA3772649}"/>
              </a:ext>
            </a:extLst>
          </p:cNvPr>
          <p:cNvSpPr/>
          <p:nvPr/>
        </p:nvSpPr>
        <p:spPr>
          <a:xfrm>
            <a:off x="414969" y="903136"/>
            <a:ext cx="7228844"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b="1" kern="1200"/>
              <a:t>What is consolidation and what are the implications?</a:t>
            </a:r>
          </a:p>
        </p:txBody>
      </p:sp>
      <p:sp>
        <p:nvSpPr>
          <p:cNvPr id="10" name="Rectangle 9">
            <a:extLst>
              <a:ext uri="{FF2B5EF4-FFF2-40B4-BE49-F238E27FC236}">
                <a16:creationId xmlns:a16="http://schemas.microsoft.com/office/drawing/2014/main" id="{97CB7A13-1D55-E14A-034D-162B9E753F09}"/>
              </a:ext>
            </a:extLst>
          </p:cNvPr>
          <p:cNvSpPr/>
          <p:nvPr/>
        </p:nvSpPr>
        <p:spPr>
          <a:xfrm>
            <a:off x="414195" y="5802049"/>
            <a:ext cx="1079514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US" sz="1200" b="1" kern="1200"/>
              <a:t>Key </a:t>
            </a:r>
            <a:r>
              <a:rPr lang="en-US" sz="1200" b="1"/>
              <a:t>question</a:t>
            </a:r>
            <a:endParaRPr lang="en-AU" sz="1200" b="1" kern="1200"/>
          </a:p>
        </p:txBody>
      </p:sp>
      <p:sp>
        <p:nvSpPr>
          <p:cNvPr id="15" name="Rectangle 14">
            <a:extLst>
              <a:ext uri="{FF2B5EF4-FFF2-40B4-BE49-F238E27FC236}">
                <a16:creationId xmlns:a16="http://schemas.microsoft.com/office/drawing/2014/main" id="{F922B7D4-812A-D122-C526-F8BDD6DC0B13}"/>
              </a:ext>
            </a:extLst>
          </p:cNvPr>
          <p:cNvSpPr/>
          <p:nvPr/>
        </p:nvSpPr>
        <p:spPr>
          <a:xfrm>
            <a:off x="414195" y="6148108"/>
            <a:ext cx="10795143" cy="306032"/>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lstStyle/>
          <a:p>
            <a:pPr marL="108000" indent="-108000">
              <a:spcBef>
                <a:spcPts val="200"/>
              </a:spcBef>
              <a:spcAft>
                <a:spcPts val="200"/>
              </a:spcAft>
              <a:buFont typeface="Arial" panose="020B0604020202020204" pitchFamily="34" charset="0"/>
              <a:buChar char="•"/>
            </a:pPr>
            <a:r>
              <a:rPr lang="en-US" sz="1200">
                <a:solidFill>
                  <a:srgbClr val="232B39"/>
                </a:solidFill>
              </a:rPr>
              <a:t>Are there opportunities to consolidate similar permissions?</a:t>
            </a:r>
            <a:endParaRPr lang="en-US" sz="1200" kern="100">
              <a:solidFill>
                <a:srgbClr val="232B39"/>
              </a:solidFill>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endParaRPr lang="en-US" sz="1200" kern="100">
              <a:solidFill>
                <a:srgbClr val="232B39"/>
              </a:solidFill>
              <a:ea typeface="Calibri" panose="020F0502020204030204" pitchFamily="34" charset="0"/>
              <a:cs typeface="Times New Roman" panose="02020603050405020304" pitchFamily="18" charset="0"/>
            </a:endParaRPr>
          </a:p>
          <a:p>
            <a:pPr marL="108000" indent="-108000">
              <a:spcBef>
                <a:spcPts val="200"/>
              </a:spcBef>
              <a:spcAft>
                <a:spcPts val="200"/>
              </a:spcAft>
              <a:buFont typeface="Arial" panose="020B0604020202020204" pitchFamily="34" charset="0"/>
              <a:buChar char="•"/>
            </a:pPr>
            <a:endParaRPr lang="en-US" sz="1200" kern="100">
              <a:solidFill>
                <a:srgbClr val="232B39"/>
              </a:solidFill>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A7534F3-CE1C-B570-AC4A-3D5D3E68E7B6}"/>
              </a:ext>
            </a:extLst>
          </p:cNvPr>
          <p:cNvSpPr txBox="1"/>
          <p:nvPr/>
        </p:nvSpPr>
        <p:spPr>
          <a:xfrm>
            <a:off x="8989195" y="1735783"/>
            <a:ext cx="1044000" cy="707886"/>
          </a:xfrm>
          <a:prstGeom prst="rect">
            <a:avLst/>
          </a:prstGeom>
          <a:solidFill>
            <a:schemeClr val="bg1">
              <a:lumMod val="85000"/>
            </a:schemeClr>
          </a:solidFill>
          <a:ln>
            <a:solidFill>
              <a:schemeClr val="bg1">
                <a:lumMod val="75000"/>
              </a:schemeClr>
            </a:solidFill>
          </a:ln>
        </p:spPr>
        <p:txBody>
          <a:bodyPr wrap="square" lIns="72000" rtlCol="0">
            <a:spAutoFit/>
          </a:bodyPr>
          <a:lstStyle/>
          <a:p>
            <a:pPr algn="ctr">
              <a:spcAft>
                <a:spcPts val="600"/>
              </a:spcAft>
            </a:pPr>
            <a:r>
              <a:rPr lang="en-AU" sz="1000"/>
              <a:t>One licence for retail butchers</a:t>
            </a:r>
            <a:br>
              <a:rPr lang="en-AU" sz="1000"/>
            </a:br>
            <a:endParaRPr lang="en-AU" sz="1000"/>
          </a:p>
        </p:txBody>
      </p:sp>
      <p:sp>
        <p:nvSpPr>
          <p:cNvPr id="21" name="TextBox 20">
            <a:extLst>
              <a:ext uri="{FF2B5EF4-FFF2-40B4-BE49-F238E27FC236}">
                <a16:creationId xmlns:a16="http://schemas.microsoft.com/office/drawing/2014/main" id="{47DD9B4D-E461-702B-B348-E45FE9249FF9}"/>
              </a:ext>
            </a:extLst>
          </p:cNvPr>
          <p:cNvSpPr txBox="1"/>
          <p:nvPr/>
        </p:nvSpPr>
        <p:spPr>
          <a:xfrm>
            <a:off x="7830737" y="1404938"/>
            <a:ext cx="3378601" cy="261610"/>
          </a:xfrm>
          <a:prstGeom prst="rect">
            <a:avLst/>
          </a:prstGeom>
          <a:solidFill>
            <a:schemeClr val="accent2">
              <a:lumMod val="60000"/>
              <a:lumOff val="40000"/>
            </a:schemeClr>
          </a:solidFill>
          <a:ln>
            <a:noFill/>
          </a:ln>
        </p:spPr>
        <p:txBody>
          <a:bodyPr wrap="square">
            <a:spAutoFit/>
          </a:bodyPr>
          <a:lstStyle/>
          <a:p>
            <a:pPr algn="ctr"/>
            <a:r>
              <a:rPr lang="en-AU" sz="1100" b="1"/>
              <a:t>Current</a:t>
            </a:r>
          </a:p>
        </p:txBody>
      </p:sp>
      <p:sp>
        <p:nvSpPr>
          <p:cNvPr id="22" name="Rectangle 21">
            <a:extLst>
              <a:ext uri="{FF2B5EF4-FFF2-40B4-BE49-F238E27FC236}">
                <a16:creationId xmlns:a16="http://schemas.microsoft.com/office/drawing/2014/main" id="{5F409077-CCDD-E497-D012-1EAC0D18F028}"/>
              </a:ext>
            </a:extLst>
          </p:cNvPr>
          <p:cNvSpPr/>
          <p:nvPr/>
        </p:nvSpPr>
        <p:spPr>
          <a:xfrm>
            <a:off x="8989195" y="2793207"/>
            <a:ext cx="1044000" cy="68941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1000" b="1">
                <a:solidFill>
                  <a:schemeClr val="tx1"/>
                </a:solidFill>
              </a:rPr>
              <a:t>Registration</a:t>
            </a:r>
            <a:r>
              <a:rPr lang="en-AU" sz="1000">
                <a:solidFill>
                  <a:schemeClr val="tx1"/>
                </a:solidFill>
              </a:rPr>
              <a:t> to sell meat</a:t>
            </a:r>
          </a:p>
        </p:txBody>
      </p:sp>
      <p:sp>
        <p:nvSpPr>
          <p:cNvPr id="24" name="Rectangle 23">
            <a:extLst>
              <a:ext uri="{FF2B5EF4-FFF2-40B4-BE49-F238E27FC236}">
                <a16:creationId xmlns:a16="http://schemas.microsoft.com/office/drawing/2014/main" id="{0F85E8E3-6895-0D60-6BCE-FB1FFD3A05A8}"/>
              </a:ext>
            </a:extLst>
          </p:cNvPr>
          <p:cNvSpPr/>
          <p:nvPr/>
        </p:nvSpPr>
        <p:spPr>
          <a:xfrm>
            <a:off x="7850347" y="2609850"/>
            <a:ext cx="3340137" cy="20669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25" name="Rectangle 24">
            <a:extLst>
              <a:ext uri="{FF2B5EF4-FFF2-40B4-BE49-F238E27FC236}">
                <a16:creationId xmlns:a16="http://schemas.microsoft.com/office/drawing/2014/main" id="{0201F894-95FA-B523-0DF3-D17EB1FC5956}"/>
              </a:ext>
            </a:extLst>
          </p:cNvPr>
          <p:cNvSpPr/>
          <p:nvPr/>
        </p:nvSpPr>
        <p:spPr>
          <a:xfrm>
            <a:off x="7889717" y="2789978"/>
            <a:ext cx="1044000" cy="68941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1000" b="1">
                <a:solidFill>
                  <a:schemeClr val="tx1"/>
                </a:solidFill>
              </a:rPr>
              <a:t>Licence</a:t>
            </a:r>
            <a:r>
              <a:rPr lang="en-AU" sz="1000">
                <a:solidFill>
                  <a:schemeClr val="tx1"/>
                </a:solidFill>
              </a:rPr>
              <a:t> to process meat</a:t>
            </a:r>
          </a:p>
        </p:txBody>
      </p:sp>
      <p:cxnSp>
        <p:nvCxnSpPr>
          <p:cNvPr id="26" name="Straight Connector 25">
            <a:extLst>
              <a:ext uri="{FF2B5EF4-FFF2-40B4-BE49-F238E27FC236}">
                <a16:creationId xmlns:a16="http://schemas.microsoft.com/office/drawing/2014/main" id="{8CCF66D2-5665-9E4F-27E3-41E5BBE23D06}"/>
              </a:ext>
            </a:extLst>
          </p:cNvPr>
          <p:cNvCxnSpPr>
            <a:cxnSpLocks/>
            <a:stCxn id="25" idx="0"/>
          </p:cNvCxnSpPr>
          <p:nvPr/>
        </p:nvCxnSpPr>
        <p:spPr>
          <a:xfrm flipV="1">
            <a:off x="8411717" y="2409825"/>
            <a:ext cx="252858" cy="380153"/>
          </a:xfrm>
          <a:prstGeom prst="line">
            <a:avLst/>
          </a:prstGeom>
          <a:ln w="952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5D7E4E4-47C0-099A-0024-DC587BC35288}"/>
              </a:ext>
            </a:extLst>
          </p:cNvPr>
          <p:cNvCxnSpPr>
            <a:cxnSpLocks/>
            <a:stCxn id="25" idx="0"/>
          </p:cNvCxnSpPr>
          <p:nvPr/>
        </p:nvCxnSpPr>
        <p:spPr>
          <a:xfrm flipH="1" flipV="1">
            <a:off x="8194675" y="2409825"/>
            <a:ext cx="217042" cy="380153"/>
          </a:xfrm>
          <a:prstGeom prst="line">
            <a:avLst/>
          </a:prstGeom>
          <a:ln w="952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1F71466-C5B8-4CEB-DBE8-894DCA097B79}"/>
              </a:ext>
            </a:extLst>
          </p:cNvPr>
          <p:cNvCxnSpPr>
            <a:cxnSpLocks/>
            <a:stCxn id="22" idx="0"/>
            <a:endCxn id="20" idx="2"/>
          </p:cNvCxnSpPr>
          <p:nvPr/>
        </p:nvCxnSpPr>
        <p:spPr>
          <a:xfrm flipV="1">
            <a:off x="9511195" y="2443669"/>
            <a:ext cx="0" cy="349538"/>
          </a:xfrm>
          <a:prstGeom prst="line">
            <a:avLst/>
          </a:prstGeom>
          <a:ln w="9525"/>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511D6375-CA9D-A52C-E86B-B504D8F22889}"/>
              </a:ext>
            </a:extLst>
          </p:cNvPr>
          <p:cNvSpPr/>
          <p:nvPr/>
        </p:nvSpPr>
        <p:spPr>
          <a:xfrm>
            <a:off x="10098845" y="2789978"/>
            <a:ext cx="1044000" cy="68941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1000">
                <a:solidFill>
                  <a:schemeClr val="tx1"/>
                </a:solidFill>
              </a:rPr>
              <a:t>Meat transport vehicle </a:t>
            </a:r>
            <a:r>
              <a:rPr lang="en-AU" sz="1000" b="1">
                <a:solidFill>
                  <a:schemeClr val="tx1"/>
                </a:solidFill>
              </a:rPr>
              <a:t>registration</a:t>
            </a:r>
          </a:p>
        </p:txBody>
      </p:sp>
      <p:cxnSp>
        <p:nvCxnSpPr>
          <p:cNvPr id="30" name="Straight Connector 29">
            <a:extLst>
              <a:ext uri="{FF2B5EF4-FFF2-40B4-BE49-F238E27FC236}">
                <a16:creationId xmlns:a16="http://schemas.microsoft.com/office/drawing/2014/main" id="{ACC79CF1-A0AA-3968-1D50-F450669BE019}"/>
              </a:ext>
            </a:extLst>
          </p:cNvPr>
          <p:cNvCxnSpPr>
            <a:cxnSpLocks/>
            <a:stCxn id="25" idx="0"/>
          </p:cNvCxnSpPr>
          <p:nvPr/>
        </p:nvCxnSpPr>
        <p:spPr>
          <a:xfrm flipH="1" flipV="1">
            <a:off x="7893050" y="2403475"/>
            <a:ext cx="518667" cy="386503"/>
          </a:xfrm>
          <a:prstGeom prst="line">
            <a:avLst/>
          </a:prstGeom>
          <a:ln w="952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91E93371-5E22-7FD2-6DEC-05E2B2DB1F5B}"/>
              </a:ext>
            </a:extLst>
          </p:cNvPr>
          <p:cNvCxnSpPr>
            <a:cxnSpLocks/>
            <a:stCxn id="25" idx="0"/>
          </p:cNvCxnSpPr>
          <p:nvPr/>
        </p:nvCxnSpPr>
        <p:spPr>
          <a:xfrm flipV="1">
            <a:off x="8411717" y="2406650"/>
            <a:ext cx="522733" cy="383328"/>
          </a:xfrm>
          <a:prstGeom prst="line">
            <a:avLst/>
          </a:prstGeom>
          <a:ln w="952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D9CB9111-3B7B-9054-5E67-A8C5709A4710}"/>
              </a:ext>
            </a:extLst>
          </p:cNvPr>
          <p:cNvCxnSpPr>
            <a:cxnSpLocks/>
            <a:stCxn id="29" idx="0"/>
            <a:endCxn id="36" idx="2"/>
          </p:cNvCxnSpPr>
          <p:nvPr/>
        </p:nvCxnSpPr>
        <p:spPr>
          <a:xfrm flipV="1">
            <a:off x="10620845" y="2443669"/>
            <a:ext cx="0" cy="346309"/>
          </a:xfrm>
          <a:prstGeom prst="line">
            <a:avLst/>
          </a:prstGeom>
          <a:ln w="952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569379A-58E0-431B-F269-FB7DB4BBBA76}"/>
              </a:ext>
            </a:extLst>
          </p:cNvPr>
          <p:cNvCxnSpPr>
            <a:cxnSpLocks/>
            <a:stCxn id="25" idx="0"/>
            <a:endCxn id="45" idx="2"/>
          </p:cNvCxnSpPr>
          <p:nvPr/>
        </p:nvCxnSpPr>
        <p:spPr>
          <a:xfrm flipV="1">
            <a:off x="8411717" y="2443669"/>
            <a:ext cx="0" cy="346309"/>
          </a:xfrm>
          <a:prstGeom prst="line">
            <a:avLst/>
          </a:prstGeom>
          <a:ln w="9525"/>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85C54BCF-2B1B-5A93-78B8-81E0FF09E3E1}"/>
              </a:ext>
            </a:extLst>
          </p:cNvPr>
          <p:cNvSpPr/>
          <p:nvPr/>
        </p:nvSpPr>
        <p:spPr>
          <a:xfrm>
            <a:off x="8982845" y="3638550"/>
            <a:ext cx="2160000" cy="544698"/>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tx1"/>
                </a:solidFill>
              </a:rPr>
              <a:t>Medium risk/control</a:t>
            </a:r>
          </a:p>
        </p:txBody>
      </p:sp>
      <p:sp>
        <p:nvSpPr>
          <p:cNvPr id="35" name="Rectangle 34">
            <a:extLst>
              <a:ext uri="{FF2B5EF4-FFF2-40B4-BE49-F238E27FC236}">
                <a16:creationId xmlns:a16="http://schemas.microsoft.com/office/drawing/2014/main" id="{A63051FA-BE65-0B66-CA80-6E980F2CA3D1}"/>
              </a:ext>
            </a:extLst>
          </p:cNvPr>
          <p:cNvSpPr/>
          <p:nvPr/>
        </p:nvSpPr>
        <p:spPr>
          <a:xfrm>
            <a:off x="7889717" y="3638550"/>
            <a:ext cx="1044000" cy="544698"/>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tx1"/>
                </a:solidFill>
              </a:rPr>
              <a:t>High risk/ control</a:t>
            </a:r>
          </a:p>
        </p:txBody>
      </p:sp>
      <p:sp>
        <p:nvSpPr>
          <p:cNvPr id="36" name="TextBox 35">
            <a:extLst>
              <a:ext uri="{FF2B5EF4-FFF2-40B4-BE49-F238E27FC236}">
                <a16:creationId xmlns:a16="http://schemas.microsoft.com/office/drawing/2014/main" id="{5F9C19C3-7D62-BA8B-1157-9EB57FE3C3C1}"/>
              </a:ext>
            </a:extLst>
          </p:cNvPr>
          <p:cNvSpPr txBox="1"/>
          <p:nvPr/>
        </p:nvSpPr>
        <p:spPr>
          <a:xfrm>
            <a:off x="10098845" y="1735783"/>
            <a:ext cx="1044000" cy="707886"/>
          </a:xfrm>
          <a:prstGeom prst="rect">
            <a:avLst/>
          </a:prstGeom>
          <a:solidFill>
            <a:schemeClr val="bg1">
              <a:lumMod val="85000"/>
            </a:schemeClr>
          </a:solidFill>
          <a:ln>
            <a:solidFill>
              <a:schemeClr val="bg1">
                <a:lumMod val="75000"/>
              </a:schemeClr>
            </a:solidFill>
          </a:ln>
        </p:spPr>
        <p:txBody>
          <a:bodyPr wrap="square" lIns="72000" rtlCol="0">
            <a:spAutoFit/>
          </a:bodyPr>
          <a:lstStyle/>
          <a:p>
            <a:pPr algn="ctr">
              <a:spcAft>
                <a:spcPts val="600"/>
              </a:spcAft>
            </a:pPr>
            <a:r>
              <a:rPr lang="en-AU" sz="1000"/>
              <a:t>One meat transport vehicle licence</a:t>
            </a:r>
          </a:p>
        </p:txBody>
      </p:sp>
      <p:sp>
        <p:nvSpPr>
          <p:cNvPr id="45" name="TextBox 44">
            <a:extLst>
              <a:ext uri="{FF2B5EF4-FFF2-40B4-BE49-F238E27FC236}">
                <a16:creationId xmlns:a16="http://schemas.microsoft.com/office/drawing/2014/main" id="{54FDB2B0-D886-3F37-846C-7FDF2D4B943E}"/>
              </a:ext>
            </a:extLst>
          </p:cNvPr>
          <p:cNvSpPr txBox="1"/>
          <p:nvPr/>
        </p:nvSpPr>
        <p:spPr>
          <a:xfrm>
            <a:off x="7889717" y="1735783"/>
            <a:ext cx="1044000" cy="707886"/>
          </a:xfrm>
          <a:prstGeom prst="rect">
            <a:avLst/>
          </a:prstGeom>
          <a:solidFill>
            <a:schemeClr val="bg1">
              <a:lumMod val="85000"/>
            </a:schemeClr>
          </a:solidFill>
          <a:ln>
            <a:solidFill>
              <a:schemeClr val="bg1">
                <a:lumMod val="75000"/>
              </a:schemeClr>
            </a:solidFill>
          </a:ln>
        </p:spPr>
        <p:txBody>
          <a:bodyPr wrap="square" lIns="72000" rtlCol="0">
            <a:spAutoFit/>
          </a:bodyPr>
          <a:lstStyle/>
          <a:p>
            <a:pPr algn="ctr">
              <a:spcAft>
                <a:spcPts val="600"/>
              </a:spcAft>
            </a:pPr>
            <a:r>
              <a:rPr lang="en-AU" sz="1000"/>
              <a:t>Multiple licences for processing meat</a:t>
            </a:r>
          </a:p>
        </p:txBody>
      </p:sp>
      <p:sp>
        <p:nvSpPr>
          <p:cNvPr id="46" name="TextBox 45">
            <a:extLst>
              <a:ext uri="{FF2B5EF4-FFF2-40B4-BE49-F238E27FC236}">
                <a16:creationId xmlns:a16="http://schemas.microsoft.com/office/drawing/2014/main" id="{755599A5-A8EE-D46A-60A8-09DB6FFFEC0F}"/>
              </a:ext>
            </a:extLst>
          </p:cNvPr>
          <p:cNvSpPr txBox="1"/>
          <p:nvPr/>
        </p:nvSpPr>
        <p:spPr>
          <a:xfrm>
            <a:off x="7889717" y="4326723"/>
            <a:ext cx="3243103" cy="261610"/>
          </a:xfrm>
          <a:prstGeom prst="rect">
            <a:avLst/>
          </a:prstGeom>
          <a:solidFill>
            <a:schemeClr val="accent2"/>
          </a:solidFill>
          <a:ln>
            <a:solidFill>
              <a:schemeClr val="accent1"/>
            </a:solidFill>
          </a:ln>
        </p:spPr>
        <p:txBody>
          <a:bodyPr wrap="square">
            <a:spAutoFit/>
          </a:bodyPr>
          <a:lstStyle/>
          <a:p>
            <a:pPr algn="ctr"/>
            <a:r>
              <a:rPr lang="en-AU" sz="1100" b="1">
                <a:solidFill>
                  <a:schemeClr val="bg1"/>
                </a:solidFill>
              </a:rPr>
              <a:t>Potential reforms</a:t>
            </a:r>
          </a:p>
        </p:txBody>
      </p:sp>
      <p:sp>
        <p:nvSpPr>
          <p:cNvPr id="5" name="Rectangle 4">
            <a:extLst>
              <a:ext uri="{FF2B5EF4-FFF2-40B4-BE49-F238E27FC236}">
                <a16:creationId xmlns:a16="http://schemas.microsoft.com/office/drawing/2014/main" id="{7FD501E0-0BB3-0970-9731-97DD2DC70FB8}"/>
              </a:ext>
            </a:extLst>
          </p:cNvPr>
          <p:cNvSpPr/>
          <p:nvPr/>
        </p:nvSpPr>
        <p:spPr>
          <a:xfrm>
            <a:off x="388799" y="160775"/>
            <a:ext cx="1083088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US" sz="2400">
                <a:latin typeface="+mj-lt"/>
              </a:rPr>
              <a:t>3.4 Consider opportunities to consolidate permissions</a:t>
            </a:r>
          </a:p>
        </p:txBody>
      </p:sp>
      <p:sp>
        <p:nvSpPr>
          <p:cNvPr id="9" name="TextBox 8">
            <a:extLst>
              <a:ext uri="{FF2B5EF4-FFF2-40B4-BE49-F238E27FC236}">
                <a16:creationId xmlns:a16="http://schemas.microsoft.com/office/drawing/2014/main" id="{2E582073-1B61-FCCD-A3E2-1C6A51854939}"/>
              </a:ext>
            </a:extLst>
          </p:cNvPr>
          <p:cNvSpPr txBox="1"/>
          <p:nvPr/>
        </p:nvSpPr>
        <p:spPr>
          <a:xfrm>
            <a:off x="7824247" y="916053"/>
            <a:ext cx="3385091"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Hypothetical reform example</a:t>
            </a:r>
          </a:p>
        </p:txBody>
      </p:sp>
    </p:spTree>
    <p:extLst>
      <p:ext uri="{BB962C8B-B14F-4D97-AF65-F5344CB8AC3E}">
        <p14:creationId xmlns:p14="http://schemas.microsoft.com/office/powerpoint/2010/main" val="84907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Stage 3: Reflection point</a:t>
            </a:r>
            <a:endParaRPr lang="en-AU" sz="2800">
              <a:highlight>
                <a:srgbClr val="FFFF00"/>
              </a:highlight>
            </a:endParaRPr>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p:txBody>
          <a:bodyPr/>
          <a:lstStyle/>
          <a:p>
            <a:pPr>
              <a:lnSpc>
                <a:spcPct val="106000"/>
              </a:lnSpc>
              <a:spcAft>
                <a:spcPts val="800"/>
              </a:spcAft>
            </a:pPr>
            <a:r>
              <a:rPr lang="en-US" sz="1600" b="1" kern="150">
                <a:solidFill>
                  <a:srgbClr val="000000"/>
                </a:solidFill>
                <a:cs typeface="Times New Roman" panose="02020603050405020304" pitchFamily="18" charset="0"/>
              </a:rPr>
              <a:t>By this stage you will have decided if you only require a notification, or if a permission that focuses on operating in a market or an activity is required - and broadly under what circumstances this should apply. You will also have decided whether some permissions are able to be consolidated.</a:t>
            </a:r>
            <a:endParaRPr lang="en-AU" sz="1600" b="1" kern="150">
              <a:solidFill>
                <a:srgbClr val="000000"/>
              </a:solidFill>
              <a:cs typeface="Times New Roman" panose="02020603050405020304" pitchFamily="18" charset="0"/>
            </a:endParaRPr>
          </a:p>
        </p:txBody>
      </p:sp>
      <p:sp>
        <p:nvSpPr>
          <p:cNvPr id="27" name="Rectangle 26">
            <a:extLst>
              <a:ext uri="{FF2B5EF4-FFF2-40B4-BE49-F238E27FC236}">
                <a16:creationId xmlns:a16="http://schemas.microsoft.com/office/drawing/2014/main" id="{43CB7E5F-3CC7-7FFB-6631-93FE5748209A}"/>
              </a:ext>
            </a:extLst>
          </p:cNvPr>
          <p:cNvSpPr/>
          <p:nvPr/>
        </p:nvSpPr>
        <p:spPr>
          <a:xfrm>
            <a:off x="6935865" y="5380138"/>
            <a:ext cx="4327448" cy="702000"/>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400">
                <a:solidFill>
                  <a:srgbClr val="232B39"/>
                </a:solidFill>
                <a:latin typeface="+mj-lt"/>
              </a:rPr>
              <a:t>Similar permissions are consolidated where possible</a:t>
            </a:r>
          </a:p>
        </p:txBody>
      </p:sp>
      <p:sp>
        <p:nvSpPr>
          <p:cNvPr id="6" name="Rectangle 5">
            <a:extLst>
              <a:ext uri="{FF2B5EF4-FFF2-40B4-BE49-F238E27FC236}">
                <a16:creationId xmlns:a16="http://schemas.microsoft.com/office/drawing/2014/main" id="{0BB1B002-D60F-E85C-4534-C5C49C0A40F4}"/>
              </a:ext>
            </a:extLst>
          </p:cNvPr>
          <p:cNvSpPr/>
          <p:nvPr/>
        </p:nvSpPr>
        <p:spPr>
          <a:xfrm>
            <a:off x="695325" y="4630288"/>
            <a:ext cx="5438036" cy="489285"/>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US" sz="1600">
                <a:latin typeface="+mj-lt"/>
              </a:rPr>
              <a:t>Define the most appropriate coverage</a:t>
            </a:r>
            <a:endParaRPr lang="en-AU" sz="1600" kern="1200">
              <a:latin typeface="+mj-lt"/>
            </a:endParaRPr>
          </a:p>
        </p:txBody>
      </p:sp>
      <p:sp>
        <p:nvSpPr>
          <p:cNvPr id="7" name="Rectangle 6">
            <a:extLst>
              <a:ext uri="{FF2B5EF4-FFF2-40B4-BE49-F238E27FC236}">
                <a16:creationId xmlns:a16="http://schemas.microsoft.com/office/drawing/2014/main" id="{48EFCFE7-C7CC-2D04-B52C-1F4CA83122D1}"/>
              </a:ext>
            </a:extLst>
          </p:cNvPr>
          <p:cNvSpPr/>
          <p:nvPr/>
        </p:nvSpPr>
        <p:spPr>
          <a:xfrm>
            <a:off x="695325" y="5381116"/>
            <a:ext cx="5438037" cy="700045"/>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US" sz="1600">
                <a:latin typeface="+mj-lt"/>
              </a:rPr>
              <a:t>Consider opportunities to consolidate existing permissions</a:t>
            </a:r>
            <a:endParaRPr lang="en-AU" sz="1600" kern="1200">
              <a:latin typeface="+mj-lt"/>
            </a:endParaRPr>
          </a:p>
        </p:txBody>
      </p:sp>
      <p:sp>
        <p:nvSpPr>
          <p:cNvPr id="43" name="Rectangle 42">
            <a:extLst>
              <a:ext uri="{FF2B5EF4-FFF2-40B4-BE49-F238E27FC236}">
                <a16:creationId xmlns:a16="http://schemas.microsoft.com/office/drawing/2014/main" id="{61314D7F-9E20-2F60-D0B2-772AC9705D81}"/>
              </a:ext>
            </a:extLst>
          </p:cNvPr>
          <p:cNvSpPr/>
          <p:nvPr/>
        </p:nvSpPr>
        <p:spPr>
          <a:xfrm>
            <a:off x="6881890" y="4630130"/>
            <a:ext cx="4327448" cy="489600"/>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400">
                <a:solidFill>
                  <a:srgbClr val="232B39"/>
                </a:solidFill>
                <a:latin typeface="+mj-lt"/>
              </a:rPr>
              <a:t>Permissions apply to the drivers of risk</a:t>
            </a:r>
            <a:br>
              <a:rPr lang="en-AU" sz="1400">
                <a:solidFill>
                  <a:srgbClr val="232B39"/>
                </a:solidFill>
                <a:latin typeface="+mj-lt"/>
              </a:rPr>
            </a:br>
            <a:r>
              <a:rPr lang="en-AU" sz="1400">
                <a:solidFill>
                  <a:srgbClr val="232B39"/>
                </a:solidFill>
                <a:latin typeface="+mj-lt"/>
              </a:rPr>
              <a:t> = </a:t>
            </a:r>
            <a:r>
              <a:rPr lang="en-US" sz="1400">
                <a:solidFill>
                  <a:srgbClr val="232B39"/>
                </a:solidFill>
                <a:latin typeface="+mj-lt"/>
              </a:rPr>
              <a:t>people + (process, product or place)</a:t>
            </a:r>
            <a:endParaRPr lang="en-AU" sz="1400">
              <a:solidFill>
                <a:srgbClr val="232B39"/>
              </a:solidFill>
              <a:latin typeface="+mj-lt"/>
            </a:endParaRPr>
          </a:p>
        </p:txBody>
      </p:sp>
      <p:grpSp>
        <p:nvGrpSpPr>
          <p:cNvPr id="3" name="Group 2">
            <a:extLst>
              <a:ext uri="{FF2B5EF4-FFF2-40B4-BE49-F238E27FC236}">
                <a16:creationId xmlns:a16="http://schemas.microsoft.com/office/drawing/2014/main" id="{46D9B9CB-7B6C-FA4E-8E14-BBB916F6CCB1}"/>
              </a:ext>
            </a:extLst>
          </p:cNvPr>
          <p:cNvGrpSpPr/>
          <p:nvPr/>
        </p:nvGrpSpPr>
        <p:grpSpPr>
          <a:xfrm>
            <a:off x="6860623" y="2424227"/>
            <a:ext cx="4348715" cy="1968377"/>
            <a:chOff x="6655981" y="2424227"/>
            <a:chExt cx="4348715" cy="1968377"/>
          </a:xfrm>
        </p:grpSpPr>
        <p:sp>
          <p:nvSpPr>
            <p:cNvPr id="42" name="Rectangle 41">
              <a:extLst>
                <a:ext uri="{FF2B5EF4-FFF2-40B4-BE49-F238E27FC236}">
                  <a16:creationId xmlns:a16="http://schemas.microsoft.com/office/drawing/2014/main" id="{58497EBD-3BAF-DE1A-708C-5D3F6E7AC051}"/>
                </a:ext>
              </a:extLst>
            </p:cNvPr>
            <p:cNvSpPr/>
            <p:nvPr/>
          </p:nvSpPr>
          <p:spPr>
            <a:xfrm>
              <a:off x="6655981" y="2424227"/>
              <a:ext cx="4348715" cy="19683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D1883ED6-CB7C-5D18-9C61-D81B67339C9C}"/>
                </a:ext>
              </a:extLst>
            </p:cNvPr>
            <p:cNvSpPr/>
            <p:nvPr/>
          </p:nvSpPr>
          <p:spPr>
            <a:xfrm>
              <a:off x="9590568" y="2487441"/>
              <a:ext cx="1350332" cy="451427"/>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latin typeface="+mj-lt"/>
                </a:rPr>
                <a:t>Low risk (no permission)</a:t>
              </a:r>
            </a:p>
          </p:txBody>
        </p:sp>
        <p:sp>
          <p:nvSpPr>
            <p:cNvPr id="25" name="Freeform: Shape 24">
              <a:extLst>
                <a:ext uri="{FF2B5EF4-FFF2-40B4-BE49-F238E27FC236}">
                  <a16:creationId xmlns:a16="http://schemas.microsoft.com/office/drawing/2014/main" id="{AD35F5A0-40EC-E7DD-DC30-973DE53AE9D8}"/>
                </a:ext>
              </a:extLst>
            </p:cNvPr>
            <p:cNvSpPr/>
            <p:nvPr/>
          </p:nvSpPr>
          <p:spPr>
            <a:xfrm>
              <a:off x="6730400" y="2487441"/>
              <a:ext cx="1350332" cy="451427"/>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latin typeface="+mj-lt"/>
                </a:rPr>
                <a:t>High risk permission</a:t>
              </a:r>
            </a:p>
          </p:txBody>
        </p:sp>
        <p:sp>
          <p:nvSpPr>
            <p:cNvPr id="29" name="Freeform: Shape 28">
              <a:extLst>
                <a:ext uri="{FF2B5EF4-FFF2-40B4-BE49-F238E27FC236}">
                  <a16:creationId xmlns:a16="http://schemas.microsoft.com/office/drawing/2014/main" id="{09FC563C-9873-501E-B36F-584D05D9B100}"/>
                </a:ext>
              </a:extLst>
            </p:cNvPr>
            <p:cNvSpPr/>
            <p:nvPr/>
          </p:nvSpPr>
          <p:spPr>
            <a:xfrm>
              <a:off x="8160487" y="2487441"/>
              <a:ext cx="1350332" cy="451427"/>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latin typeface="+mj-lt"/>
                </a:rPr>
                <a:t>Medium risk permission</a:t>
              </a:r>
            </a:p>
          </p:txBody>
        </p:sp>
        <p:sp>
          <p:nvSpPr>
            <p:cNvPr id="44" name="Freeform: Shape 43">
              <a:extLst>
                <a:ext uri="{FF2B5EF4-FFF2-40B4-BE49-F238E27FC236}">
                  <a16:creationId xmlns:a16="http://schemas.microsoft.com/office/drawing/2014/main" id="{75930BE5-1BB8-AD92-FD95-D43EC0C366E3}"/>
                </a:ext>
              </a:extLst>
            </p:cNvPr>
            <p:cNvSpPr/>
            <p:nvPr/>
          </p:nvSpPr>
          <p:spPr>
            <a:xfrm>
              <a:off x="6730408" y="3350103"/>
              <a:ext cx="1297173" cy="244863"/>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Licence</a:t>
              </a:r>
            </a:p>
          </p:txBody>
        </p:sp>
        <p:sp>
          <p:nvSpPr>
            <p:cNvPr id="45" name="Freeform: Shape 44">
              <a:extLst>
                <a:ext uri="{FF2B5EF4-FFF2-40B4-BE49-F238E27FC236}">
                  <a16:creationId xmlns:a16="http://schemas.microsoft.com/office/drawing/2014/main" id="{84A24333-C1E2-A37A-A51A-A7BC5BB2C40A}"/>
                </a:ext>
              </a:extLst>
            </p:cNvPr>
            <p:cNvSpPr/>
            <p:nvPr/>
          </p:nvSpPr>
          <p:spPr>
            <a:xfrm>
              <a:off x="8133909" y="3350103"/>
              <a:ext cx="1350331" cy="244863"/>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Registration</a:t>
              </a:r>
            </a:p>
          </p:txBody>
        </p:sp>
        <p:sp>
          <p:nvSpPr>
            <p:cNvPr id="46" name="Freeform: Shape 45">
              <a:extLst>
                <a:ext uri="{FF2B5EF4-FFF2-40B4-BE49-F238E27FC236}">
                  <a16:creationId xmlns:a16="http://schemas.microsoft.com/office/drawing/2014/main" id="{2C8704AF-12A7-595D-1925-E7694984D0BD}"/>
                </a:ext>
              </a:extLst>
            </p:cNvPr>
            <p:cNvSpPr/>
            <p:nvPr/>
          </p:nvSpPr>
          <p:spPr>
            <a:xfrm>
              <a:off x="9590568" y="3350102"/>
              <a:ext cx="1350332" cy="244864"/>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Notification</a:t>
              </a:r>
            </a:p>
          </p:txBody>
        </p:sp>
        <p:sp>
          <p:nvSpPr>
            <p:cNvPr id="47" name="Freeform: Shape 46">
              <a:extLst>
                <a:ext uri="{FF2B5EF4-FFF2-40B4-BE49-F238E27FC236}">
                  <a16:creationId xmlns:a16="http://schemas.microsoft.com/office/drawing/2014/main" id="{25E100B6-5101-8081-A93E-7D40284171DC}"/>
                </a:ext>
              </a:extLst>
            </p:cNvPr>
            <p:cNvSpPr/>
            <p:nvPr/>
          </p:nvSpPr>
          <p:spPr>
            <a:xfrm>
              <a:off x="6730400" y="4071063"/>
              <a:ext cx="2753840" cy="233378"/>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Permit</a:t>
              </a:r>
            </a:p>
          </p:txBody>
        </p:sp>
        <p:sp>
          <p:nvSpPr>
            <p:cNvPr id="48" name="Freeform: Shape 47">
              <a:extLst>
                <a:ext uri="{FF2B5EF4-FFF2-40B4-BE49-F238E27FC236}">
                  <a16:creationId xmlns:a16="http://schemas.microsoft.com/office/drawing/2014/main" id="{D3192992-BF32-4DA9-5371-CBB4A16F3FDF}"/>
                </a:ext>
              </a:extLst>
            </p:cNvPr>
            <p:cNvSpPr/>
            <p:nvPr/>
          </p:nvSpPr>
          <p:spPr>
            <a:xfrm>
              <a:off x="9590568" y="4068987"/>
              <a:ext cx="1350332" cy="233377"/>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00">
                  <a:solidFill>
                    <a:srgbClr val="232B39"/>
                  </a:solidFill>
                </a:rPr>
                <a:t>Notification</a:t>
              </a:r>
            </a:p>
          </p:txBody>
        </p:sp>
        <p:sp>
          <p:nvSpPr>
            <p:cNvPr id="49" name="Freeform: Shape 48">
              <a:extLst>
                <a:ext uri="{FF2B5EF4-FFF2-40B4-BE49-F238E27FC236}">
                  <a16:creationId xmlns:a16="http://schemas.microsoft.com/office/drawing/2014/main" id="{DAAA7A59-F948-0CA2-A218-B65113E76BD1}"/>
                </a:ext>
              </a:extLst>
            </p:cNvPr>
            <p:cNvSpPr/>
            <p:nvPr/>
          </p:nvSpPr>
          <p:spPr>
            <a:xfrm>
              <a:off x="6730408" y="3020134"/>
              <a:ext cx="4210492" cy="276999"/>
            </a:xfrm>
            <a:prstGeom prst="rect">
              <a:avLst/>
            </a:prstGeom>
            <a:solidFill>
              <a:schemeClr val="accent1">
                <a:lumMod val="40000"/>
                <a:lumOff val="60000"/>
              </a:schemeClr>
            </a:solidFill>
            <a:ln>
              <a:noFill/>
            </a:ln>
          </p:spPr>
          <p:txBody>
            <a:bodyPr wrap="square" lIns="91440" tIns="45720" rIns="91440" bIns="45720" rtlCol="0" anchor="t">
              <a:spAutoFit/>
            </a:bodyPr>
            <a:lstStyle/>
            <a:p>
              <a:pPr algn="ctr"/>
              <a:r>
                <a:rPr lang="en-AU" sz="1200">
                  <a:solidFill>
                    <a:srgbClr val="232B39"/>
                  </a:solidFill>
                  <a:latin typeface="+mj-lt"/>
                </a:rPr>
                <a:t>Ongoing operations </a:t>
              </a:r>
            </a:p>
          </p:txBody>
        </p:sp>
        <p:sp>
          <p:nvSpPr>
            <p:cNvPr id="50" name="Freeform: Shape 49">
              <a:extLst>
                <a:ext uri="{FF2B5EF4-FFF2-40B4-BE49-F238E27FC236}">
                  <a16:creationId xmlns:a16="http://schemas.microsoft.com/office/drawing/2014/main" id="{2A609133-F88E-6BE5-F9B8-73013E68B6D4}"/>
                </a:ext>
              </a:extLst>
            </p:cNvPr>
            <p:cNvSpPr/>
            <p:nvPr/>
          </p:nvSpPr>
          <p:spPr>
            <a:xfrm>
              <a:off x="6730408" y="3714779"/>
              <a:ext cx="4210492" cy="276999"/>
            </a:xfrm>
            <a:prstGeom prst="rect">
              <a:avLst/>
            </a:prstGeom>
            <a:solidFill>
              <a:schemeClr val="accent1">
                <a:lumMod val="40000"/>
                <a:lumOff val="60000"/>
              </a:schemeClr>
            </a:solidFill>
            <a:ln>
              <a:noFill/>
            </a:ln>
          </p:spPr>
          <p:txBody>
            <a:bodyPr wrap="square" lIns="91440" tIns="45720" rIns="91440" bIns="45720" rtlCol="0" anchor="t">
              <a:spAutoFit/>
            </a:bodyPr>
            <a:lstStyle/>
            <a:p>
              <a:pPr algn="ctr"/>
              <a:r>
                <a:rPr lang="en-AU" sz="1200">
                  <a:solidFill>
                    <a:srgbClr val="232B39"/>
                  </a:solidFill>
                  <a:latin typeface="+mj-lt"/>
                </a:rPr>
                <a:t>Specific activity</a:t>
              </a:r>
            </a:p>
          </p:txBody>
        </p:sp>
      </p:grpSp>
      <p:sp>
        <p:nvSpPr>
          <p:cNvPr id="52" name="Rectangle 51">
            <a:extLst>
              <a:ext uri="{FF2B5EF4-FFF2-40B4-BE49-F238E27FC236}">
                <a16:creationId xmlns:a16="http://schemas.microsoft.com/office/drawing/2014/main" id="{43B82EC6-DB96-0CAE-F12E-6AE6207C070C}"/>
              </a:ext>
            </a:extLst>
          </p:cNvPr>
          <p:cNvSpPr/>
          <p:nvPr/>
        </p:nvSpPr>
        <p:spPr>
          <a:xfrm>
            <a:off x="695325" y="3078977"/>
            <a:ext cx="5438037" cy="700045"/>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defTabSz="488950">
              <a:spcBef>
                <a:spcPct val="0"/>
              </a:spcBef>
            </a:pPr>
            <a:r>
              <a:rPr lang="en-US" sz="1600">
                <a:latin typeface="+mj-lt"/>
              </a:rPr>
              <a:t>Select the permission type to achieve the targeted policy objective</a:t>
            </a:r>
            <a:endParaRPr lang="en-AU" sz="1600">
              <a:latin typeface="+mj-lt"/>
            </a:endParaRPr>
          </a:p>
        </p:txBody>
      </p:sp>
      <p:sp>
        <p:nvSpPr>
          <p:cNvPr id="2" name="Rectangle 1">
            <a:extLst>
              <a:ext uri="{FF2B5EF4-FFF2-40B4-BE49-F238E27FC236}">
                <a16:creationId xmlns:a16="http://schemas.microsoft.com/office/drawing/2014/main" id="{651DC93D-826E-2860-22E7-89D2CDED2572}"/>
              </a:ext>
            </a:extLst>
          </p:cNvPr>
          <p:cNvSpPr/>
          <p:nvPr/>
        </p:nvSpPr>
        <p:spPr>
          <a:xfrm>
            <a:off x="695325" y="2443929"/>
            <a:ext cx="5438037" cy="4896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defTabSz="488950">
              <a:spcBef>
                <a:spcPct val="0"/>
              </a:spcBef>
            </a:pPr>
            <a:r>
              <a:rPr lang="en-US" sz="1600">
                <a:latin typeface="+mj-lt"/>
              </a:rPr>
              <a:t>Identify potential targets and degrees of control</a:t>
            </a:r>
            <a:endParaRPr lang="en-AU" sz="1600">
              <a:latin typeface="+mj-lt"/>
            </a:endParaRPr>
          </a:p>
        </p:txBody>
      </p:sp>
      <p:sp>
        <p:nvSpPr>
          <p:cNvPr id="5" name="Arrow: Down 4">
            <a:extLst>
              <a:ext uri="{FF2B5EF4-FFF2-40B4-BE49-F238E27FC236}">
                <a16:creationId xmlns:a16="http://schemas.microsoft.com/office/drawing/2014/main" id="{62F72F5D-7152-8EA3-9D20-AE2EE2308394}"/>
              </a:ext>
            </a:extLst>
          </p:cNvPr>
          <p:cNvSpPr/>
          <p:nvPr/>
        </p:nvSpPr>
        <p:spPr>
          <a:xfrm rot="16200000">
            <a:off x="6321726" y="3110179"/>
            <a:ext cx="376689" cy="637641"/>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8" name="Arrow: Down 7">
            <a:extLst>
              <a:ext uri="{FF2B5EF4-FFF2-40B4-BE49-F238E27FC236}">
                <a16:creationId xmlns:a16="http://schemas.microsoft.com/office/drawing/2014/main" id="{21661D50-06E7-5B30-5FEB-1F877A6ECDA4}"/>
              </a:ext>
            </a:extLst>
          </p:cNvPr>
          <p:cNvSpPr/>
          <p:nvPr/>
        </p:nvSpPr>
        <p:spPr>
          <a:xfrm rot="16200000">
            <a:off x="6321726" y="4556110"/>
            <a:ext cx="376689" cy="637641"/>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9" name="Arrow: Down 8">
            <a:extLst>
              <a:ext uri="{FF2B5EF4-FFF2-40B4-BE49-F238E27FC236}">
                <a16:creationId xmlns:a16="http://schemas.microsoft.com/office/drawing/2014/main" id="{85EB1E1B-BE2B-3171-E665-A9443F966318}"/>
              </a:ext>
            </a:extLst>
          </p:cNvPr>
          <p:cNvSpPr/>
          <p:nvPr/>
        </p:nvSpPr>
        <p:spPr>
          <a:xfrm rot="16200000">
            <a:off x="6321726" y="5412318"/>
            <a:ext cx="376689" cy="637641"/>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Tree>
    <p:extLst>
      <p:ext uri="{BB962C8B-B14F-4D97-AF65-F5344CB8AC3E}">
        <p14:creationId xmlns:p14="http://schemas.microsoft.com/office/powerpoint/2010/main" val="2498565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624926-18C8-A707-763D-A62BAEDB809D}"/>
              </a:ext>
            </a:extLst>
          </p:cNvPr>
          <p:cNvSpPr/>
          <p:nvPr/>
        </p:nvSpPr>
        <p:spPr>
          <a:xfrm>
            <a:off x="704849" y="1580147"/>
            <a:ext cx="1541046" cy="4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Next steps</a:t>
            </a:r>
            <a:endParaRPr lang="en-AU" sz="2800">
              <a:highlight>
                <a:srgbClr val="FFFF00"/>
              </a:highlight>
            </a:endParaRPr>
          </a:p>
        </p:txBody>
      </p:sp>
      <p:sp>
        <p:nvSpPr>
          <p:cNvPr id="23" name="Content Placeholder 2">
            <a:extLst>
              <a:ext uri="{FF2B5EF4-FFF2-40B4-BE49-F238E27FC236}">
                <a16:creationId xmlns:a16="http://schemas.microsoft.com/office/drawing/2014/main" id="{0A52608B-3200-579A-B1EB-582E3405F4CF}"/>
              </a:ext>
            </a:extLst>
          </p:cNvPr>
          <p:cNvSpPr>
            <a:spLocks noGrp="1"/>
          </p:cNvSpPr>
          <p:nvPr>
            <p:ph idx="1"/>
          </p:nvPr>
        </p:nvSpPr>
        <p:spPr>
          <a:xfrm>
            <a:off x="704850" y="1450063"/>
            <a:ext cx="5229225" cy="4726899"/>
          </a:xfrm>
        </p:spPr>
        <p:txBody>
          <a:bodyPr/>
          <a:lstStyle/>
          <a:p>
            <a:pPr>
              <a:spcBef>
                <a:spcPts val="600"/>
              </a:spcBef>
              <a:spcAft>
                <a:spcPts val="600"/>
              </a:spcAft>
            </a:pPr>
            <a:r>
              <a:rPr lang="en-US" sz="1400" kern="150">
                <a:solidFill>
                  <a:srgbClr val="000000"/>
                </a:solidFill>
                <a:cs typeface="Times New Roman" panose="02020603050405020304" pitchFamily="18" charset="0"/>
              </a:rPr>
              <a:t>Weigh up options</a:t>
            </a:r>
          </a:p>
          <a:p>
            <a:pPr>
              <a:spcBef>
                <a:spcPts val="600"/>
              </a:spcBef>
              <a:spcAft>
                <a:spcPts val="600"/>
              </a:spcAft>
            </a:pPr>
            <a:r>
              <a:rPr lang="en-US" sz="1200">
                <a:solidFill>
                  <a:srgbClr val="232B39"/>
                </a:solidFill>
                <a:latin typeface="VIC"/>
              </a:rPr>
              <a:t>When you reach this point, you may have determined that permissions should be removed, reformed or introduced as part of your regulatory regime. If they have a place, you will have identified options and may have settled core permissions within a permission scheme. </a:t>
            </a:r>
          </a:p>
          <a:p>
            <a:pPr>
              <a:spcBef>
                <a:spcPts val="600"/>
              </a:spcBef>
              <a:spcAft>
                <a:spcPts val="600"/>
              </a:spcAft>
            </a:pPr>
            <a:r>
              <a:rPr lang="en-US" sz="1200">
                <a:solidFill>
                  <a:srgbClr val="232B39"/>
                </a:solidFill>
                <a:latin typeface="VIC"/>
              </a:rPr>
              <a:t>It is worthwhile to pause and reflect on whether the process and results are sound. Test these with executive, relevant regulator(s) and related policy areas. Do not rush to detailed design of new or reformed permissions. </a:t>
            </a:r>
            <a:r>
              <a:rPr lang="en-US" sz="1200" b="1">
                <a:solidFill>
                  <a:srgbClr val="232B39"/>
                </a:solidFill>
                <a:latin typeface="VIC"/>
              </a:rPr>
              <a:t>Supporting information on weighing up options is provided in Appendix 2.</a:t>
            </a:r>
            <a:endParaRPr lang="en-US" sz="1200">
              <a:solidFill>
                <a:srgbClr val="232B39"/>
              </a:solidFill>
              <a:latin typeface="VIC"/>
            </a:endParaRPr>
          </a:p>
          <a:p>
            <a:pPr>
              <a:spcBef>
                <a:spcPts val="600"/>
              </a:spcBef>
              <a:spcAft>
                <a:spcPts val="600"/>
              </a:spcAft>
            </a:pPr>
            <a:r>
              <a:rPr lang="en-US" sz="1200">
                <a:solidFill>
                  <a:srgbClr val="232B39"/>
                </a:solidFill>
                <a:latin typeface="VIC"/>
              </a:rPr>
              <a:t>For a proposed new permission scheme, consider whether the analysis has prompted reform of any related existing permissions, and apply the stages to those as well. </a:t>
            </a:r>
          </a:p>
          <a:p>
            <a:pPr>
              <a:spcBef>
                <a:spcPts val="600"/>
              </a:spcBef>
              <a:spcAft>
                <a:spcPts val="600"/>
              </a:spcAft>
            </a:pPr>
            <a:r>
              <a:rPr lang="en-US" sz="1200">
                <a:solidFill>
                  <a:srgbClr val="232B39"/>
                </a:solidFill>
                <a:latin typeface="VIC"/>
              </a:rPr>
              <a:t>For an existing permission scheme, consider whether there are related permissions that should also be assessed. If so, review your problem analysis in stage 1 and, if appropriate, move through the stages again with a broader focus.</a:t>
            </a:r>
          </a:p>
          <a:p>
            <a:pPr>
              <a:spcBef>
                <a:spcPts val="600"/>
              </a:spcBef>
              <a:spcAft>
                <a:spcPts val="600"/>
              </a:spcAft>
            </a:pPr>
            <a:r>
              <a:rPr lang="en-US" sz="1200">
                <a:solidFill>
                  <a:srgbClr val="232B39"/>
                </a:solidFill>
                <a:latin typeface="VIC"/>
              </a:rPr>
              <a:t>Conduct a preliminary assessment of benefits and costs, to settle one or more options to take forward for more detailed design. Ensure there is appropriate policy support before proceeding further. </a:t>
            </a:r>
            <a:endParaRPr lang="en-US" sz="1200" b="1">
              <a:solidFill>
                <a:srgbClr val="232B39"/>
              </a:solidFill>
              <a:latin typeface="VIC"/>
            </a:endParaRPr>
          </a:p>
        </p:txBody>
      </p:sp>
      <p:sp>
        <p:nvSpPr>
          <p:cNvPr id="2" name="Content Placeholder 1">
            <a:extLst>
              <a:ext uri="{FF2B5EF4-FFF2-40B4-BE49-F238E27FC236}">
                <a16:creationId xmlns:a16="http://schemas.microsoft.com/office/drawing/2014/main" id="{2A9F27EC-2E87-A447-F5C3-91066E4EEFD5}"/>
              </a:ext>
            </a:extLst>
          </p:cNvPr>
          <p:cNvSpPr>
            <a:spLocks noGrp="1"/>
          </p:cNvSpPr>
          <p:nvPr>
            <p:ph idx="13"/>
          </p:nvPr>
        </p:nvSpPr>
        <p:spPr>
          <a:xfrm>
            <a:off x="6353175" y="1457607"/>
            <a:ext cx="4867275" cy="4726899"/>
          </a:xfrm>
        </p:spPr>
        <p:txBody>
          <a:bodyPr/>
          <a:lstStyle/>
          <a:p>
            <a:pPr>
              <a:spcBef>
                <a:spcPts val="600"/>
              </a:spcBef>
              <a:spcAft>
                <a:spcPts val="600"/>
              </a:spcAft>
            </a:pPr>
            <a:r>
              <a:rPr lang="en-US" sz="1400">
                <a:solidFill>
                  <a:srgbClr val="232B39"/>
                </a:solidFill>
              </a:rPr>
              <a:t>Then proceed to Guide 2</a:t>
            </a:r>
          </a:p>
          <a:p>
            <a:pPr>
              <a:spcBef>
                <a:spcPts val="600"/>
              </a:spcBef>
              <a:spcAft>
                <a:spcPts val="600"/>
              </a:spcAft>
            </a:pPr>
            <a:r>
              <a:rPr lang="en-US" sz="1200" b="1">
                <a:solidFill>
                  <a:srgbClr val="232B39"/>
                </a:solidFill>
                <a:latin typeface="VIC"/>
              </a:rPr>
              <a:t>Guide 2 – Refining and improving how permissions work</a:t>
            </a:r>
            <a:r>
              <a:rPr lang="en-US" sz="1200">
                <a:solidFill>
                  <a:srgbClr val="232B39"/>
                </a:solidFill>
                <a:latin typeface="VIC"/>
              </a:rPr>
              <a:t> provides guidelines for the (re)design and management planning of individual permissions within the broader regulatory regime. E.g. Guide 2 will help consider Fit and Proper Test requirements. Considerations from both Guides are important before making a final recommendation to implement a new or substantially reformed permissions scheme. </a:t>
            </a:r>
          </a:p>
          <a:p>
            <a:pPr>
              <a:spcBef>
                <a:spcPts val="600"/>
              </a:spcBef>
              <a:spcAft>
                <a:spcPts val="600"/>
              </a:spcAft>
            </a:pPr>
            <a:r>
              <a:rPr lang="en-US" sz="1200">
                <a:solidFill>
                  <a:srgbClr val="232B39"/>
                </a:solidFill>
                <a:latin typeface="VIC"/>
              </a:rPr>
              <a:t>Guide 2 also supports assessment and improvement of how an existing permissions scheme, and may be undertaken without detailed application of Guide 1. </a:t>
            </a:r>
            <a:endParaRPr lang="en-AU" sz="1200">
              <a:solidFill>
                <a:srgbClr val="232B39"/>
              </a:solidFill>
              <a:latin typeface="VIC"/>
            </a:endParaRPr>
          </a:p>
          <a:p>
            <a:endParaRPr lang="en-AU" sz="1200"/>
          </a:p>
        </p:txBody>
      </p:sp>
    </p:spTree>
    <p:extLst>
      <p:ext uri="{BB962C8B-B14F-4D97-AF65-F5344CB8AC3E}">
        <p14:creationId xmlns:p14="http://schemas.microsoft.com/office/powerpoint/2010/main" val="2385868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E5701F9-A255-22DB-0E9B-C41534BB1E46}"/>
              </a:ext>
            </a:extLst>
          </p:cNvPr>
          <p:cNvSpPr>
            <a:spLocks noGrp="1"/>
          </p:cNvSpPr>
          <p:nvPr>
            <p:ph type="title"/>
          </p:nvPr>
        </p:nvSpPr>
        <p:spPr/>
        <p:txBody>
          <a:bodyPr/>
          <a:lstStyle/>
          <a:p>
            <a:r>
              <a:rPr lang="en-AU"/>
              <a:t>Appendix 1 </a:t>
            </a:r>
          </a:p>
        </p:txBody>
      </p:sp>
      <p:sp>
        <p:nvSpPr>
          <p:cNvPr id="2" name="Text Placeholder 1">
            <a:extLst>
              <a:ext uri="{FF2B5EF4-FFF2-40B4-BE49-F238E27FC236}">
                <a16:creationId xmlns:a16="http://schemas.microsoft.com/office/drawing/2014/main" id="{1C31FAE8-89E3-FA2E-99AA-B391C15D40AC}"/>
              </a:ext>
            </a:extLst>
          </p:cNvPr>
          <p:cNvSpPr>
            <a:spLocks noGrp="1"/>
          </p:cNvSpPr>
          <p:nvPr>
            <p:ph type="body" idx="1"/>
          </p:nvPr>
        </p:nvSpPr>
        <p:spPr/>
        <p:txBody>
          <a:bodyPr/>
          <a:lstStyle/>
          <a:p>
            <a:r>
              <a:rPr lang="en-AU"/>
              <a:t>Overview and templates</a:t>
            </a:r>
          </a:p>
        </p:txBody>
      </p:sp>
    </p:spTree>
    <p:extLst>
      <p:ext uri="{BB962C8B-B14F-4D97-AF65-F5344CB8AC3E}">
        <p14:creationId xmlns:p14="http://schemas.microsoft.com/office/powerpoint/2010/main" val="161731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9E68F04-70D5-97DD-28DD-C742AAC4E848}"/>
              </a:ext>
            </a:extLst>
          </p:cNvPr>
          <p:cNvCxnSpPr>
            <a:cxnSpLocks/>
          </p:cNvCxnSpPr>
          <p:nvPr/>
        </p:nvCxnSpPr>
        <p:spPr>
          <a:xfrm>
            <a:off x="3183603" y="5651432"/>
            <a:ext cx="338" cy="180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365CE54-E484-59DF-4B0F-4E8B1A1DC3D5}"/>
              </a:ext>
            </a:extLst>
          </p:cNvPr>
          <p:cNvSpPr txBox="1"/>
          <p:nvPr/>
        </p:nvSpPr>
        <p:spPr>
          <a:xfrm>
            <a:off x="5380736" y="4961473"/>
            <a:ext cx="5866762" cy="648000"/>
          </a:xfrm>
          <a:prstGeom prst="rect">
            <a:avLst/>
          </a:prstGeom>
          <a:noFill/>
        </p:spPr>
        <p:txBody>
          <a:bodyPr wrap="square" lIns="36000" tIns="36000" rIns="36000" bIns="36000" anchor="ctr">
            <a:noAutofit/>
          </a:bodyPr>
          <a:lstStyle/>
          <a:p>
            <a:r>
              <a:rPr lang="en-AU" sz="1150" b="1" dirty="0"/>
              <a:t>The implementation of permissions: </a:t>
            </a:r>
            <a:r>
              <a:rPr lang="en-AU" sz="1150" dirty="0"/>
              <a:t>The </a:t>
            </a:r>
            <a:r>
              <a:rPr lang="en-AU" sz="1150" dirty="0">
                <a:hlinkClick r:id="rId3"/>
              </a:rPr>
              <a:t>Playbook</a:t>
            </a:r>
            <a:r>
              <a:rPr lang="en-AU" sz="1150" dirty="0"/>
              <a:t> supports ‘better practice’ implementation enabled by digital reform. Opportunities will be provided for best practice, standardised Fit and Proper tests where appropriate.</a:t>
            </a:r>
          </a:p>
        </p:txBody>
      </p:sp>
      <p:sp>
        <p:nvSpPr>
          <p:cNvPr id="2" name="Title 1">
            <a:extLst>
              <a:ext uri="{FF2B5EF4-FFF2-40B4-BE49-F238E27FC236}">
                <a16:creationId xmlns:a16="http://schemas.microsoft.com/office/drawing/2014/main" id="{5252D332-4EDD-12E5-9D79-AFDF8AA4CC16}"/>
              </a:ext>
            </a:extLst>
          </p:cNvPr>
          <p:cNvSpPr>
            <a:spLocks noGrp="1"/>
          </p:cNvSpPr>
          <p:nvPr>
            <p:ph type="title"/>
          </p:nvPr>
        </p:nvSpPr>
        <p:spPr/>
        <p:txBody>
          <a:bodyPr anchor="ctr" anchorCtr="0"/>
          <a:lstStyle/>
          <a:p>
            <a:r>
              <a:rPr lang="en-AU" sz="2400">
                <a:solidFill>
                  <a:srgbClr val="232B39"/>
                </a:solidFill>
                <a:latin typeface="VIC SemiBold"/>
              </a:rPr>
              <a:t>A central suite of resources to support consistent best practice use</a:t>
            </a:r>
            <a:endParaRPr lang="en-AU" sz="2400"/>
          </a:p>
        </p:txBody>
      </p:sp>
      <p:cxnSp>
        <p:nvCxnSpPr>
          <p:cNvPr id="9" name="Straight Connector 8">
            <a:extLst>
              <a:ext uri="{FF2B5EF4-FFF2-40B4-BE49-F238E27FC236}">
                <a16:creationId xmlns:a16="http://schemas.microsoft.com/office/drawing/2014/main" id="{790DA8A1-00FA-C7E3-F368-8EBAEACFA921}"/>
              </a:ext>
            </a:extLst>
          </p:cNvPr>
          <p:cNvCxnSpPr>
            <a:cxnSpLocks/>
          </p:cNvCxnSpPr>
          <p:nvPr/>
        </p:nvCxnSpPr>
        <p:spPr>
          <a:xfrm>
            <a:off x="5380738" y="2787706"/>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7CE4FF-12B0-3C66-87FD-D575DEE57FA6}"/>
              </a:ext>
            </a:extLst>
          </p:cNvPr>
          <p:cNvCxnSpPr>
            <a:cxnSpLocks/>
          </p:cNvCxnSpPr>
          <p:nvPr/>
        </p:nvCxnSpPr>
        <p:spPr>
          <a:xfrm>
            <a:off x="5380738" y="3751082"/>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2D839C-98F1-219D-FD72-595B5FA3163F}"/>
              </a:ext>
            </a:extLst>
          </p:cNvPr>
          <p:cNvSpPr txBox="1"/>
          <p:nvPr/>
        </p:nvSpPr>
        <p:spPr>
          <a:xfrm>
            <a:off x="5327497" y="2950123"/>
            <a:ext cx="5881841" cy="648000"/>
          </a:xfrm>
          <a:prstGeom prst="rect">
            <a:avLst/>
          </a:prstGeom>
          <a:noFill/>
        </p:spPr>
        <p:txBody>
          <a:bodyPr wrap="square" lIns="36000" tIns="36000" rIns="36000" bIns="36000" anchor="ctr">
            <a:noAutofit/>
          </a:bodyPr>
          <a:lstStyle/>
          <a:p>
            <a:r>
              <a:rPr lang="en-AU" sz="1150" b="1"/>
              <a:t>The role, design and administration of permissions: </a:t>
            </a:r>
            <a:r>
              <a:rPr lang="en-AU" sz="1150"/>
              <a:t>Framework to work through major policy changes that create or amend permissions; useful </a:t>
            </a:r>
            <a:br>
              <a:rPr lang="en-AU" sz="1150"/>
            </a:br>
            <a:r>
              <a:rPr lang="en-AU" sz="1150"/>
              <a:t>for routine reviews of legislation and regulation. </a:t>
            </a:r>
          </a:p>
        </p:txBody>
      </p:sp>
      <p:cxnSp>
        <p:nvCxnSpPr>
          <p:cNvPr id="13" name="Straight Connector 12">
            <a:extLst>
              <a:ext uri="{FF2B5EF4-FFF2-40B4-BE49-F238E27FC236}">
                <a16:creationId xmlns:a16="http://schemas.microsoft.com/office/drawing/2014/main" id="{611C359D-8A61-9EC1-5EB3-2F676CAA5405}"/>
              </a:ext>
            </a:extLst>
          </p:cNvPr>
          <p:cNvCxnSpPr>
            <a:cxnSpLocks/>
          </p:cNvCxnSpPr>
          <p:nvPr/>
        </p:nvCxnSpPr>
        <p:spPr>
          <a:xfrm flipV="1">
            <a:off x="5380738" y="4762491"/>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C25A3F-1B8B-F505-C973-69F060EEDC35}"/>
              </a:ext>
            </a:extLst>
          </p:cNvPr>
          <p:cNvSpPr txBox="1"/>
          <p:nvPr/>
        </p:nvSpPr>
        <p:spPr>
          <a:xfrm>
            <a:off x="5380737" y="5773434"/>
            <a:ext cx="5866762" cy="648000"/>
          </a:xfrm>
          <a:prstGeom prst="rect">
            <a:avLst/>
          </a:prstGeom>
          <a:noFill/>
        </p:spPr>
        <p:txBody>
          <a:bodyPr wrap="square" lIns="36000" tIns="36000" rIns="36000" bIns="36000" anchor="t">
            <a:noAutofit/>
          </a:bodyPr>
          <a:lstStyle/>
          <a:p>
            <a:r>
              <a:rPr lang="en-AU" sz="1150" b="1"/>
              <a:t>The digitisation of permissions: </a:t>
            </a:r>
            <a:r>
              <a:rPr lang="en-AU" sz="1150"/>
              <a:t>permission design needs to align with the Victorian Government's ambition to digitise its government services including permissions. </a:t>
            </a:r>
          </a:p>
        </p:txBody>
      </p:sp>
      <p:cxnSp>
        <p:nvCxnSpPr>
          <p:cNvPr id="14" name="Straight Connector 13">
            <a:extLst>
              <a:ext uri="{FF2B5EF4-FFF2-40B4-BE49-F238E27FC236}">
                <a16:creationId xmlns:a16="http://schemas.microsoft.com/office/drawing/2014/main" id="{6BFE3E11-B5B2-3B95-847B-3E7229C4AF16}"/>
              </a:ext>
            </a:extLst>
          </p:cNvPr>
          <p:cNvCxnSpPr>
            <a:cxnSpLocks/>
          </p:cNvCxnSpPr>
          <p:nvPr/>
        </p:nvCxnSpPr>
        <p:spPr>
          <a:xfrm>
            <a:off x="5380738" y="5751591"/>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4F64ED0-153C-76E9-6D09-C36327D11DC3}"/>
              </a:ext>
            </a:extLst>
          </p:cNvPr>
          <p:cNvSpPr txBox="1"/>
          <p:nvPr/>
        </p:nvSpPr>
        <p:spPr>
          <a:xfrm>
            <a:off x="5327497" y="3943715"/>
            <a:ext cx="5866762" cy="648000"/>
          </a:xfrm>
          <a:prstGeom prst="rect">
            <a:avLst/>
          </a:prstGeom>
          <a:noFill/>
        </p:spPr>
        <p:txBody>
          <a:bodyPr wrap="square" lIns="36000" tIns="36000" rIns="36000" bIns="36000" anchor="ctr">
            <a:noAutofit/>
          </a:bodyPr>
          <a:lstStyle/>
          <a:p>
            <a:r>
              <a:rPr lang="en-AU" sz="1150" b="1"/>
              <a:t>The design and assessment of permissions: </a:t>
            </a:r>
            <a:r>
              <a:rPr lang="en-AU" sz="1150"/>
              <a:t>Guidance and criteria for designing, assessing and managing permissions. Guide 1 supports </a:t>
            </a:r>
            <a:br>
              <a:rPr lang="en-AU" sz="1150"/>
            </a:br>
            <a:r>
              <a:rPr lang="en-AU" sz="1150"/>
              <a:t>stages 1 to 3 and Guide 2 supports stages 4 to 6 of the Framework</a:t>
            </a:r>
          </a:p>
        </p:txBody>
      </p:sp>
      <p:sp>
        <p:nvSpPr>
          <p:cNvPr id="20" name="TextBox 19">
            <a:extLst>
              <a:ext uri="{FF2B5EF4-FFF2-40B4-BE49-F238E27FC236}">
                <a16:creationId xmlns:a16="http://schemas.microsoft.com/office/drawing/2014/main" id="{5B117799-A434-768A-87C1-F636B2955B5A}"/>
              </a:ext>
            </a:extLst>
          </p:cNvPr>
          <p:cNvSpPr txBox="1">
            <a:spLocks/>
          </p:cNvSpPr>
          <p:nvPr/>
        </p:nvSpPr>
        <p:spPr>
          <a:xfrm>
            <a:off x="695325" y="936000"/>
            <a:ext cx="10515595" cy="522000"/>
          </a:xfrm>
          <a:prstGeom prst="rect">
            <a:avLst/>
          </a:prstGeom>
          <a:solidFill>
            <a:srgbClr val="C6E8CE"/>
          </a:solidFill>
          <a:ln>
            <a:solidFill>
              <a:schemeClr val="accent1"/>
            </a:solidFill>
          </a:ln>
        </p:spPr>
        <p:txBody>
          <a:bodyPr wrap="square" lIns="90000" tIns="45720" rIns="90000" bIns="45720" anchor="ctr">
            <a:noAutofit/>
          </a:bodyPr>
          <a:lstStyle/>
          <a:p>
            <a:pPr defTabSz="914349">
              <a:defRPr/>
            </a:pPr>
            <a:r>
              <a:rPr lang="en-AU" sz="1400" b="1">
                <a:solidFill>
                  <a:srgbClr val="232B39"/>
                </a:solidFill>
              </a:rPr>
              <a:t>Tailored, easy to use and accessible on the Better Regulation Victoria (BRV) website. </a:t>
            </a:r>
          </a:p>
        </p:txBody>
      </p:sp>
      <p:sp>
        <p:nvSpPr>
          <p:cNvPr id="37" name="TextBox 36">
            <a:extLst>
              <a:ext uri="{FF2B5EF4-FFF2-40B4-BE49-F238E27FC236}">
                <a16:creationId xmlns:a16="http://schemas.microsoft.com/office/drawing/2014/main" id="{226EED0D-CEA3-FB68-5486-361B1011F3F3}"/>
              </a:ext>
            </a:extLst>
          </p:cNvPr>
          <p:cNvSpPr txBox="1"/>
          <p:nvPr/>
        </p:nvSpPr>
        <p:spPr>
          <a:xfrm>
            <a:off x="5315005" y="2043780"/>
            <a:ext cx="5866762" cy="648000"/>
          </a:xfrm>
          <a:prstGeom prst="rect">
            <a:avLst/>
          </a:prstGeom>
          <a:noFill/>
        </p:spPr>
        <p:txBody>
          <a:bodyPr wrap="square" lIns="36000" tIns="36000" rIns="36000" bIns="36000" anchor="ctr">
            <a:noAutofit/>
          </a:bodyPr>
          <a:lstStyle/>
          <a:p>
            <a:r>
              <a:rPr lang="en-AU" sz="1150" b="1"/>
              <a:t>The overarching policy guiding regulatory approaches: </a:t>
            </a:r>
            <a:r>
              <a:rPr lang="en-AU" sz="1150"/>
              <a:t>Guidance to determine and assess regulatory approaches when making regulations, including permissions. </a:t>
            </a:r>
          </a:p>
        </p:txBody>
      </p:sp>
      <p:cxnSp>
        <p:nvCxnSpPr>
          <p:cNvPr id="35" name="Straight Connector 34">
            <a:extLst>
              <a:ext uri="{FF2B5EF4-FFF2-40B4-BE49-F238E27FC236}">
                <a16:creationId xmlns:a16="http://schemas.microsoft.com/office/drawing/2014/main" id="{FAC449F6-350D-D465-EB2A-FD1EF6B4E213}"/>
              </a:ext>
            </a:extLst>
          </p:cNvPr>
          <p:cNvCxnSpPr/>
          <p:nvPr/>
        </p:nvCxnSpPr>
        <p:spPr>
          <a:xfrm>
            <a:off x="4097987" y="3649905"/>
            <a:ext cx="338" cy="20235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85AB935-AAA7-4808-D711-F64A9639854C}"/>
              </a:ext>
            </a:extLst>
          </p:cNvPr>
          <p:cNvCxnSpPr/>
          <p:nvPr/>
        </p:nvCxnSpPr>
        <p:spPr>
          <a:xfrm>
            <a:off x="2241012" y="3650218"/>
            <a:ext cx="338" cy="20235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DFF7B2-D264-804D-0AFD-C82E9470D774}"/>
              </a:ext>
            </a:extLst>
          </p:cNvPr>
          <p:cNvCxnSpPr>
            <a:cxnSpLocks/>
            <a:endCxn id="23" idx="0"/>
          </p:cNvCxnSpPr>
          <p:nvPr/>
        </p:nvCxnSpPr>
        <p:spPr>
          <a:xfrm>
            <a:off x="3169064" y="2762470"/>
            <a:ext cx="0" cy="1476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FA8A0F-806A-80F2-5CB7-BB09CE008756}"/>
              </a:ext>
            </a:extLst>
          </p:cNvPr>
          <p:cNvSpPr/>
          <p:nvPr/>
        </p:nvSpPr>
        <p:spPr>
          <a:xfrm>
            <a:off x="1761093" y="2088824"/>
            <a:ext cx="2815209" cy="664670"/>
          </a:xfrm>
          <a:prstGeom prst="rect">
            <a:avLst/>
          </a:prstGeom>
          <a:solidFill>
            <a:schemeClr val="bg1"/>
          </a:solidFill>
          <a:ln w="1905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a:defRPr/>
            </a:pPr>
            <a:r>
              <a:rPr lang="en-AU" sz="1200">
                <a:solidFill>
                  <a:srgbClr val="00264D"/>
                </a:solidFill>
                <a:hlinkClick r:id="rId4"/>
              </a:rPr>
              <a:t>Victorian Guide to Regulation</a:t>
            </a:r>
            <a:endParaRPr lang="en-AU" sz="1200">
              <a:solidFill>
                <a:srgbClr val="00264D"/>
              </a:solidFill>
            </a:endParaRPr>
          </a:p>
        </p:txBody>
      </p:sp>
      <p:sp>
        <p:nvSpPr>
          <p:cNvPr id="7" name="Rectangle 6">
            <a:extLst>
              <a:ext uri="{FF2B5EF4-FFF2-40B4-BE49-F238E27FC236}">
                <a16:creationId xmlns:a16="http://schemas.microsoft.com/office/drawing/2014/main" id="{AA267D08-BB2A-C7D2-E160-9F41F838D04A}"/>
              </a:ext>
            </a:extLst>
          </p:cNvPr>
          <p:cNvSpPr/>
          <p:nvPr/>
        </p:nvSpPr>
        <p:spPr>
          <a:xfrm>
            <a:off x="1761825" y="1991585"/>
            <a:ext cx="2815209" cy="900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5" name="Rectangle 14">
            <a:extLst>
              <a:ext uri="{FF2B5EF4-FFF2-40B4-BE49-F238E27FC236}">
                <a16:creationId xmlns:a16="http://schemas.microsoft.com/office/drawing/2014/main" id="{F8192F46-8282-25A5-4A81-C24CB82CB13B}"/>
              </a:ext>
            </a:extLst>
          </p:cNvPr>
          <p:cNvSpPr/>
          <p:nvPr/>
        </p:nvSpPr>
        <p:spPr>
          <a:xfrm>
            <a:off x="1345035" y="5828660"/>
            <a:ext cx="3677474" cy="45789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a:solidFill>
                  <a:schemeClr val="tx1"/>
                </a:solidFill>
              </a:rPr>
              <a:t>Digital reform </a:t>
            </a:r>
          </a:p>
        </p:txBody>
      </p:sp>
      <p:grpSp>
        <p:nvGrpSpPr>
          <p:cNvPr id="22" name="Group 21">
            <a:extLst>
              <a:ext uri="{FF2B5EF4-FFF2-40B4-BE49-F238E27FC236}">
                <a16:creationId xmlns:a16="http://schemas.microsoft.com/office/drawing/2014/main" id="{BB149A59-5659-B587-1F74-03F10F9117C1}"/>
              </a:ext>
            </a:extLst>
          </p:cNvPr>
          <p:cNvGrpSpPr/>
          <p:nvPr/>
        </p:nvGrpSpPr>
        <p:grpSpPr>
          <a:xfrm>
            <a:off x="1761826" y="2905123"/>
            <a:ext cx="2815210" cy="752285"/>
            <a:chOff x="1069721" y="2415974"/>
            <a:chExt cx="3150000" cy="752285"/>
          </a:xfrm>
        </p:grpSpPr>
        <p:sp>
          <p:nvSpPr>
            <p:cNvPr id="23" name="Rectangle 22">
              <a:extLst>
                <a:ext uri="{FF2B5EF4-FFF2-40B4-BE49-F238E27FC236}">
                  <a16:creationId xmlns:a16="http://schemas.microsoft.com/office/drawing/2014/main" id="{5AC87E7D-BD98-988F-A1FA-32AA5132E9C7}"/>
                </a:ext>
              </a:extLst>
            </p:cNvPr>
            <p:cNvSpPr/>
            <p:nvPr/>
          </p:nvSpPr>
          <p:spPr>
            <a:xfrm>
              <a:off x="1069721" y="2420932"/>
              <a:ext cx="3149179" cy="747327"/>
            </a:xfrm>
            <a:prstGeom prst="rect">
              <a:avLst/>
            </a:prstGeom>
            <a:solidFill>
              <a:schemeClr val="bg1"/>
            </a:solidFill>
            <a:ln w="1905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Victorian Permissions </a:t>
              </a:r>
            </a:p>
            <a:p>
              <a:pPr algn="ctr" defTabSz="914349">
                <a:defRPr/>
              </a:pPr>
              <a:r>
                <a:rPr lang="en-AU" sz="1200">
                  <a:solidFill>
                    <a:srgbClr val="00264D"/>
                  </a:solidFill>
                </a:rPr>
                <a:t>Framework</a:t>
              </a:r>
            </a:p>
          </p:txBody>
        </p:sp>
        <p:sp>
          <p:nvSpPr>
            <p:cNvPr id="24" name="Rectangle 23">
              <a:extLst>
                <a:ext uri="{FF2B5EF4-FFF2-40B4-BE49-F238E27FC236}">
                  <a16:creationId xmlns:a16="http://schemas.microsoft.com/office/drawing/2014/main" id="{5F4AB7A5-9A1F-40C9-F81F-0F30917A6C97}"/>
                </a:ext>
              </a:extLst>
            </p:cNvPr>
            <p:cNvSpPr/>
            <p:nvPr/>
          </p:nvSpPr>
          <p:spPr>
            <a:xfrm>
              <a:off x="1069721" y="2415974"/>
              <a:ext cx="3150000" cy="90000"/>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grpSp>
        <p:nvGrpSpPr>
          <p:cNvPr id="28" name="Group 27">
            <a:extLst>
              <a:ext uri="{FF2B5EF4-FFF2-40B4-BE49-F238E27FC236}">
                <a16:creationId xmlns:a16="http://schemas.microsoft.com/office/drawing/2014/main" id="{D37D0FC8-8AEB-5B8A-D6C7-2A91E9C55C55}"/>
              </a:ext>
            </a:extLst>
          </p:cNvPr>
          <p:cNvGrpSpPr/>
          <p:nvPr/>
        </p:nvGrpSpPr>
        <p:grpSpPr>
          <a:xfrm>
            <a:off x="3202009" y="3781104"/>
            <a:ext cx="1792424" cy="908682"/>
            <a:chOff x="1071108" y="2401589"/>
            <a:chExt cx="3150000" cy="870361"/>
          </a:xfrm>
        </p:grpSpPr>
        <p:sp>
          <p:nvSpPr>
            <p:cNvPr id="29" name="Rectangle 28">
              <a:extLst>
                <a:ext uri="{FF2B5EF4-FFF2-40B4-BE49-F238E27FC236}">
                  <a16:creationId xmlns:a16="http://schemas.microsoft.com/office/drawing/2014/main" id="{7C9FE67D-A4F3-7B3C-04C0-E5F2688B3E5D}"/>
                </a:ext>
              </a:extLst>
            </p:cNvPr>
            <p:cNvSpPr/>
            <p:nvPr/>
          </p:nvSpPr>
          <p:spPr>
            <a:xfrm>
              <a:off x="1071108" y="2406549"/>
              <a:ext cx="3149178" cy="865401"/>
            </a:xfrm>
            <a:prstGeom prst="rect">
              <a:avLst/>
            </a:prstGeom>
            <a:solidFill>
              <a:schemeClr val="bg1"/>
            </a:solidFill>
            <a:ln w="19050" cap="rnd">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dirty="0">
                  <a:solidFill>
                    <a:srgbClr val="00264D"/>
                  </a:solidFill>
                </a:rPr>
                <a:t> Guide 2 </a:t>
              </a:r>
              <a:br>
                <a:rPr lang="en-AU" sz="1200" dirty="0">
                  <a:solidFill>
                    <a:srgbClr val="00264D"/>
                  </a:solidFill>
                </a:rPr>
              </a:br>
              <a:r>
                <a:rPr lang="en-AU" sz="1200" dirty="0">
                  <a:solidFill>
                    <a:srgbClr val="00264D"/>
                  </a:solidFill>
                </a:rPr>
                <a:t>Refining and improving how permissions work</a:t>
              </a:r>
            </a:p>
          </p:txBody>
        </p:sp>
        <p:sp>
          <p:nvSpPr>
            <p:cNvPr id="30" name="Rectangle 29">
              <a:extLst>
                <a:ext uri="{FF2B5EF4-FFF2-40B4-BE49-F238E27FC236}">
                  <a16:creationId xmlns:a16="http://schemas.microsoft.com/office/drawing/2014/main" id="{60D74D7B-37B5-9E5C-6ED2-30F05BCDEB9F}"/>
                </a:ext>
              </a:extLst>
            </p:cNvPr>
            <p:cNvSpPr/>
            <p:nvPr/>
          </p:nvSpPr>
          <p:spPr>
            <a:xfrm>
              <a:off x="1071108" y="2401589"/>
              <a:ext cx="3150000" cy="86205"/>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cxnSp>
        <p:nvCxnSpPr>
          <p:cNvPr id="38" name="Straight Connector 37">
            <a:extLst>
              <a:ext uri="{FF2B5EF4-FFF2-40B4-BE49-F238E27FC236}">
                <a16:creationId xmlns:a16="http://schemas.microsoft.com/office/drawing/2014/main" id="{EA792560-5D83-0F26-4D4D-8AAF615FCC8E}"/>
              </a:ext>
            </a:extLst>
          </p:cNvPr>
          <p:cNvCxnSpPr>
            <a:cxnSpLocks/>
          </p:cNvCxnSpPr>
          <p:nvPr/>
        </p:nvCxnSpPr>
        <p:spPr>
          <a:xfrm flipV="1">
            <a:off x="841097" y="2126883"/>
            <a:ext cx="0" cy="3496677"/>
          </a:xfrm>
          <a:prstGeom prst="line">
            <a:avLst/>
          </a:prstGeom>
          <a:ln w="19050" cap="rnd">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F1AB6FE-BACB-7DD0-C27F-873FCCEB7FEB}"/>
              </a:ext>
            </a:extLst>
          </p:cNvPr>
          <p:cNvSpPr txBox="1"/>
          <p:nvPr/>
        </p:nvSpPr>
        <p:spPr>
          <a:xfrm rot="16200000">
            <a:off x="-815741" y="3779664"/>
            <a:ext cx="3300112" cy="267056"/>
          </a:xfrm>
          <a:prstGeom prst="rect">
            <a:avLst/>
          </a:prstGeom>
          <a:noFill/>
        </p:spPr>
        <p:txBody>
          <a:bodyPr wrap="square" lIns="36000" tIns="36000" rIns="36000" bIns="36000" anchor="ctr">
            <a:noAutofit/>
          </a:bodyPr>
          <a:lstStyle/>
          <a:p>
            <a:pPr algn="ctr"/>
            <a:r>
              <a:rPr lang="en-AU" sz="1200"/>
              <a:t>.</a:t>
            </a:r>
          </a:p>
        </p:txBody>
      </p:sp>
      <p:grpSp>
        <p:nvGrpSpPr>
          <p:cNvPr id="44" name="Group 43">
            <a:extLst>
              <a:ext uri="{FF2B5EF4-FFF2-40B4-BE49-F238E27FC236}">
                <a16:creationId xmlns:a16="http://schemas.microsoft.com/office/drawing/2014/main" id="{B45ADD69-3415-3533-3653-37CC98D3A84F}"/>
              </a:ext>
            </a:extLst>
          </p:cNvPr>
          <p:cNvGrpSpPr/>
          <p:nvPr/>
        </p:nvGrpSpPr>
        <p:grpSpPr>
          <a:xfrm>
            <a:off x="1345034" y="3782194"/>
            <a:ext cx="1792424" cy="906301"/>
            <a:chOff x="1071108" y="2401589"/>
            <a:chExt cx="3150000" cy="868080"/>
          </a:xfrm>
        </p:grpSpPr>
        <p:sp>
          <p:nvSpPr>
            <p:cNvPr id="45" name="Rectangle 44">
              <a:extLst>
                <a:ext uri="{FF2B5EF4-FFF2-40B4-BE49-F238E27FC236}">
                  <a16:creationId xmlns:a16="http://schemas.microsoft.com/office/drawing/2014/main" id="{83DF8559-EC32-F26E-5D51-CFC96511E9A4}"/>
                </a:ext>
              </a:extLst>
            </p:cNvPr>
            <p:cNvSpPr/>
            <p:nvPr/>
          </p:nvSpPr>
          <p:spPr>
            <a:xfrm>
              <a:off x="1071108" y="2404268"/>
              <a:ext cx="3149178" cy="865401"/>
            </a:xfrm>
            <a:prstGeom prst="rect">
              <a:avLst/>
            </a:prstGeom>
            <a:solidFill>
              <a:schemeClr val="bg1"/>
            </a:solidFill>
            <a:ln w="19050" cap="rnd">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Guide 1 </a:t>
              </a:r>
              <a:br>
                <a:rPr lang="en-AU" sz="1200">
                  <a:solidFill>
                    <a:srgbClr val="00264D"/>
                  </a:solidFill>
                </a:rPr>
              </a:br>
              <a:r>
                <a:rPr lang="en-AU" sz="1200">
                  <a:solidFill>
                    <a:srgbClr val="00264D"/>
                  </a:solidFill>
                </a:rPr>
                <a:t>Designing a fit for purpose permissions scheme</a:t>
              </a:r>
            </a:p>
          </p:txBody>
        </p:sp>
        <p:sp>
          <p:nvSpPr>
            <p:cNvPr id="46" name="Rectangle 45">
              <a:extLst>
                <a:ext uri="{FF2B5EF4-FFF2-40B4-BE49-F238E27FC236}">
                  <a16:creationId xmlns:a16="http://schemas.microsoft.com/office/drawing/2014/main" id="{D1AC3FA2-35CC-A69C-C82F-BB63A8BD4A4F}"/>
                </a:ext>
              </a:extLst>
            </p:cNvPr>
            <p:cNvSpPr/>
            <p:nvPr/>
          </p:nvSpPr>
          <p:spPr>
            <a:xfrm>
              <a:off x="1071108" y="2401589"/>
              <a:ext cx="3150000" cy="86205"/>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cxnSp>
        <p:nvCxnSpPr>
          <p:cNvPr id="5" name="Straight Connector 4">
            <a:extLst>
              <a:ext uri="{FF2B5EF4-FFF2-40B4-BE49-F238E27FC236}">
                <a16:creationId xmlns:a16="http://schemas.microsoft.com/office/drawing/2014/main" id="{FBC7FAB6-C68B-5271-CE78-EE5DB4410795}"/>
              </a:ext>
            </a:extLst>
          </p:cNvPr>
          <p:cNvCxnSpPr>
            <a:cxnSpLocks/>
          </p:cNvCxnSpPr>
          <p:nvPr/>
        </p:nvCxnSpPr>
        <p:spPr>
          <a:xfrm>
            <a:off x="4089779" y="4680883"/>
            <a:ext cx="338" cy="180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77AA559-D221-C481-61B2-B02D01213AB8}"/>
              </a:ext>
            </a:extLst>
          </p:cNvPr>
          <p:cNvSpPr/>
          <p:nvPr/>
        </p:nvSpPr>
        <p:spPr>
          <a:xfrm>
            <a:off x="1345034" y="4871137"/>
            <a:ext cx="3648931" cy="814356"/>
          </a:xfrm>
          <a:prstGeom prst="rect">
            <a:avLst/>
          </a:prstGeom>
          <a:solidFill>
            <a:schemeClr val="bg1"/>
          </a:solidFill>
          <a:ln w="19050" cap="rnd">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Playbook for implementing permissions</a:t>
            </a:r>
          </a:p>
        </p:txBody>
      </p:sp>
      <p:sp>
        <p:nvSpPr>
          <p:cNvPr id="55" name="Rectangle 54">
            <a:extLst>
              <a:ext uri="{FF2B5EF4-FFF2-40B4-BE49-F238E27FC236}">
                <a16:creationId xmlns:a16="http://schemas.microsoft.com/office/drawing/2014/main" id="{6386F940-4B8D-551E-1278-88A03A28D0D1}"/>
              </a:ext>
            </a:extLst>
          </p:cNvPr>
          <p:cNvSpPr/>
          <p:nvPr/>
        </p:nvSpPr>
        <p:spPr>
          <a:xfrm>
            <a:off x="1345034" y="4865959"/>
            <a:ext cx="3649399" cy="86719"/>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21" name="TextBox 20">
            <a:extLst>
              <a:ext uri="{FF2B5EF4-FFF2-40B4-BE49-F238E27FC236}">
                <a16:creationId xmlns:a16="http://schemas.microsoft.com/office/drawing/2014/main" id="{AE53F88D-1D3E-3BD2-9B82-DE993C37C85D}"/>
              </a:ext>
            </a:extLst>
          </p:cNvPr>
          <p:cNvSpPr txBox="1"/>
          <p:nvPr/>
        </p:nvSpPr>
        <p:spPr>
          <a:xfrm rot="16200000">
            <a:off x="-573309" y="3703716"/>
            <a:ext cx="2814580" cy="424382"/>
          </a:xfrm>
          <a:prstGeom prst="rect">
            <a:avLst/>
          </a:prstGeom>
          <a:solidFill>
            <a:schemeClr val="bg1"/>
          </a:solidFill>
        </p:spPr>
        <p:txBody>
          <a:bodyPr wrap="square" lIns="36000" tIns="36000" rIns="36000" bIns="36000" anchor="ctr">
            <a:noAutofit/>
          </a:bodyPr>
          <a:lstStyle/>
          <a:p>
            <a:pPr algn="ctr">
              <a:defRPr/>
            </a:pPr>
            <a:r>
              <a:rPr lang="en-AU" sz="1200"/>
              <a:t>BRV </a:t>
            </a:r>
            <a:r>
              <a:rPr lang="en-AU" sz="1200">
                <a:hlinkClick r:id="rId5"/>
              </a:rPr>
              <a:t>Towards Best Practice Guide</a:t>
            </a:r>
            <a:r>
              <a:rPr lang="en-AU" sz="1200"/>
              <a:t> </a:t>
            </a:r>
          </a:p>
        </p:txBody>
      </p:sp>
      <p:sp>
        <p:nvSpPr>
          <p:cNvPr id="10" name="Rectangle 9">
            <a:extLst>
              <a:ext uri="{FF2B5EF4-FFF2-40B4-BE49-F238E27FC236}">
                <a16:creationId xmlns:a16="http://schemas.microsoft.com/office/drawing/2014/main" id="{6BFCD4B7-8655-C92A-379C-3EB80133A95C}"/>
              </a:ext>
            </a:extLst>
          </p:cNvPr>
          <p:cNvSpPr/>
          <p:nvPr/>
        </p:nvSpPr>
        <p:spPr>
          <a:xfrm>
            <a:off x="638175" y="1703521"/>
            <a:ext cx="1409695" cy="207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4878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4">
            <a:extLst>
              <a:ext uri="{FF2B5EF4-FFF2-40B4-BE49-F238E27FC236}">
                <a16:creationId xmlns:a16="http://schemas.microsoft.com/office/drawing/2014/main" id="{AD60A2BB-D002-A68F-F057-84E313803A64}"/>
              </a:ext>
            </a:extLst>
          </p:cNvPr>
          <p:cNvSpPr txBox="1">
            <a:spLocks/>
          </p:cNvSpPr>
          <p:nvPr/>
        </p:nvSpPr>
        <p:spPr>
          <a:xfrm>
            <a:off x="9151003" y="2588921"/>
            <a:ext cx="1908000" cy="468000"/>
          </a:xfrm>
          <a:prstGeom prst="rect">
            <a:avLst/>
          </a:prstGeom>
          <a:noFill/>
        </p:spPr>
        <p:txBody>
          <a:bodyPr vert="horz" lIns="0" tIns="0" rIns="0" bIns="0" rtlCol="0" anchor="t">
            <a:noAutofit/>
          </a:bodyPr>
          <a:lstStyle>
            <a:lvl1pPr marL="0" indent="0" eaLnBrk="1" hangingPunct="1">
              <a:spcBef>
                <a:spcPts val="600"/>
              </a:spcBef>
              <a:spcAft>
                <a:spcPts val="600"/>
              </a:spcAft>
              <a:buFont typeface="Arial"/>
              <a:buNone/>
              <a:defRPr sz="1600" b="0">
                <a:solidFill>
                  <a:srgbClr val="51565A"/>
                </a:solidFill>
                <a:latin typeface="+mn-lt"/>
              </a:defRPr>
            </a:lvl1pPr>
            <a:lvl2pPr marL="0" indent="0" algn="l" eaLnBrk="1" hangingPunct="1">
              <a:spcBef>
                <a:spcPts val="600"/>
              </a:spcBef>
              <a:spcAft>
                <a:spcPts val="600"/>
              </a:spcAft>
              <a:buFont typeface="Arial"/>
              <a:buNone/>
              <a:defRPr sz="1600" b="0" i="1">
                <a:solidFill>
                  <a:srgbClr val="51565A"/>
                </a:solidFill>
                <a:latin typeface="+mn-lt"/>
              </a:defRPr>
            </a:lvl2pPr>
            <a:lvl3pPr marL="0" indent="0" eaLnBrk="1" hangingPunct="1">
              <a:spcBef>
                <a:spcPts val="0"/>
              </a:spcBef>
              <a:spcAft>
                <a:spcPts val="600"/>
              </a:spcAft>
              <a:buFontTx/>
              <a:buNone/>
              <a:defRPr sz="1600" b="0">
                <a:solidFill>
                  <a:srgbClr val="51565A"/>
                </a:solidFill>
                <a:latin typeface="+mn-lt"/>
              </a:defRPr>
            </a:lvl3pPr>
            <a:lvl4pPr marL="216000" indent="-216000" eaLnBrk="1" hangingPunct="1">
              <a:spcBef>
                <a:spcPts val="0"/>
              </a:spcBef>
              <a:spcAft>
                <a:spcPts val="600"/>
              </a:spcAft>
              <a:buFont typeface="Wingdings" panose="05000000000000000000" pitchFamily="2" charset="2"/>
              <a:buChar char="§"/>
              <a:defRPr sz="1600" b="0">
                <a:solidFill>
                  <a:srgbClr val="51565A"/>
                </a:solidFill>
                <a:latin typeface="+mn-lt"/>
              </a:defRPr>
            </a:lvl4pPr>
            <a:lvl5pPr marL="432000" indent="-216000" eaLnBrk="1" hangingPunct="1">
              <a:spcBef>
                <a:spcPts val="0"/>
              </a:spcBef>
              <a:spcAft>
                <a:spcPts val="600"/>
              </a:spcAft>
              <a:buFont typeface="Arial" panose="020B0604020202020204" pitchFamily="34" charset="0"/>
              <a:buChar char="–"/>
              <a:defRPr sz="1600" b="0">
                <a:solidFill>
                  <a:srgbClr val="51565A"/>
                </a:solidFill>
                <a:latin typeface="+mn-lt"/>
              </a:defRPr>
            </a:lvl5pPr>
            <a:lvl6pPr marL="648000" indent="-216000" eaLnBrk="1" hangingPunct="1">
              <a:spcAft>
                <a:spcPts val="600"/>
              </a:spcAft>
              <a:buFontTx/>
              <a:buChar char="&gt;"/>
              <a:defRPr sz="1600">
                <a:solidFill>
                  <a:schemeClr val="tx2"/>
                </a:solidFill>
              </a:defRPr>
            </a:lvl6pPr>
          </a:lstStyle>
          <a:p>
            <a:pPr lvl="1">
              <a:spcBef>
                <a:spcPts val="0"/>
              </a:spcBef>
            </a:pPr>
            <a:r>
              <a:rPr lang="en-AU" sz="1400" i="0" kern="0">
                <a:solidFill>
                  <a:schemeClr val="accent1"/>
                </a:solidFill>
                <a:latin typeface="+mj-lt"/>
              </a:rPr>
              <a:t>Regularly reviewed</a:t>
            </a:r>
          </a:p>
          <a:p>
            <a:pPr lvl="1">
              <a:spcAft>
                <a:spcPts val="300"/>
              </a:spcAft>
            </a:pPr>
            <a:r>
              <a:rPr lang="en-US" sz="1200" i="0">
                <a:solidFill>
                  <a:schemeClr val="tx1"/>
                </a:solidFill>
              </a:rPr>
              <a:t>Permissions should be reviewed and improved regularly.</a:t>
            </a:r>
          </a:p>
          <a:p>
            <a:pPr lvl="1">
              <a:spcAft>
                <a:spcPts val="300"/>
              </a:spcAft>
            </a:pPr>
            <a:r>
              <a:rPr lang="en-AU" sz="1200" i="0">
                <a:solidFill>
                  <a:schemeClr val="tx1"/>
                </a:solidFill>
              </a:rPr>
              <a:t>Regulatory frameworks must align with the Victorian Government’s Treaty obligations. </a:t>
            </a:r>
          </a:p>
          <a:p>
            <a:pPr lvl="1">
              <a:spcAft>
                <a:spcPts val="300"/>
              </a:spcAft>
            </a:pPr>
            <a:r>
              <a:rPr lang="en-US" sz="1200" i="0">
                <a:solidFill>
                  <a:schemeClr val="tx1"/>
                </a:solidFill>
              </a:rPr>
              <a:t>Consultation with stakeholders should inform regulatory design.</a:t>
            </a:r>
          </a:p>
          <a:p>
            <a:pPr lvl="1">
              <a:spcAft>
                <a:spcPts val="300"/>
              </a:spcAft>
            </a:pPr>
            <a:r>
              <a:rPr lang="en-US" sz="1200" i="0">
                <a:solidFill>
                  <a:schemeClr val="tx1"/>
                </a:solidFill>
              </a:rPr>
              <a:t>Outcomes of reviews should be communicated to decision-makers and stakeholders.</a:t>
            </a:r>
          </a:p>
          <a:p>
            <a:pPr marL="85725"/>
            <a:endParaRPr lang="en-AU" sz="1200" b="1" kern="0">
              <a:solidFill>
                <a:schemeClr val="accent1"/>
              </a:solidFill>
            </a:endParaRPr>
          </a:p>
        </p:txBody>
      </p:sp>
      <p:pic>
        <p:nvPicPr>
          <p:cNvPr id="52" name="Graphic 51" descr="Repeat with solid fill">
            <a:extLst>
              <a:ext uri="{FF2B5EF4-FFF2-40B4-BE49-F238E27FC236}">
                <a16:creationId xmlns:a16="http://schemas.microsoft.com/office/drawing/2014/main" id="{A8275958-CE06-959C-4361-4BA92A306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250" y="1680572"/>
            <a:ext cx="807201" cy="807201"/>
          </a:xfrm>
          <a:prstGeom prst="rect">
            <a:avLst/>
          </a:prstGeom>
        </p:spPr>
      </p:pic>
      <p:sp>
        <p:nvSpPr>
          <p:cNvPr id="7" name="ee4pContent1">
            <a:extLst>
              <a:ext uri="{FF2B5EF4-FFF2-40B4-BE49-F238E27FC236}">
                <a16:creationId xmlns:a16="http://schemas.microsoft.com/office/drawing/2014/main" id="{B0C31F70-3899-5AE5-AD5F-8C0B5E6FF1B4}"/>
              </a:ext>
            </a:extLst>
          </p:cNvPr>
          <p:cNvSpPr txBox="1"/>
          <p:nvPr/>
        </p:nvSpPr>
        <p:spPr>
          <a:xfrm>
            <a:off x="2706300" y="2600389"/>
            <a:ext cx="1908000"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r>
              <a:rPr lang="en-AU" sz="1400" i="0" kern="0">
                <a:solidFill>
                  <a:schemeClr val="accent1"/>
                </a:solidFill>
                <a:latin typeface="+mj-lt"/>
              </a:rPr>
              <a:t>Effective and efficient</a:t>
            </a:r>
          </a:p>
          <a:p>
            <a:pPr lvl="1">
              <a:spcAft>
                <a:spcPts val="300"/>
              </a:spcAft>
            </a:pPr>
            <a:r>
              <a:rPr lang="en-US" sz="1200" i="0">
                <a:solidFill>
                  <a:schemeClr val="tx1"/>
                </a:solidFill>
              </a:rPr>
              <a:t>Permissions should apply the least burden to effectively control risk in concert with other risk controls.</a:t>
            </a:r>
            <a:endParaRPr lang="en-AU" sz="1200" i="0">
              <a:solidFill>
                <a:schemeClr val="tx1"/>
              </a:solidFill>
            </a:endParaRPr>
          </a:p>
          <a:p>
            <a:pPr lvl="1">
              <a:spcAft>
                <a:spcPts val="300"/>
              </a:spcAft>
            </a:pPr>
            <a:r>
              <a:rPr lang="en-AU" sz="1200" i="0">
                <a:solidFill>
                  <a:schemeClr val="tx1"/>
                </a:solidFill>
              </a:rPr>
              <a:t>Permission holders should be able to follow and meet requirements efficiently.</a:t>
            </a:r>
          </a:p>
          <a:p>
            <a:pPr lvl="1">
              <a:spcAft>
                <a:spcPts val="300"/>
              </a:spcAft>
            </a:pPr>
            <a:r>
              <a:rPr lang="en-US" sz="1200" i="0">
                <a:solidFill>
                  <a:schemeClr val="tx1"/>
                </a:solidFill>
              </a:rPr>
              <a:t>Design should consider costs to entities and regulators.</a:t>
            </a:r>
          </a:p>
        </p:txBody>
      </p:sp>
      <p:grpSp>
        <p:nvGrpSpPr>
          <p:cNvPr id="10" name="bcgIcons_TwoColumnSlide">
            <a:extLst>
              <a:ext uri="{FF2B5EF4-FFF2-40B4-BE49-F238E27FC236}">
                <a16:creationId xmlns:a16="http://schemas.microsoft.com/office/drawing/2014/main" id="{D17513DA-645D-1828-E0EA-4497076B049C}"/>
              </a:ext>
            </a:extLst>
          </p:cNvPr>
          <p:cNvGrpSpPr>
            <a:grpSpLocks noChangeAspect="1"/>
          </p:cNvGrpSpPr>
          <p:nvPr/>
        </p:nvGrpSpPr>
        <p:grpSpPr bwMode="auto">
          <a:xfrm>
            <a:off x="3204701" y="1646677"/>
            <a:ext cx="947031" cy="874993"/>
            <a:chOff x="1682" y="0"/>
            <a:chExt cx="4316" cy="4320"/>
          </a:xfrm>
        </p:grpSpPr>
        <p:sp>
          <p:nvSpPr>
            <p:cNvPr id="12" name="AutoShape 18">
              <a:extLst>
                <a:ext uri="{FF2B5EF4-FFF2-40B4-BE49-F238E27FC236}">
                  <a16:creationId xmlns:a16="http://schemas.microsoft.com/office/drawing/2014/main" id="{AC2F1576-4439-DEC9-3D10-29364A15A70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0">
              <a:extLst>
                <a:ext uri="{FF2B5EF4-FFF2-40B4-BE49-F238E27FC236}">
                  <a16:creationId xmlns:a16="http://schemas.microsoft.com/office/drawing/2014/main" id="{4BFD44EC-66F3-A8F2-1D19-AE600785A133}"/>
                </a:ext>
              </a:extLst>
            </p:cNvPr>
            <p:cNvSpPr>
              <a:spLocks/>
            </p:cNvSpPr>
            <p:nvPr/>
          </p:nvSpPr>
          <p:spPr bwMode="auto">
            <a:xfrm>
              <a:off x="2325" y="1133"/>
              <a:ext cx="3034" cy="444"/>
            </a:xfrm>
            <a:custGeom>
              <a:avLst/>
              <a:gdLst>
                <a:gd name="T0" fmla="*/ 1610 w 1620"/>
                <a:gd name="T1" fmla="*/ 237 h 237"/>
                <a:gd name="T2" fmla="*/ 10 w 1620"/>
                <a:gd name="T3" fmla="*/ 237 h 237"/>
                <a:gd name="T4" fmla="*/ 0 w 1620"/>
                <a:gd name="T5" fmla="*/ 227 h 237"/>
                <a:gd name="T6" fmla="*/ 0 w 1620"/>
                <a:gd name="T7" fmla="*/ 10 h 237"/>
                <a:gd name="T8" fmla="*/ 10 w 1620"/>
                <a:gd name="T9" fmla="*/ 0 h 237"/>
                <a:gd name="T10" fmla="*/ 1610 w 1620"/>
                <a:gd name="T11" fmla="*/ 0 h 237"/>
                <a:gd name="T12" fmla="*/ 1620 w 1620"/>
                <a:gd name="T13" fmla="*/ 10 h 237"/>
                <a:gd name="T14" fmla="*/ 1620 w 1620"/>
                <a:gd name="T15" fmla="*/ 227 h 237"/>
                <a:gd name="T16" fmla="*/ 1610 w 1620"/>
                <a:gd name="T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0" h="237">
                  <a:moveTo>
                    <a:pt x="1610" y="237"/>
                  </a:moveTo>
                  <a:cubicBezTo>
                    <a:pt x="10" y="237"/>
                    <a:pt x="10" y="237"/>
                    <a:pt x="10" y="237"/>
                  </a:cubicBezTo>
                  <a:cubicBezTo>
                    <a:pt x="5" y="237"/>
                    <a:pt x="0" y="233"/>
                    <a:pt x="0" y="227"/>
                  </a:cubicBezTo>
                  <a:cubicBezTo>
                    <a:pt x="0" y="10"/>
                    <a:pt x="0" y="10"/>
                    <a:pt x="0" y="10"/>
                  </a:cubicBezTo>
                  <a:cubicBezTo>
                    <a:pt x="0" y="5"/>
                    <a:pt x="5" y="0"/>
                    <a:pt x="10" y="0"/>
                  </a:cubicBezTo>
                  <a:cubicBezTo>
                    <a:pt x="1610" y="0"/>
                    <a:pt x="1610" y="0"/>
                    <a:pt x="1610" y="0"/>
                  </a:cubicBezTo>
                  <a:cubicBezTo>
                    <a:pt x="1615" y="0"/>
                    <a:pt x="1620" y="5"/>
                    <a:pt x="1620" y="10"/>
                  </a:cubicBezTo>
                  <a:cubicBezTo>
                    <a:pt x="1620" y="227"/>
                    <a:pt x="1620" y="227"/>
                    <a:pt x="1620" y="227"/>
                  </a:cubicBezTo>
                  <a:cubicBezTo>
                    <a:pt x="1620" y="233"/>
                    <a:pt x="1615" y="237"/>
                    <a:pt x="1610" y="237"/>
                  </a:cubicBezTo>
                  <a:close/>
                </a:path>
              </a:pathLst>
            </a:custGeom>
            <a:solidFill>
              <a:srgbClr val="53565A">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1">
              <a:extLst>
                <a:ext uri="{FF2B5EF4-FFF2-40B4-BE49-F238E27FC236}">
                  <a16:creationId xmlns:a16="http://schemas.microsoft.com/office/drawing/2014/main" id="{9E74EDC3-9867-DCE4-C515-64EE7C15AD4B}"/>
                </a:ext>
              </a:extLst>
            </p:cNvPr>
            <p:cNvSpPr>
              <a:spLocks noEditPoints="1"/>
            </p:cNvSpPr>
            <p:nvPr/>
          </p:nvSpPr>
          <p:spPr bwMode="auto">
            <a:xfrm>
              <a:off x="2124" y="934"/>
              <a:ext cx="3436" cy="2452"/>
            </a:xfrm>
            <a:custGeom>
              <a:avLst/>
              <a:gdLst>
                <a:gd name="T0" fmla="*/ 44 w 1834"/>
                <a:gd name="T1" fmla="*/ 1308 h 1308"/>
                <a:gd name="T2" fmla="*/ 0 w 1834"/>
                <a:gd name="T3" fmla="*/ 44 h 1308"/>
                <a:gd name="T4" fmla="*/ 1790 w 1834"/>
                <a:gd name="T5" fmla="*/ 0 h 1308"/>
                <a:gd name="T6" fmla="*/ 1834 w 1834"/>
                <a:gd name="T7" fmla="*/ 1264 h 1308"/>
                <a:gd name="T8" fmla="*/ 44 w 1834"/>
                <a:gd name="T9" fmla="*/ 44 h 1308"/>
                <a:gd name="T10" fmla="*/ 1790 w 1834"/>
                <a:gd name="T11" fmla="*/ 1264 h 1308"/>
                <a:gd name="T12" fmla="*/ 44 w 1834"/>
                <a:gd name="T13" fmla="*/ 44 h 1308"/>
                <a:gd name="T14" fmla="*/ 809 w 1834"/>
                <a:gd name="T15" fmla="*/ 481 h 1308"/>
                <a:gd name="T16" fmla="*/ 109 w 1834"/>
                <a:gd name="T17" fmla="*/ 503 h 1308"/>
                <a:gd name="T18" fmla="*/ 809 w 1834"/>
                <a:gd name="T19" fmla="*/ 525 h 1308"/>
                <a:gd name="T20" fmla="*/ 813 w 1834"/>
                <a:gd name="T21" fmla="*/ 652 h 1308"/>
                <a:gd name="T22" fmla="*/ 131 w 1834"/>
                <a:gd name="T23" fmla="*/ 630 h 1308"/>
                <a:gd name="T24" fmla="*/ 131 w 1834"/>
                <a:gd name="T25" fmla="*/ 674 h 1308"/>
                <a:gd name="T26" fmla="*/ 813 w 1834"/>
                <a:gd name="T27" fmla="*/ 652 h 1308"/>
                <a:gd name="T28" fmla="*/ 753 w 1834"/>
                <a:gd name="T29" fmla="*/ 779 h 1308"/>
                <a:gd name="T30" fmla="*/ 109 w 1834"/>
                <a:gd name="T31" fmla="*/ 801 h 1308"/>
                <a:gd name="T32" fmla="*/ 753 w 1834"/>
                <a:gd name="T33" fmla="*/ 823 h 1308"/>
                <a:gd name="T34" fmla="*/ 813 w 1834"/>
                <a:gd name="T35" fmla="*/ 954 h 1308"/>
                <a:gd name="T36" fmla="*/ 131 w 1834"/>
                <a:gd name="T37" fmla="*/ 932 h 1308"/>
                <a:gd name="T38" fmla="*/ 131 w 1834"/>
                <a:gd name="T39" fmla="*/ 976 h 1308"/>
                <a:gd name="T40" fmla="*/ 813 w 1834"/>
                <a:gd name="T41" fmla="*/ 954 h 1308"/>
                <a:gd name="T42" fmla="*/ 476 w 1834"/>
                <a:gd name="T43" fmla="*/ 1078 h 1308"/>
                <a:gd name="T44" fmla="*/ 109 w 1834"/>
                <a:gd name="T45" fmla="*/ 1100 h 1308"/>
                <a:gd name="T46" fmla="*/ 476 w 1834"/>
                <a:gd name="T47" fmla="*/ 1122 h 1308"/>
                <a:gd name="T48" fmla="*/ 1649 w 1834"/>
                <a:gd name="T49" fmla="*/ 503 h 1308"/>
                <a:gd name="T50" fmla="*/ 1003 w 1834"/>
                <a:gd name="T51" fmla="*/ 481 h 1308"/>
                <a:gd name="T52" fmla="*/ 1003 w 1834"/>
                <a:gd name="T53" fmla="*/ 525 h 1308"/>
                <a:gd name="T54" fmla="*/ 1649 w 1834"/>
                <a:gd name="T55" fmla="*/ 503 h 1308"/>
                <a:gd name="T56" fmla="*/ 1693 w 1834"/>
                <a:gd name="T57" fmla="*/ 630 h 1308"/>
                <a:gd name="T58" fmla="*/ 981 w 1834"/>
                <a:gd name="T59" fmla="*/ 652 h 1308"/>
                <a:gd name="T60" fmla="*/ 1693 w 1834"/>
                <a:gd name="T61" fmla="*/ 674 h 1308"/>
                <a:gd name="T62" fmla="*/ 1673 w 1834"/>
                <a:gd name="T63" fmla="*/ 801 h 1308"/>
                <a:gd name="T64" fmla="*/ 1003 w 1834"/>
                <a:gd name="T65" fmla="*/ 779 h 1308"/>
                <a:gd name="T66" fmla="*/ 1003 w 1834"/>
                <a:gd name="T67" fmla="*/ 823 h 1308"/>
                <a:gd name="T68" fmla="*/ 1673 w 1834"/>
                <a:gd name="T69" fmla="*/ 801 h 1308"/>
                <a:gd name="T70" fmla="*/ 1627 w 1834"/>
                <a:gd name="T71" fmla="*/ 929 h 1308"/>
                <a:gd name="T72" fmla="*/ 981 w 1834"/>
                <a:gd name="T73" fmla="*/ 951 h 1308"/>
                <a:gd name="T74" fmla="*/ 1627 w 1834"/>
                <a:gd name="T75" fmla="*/ 973 h 1308"/>
                <a:gd name="T76" fmla="*/ 1337 w 1834"/>
                <a:gd name="T77" fmla="*/ 1100 h 1308"/>
                <a:gd name="T78" fmla="*/ 1003 w 1834"/>
                <a:gd name="T79" fmla="*/ 1078 h 1308"/>
                <a:gd name="T80" fmla="*/ 1003 w 1834"/>
                <a:gd name="T81" fmla="*/ 1122 h 1308"/>
                <a:gd name="T82" fmla="*/ 1337 w 1834"/>
                <a:gd name="T83" fmla="*/ 11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4" h="1308">
                  <a:moveTo>
                    <a:pt x="1790" y="1308"/>
                  </a:moveTo>
                  <a:cubicBezTo>
                    <a:pt x="44" y="1308"/>
                    <a:pt x="44" y="1308"/>
                    <a:pt x="44" y="1308"/>
                  </a:cubicBezTo>
                  <a:cubicBezTo>
                    <a:pt x="20" y="1308"/>
                    <a:pt x="0" y="1288"/>
                    <a:pt x="0" y="1264"/>
                  </a:cubicBezTo>
                  <a:cubicBezTo>
                    <a:pt x="0" y="44"/>
                    <a:pt x="0" y="44"/>
                    <a:pt x="0" y="44"/>
                  </a:cubicBezTo>
                  <a:cubicBezTo>
                    <a:pt x="0" y="20"/>
                    <a:pt x="20" y="0"/>
                    <a:pt x="44" y="0"/>
                  </a:cubicBezTo>
                  <a:cubicBezTo>
                    <a:pt x="1790" y="0"/>
                    <a:pt x="1790" y="0"/>
                    <a:pt x="1790" y="0"/>
                  </a:cubicBezTo>
                  <a:cubicBezTo>
                    <a:pt x="1814" y="0"/>
                    <a:pt x="1834" y="20"/>
                    <a:pt x="1834" y="44"/>
                  </a:cubicBezTo>
                  <a:cubicBezTo>
                    <a:pt x="1834" y="1264"/>
                    <a:pt x="1834" y="1264"/>
                    <a:pt x="1834" y="1264"/>
                  </a:cubicBezTo>
                  <a:cubicBezTo>
                    <a:pt x="1834" y="1288"/>
                    <a:pt x="1814" y="1308"/>
                    <a:pt x="1790" y="1308"/>
                  </a:cubicBezTo>
                  <a:close/>
                  <a:moveTo>
                    <a:pt x="44" y="44"/>
                  </a:moveTo>
                  <a:cubicBezTo>
                    <a:pt x="44" y="1264"/>
                    <a:pt x="44" y="1264"/>
                    <a:pt x="44" y="1264"/>
                  </a:cubicBezTo>
                  <a:cubicBezTo>
                    <a:pt x="1790" y="1264"/>
                    <a:pt x="1790" y="1264"/>
                    <a:pt x="1790" y="1264"/>
                  </a:cubicBezTo>
                  <a:cubicBezTo>
                    <a:pt x="1790" y="44"/>
                    <a:pt x="1790" y="44"/>
                    <a:pt x="1790" y="44"/>
                  </a:cubicBezTo>
                  <a:lnTo>
                    <a:pt x="44" y="44"/>
                  </a:lnTo>
                  <a:close/>
                  <a:moveTo>
                    <a:pt x="831" y="503"/>
                  </a:moveTo>
                  <a:cubicBezTo>
                    <a:pt x="831" y="490"/>
                    <a:pt x="821" y="481"/>
                    <a:pt x="809" y="481"/>
                  </a:cubicBezTo>
                  <a:cubicBezTo>
                    <a:pt x="131" y="481"/>
                    <a:pt x="131" y="481"/>
                    <a:pt x="131" y="481"/>
                  </a:cubicBezTo>
                  <a:cubicBezTo>
                    <a:pt x="119" y="481"/>
                    <a:pt x="109" y="490"/>
                    <a:pt x="109" y="503"/>
                  </a:cubicBezTo>
                  <a:cubicBezTo>
                    <a:pt x="109" y="515"/>
                    <a:pt x="119" y="525"/>
                    <a:pt x="131" y="525"/>
                  </a:cubicBezTo>
                  <a:cubicBezTo>
                    <a:pt x="809" y="525"/>
                    <a:pt x="809" y="525"/>
                    <a:pt x="809" y="525"/>
                  </a:cubicBezTo>
                  <a:cubicBezTo>
                    <a:pt x="821" y="525"/>
                    <a:pt x="831" y="515"/>
                    <a:pt x="831" y="503"/>
                  </a:cubicBezTo>
                  <a:close/>
                  <a:moveTo>
                    <a:pt x="813" y="652"/>
                  </a:moveTo>
                  <a:cubicBezTo>
                    <a:pt x="813" y="640"/>
                    <a:pt x="803" y="630"/>
                    <a:pt x="791" y="630"/>
                  </a:cubicBezTo>
                  <a:cubicBezTo>
                    <a:pt x="131" y="630"/>
                    <a:pt x="131" y="630"/>
                    <a:pt x="131" y="630"/>
                  </a:cubicBezTo>
                  <a:cubicBezTo>
                    <a:pt x="119" y="630"/>
                    <a:pt x="109" y="640"/>
                    <a:pt x="109" y="652"/>
                  </a:cubicBezTo>
                  <a:cubicBezTo>
                    <a:pt x="109" y="664"/>
                    <a:pt x="119" y="674"/>
                    <a:pt x="131" y="674"/>
                  </a:cubicBezTo>
                  <a:cubicBezTo>
                    <a:pt x="791" y="674"/>
                    <a:pt x="791" y="674"/>
                    <a:pt x="791" y="674"/>
                  </a:cubicBezTo>
                  <a:cubicBezTo>
                    <a:pt x="803" y="674"/>
                    <a:pt x="813" y="664"/>
                    <a:pt x="813" y="652"/>
                  </a:cubicBezTo>
                  <a:close/>
                  <a:moveTo>
                    <a:pt x="775" y="801"/>
                  </a:moveTo>
                  <a:cubicBezTo>
                    <a:pt x="775" y="789"/>
                    <a:pt x="765" y="779"/>
                    <a:pt x="753" y="779"/>
                  </a:cubicBezTo>
                  <a:cubicBezTo>
                    <a:pt x="131" y="779"/>
                    <a:pt x="131" y="779"/>
                    <a:pt x="131" y="779"/>
                  </a:cubicBezTo>
                  <a:cubicBezTo>
                    <a:pt x="119" y="779"/>
                    <a:pt x="109" y="789"/>
                    <a:pt x="109" y="801"/>
                  </a:cubicBezTo>
                  <a:cubicBezTo>
                    <a:pt x="109" y="813"/>
                    <a:pt x="119" y="823"/>
                    <a:pt x="131" y="823"/>
                  </a:cubicBezTo>
                  <a:cubicBezTo>
                    <a:pt x="753" y="823"/>
                    <a:pt x="753" y="823"/>
                    <a:pt x="753" y="823"/>
                  </a:cubicBezTo>
                  <a:cubicBezTo>
                    <a:pt x="765" y="823"/>
                    <a:pt x="775" y="813"/>
                    <a:pt x="775" y="801"/>
                  </a:cubicBezTo>
                  <a:close/>
                  <a:moveTo>
                    <a:pt x="813" y="954"/>
                  </a:moveTo>
                  <a:cubicBezTo>
                    <a:pt x="813" y="942"/>
                    <a:pt x="803" y="932"/>
                    <a:pt x="791" y="932"/>
                  </a:cubicBezTo>
                  <a:cubicBezTo>
                    <a:pt x="131" y="932"/>
                    <a:pt x="131" y="932"/>
                    <a:pt x="131" y="932"/>
                  </a:cubicBezTo>
                  <a:cubicBezTo>
                    <a:pt x="119" y="932"/>
                    <a:pt x="109" y="942"/>
                    <a:pt x="109" y="954"/>
                  </a:cubicBezTo>
                  <a:cubicBezTo>
                    <a:pt x="109" y="966"/>
                    <a:pt x="119" y="976"/>
                    <a:pt x="131" y="976"/>
                  </a:cubicBezTo>
                  <a:cubicBezTo>
                    <a:pt x="791" y="976"/>
                    <a:pt x="791" y="976"/>
                    <a:pt x="791" y="976"/>
                  </a:cubicBezTo>
                  <a:cubicBezTo>
                    <a:pt x="803" y="976"/>
                    <a:pt x="813" y="966"/>
                    <a:pt x="813" y="954"/>
                  </a:cubicBezTo>
                  <a:close/>
                  <a:moveTo>
                    <a:pt x="498" y="1100"/>
                  </a:moveTo>
                  <a:cubicBezTo>
                    <a:pt x="498" y="1088"/>
                    <a:pt x="488" y="1078"/>
                    <a:pt x="476" y="1078"/>
                  </a:cubicBezTo>
                  <a:cubicBezTo>
                    <a:pt x="131" y="1078"/>
                    <a:pt x="131" y="1078"/>
                    <a:pt x="131" y="1078"/>
                  </a:cubicBezTo>
                  <a:cubicBezTo>
                    <a:pt x="119" y="1078"/>
                    <a:pt x="109" y="1088"/>
                    <a:pt x="109" y="1100"/>
                  </a:cubicBezTo>
                  <a:cubicBezTo>
                    <a:pt x="109" y="1112"/>
                    <a:pt x="119" y="1122"/>
                    <a:pt x="131" y="1122"/>
                  </a:cubicBezTo>
                  <a:cubicBezTo>
                    <a:pt x="476" y="1122"/>
                    <a:pt x="476" y="1122"/>
                    <a:pt x="476" y="1122"/>
                  </a:cubicBezTo>
                  <a:cubicBezTo>
                    <a:pt x="488" y="1122"/>
                    <a:pt x="498" y="1112"/>
                    <a:pt x="498" y="1100"/>
                  </a:cubicBezTo>
                  <a:close/>
                  <a:moveTo>
                    <a:pt x="1649" y="503"/>
                  </a:moveTo>
                  <a:cubicBezTo>
                    <a:pt x="1649" y="490"/>
                    <a:pt x="1639" y="481"/>
                    <a:pt x="1627" y="481"/>
                  </a:cubicBezTo>
                  <a:cubicBezTo>
                    <a:pt x="1003" y="481"/>
                    <a:pt x="1003" y="481"/>
                    <a:pt x="1003" y="481"/>
                  </a:cubicBezTo>
                  <a:cubicBezTo>
                    <a:pt x="991" y="481"/>
                    <a:pt x="981" y="490"/>
                    <a:pt x="981" y="503"/>
                  </a:cubicBezTo>
                  <a:cubicBezTo>
                    <a:pt x="981" y="515"/>
                    <a:pt x="991" y="525"/>
                    <a:pt x="1003" y="525"/>
                  </a:cubicBezTo>
                  <a:cubicBezTo>
                    <a:pt x="1627" y="525"/>
                    <a:pt x="1627" y="525"/>
                    <a:pt x="1627" y="525"/>
                  </a:cubicBezTo>
                  <a:cubicBezTo>
                    <a:pt x="1639" y="525"/>
                    <a:pt x="1649" y="515"/>
                    <a:pt x="1649" y="503"/>
                  </a:cubicBezTo>
                  <a:close/>
                  <a:moveTo>
                    <a:pt x="1715" y="652"/>
                  </a:moveTo>
                  <a:cubicBezTo>
                    <a:pt x="1715" y="640"/>
                    <a:pt x="1705" y="630"/>
                    <a:pt x="1693" y="630"/>
                  </a:cubicBezTo>
                  <a:cubicBezTo>
                    <a:pt x="1003" y="630"/>
                    <a:pt x="1003" y="630"/>
                    <a:pt x="1003" y="630"/>
                  </a:cubicBezTo>
                  <a:cubicBezTo>
                    <a:pt x="991" y="630"/>
                    <a:pt x="981" y="640"/>
                    <a:pt x="981" y="652"/>
                  </a:cubicBezTo>
                  <a:cubicBezTo>
                    <a:pt x="981" y="664"/>
                    <a:pt x="991" y="674"/>
                    <a:pt x="1003" y="674"/>
                  </a:cubicBezTo>
                  <a:cubicBezTo>
                    <a:pt x="1693" y="674"/>
                    <a:pt x="1693" y="674"/>
                    <a:pt x="1693" y="674"/>
                  </a:cubicBezTo>
                  <a:cubicBezTo>
                    <a:pt x="1705" y="674"/>
                    <a:pt x="1715" y="664"/>
                    <a:pt x="1715" y="652"/>
                  </a:cubicBezTo>
                  <a:close/>
                  <a:moveTo>
                    <a:pt x="1673" y="801"/>
                  </a:moveTo>
                  <a:cubicBezTo>
                    <a:pt x="1673" y="789"/>
                    <a:pt x="1663" y="779"/>
                    <a:pt x="1651" y="779"/>
                  </a:cubicBezTo>
                  <a:cubicBezTo>
                    <a:pt x="1003" y="779"/>
                    <a:pt x="1003" y="779"/>
                    <a:pt x="1003" y="779"/>
                  </a:cubicBezTo>
                  <a:cubicBezTo>
                    <a:pt x="991" y="779"/>
                    <a:pt x="981" y="789"/>
                    <a:pt x="981" y="801"/>
                  </a:cubicBezTo>
                  <a:cubicBezTo>
                    <a:pt x="981" y="813"/>
                    <a:pt x="991" y="823"/>
                    <a:pt x="1003" y="823"/>
                  </a:cubicBezTo>
                  <a:cubicBezTo>
                    <a:pt x="1651" y="823"/>
                    <a:pt x="1651" y="823"/>
                    <a:pt x="1651" y="823"/>
                  </a:cubicBezTo>
                  <a:cubicBezTo>
                    <a:pt x="1663" y="823"/>
                    <a:pt x="1673" y="813"/>
                    <a:pt x="1673" y="801"/>
                  </a:cubicBezTo>
                  <a:close/>
                  <a:moveTo>
                    <a:pt x="1649" y="951"/>
                  </a:moveTo>
                  <a:cubicBezTo>
                    <a:pt x="1649" y="938"/>
                    <a:pt x="1639" y="929"/>
                    <a:pt x="1627" y="929"/>
                  </a:cubicBezTo>
                  <a:cubicBezTo>
                    <a:pt x="1003" y="929"/>
                    <a:pt x="1003" y="929"/>
                    <a:pt x="1003" y="929"/>
                  </a:cubicBezTo>
                  <a:cubicBezTo>
                    <a:pt x="991" y="929"/>
                    <a:pt x="981" y="938"/>
                    <a:pt x="981" y="951"/>
                  </a:cubicBezTo>
                  <a:cubicBezTo>
                    <a:pt x="981" y="963"/>
                    <a:pt x="991" y="973"/>
                    <a:pt x="1003" y="973"/>
                  </a:cubicBezTo>
                  <a:cubicBezTo>
                    <a:pt x="1627" y="973"/>
                    <a:pt x="1627" y="973"/>
                    <a:pt x="1627" y="973"/>
                  </a:cubicBezTo>
                  <a:cubicBezTo>
                    <a:pt x="1639" y="973"/>
                    <a:pt x="1649" y="963"/>
                    <a:pt x="1649" y="951"/>
                  </a:cubicBezTo>
                  <a:close/>
                  <a:moveTo>
                    <a:pt x="1337" y="1100"/>
                  </a:moveTo>
                  <a:cubicBezTo>
                    <a:pt x="1337" y="1088"/>
                    <a:pt x="1327" y="1078"/>
                    <a:pt x="1315" y="1078"/>
                  </a:cubicBezTo>
                  <a:cubicBezTo>
                    <a:pt x="1003" y="1078"/>
                    <a:pt x="1003" y="1078"/>
                    <a:pt x="1003" y="1078"/>
                  </a:cubicBezTo>
                  <a:cubicBezTo>
                    <a:pt x="991" y="1078"/>
                    <a:pt x="981" y="1088"/>
                    <a:pt x="981" y="1100"/>
                  </a:cubicBezTo>
                  <a:cubicBezTo>
                    <a:pt x="981" y="1112"/>
                    <a:pt x="991" y="1122"/>
                    <a:pt x="1003" y="1122"/>
                  </a:cubicBezTo>
                  <a:cubicBezTo>
                    <a:pt x="1315" y="1122"/>
                    <a:pt x="1315" y="1122"/>
                    <a:pt x="1315" y="1122"/>
                  </a:cubicBezTo>
                  <a:cubicBezTo>
                    <a:pt x="1327" y="1122"/>
                    <a:pt x="1337" y="1112"/>
                    <a:pt x="1337" y="1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bcgIcons_Target">
            <a:extLst>
              <a:ext uri="{FF2B5EF4-FFF2-40B4-BE49-F238E27FC236}">
                <a16:creationId xmlns:a16="http://schemas.microsoft.com/office/drawing/2014/main" id="{43B5AAA7-69D7-8CC2-A01C-DC6ACF66AB20}"/>
              </a:ext>
            </a:extLst>
          </p:cNvPr>
          <p:cNvGrpSpPr>
            <a:grpSpLocks noChangeAspect="1"/>
          </p:cNvGrpSpPr>
          <p:nvPr/>
        </p:nvGrpSpPr>
        <p:grpSpPr bwMode="auto">
          <a:xfrm>
            <a:off x="5368664" y="1646678"/>
            <a:ext cx="947031" cy="874991"/>
            <a:chOff x="1682" y="0"/>
            <a:chExt cx="4316" cy="4320"/>
          </a:xfrm>
        </p:grpSpPr>
        <p:sp>
          <p:nvSpPr>
            <p:cNvPr id="37" name="AutoShape 23">
              <a:extLst>
                <a:ext uri="{FF2B5EF4-FFF2-40B4-BE49-F238E27FC236}">
                  <a16:creationId xmlns:a16="http://schemas.microsoft.com/office/drawing/2014/main" id="{53C083A2-1797-CF6E-F8B4-13945FE97D8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5">
              <a:extLst>
                <a:ext uri="{FF2B5EF4-FFF2-40B4-BE49-F238E27FC236}">
                  <a16:creationId xmlns:a16="http://schemas.microsoft.com/office/drawing/2014/main" id="{4A260E45-766C-9EC1-0F2B-49250492B1BE}"/>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26">
              <a:extLst>
                <a:ext uri="{FF2B5EF4-FFF2-40B4-BE49-F238E27FC236}">
                  <a16:creationId xmlns:a16="http://schemas.microsoft.com/office/drawing/2014/main" id="{CE5B5F56-242E-DD34-D003-08AE15BAC663}"/>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3">
            <a:extLst>
              <a:ext uri="{FF2B5EF4-FFF2-40B4-BE49-F238E27FC236}">
                <a16:creationId xmlns:a16="http://schemas.microsoft.com/office/drawing/2014/main" id="{B7B26268-EC74-A717-146F-0FF884D4FD7E}"/>
              </a:ext>
            </a:extLst>
          </p:cNvPr>
          <p:cNvGrpSpPr>
            <a:grpSpLocks noChangeAspect="1"/>
          </p:cNvGrpSpPr>
          <p:nvPr/>
        </p:nvGrpSpPr>
        <p:grpSpPr>
          <a:xfrm>
            <a:off x="1029031" y="1633174"/>
            <a:ext cx="958738" cy="906135"/>
            <a:chOff x="5278301" y="2605362"/>
            <a:chExt cx="1646236" cy="1646237"/>
          </a:xfrm>
        </p:grpSpPr>
        <p:sp>
          <p:nvSpPr>
            <p:cNvPr id="45" name="AutoShape 8">
              <a:extLst>
                <a:ext uri="{FF2B5EF4-FFF2-40B4-BE49-F238E27FC236}">
                  <a16:creationId xmlns:a16="http://schemas.microsoft.com/office/drawing/2014/main" id="{D01CE009-8908-3F6C-4DE2-3990227ECC86}"/>
                </a:ext>
              </a:extLst>
            </p:cNvPr>
            <p:cNvSpPr>
              <a:spLocks noChangeAspect="1" noChangeArrowheads="1" noTextEdit="1"/>
            </p:cNvSpPr>
            <p:nvPr/>
          </p:nvSpPr>
          <p:spPr bwMode="auto">
            <a:xfrm>
              <a:off x="5278301" y="2605362"/>
              <a:ext cx="1646236"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0A75D060-3AB4-D7FB-501C-033DFF927CDA}"/>
                </a:ext>
              </a:extLst>
            </p:cNvPr>
            <p:cNvGrpSpPr/>
            <p:nvPr/>
          </p:nvGrpSpPr>
          <p:grpSpPr>
            <a:xfrm>
              <a:off x="5753881" y="2784890"/>
              <a:ext cx="695077" cy="1287181"/>
              <a:chOff x="5753881" y="2784890"/>
              <a:chExt cx="695077" cy="1287181"/>
            </a:xfrm>
          </p:grpSpPr>
          <p:sp>
            <p:nvSpPr>
              <p:cNvPr id="47" name="Freeform 10">
                <a:extLst>
                  <a:ext uri="{FF2B5EF4-FFF2-40B4-BE49-F238E27FC236}">
                    <a16:creationId xmlns:a16="http://schemas.microsoft.com/office/drawing/2014/main" id="{DAB644E0-0E37-5D1E-BFF0-A9924DDBC7A0}"/>
                  </a:ext>
                </a:extLst>
              </p:cNvPr>
              <p:cNvSpPr>
                <a:spLocks noEditPoints="1"/>
              </p:cNvSpPr>
              <p:nvPr/>
            </p:nvSpPr>
            <p:spPr bwMode="auto">
              <a:xfrm>
                <a:off x="5817563" y="2848572"/>
                <a:ext cx="569069" cy="1159818"/>
              </a:xfrm>
              <a:custGeom>
                <a:avLst/>
                <a:gdLst>
                  <a:gd name="T0" fmla="*/ 747 w 796"/>
                  <a:gd name="T1" fmla="*/ 0 h 1624"/>
                  <a:gd name="T2" fmla="*/ 48 w 796"/>
                  <a:gd name="T3" fmla="*/ 0 h 1624"/>
                  <a:gd name="T4" fmla="*/ 0 w 796"/>
                  <a:gd name="T5" fmla="*/ 48 h 1624"/>
                  <a:gd name="T6" fmla="*/ 0 w 796"/>
                  <a:gd name="T7" fmla="*/ 1576 h 1624"/>
                  <a:gd name="T8" fmla="*/ 48 w 796"/>
                  <a:gd name="T9" fmla="*/ 1624 h 1624"/>
                  <a:gd name="T10" fmla="*/ 747 w 796"/>
                  <a:gd name="T11" fmla="*/ 1624 h 1624"/>
                  <a:gd name="T12" fmla="*/ 796 w 796"/>
                  <a:gd name="T13" fmla="*/ 1576 h 1624"/>
                  <a:gd name="T14" fmla="*/ 796 w 796"/>
                  <a:gd name="T15" fmla="*/ 48 h 1624"/>
                  <a:gd name="T16" fmla="*/ 747 w 796"/>
                  <a:gd name="T17" fmla="*/ 0 h 1624"/>
                  <a:gd name="T18" fmla="*/ 94 w 796"/>
                  <a:gd name="T19" fmla="*/ 120 h 1624"/>
                  <a:gd name="T20" fmla="*/ 129 w 796"/>
                  <a:gd name="T21" fmla="*/ 85 h 1624"/>
                  <a:gd name="T22" fmla="*/ 670 w 796"/>
                  <a:gd name="T23" fmla="*/ 85 h 1624"/>
                  <a:gd name="T24" fmla="*/ 705 w 796"/>
                  <a:gd name="T25" fmla="*/ 120 h 1624"/>
                  <a:gd name="T26" fmla="*/ 705 w 796"/>
                  <a:gd name="T27" fmla="*/ 302 h 1624"/>
                  <a:gd name="T28" fmla="*/ 670 w 796"/>
                  <a:gd name="T29" fmla="*/ 337 h 1624"/>
                  <a:gd name="T30" fmla="*/ 129 w 796"/>
                  <a:gd name="T31" fmla="*/ 337 h 1624"/>
                  <a:gd name="T32" fmla="*/ 94 w 796"/>
                  <a:gd name="T33" fmla="*/ 302 h 1624"/>
                  <a:gd name="T34" fmla="*/ 94 w 796"/>
                  <a:gd name="T35" fmla="*/ 120 h 1624"/>
                  <a:gd name="T36" fmla="*/ 94 w 796"/>
                  <a:gd name="T37" fmla="*/ 479 h 1624"/>
                  <a:gd name="T38" fmla="*/ 129 w 796"/>
                  <a:gd name="T39" fmla="*/ 444 h 1624"/>
                  <a:gd name="T40" fmla="*/ 670 w 796"/>
                  <a:gd name="T41" fmla="*/ 444 h 1624"/>
                  <a:gd name="T42" fmla="*/ 705 w 796"/>
                  <a:gd name="T43" fmla="*/ 479 h 1624"/>
                  <a:gd name="T44" fmla="*/ 705 w 796"/>
                  <a:gd name="T45" fmla="*/ 661 h 1624"/>
                  <a:gd name="T46" fmla="*/ 670 w 796"/>
                  <a:gd name="T47" fmla="*/ 696 h 1624"/>
                  <a:gd name="T48" fmla="*/ 129 w 796"/>
                  <a:gd name="T49" fmla="*/ 696 h 1624"/>
                  <a:gd name="T50" fmla="*/ 94 w 796"/>
                  <a:gd name="T51" fmla="*/ 661 h 1624"/>
                  <a:gd name="T52" fmla="*/ 94 w 796"/>
                  <a:gd name="T53" fmla="*/ 479 h 1624"/>
                  <a:gd name="T54" fmla="*/ 400 w 796"/>
                  <a:gd name="T55" fmla="*/ 1517 h 1624"/>
                  <a:gd name="T56" fmla="*/ 293 w 796"/>
                  <a:gd name="T57" fmla="*/ 1410 h 1624"/>
                  <a:gd name="T58" fmla="*/ 400 w 796"/>
                  <a:gd name="T59" fmla="*/ 1302 h 1624"/>
                  <a:gd name="T60" fmla="*/ 507 w 796"/>
                  <a:gd name="T61" fmla="*/ 1410 h 1624"/>
                  <a:gd name="T62" fmla="*/ 400 w 796"/>
                  <a:gd name="T63" fmla="*/ 1517 h 1624"/>
                  <a:gd name="T64" fmla="*/ 682 w 796"/>
                  <a:gd name="T65" fmla="*/ 1175 h 1624"/>
                  <a:gd name="T66" fmla="*/ 115 w 796"/>
                  <a:gd name="T67" fmla="*/ 1175 h 1624"/>
                  <a:gd name="T68" fmla="*/ 93 w 796"/>
                  <a:gd name="T69" fmla="*/ 1153 h 1624"/>
                  <a:gd name="T70" fmla="*/ 93 w 796"/>
                  <a:gd name="T71" fmla="*/ 1144 h 1624"/>
                  <a:gd name="T72" fmla="*/ 115 w 796"/>
                  <a:gd name="T73" fmla="*/ 1122 h 1624"/>
                  <a:gd name="T74" fmla="*/ 682 w 796"/>
                  <a:gd name="T75" fmla="*/ 1122 h 1624"/>
                  <a:gd name="T76" fmla="*/ 704 w 796"/>
                  <a:gd name="T77" fmla="*/ 1144 h 1624"/>
                  <a:gd name="T78" fmla="*/ 704 w 796"/>
                  <a:gd name="T79" fmla="*/ 1153 h 1624"/>
                  <a:gd name="T80" fmla="*/ 682 w 796"/>
                  <a:gd name="T81" fmla="*/ 1175 h 1624"/>
                  <a:gd name="T82" fmla="*/ 684 w 796"/>
                  <a:gd name="T83" fmla="*/ 1042 h 1624"/>
                  <a:gd name="T84" fmla="*/ 117 w 796"/>
                  <a:gd name="T85" fmla="*/ 1042 h 1624"/>
                  <a:gd name="T86" fmla="*/ 95 w 796"/>
                  <a:gd name="T87" fmla="*/ 1020 h 1624"/>
                  <a:gd name="T88" fmla="*/ 95 w 796"/>
                  <a:gd name="T89" fmla="*/ 1011 h 1624"/>
                  <a:gd name="T90" fmla="*/ 117 w 796"/>
                  <a:gd name="T91" fmla="*/ 989 h 1624"/>
                  <a:gd name="T92" fmla="*/ 684 w 796"/>
                  <a:gd name="T93" fmla="*/ 989 h 1624"/>
                  <a:gd name="T94" fmla="*/ 706 w 796"/>
                  <a:gd name="T95" fmla="*/ 1011 h 1624"/>
                  <a:gd name="T96" fmla="*/ 706 w 796"/>
                  <a:gd name="T97" fmla="*/ 1020 h 1624"/>
                  <a:gd name="T98" fmla="*/ 684 w 796"/>
                  <a:gd name="T99" fmla="*/ 1042 h 1624"/>
                  <a:gd name="T100" fmla="*/ 684 w 796"/>
                  <a:gd name="T101" fmla="*/ 904 h 1624"/>
                  <a:gd name="T102" fmla="*/ 117 w 796"/>
                  <a:gd name="T103" fmla="*/ 904 h 1624"/>
                  <a:gd name="T104" fmla="*/ 95 w 796"/>
                  <a:gd name="T105" fmla="*/ 882 h 1624"/>
                  <a:gd name="T106" fmla="*/ 95 w 796"/>
                  <a:gd name="T107" fmla="*/ 873 h 1624"/>
                  <a:gd name="T108" fmla="*/ 117 w 796"/>
                  <a:gd name="T109" fmla="*/ 851 h 1624"/>
                  <a:gd name="T110" fmla="*/ 684 w 796"/>
                  <a:gd name="T111" fmla="*/ 851 h 1624"/>
                  <a:gd name="T112" fmla="*/ 706 w 796"/>
                  <a:gd name="T113" fmla="*/ 873 h 1624"/>
                  <a:gd name="T114" fmla="*/ 706 w 796"/>
                  <a:gd name="T115" fmla="*/ 882 h 1624"/>
                  <a:gd name="T116" fmla="*/ 684 w 796"/>
                  <a:gd name="T117" fmla="*/ 904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 h="1624">
                    <a:moveTo>
                      <a:pt x="747" y="0"/>
                    </a:moveTo>
                    <a:cubicBezTo>
                      <a:pt x="48" y="0"/>
                      <a:pt x="48" y="0"/>
                      <a:pt x="48" y="0"/>
                    </a:cubicBezTo>
                    <a:cubicBezTo>
                      <a:pt x="21" y="0"/>
                      <a:pt x="0" y="21"/>
                      <a:pt x="0" y="48"/>
                    </a:cubicBezTo>
                    <a:cubicBezTo>
                      <a:pt x="0" y="1576"/>
                      <a:pt x="0" y="1576"/>
                      <a:pt x="0" y="1576"/>
                    </a:cubicBezTo>
                    <a:cubicBezTo>
                      <a:pt x="0" y="1603"/>
                      <a:pt x="21" y="1624"/>
                      <a:pt x="48" y="1624"/>
                    </a:cubicBezTo>
                    <a:cubicBezTo>
                      <a:pt x="747" y="1624"/>
                      <a:pt x="747" y="1624"/>
                      <a:pt x="747" y="1624"/>
                    </a:cubicBezTo>
                    <a:cubicBezTo>
                      <a:pt x="774" y="1624"/>
                      <a:pt x="796" y="1603"/>
                      <a:pt x="796" y="1576"/>
                    </a:cubicBezTo>
                    <a:cubicBezTo>
                      <a:pt x="796" y="48"/>
                      <a:pt x="796" y="48"/>
                      <a:pt x="796" y="48"/>
                    </a:cubicBezTo>
                    <a:cubicBezTo>
                      <a:pt x="796" y="21"/>
                      <a:pt x="774" y="0"/>
                      <a:pt x="747" y="0"/>
                    </a:cubicBezTo>
                    <a:close/>
                    <a:moveTo>
                      <a:pt x="94" y="120"/>
                    </a:moveTo>
                    <a:cubicBezTo>
                      <a:pt x="94" y="101"/>
                      <a:pt x="110" y="85"/>
                      <a:pt x="129" y="85"/>
                    </a:cubicBezTo>
                    <a:cubicBezTo>
                      <a:pt x="670" y="85"/>
                      <a:pt x="670" y="85"/>
                      <a:pt x="670" y="85"/>
                    </a:cubicBezTo>
                    <a:cubicBezTo>
                      <a:pt x="689" y="85"/>
                      <a:pt x="705" y="101"/>
                      <a:pt x="705" y="120"/>
                    </a:cubicBezTo>
                    <a:cubicBezTo>
                      <a:pt x="705" y="302"/>
                      <a:pt x="705" y="302"/>
                      <a:pt x="705" y="302"/>
                    </a:cubicBezTo>
                    <a:cubicBezTo>
                      <a:pt x="705" y="322"/>
                      <a:pt x="689" y="337"/>
                      <a:pt x="670" y="337"/>
                    </a:cubicBezTo>
                    <a:cubicBezTo>
                      <a:pt x="129" y="337"/>
                      <a:pt x="129" y="337"/>
                      <a:pt x="129" y="337"/>
                    </a:cubicBezTo>
                    <a:cubicBezTo>
                      <a:pt x="110" y="337"/>
                      <a:pt x="94" y="322"/>
                      <a:pt x="94" y="302"/>
                    </a:cubicBezTo>
                    <a:lnTo>
                      <a:pt x="94" y="120"/>
                    </a:lnTo>
                    <a:close/>
                    <a:moveTo>
                      <a:pt x="94" y="479"/>
                    </a:moveTo>
                    <a:cubicBezTo>
                      <a:pt x="94" y="460"/>
                      <a:pt x="110" y="444"/>
                      <a:pt x="129" y="444"/>
                    </a:cubicBezTo>
                    <a:cubicBezTo>
                      <a:pt x="670" y="444"/>
                      <a:pt x="670" y="444"/>
                      <a:pt x="670" y="444"/>
                    </a:cubicBezTo>
                    <a:cubicBezTo>
                      <a:pt x="689" y="444"/>
                      <a:pt x="705" y="460"/>
                      <a:pt x="705" y="479"/>
                    </a:cubicBezTo>
                    <a:cubicBezTo>
                      <a:pt x="705" y="661"/>
                      <a:pt x="705" y="661"/>
                      <a:pt x="705" y="661"/>
                    </a:cubicBezTo>
                    <a:cubicBezTo>
                      <a:pt x="705" y="680"/>
                      <a:pt x="689" y="696"/>
                      <a:pt x="670" y="696"/>
                    </a:cubicBezTo>
                    <a:cubicBezTo>
                      <a:pt x="129" y="696"/>
                      <a:pt x="129" y="696"/>
                      <a:pt x="129" y="696"/>
                    </a:cubicBezTo>
                    <a:cubicBezTo>
                      <a:pt x="110" y="696"/>
                      <a:pt x="94" y="680"/>
                      <a:pt x="94" y="661"/>
                    </a:cubicBezTo>
                    <a:lnTo>
                      <a:pt x="94" y="479"/>
                    </a:lnTo>
                    <a:close/>
                    <a:moveTo>
                      <a:pt x="400" y="1517"/>
                    </a:moveTo>
                    <a:cubicBezTo>
                      <a:pt x="341" y="1517"/>
                      <a:pt x="293" y="1469"/>
                      <a:pt x="293" y="1410"/>
                    </a:cubicBezTo>
                    <a:cubicBezTo>
                      <a:pt x="293" y="1351"/>
                      <a:pt x="341" y="1302"/>
                      <a:pt x="400" y="1302"/>
                    </a:cubicBezTo>
                    <a:cubicBezTo>
                      <a:pt x="460" y="1302"/>
                      <a:pt x="507" y="1351"/>
                      <a:pt x="507" y="1410"/>
                    </a:cubicBezTo>
                    <a:cubicBezTo>
                      <a:pt x="507" y="1469"/>
                      <a:pt x="460" y="1517"/>
                      <a:pt x="400" y="1517"/>
                    </a:cubicBezTo>
                    <a:close/>
                    <a:moveTo>
                      <a:pt x="682" y="1175"/>
                    </a:moveTo>
                    <a:cubicBezTo>
                      <a:pt x="115" y="1175"/>
                      <a:pt x="115" y="1175"/>
                      <a:pt x="115" y="1175"/>
                    </a:cubicBezTo>
                    <a:cubicBezTo>
                      <a:pt x="103" y="1175"/>
                      <a:pt x="93" y="1165"/>
                      <a:pt x="93" y="1153"/>
                    </a:cubicBezTo>
                    <a:cubicBezTo>
                      <a:pt x="93" y="1144"/>
                      <a:pt x="93" y="1144"/>
                      <a:pt x="93" y="1144"/>
                    </a:cubicBezTo>
                    <a:cubicBezTo>
                      <a:pt x="93" y="1132"/>
                      <a:pt x="103" y="1122"/>
                      <a:pt x="115" y="1122"/>
                    </a:cubicBezTo>
                    <a:cubicBezTo>
                      <a:pt x="682" y="1122"/>
                      <a:pt x="682" y="1122"/>
                      <a:pt x="682" y="1122"/>
                    </a:cubicBezTo>
                    <a:cubicBezTo>
                      <a:pt x="694" y="1122"/>
                      <a:pt x="704" y="1132"/>
                      <a:pt x="704" y="1144"/>
                    </a:cubicBezTo>
                    <a:cubicBezTo>
                      <a:pt x="704" y="1153"/>
                      <a:pt x="704" y="1153"/>
                      <a:pt x="704" y="1153"/>
                    </a:cubicBezTo>
                    <a:cubicBezTo>
                      <a:pt x="704" y="1165"/>
                      <a:pt x="694" y="1175"/>
                      <a:pt x="682" y="1175"/>
                    </a:cubicBezTo>
                    <a:close/>
                    <a:moveTo>
                      <a:pt x="684" y="1042"/>
                    </a:moveTo>
                    <a:cubicBezTo>
                      <a:pt x="117" y="1042"/>
                      <a:pt x="117" y="1042"/>
                      <a:pt x="117" y="1042"/>
                    </a:cubicBezTo>
                    <a:cubicBezTo>
                      <a:pt x="105" y="1042"/>
                      <a:pt x="95" y="1032"/>
                      <a:pt x="95" y="1020"/>
                    </a:cubicBezTo>
                    <a:cubicBezTo>
                      <a:pt x="95" y="1011"/>
                      <a:pt x="95" y="1011"/>
                      <a:pt x="95" y="1011"/>
                    </a:cubicBezTo>
                    <a:cubicBezTo>
                      <a:pt x="95" y="999"/>
                      <a:pt x="105" y="989"/>
                      <a:pt x="117" y="989"/>
                    </a:cubicBezTo>
                    <a:cubicBezTo>
                      <a:pt x="684" y="989"/>
                      <a:pt x="684" y="989"/>
                      <a:pt x="684" y="989"/>
                    </a:cubicBezTo>
                    <a:cubicBezTo>
                      <a:pt x="696" y="989"/>
                      <a:pt x="706" y="999"/>
                      <a:pt x="706" y="1011"/>
                    </a:cubicBezTo>
                    <a:cubicBezTo>
                      <a:pt x="706" y="1020"/>
                      <a:pt x="706" y="1020"/>
                      <a:pt x="706" y="1020"/>
                    </a:cubicBezTo>
                    <a:cubicBezTo>
                      <a:pt x="706" y="1032"/>
                      <a:pt x="696" y="1042"/>
                      <a:pt x="684" y="1042"/>
                    </a:cubicBezTo>
                    <a:close/>
                    <a:moveTo>
                      <a:pt x="684" y="904"/>
                    </a:moveTo>
                    <a:cubicBezTo>
                      <a:pt x="117" y="904"/>
                      <a:pt x="117" y="904"/>
                      <a:pt x="117" y="904"/>
                    </a:cubicBezTo>
                    <a:cubicBezTo>
                      <a:pt x="105" y="904"/>
                      <a:pt x="95" y="894"/>
                      <a:pt x="95" y="882"/>
                    </a:cubicBezTo>
                    <a:cubicBezTo>
                      <a:pt x="95" y="873"/>
                      <a:pt x="95" y="873"/>
                      <a:pt x="95" y="873"/>
                    </a:cubicBezTo>
                    <a:cubicBezTo>
                      <a:pt x="95" y="861"/>
                      <a:pt x="105" y="851"/>
                      <a:pt x="117" y="851"/>
                    </a:cubicBezTo>
                    <a:cubicBezTo>
                      <a:pt x="684" y="851"/>
                      <a:pt x="684" y="851"/>
                      <a:pt x="684" y="851"/>
                    </a:cubicBezTo>
                    <a:cubicBezTo>
                      <a:pt x="696" y="851"/>
                      <a:pt x="706" y="861"/>
                      <a:pt x="706" y="873"/>
                    </a:cubicBezTo>
                    <a:cubicBezTo>
                      <a:pt x="706" y="882"/>
                      <a:pt x="706" y="882"/>
                      <a:pt x="706" y="882"/>
                    </a:cubicBezTo>
                    <a:cubicBezTo>
                      <a:pt x="706" y="894"/>
                      <a:pt x="696" y="904"/>
                      <a:pt x="684" y="9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FAAB13B0-3E8B-DEA8-B30E-B6994710D3FF}"/>
                  </a:ext>
                </a:extLst>
              </p:cNvPr>
              <p:cNvSpPr>
                <a:spLocks noEditPoints="1"/>
              </p:cNvSpPr>
              <p:nvPr/>
            </p:nvSpPr>
            <p:spPr bwMode="auto">
              <a:xfrm>
                <a:off x="5753881" y="2784890"/>
                <a:ext cx="695077" cy="1287181"/>
              </a:xfrm>
              <a:custGeom>
                <a:avLst/>
                <a:gdLst>
                  <a:gd name="T0" fmla="*/ 667 w 972"/>
                  <a:gd name="T1" fmla="*/ 352 h 1800"/>
                  <a:gd name="T2" fmla="*/ 726 w 972"/>
                  <a:gd name="T3" fmla="*/ 352 h 1800"/>
                  <a:gd name="T4" fmla="*/ 748 w 972"/>
                  <a:gd name="T5" fmla="*/ 374 h 1800"/>
                  <a:gd name="T6" fmla="*/ 748 w 972"/>
                  <a:gd name="T7" fmla="*/ 374 h 1800"/>
                  <a:gd name="T8" fmla="*/ 726 w 972"/>
                  <a:gd name="T9" fmla="*/ 396 h 1800"/>
                  <a:gd name="T10" fmla="*/ 667 w 972"/>
                  <a:gd name="T11" fmla="*/ 396 h 1800"/>
                  <a:gd name="T12" fmla="*/ 645 w 972"/>
                  <a:gd name="T13" fmla="*/ 374 h 1800"/>
                  <a:gd name="T14" fmla="*/ 645 w 972"/>
                  <a:gd name="T15" fmla="*/ 374 h 1800"/>
                  <a:gd name="T16" fmla="*/ 667 w 972"/>
                  <a:gd name="T17" fmla="*/ 352 h 1800"/>
                  <a:gd name="T18" fmla="*/ 645 w 972"/>
                  <a:gd name="T19" fmla="*/ 747 h 1800"/>
                  <a:gd name="T20" fmla="*/ 645 w 972"/>
                  <a:gd name="T21" fmla="*/ 747 h 1800"/>
                  <a:gd name="T22" fmla="*/ 667 w 972"/>
                  <a:gd name="T23" fmla="*/ 769 h 1800"/>
                  <a:gd name="T24" fmla="*/ 726 w 972"/>
                  <a:gd name="T25" fmla="*/ 769 h 1800"/>
                  <a:gd name="T26" fmla="*/ 748 w 972"/>
                  <a:gd name="T27" fmla="*/ 747 h 1800"/>
                  <a:gd name="T28" fmla="*/ 748 w 972"/>
                  <a:gd name="T29" fmla="*/ 747 h 1800"/>
                  <a:gd name="T30" fmla="*/ 726 w 972"/>
                  <a:gd name="T31" fmla="*/ 725 h 1800"/>
                  <a:gd name="T32" fmla="*/ 667 w 972"/>
                  <a:gd name="T33" fmla="*/ 725 h 1800"/>
                  <a:gd name="T34" fmla="*/ 645 w 972"/>
                  <a:gd name="T35" fmla="*/ 747 h 1800"/>
                  <a:gd name="T36" fmla="*/ 488 w 972"/>
                  <a:gd name="T37" fmla="*/ 1553 h 1800"/>
                  <a:gd name="T38" fmla="*/ 543 w 972"/>
                  <a:gd name="T39" fmla="*/ 1498 h 1800"/>
                  <a:gd name="T40" fmla="*/ 488 w 972"/>
                  <a:gd name="T41" fmla="*/ 1442 h 1800"/>
                  <a:gd name="T42" fmla="*/ 433 w 972"/>
                  <a:gd name="T43" fmla="*/ 1498 h 1800"/>
                  <a:gd name="T44" fmla="*/ 488 w 972"/>
                  <a:gd name="T45" fmla="*/ 1553 h 1800"/>
                  <a:gd name="T46" fmla="*/ 835 w 972"/>
                  <a:gd name="T47" fmla="*/ 44 h 1800"/>
                  <a:gd name="T48" fmla="*/ 136 w 972"/>
                  <a:gd name="T49" fmla="*/ 44 h 1800"/>
                  <a:gd name="T50" fmla="*/ 44 w 972"/>
                  <a:gd name="T51" fmla="*/ 136 h 1800"/>
                  <a:gd name="T52" fmla="*/ 44 w 972"/>
                  <a:gd name="T53" fmla="*/ 1664 h 1800"/>
                  <a:gd name="T54" fmla="*/ 136 w 972"/>
                  <a:gd name="T55" fmla="*/ 1756 h 1800"/>
                  <a:gd name="T56" fmla="*/ 835 w 972"/>
                  <a:gd name="T57" fmla="*/ 1756 h 1800"/>
                  <a:gd name="T58" fmla="*/ 928 w 972"/>
                  <a:gd name="T59" fmla="*/ 1664 h 1800"/>
                  <a:gd name="T60" fmla="*/ 928 w 972"/>
                  <a:gd name="T61" fmla="*/ 136 h 1800"/>
                  <a:gd name="T62" fmla="*/ 835 w 972"/>
                  <a:gd name="T63" fmla="*/ 44 h 1800"/>
                  <a:gd name="T64" fmla="*/ 835 w 972"/>
                  <a:gd name="T65" fmla="*/ 0 h 1800"/>
                  <a:gd name="T66" fmla="*/ 972 w 972"/>
                  <a:gd name="T67" fmla="*/ 136 h 1800"/>
                  <a:gd name="T68" fmla="*/ 972 w 972"/>
                  <a:gd name="T69" fmla="*/ 1664 h 1800"/>
                  <a:gd name="T70" fmla="*/ 835 w 972"/>
                  <a:gd name="T71" fmla="*/ 1800 h 1800"/>
                  <a:gd name="T72" fmla="*/ 136 w 972"/>
                  <a:gd name="T73" fmla="*/ 1800 h 1800"/>
                  <a:gd name="T74" fmla="*/ 0 w 972"/>
                  <a:gd name="T75" fmla="*/ 1664 h 1800"/>
                  <a:gd name="T76" fmla="*/ 0 w 972"/>
                  <a:gd name="T77" fmla="*/ 136 h 1800"/>
                  <a:gd name="T78" fmla="*/ 136 w 972"/>
                  <a:gd name="T79" fmla="*/ 0 h 1800"/>
                  <a:gd name="T80" fmla="*/ 835 w 972"/>
                  <a:gd name="T8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2" h="1800">
                    <a:moveTo>
                      <a:pt x="667" y="352"/>
                    </a:moveTo>
                    <a:cubicBezTo>
                      <a:pt x="726" y="352"/>
                      <a:pt x="726" y="352"/>
                      <a:pt x="726" y="352"/>
                    </a:cubicBezTo>
                    <a:cubicBezTo>
                      <a:pt x="738" y="352"/>
                      <a:pt x="748" y="362"/>
                      <a:pt x="748" y="374"/>
                    </a:cubicBezTo>
                    <a:cubicBezTo>
                      <a:pt x="748" y="374"/>
                      <a:pt x="748" y="374"/>
                      <a:pt x="748" y="374"/>
                    </a:cubicBezTo>
                    <a:cubicBezTo>
                      <a:pt x="748" y="387"/>
                      <a:pt x="738" y="396"/>
                      <a:pt x="726" y="396"/>
                    </a:cubicBezTo>
                    <a:cubicBezTo>
                      <a:pt x="667" y="396"/>
                      <a:pt x="667" y="396"/>
                      <a:pt x="667" y="396"/>
                    </a:cubicBezTo>
                    <a:cubicBezTo>
                      <a:pt x="655" y="396"/>
                      <a:pt x="645" y="387"/>
                      <a:pt x="645" y="374"/>
                    </a:cubicBezTo>
                    <a:cubicBezTo>
                      <a:pt x="645" y="374"/>
                      <a:pt x="645" y="374"/>
                      <a:pt x="645" y="374"/>
                    </a:cubicBezTo>
                    <a:cubicBezTo>
                      <a:pt x="645" y="362"/>
                      <a:pt x="655" y="352"/>
                      <a:pt x="667" y="352"/>
                    </a:cubicBezTo>
                    <a:close/>
                    <a:moveTo>
                      <a:pt x="645" y="747"/>
                    </a:moveTo>
                    <a:cubicBezTo>
                      <a:pt x="645" y="747"/>
                      <a:pt x="645" y="747"/>
                      <a:pt x="645" y="747"/>
                    </a:cubicBezTo>
                    <a:cubicBezTo>
                      <a:pt x="645" y="759"/>
                      <a:pt x="655" y="769"/>
                      <a:pt x="667" y="769"/>
                    </a:cubicBezTo>
                    <a:cubicBezTo>
                      <a:pt x="726" y="769"/>
                      <a:pt x="726" y="769"/>
                      <a:pt x="726" y="769"/>
                    </a:cubicBezTo>
                    <a:cubicBezTo>
                      <a:pt x="738" y="769"/>
                      <a:pt x="748" y="759"/>
                      <a:pt x="748" y="747"/>
                    </a:cubicBezTo>
                    <a:cubicBezTo>
                      <a:pt x="748" y="747"/>
                      <a:pt x="748" y="747"/>
                      <a:pt x="748" y="747"/>
                    </a:cubicBezTo>
                    <a:cubicBezTo>
                      <a:pt x="748" y="735"/>
                      <a:pt x="738" y="725"/>
                      <a:pt x="726" y="725"/>
                    </a:cubicBezTo>
                    <a:cubicBezTo>
                      <a:pt x="667" y="725"/>
                      <a:pt x="667" y="725"/>
                      <a:pt x="667" y="725"/>
                    </a:cubicBezTo>
                    <a:cubicBezTo>
                      <a:pt x="655" y="725"/>
                      <a:pt x="645" y="735"/>
                      <a:pt x="645" y="747"/>
                    </a:cubicBezTo>
                    <a:close/>
                    <a:moveTo>
                      <a:pt x="488" y="1553"/>
                    </a:moveTo>
                    <a:cubicBezTo>
                      <a:pt x="519" y="1553"/>
                      <a:pt x="543" y="1528"/>
                      <a:pt x="543" y="1498"/>
                    </a:cubicBezTo>
                    <a:cubicBezTo>
                      <a:pt x="543" y="1467"/>
                      <a:pt x="519" y="1442"/>
                      <a:pt x="488" y="1442"/>
                    </a:cubicBezTo>
                    <a:cubicBezTo>
                      <a:pt x="458" y="1442"/>
                      <a:pt x="433" y="1467"/>
                      <a:pt x="433" y="1498"/>
                    </a:cubicBezTo>
                    <a:cubicBezTo>
                      <a:pt x="433" y="1528"/>
                      <a:pt x="458" y="1553"/>
                      <a:pt x="488" y="1553"/>
                    </a:cubicBezTo>
                    <a:close/>
                    <a:moveTo>
                      <a:pt x="835" y="44"/>
                    </a:moveTo>
                    <a:cubicBezTo>
                      <a:pt x="136" y="44"/>
                      <a:pt x="136" y="44"/>
                      <a:pt x="136" y="44"/>
                    </a:cubicBezTo>
                    <a:cubicBezTo>
                      <a:pt x="85" y="44"/>
                      <a:pt x="44" y="85"/>
                      <a:pt x="44" y="136"/>
                    </a:cubicBezTo>
                    <a:cubicBezTo>
                      <a:pt x="44" y="1664"/>
                      <a:pt x="44" y="1664"/>
                      <a:pt x="44" y="1664"/>
                    </a:cubicBezTo>
                    <a:cubicBezTo>
                      <a:pt x="44" y="1715"/>
                      <a:pt x="85" y="1756"/>
                      <a:pt x="136" y="1756"/>
                    </a:cubicBezTo>
                    <a:cubicBezTo>
                      <a:pt x="835" y="1756"/>
                      <a:pt x="835" y="1756"/>
                      <a:pt x="835" y="1756"/>
                    </a:cubicBezTo>
                    <a:cubicBezTo>
                      <a:pt x="886" y="1756"/>
                      <a:pt x="928" y="1715"/>
                      <a:pt x="928" y="1664"/>
                    </a:cubicBezTo>
                    <a:cubicBezTo>
                      <a:pt x="928" y="136"/>
                      <a:pt x="928" y="136"/>
                      <a:pt x="928" y="136"/>
                    </a:cubicBezTo>
                    <a:cubicBezTo>
                      <a:pt x="928" y="85"/>
                      <a:pt x="886" y="44"/>
                      <a:pt x="835" y="44"/>
                    </a:cubicBezTo>
                    <a:moveTo>
                      <a:pt x="835" y="0"/>
                    </a:moveTo>
                    <a:cubicBezTo>
                      <a:pt x="911" y="0"/>
                      <a:pt x="972" y="61"/>
                      <a:pt x="972" y="136"/>
                    </a:cubicBezTo>
                    <a:cubicBezTo>
                      <a:pt x="972" y="1664"/>
                      <a:pt x="972" y="1664"/>
                      <a:pt x="972" y="1664"/>
                    </a:cubicBezTo>
                    <a:cubicBezTo>
                      <a:pt x="972" y="1739"/>
                      <a:pt x="911" y="1800"/>
                      <a:pt x="835" y="1800"/>
                    </a:cubicBezTo>
                    <a:cubicBezTo>
                      <a:pt x="136" y="1800"/>
                      <a:pt x="136" y="1800"/>
                      <a:pt x="136" y="1800"/>
                    </a:cubicBezTo>
                    <a:cubicBezTo>
                      <a:pt x="61" y="1800"/>
                      <a:pt x="0" y="1739"/>
                      <a:pt x="0" y="1664"/>
                    </a:cubicBezTo>
                    <a:cubicBezTo>
                      <a:pt x="0" y="136"/>
                      <a:pt x="0" y="136"/>
                      <a:pt x="0" y="136"/>
                    </a:cubicBezTo>
                    <a:cubicBezTo>
                      <a:pt x="0" y="61"/>
                      <a:pt x="61" y="0"/>
                      <a:pt x="136" y="0"/>
                    </a:cubicBezTo>
                    <a:cubicBezTo>
                      <a:pt x="835" y="0"/>
                      <a:pt x="835" y="0"/>
                      <a:pt x="83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50" name="ee4pContent1">
            <a:extLst>
              <a:ext uri="{FF2B5EF4-FFF2-40B4-BE49-F238E27FC236}">
                <a16:creationId xmlns:a16="http://schemas.microsoft.com/office/drawing/2014/main" id="{111237B5-8745-ED9D-77E2-4FFCDA8F09CB}"/>
              </a:ext>
            </a:extLst>
          </p:cNvPr>
          <p:cNvSpPr txBox="1"/>
          <p:nvPr/>
        </p:nvSpPr>
        <p:spPr>
          <a:xfrm>
            <a:off x="6938563" y="2600389"/>
            <a:ext cx="2010825"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spcAft>
                <a:spcPts val="0"/>
              </a:spcAft>
            </a:pPr>
            <a:r>
              <a:rPr lang="en-AU" sz="1400" i="0" kern="0">
                <a:solidFill>
                  <a:schemeClr val="accent1"/>
                </a:solidFill>
                <a:latin typeface="+mj-lt"/>
              </a:rPr>
              <a:t>Digital ready</a:t>
            </a:r>
            <a:br>
              <a:rPr lang="en-AU" sz="1400" i="0" kern="0">
                <a:solidFill>
                  <a:schemeClr val="accent1"/>
                </a:solidFill>
                <a:latin typeface="+mj-lt"/>
              </a:rPr>
            </a:br>
            <a:endParaRPr lang="en-AU" sz="1400" i="0" kern="0">
              <a:solidFill>
                <a:schemeClr val="accent1"/>
              </a:solidFill>
              <a:latin typeface="+mj-lt"/>
            </a:endParaRPr>
          </a:p>
          <a:p>
            <a:pPr lvl="1">
              <a:spcAft>
                <a:spcPts val="300"/>
              </a:spcAft>
            </a:pPr>
            <a:r>
              <a:rPr lang="en-US" sz="1200" i="0">
                <a:solidFill>
                  <a:schemeClr val="tx1"/>
                </a:solidFill>
              </a:rPr>
              <a:t>Regulatory requirements (such as Fit and Proper Tests) should be </a:t>
            </a:r>
            <a:r>
              <a:rPr lang="en-US" sz="1200" i="0" err="1">
                <a:solidFill>
                  <a:schemeClr val="tx1"/>
                </a:solidFill>
              </a:rPr>
              <a:t>standardised</a:t>
            </a:r>
            <a:r>
              <a:rPr lang="en-US" sz="1200" i="0">
                <a:solidFill>
                  <a:schemeClr val="tx1"/>
                </a:solidFill>
              </a:rPr>
              <a:t> to align with best practice and </a:t>
            </a:r>
            <a:r>
              <a:rPr lang="en-US" sz="1200" i="0" err="1">
                <a:solidFill>
                  <a:schemeClr val="tx1"/>
                </a:solidFill>
              </a:rPr>
              <a:t>digitised</a:t>
            </a:r>
            <a:r>
              <a:rPr lang="en-US" sz="1200" i="0">
                <a:solidFill>
                  <a:schemeClr val="tx1"/>
                </a:solidFill>
              </a:rPr>
              <a:t> where possible.</a:t>
            </a:r>
          </a:p>
          <a:p>
            <a:pPr lvl="1">
              <a:spcAft>
                <a:spcPts val="300"/>
              </a:spcAft>
            </a:pPr>
            <a:r>
              <a:rPr lang="en-US" sz="1200" i="0">
                <a:solidFill>
                  <a:schemeClr val="tx1"/>
                </a:solidFill>
              </a:rPr>
              <a:t>Regulator processes should aim for businesses telling government once.</a:t>
            </a:r>
          </a:p>
          <a:p>
            <a:pPr lvl="1">
              <a:spcAft>
                <a:spcPts val="300"/>
              </a:spcAft>
            </a:pPr>
            <a:r>
              <a:rPr lang="en-US" sz="1200" i="0">
                <a:solidFill>
                  <a:schemeClr val="tx1"/>
                </a:solidFill>
              </a:rPr>
              <a:t>Consider during design whether legislation could be implemented digitally and whether there is sufficient clarity about how the law is intended to operate.</a:t>
            </a:r>
          </a:p>
          <a:p>
            <a:pPr lvl="1"/>
            <a:r>
              <a:rPr lang="en-US" sz="1200" i="0">
                <a:solidFill>
                  <a:srgbClr val="FF0000"/>
                </a:solidFill>
              </a:rPr>
              <a:t> </a:t>
            </a:r>
          </a:p>
        </p:txBody>
      </p:sp>
      <p:sp>
        <p:nvSpPr>
          <p:cNvPr id="51" name="ee4pContent1">
            <a:extLst>
              <a:ext uri="{FF2B5EF4-FFF2-40B4-BE49-F238E27FC236}">
                <a16:creationId xmlns:a16="http://schemas.microsoft.com/office/drawing/2014/main" id="{AE15DF31-B4DC-45FE-3352-4C0CFFC82661}"/>
              </a:ext>
            </a:extLst>
          </p:cNvPr>
          <p:cNvSpPr txBox="1"/>
          <p:nvPr/>
        </p:nvSpPr>
        <p:spPr>
          <a:xfrm>
            <a:off x="716325" y="2600389"/>
            <a:ext cx="1908000" cy="3456000"/>
          </a:xfrm>
          <a:prstGeom prst="rect">
            <a:avLst/>
          </a:prstGeom>
          <a:noFill/>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r>
              <a:rPr lang="en-AU" sz="1400" i="0" kern="0">
                <a:solidFill>
                  <a:schemeClr val="accent1"/>
                </a:solidFill>
                <a:latin typeface="+mj-lt"/>
              </a:rPr>
              <a:t>Risk-based and proportionate</a:t>
            </a:r>
          </a:p>
          <a:p>
            <a:pPr lvl="1">
              <a:spcAft>
                <a:spcPts val="300"/>
              </a:spcAft>
            </a:pPr>
            <a:r>
              <a:rPr lang="en-US" sz="1200" i="0">
                <a:solidFill>
                  <a:schemeClr val="tx1"/>
                </a:solidFill>
              </a:rPr>
              <a:t>Permissions should be commensurate with the risks being managed.</a:t>
            </a:r>
          </a:p>
          <a:p>
            <a:pPr lvl="1">
              <a:spcAft>
                <a:spcPts val="300"/>
              </a:spcAft>
            </a:pPr>
            <a:r>
              <a:rPr lang="en-US" sz="1200" i="0">
                <a:solidFill>
                  <a:schemeClr val="tx1"/>
                </a:solidFill>
              </a:rPr>
              <a:t>In outcomes-based regulatory models, permissions should target highest risks. </a:t>
            </a:r>
          </a:p>
          <a:p>
            <a:pPr lvl="1">
              <a:spcAft>
                <a:spcPts val="300"/>
              </a:spcAft>
            </a:pPr>
            <a:r>
              <a:rPr lang="en-US" sz="1200" i="0">
                <a:solidFill>
                  <a:schemeClr val="tx1"/>
                </a:solidFill>
              </a:rPr>
              <a:t>Regulators should tailor conditions to entity performance and their ability to manage risk.</a:t>
            </a:r>
          </a:p>
        </p:txBody>
      </p:sp>
      <p:sp>
        <p:nvSpPr>
          <p:cNvPr id="53" name="ee4pContent1">
            <a:extLst>
              <a:ext uri="{FF2B5EF4-FFF2-40B4-BE49-F238E27FC236}">
                <a16:creationId xmlns:a16="http://schemas.microsoft.com/office/drawing/2014/main" id="{9E6FF980-E8E4-49BA-6078-5B5BCCC634F7}"/>
              </a:ext>
            </a:extLst>
          </p:cNvPr>
          <p:cNvSpPr txBox="1"/>
          <p:nvPr/>
        </p:nvSpPr>
        <p:spPr>
          <a:xfrm>
            <a:off x="4858200" y="2600389"/>
            <a:ext cx="1908000"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spcBef>
                <a:spcPts val="0"/>
              </a:spcBef>
            </a:pPr>
            <a:r>
              <a:rPr lang="en-AU" sz="1400" i="0" kern="0">
                <a:solidFill>
                  <a:schemeClr val="accent1"/>
                </a:solidFill>
                <a:latin typeface="+mj-lt"/>
              </a:rPr>
              <a:t>Streamlined and targeted</a:t>
            </a:r>
          </a:p>
          <a:p>
            <a:pPr lvl="1">
              <a:spcBef>
                <a:spcPts val="0"/>
              </a:spcBef>
            </a:pPr>
            <a:r>
              <a:rPr lang="en-US" sz="1200" i="0">
                <a:solidFill>
                  <a:schemeClr val="tx1"/>
                </a:solidFill>
              </a:rPr>
              <a:t>Without compromising the other four principles, permissions reform should:</a:t>
            </a:r>
          </a:p>
          <a:p>
            <a:pPr marL="171450" lvl="1" indent="-171450">
              <a:spcBef>
                <a:spcPts val="0"/>
              </a:spcBef>
              <a:buFont typeface="Arial" panose="020B0604020202020204" pitchFamily="34" charset="0"/>
              <a:buChar char="•"/>
            </a:pPr>
            <a:r>
              <a:rPr lang="en-US" sz="1100" i="0">
                <a:solidFill>
                  <a:schemeClr val="tx1"/>
                </a:solidFill>
              </a:rPr>
              <a:t>reduce the intensity of control or extent of coverage</a:t>
            </a:r>
          </a:p>
          <a:p>
            <a:pPr marL="171450" lvl="1" indent="-171450">
              <a:spcBef>
                <a:spcPts val="0"/>
              </a:spcBef>
              <a:buFont typeface="Arial" panose="020B0604020202020204" pitchFamily="34" charset="0"/>
              <a:buChar char="•"/>
            </a:pPr>
            <a:r>
              <a:rPr lang="en-US" sz="1100" i="0">
                <a:solidFill>
                  <a:schemeClr val="tx1"/>
                </a:solidFill>
              </a:rPr>
              <a:t>remove unnecessary permissions</a:t>
            </a:r>
          </a:p>
          <a:p>
            <a:pPr marL="171450" lvl="1" indent="-171450">
              <a:spcBef>
                <a:spcPts val="0"/>
              </a:spcBef>
              <a:buFont typeface="Arial" panose="020B0604020202020204" pitchFamily="34" charset="0"/>
              <a:buChar char="•"/>
            </a:pPr>
            <a:r>
              <a:rPr lang="en-US" sz="1100" i="0">
                <a:solidFill>
                  <a:schemeClr val="tx1"/>
                </a:solidFill>
              </a:rPr>
              <a:t>consolidate permissions with significant overlap</a:t>
            </a:r>
          </a:p>
          <a:p>
            <a:pPr marL="171450" lvl="1" indent="-171450">
              <a:spcBef>
                <a:spcPts val="0"/>
              </a:spcBef>
              <a:buFont typeface="Arial" panose="020B0604020202020204" pitchFamily="34" charset="0"/>
              <a:buChar char="•"/>
            </a:pPr>
            <a:r>
              <a:rPr lang="en-US" sz="1100" i="0">
                <a:solidFill>
                  <a:schemeClr val="tx1"/>
                </a:solidFill>
              </a:rPr>
              <a:t>align with other jurisdictions where appropriate.</a:t>
            </a:r>
          </a:p>
        </p:txBody>
      </p:sp>
      <p:grpSp>
        <p:nvGrpSpPr>
          <p:cNvPr id="54" name="Group 53">
            <a:extLst>
              <a:ext uri="{FF2B5EF4-FFF2-40B4-BE49-F238E27FC236}">
                <a16:creationId xmlns:a16="http://schemas.microsoft.com/office/drawing/2014/main" id="{4A03E88D-D8A6-1037-B846-0090FB1AB2BA}"/>
              </a:ext>
            </a:extLst>
          </p:cNvPr>
          <p:cNvGrpSpPr>
            <a:grpSpLocks noChangeAspect="1"/>
          </p:cNvGrpSpPr>
          <p:nvPr/>
        </p:nvGrpSpPr>
        <p:grpSpPr>
          <a:xfrm>
            <a:off x="9556760" y="1595652"/>
            <a:ext cx="947031" cy="947031"/>
            <a:chOff x="5273801" y="2606040"/>
            <a:chExt cx="1644397" cy="1645920"/>
          </a:xfrm>
        </p:grpSpPr>
        <p:sp>
          <p:nvSpPr>
            <p:cNvPr id="55" name="AutoShape 12">
              <a:extLst>
                <a:ext uri="{FF2B5EF4-FFF2-40B4-BE49-F238E27FC236}">
                  <a16:creationId xmlns:a16="http://schemas.microsoft.com/office/drawing/2014/main" id="{7F47864F-B99B-8161-DD4F-781DA79E5ECD}"/>
                </a:ext>
              </a:extLst>
            </p:cNvPr>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6" name="Group 55">
              <a:extLst>
                <a:ext uri="{FF2B5EF4-FFF2-40B4-BE49-F238E27FC236}">
                  <a16:creationId xmlns:a16="http://schemas.microsoft.com/office/drawing/2014/main" id="{08270D2E-C8B7-2221-68C8-B1C88441167C}"/>
                </a:ext>
              </a:extLst>
            </p:cNvPr>
            <p:cNvGrpSpPr/>
            <p:nvPr/>
          </p:nvGrpSpPr>
          <p:grpSpPr>
            <a:xfrm>
              <a:off x="5370956" y="3056763"/>
              <a:ext cx="1448944" cy="745998"/>
              <a:chOff x="5370956" y="3056763"/>
              <a:chExt cx="1448944" cy="745998"/>
            </a:xfrm>
          </p:grpSpPr>
          <p:sp>
            <p:nvSpPr>
              <p:cNvPr id="57" name="Freeform 14">
                <a:extLst>
                  <a:ext uri="{FF2B5EF4-FFF2-40B4-BE49-F238E27FC236}">
                    <a16:creationId xmlns:a16="http://schemas.microsoft.com/office/drawing/2014/main" id="{2C60DC0B-B38B-712A-25DE-1706AD93DDAE}"/>
                  </a:ext>
                </a:extLst>
              </p:cNvPr>
              <p:cNvSpPr>
                <a:spLocks noEditPoints="1"/>
              </p:cNvSpPr>
              <p:nvPr/>
            </p:nvSpPr>
            <p:spPr bwMode="auto">
              <a:xfrm>
                <a:off x="5829680" y="3161919"/>
                <a:ext cx="534543" cy="535686"/>
              </a:xfrm>
              <a:custGeom>
                <a:avLst/>
                <a:gdLst>
                  <a:gd name="T0" fmla="*/ 375 w 749"/>
                  <a:gd name="T1" fmla="*/ 0 h 750"/>
                  <a:gd name="T2" fmla="*/ 0 w 749"/>
                  <a:gd name="T3" fmla="*/ 375 h 750"/>
                  <a:gd name="T4" fmla="*/ 375 w 749"/>
                  <a:gd name="T5" fmla="*/ 750 h 750"/>
                  <a:gd name="T6" fmla="*/ 749 w 749"/>
                  <a:gd name="T7" fmla="*/ 375 h 750"/>
                  <a:gd name="T8" fmla="*/ 375 w 749"/>
                  <a:gd name="T9" fmla="*/ 0 h 750"/>
                  <a:gd name="T10" fmla="*/ 375 w 749"/>
                  <a:gd name="T11" fmla="*/ 549 h 750"/>
                  <a:gd name="T12" fmla="*/ 200 w 749"/>
                  <a:gd name="T13" fmla="*/ 375 h 750"/>
                  <a:gd name="T14" fmla="*/ 375 w 749"/>
                  <a:gd name="T15" fmla="*/ 201 h 750"/>
                  <a:gd name="T16" fmla="*/ 549 w 749"/>
                  <a:gd name="T17" fmla="*/ 375 h 750"/>
                  <a:gd name="T18" fmla="*/ 375 w 749"/>
                  <a:gd name="T19" fmla="*/ 54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50">
                    <a:moveTo>
                      <a:pt x="375" y="0"/>
                    </a:moveTo>
                    <a:cubicBezTo>
                      <a:pt x="167" y="0"/>
                      <a:pt x="0" y="169"/>
                      <a:pt x="0" y="375"/>
                    </a:cubicBezTo>
                    <a:cubicBezTo>
                      <a:pt x="0" y="582"/>
                      <a:pt x="167" y="750"/>
                      <a:pt x="375" y="750"/>
                    </a:cubicBezTo>
                    <a:cubicBezTo>
                      <a:pt x="582" y="750"/>
                      <a:pt x="749" y="582"/>
                      <a:pt x="749" y="375"/>
                    </a:cubicBezTo>
                    <a:cubicBezTo>
                      <a:pt x="749" y="169"/>
                      <a:pt x="582" y="0"/>
                      <a:pt x="375" y="0"/>
                    </a:cubicBezTo>
                    <a:close/>
                    <a:moveTo>
                      <a:pt x="375" y="549"/>
                    </a:moveTo>
                    <a:cubicBezTo>
                      <a:pt x="279" y="549"/>
                      <a:pt x="200" y="472"/>
                      <a:pt x="200" y="375"/>
                    </a:cubicBezTo>
                    <a:cubicBezTo>
                      <a:pt x="200" y="279"/>
                      <a:pt x="279" y="201"/>
                      <a:pt x="375" y="201"/>
                    </a:cubicBezTo>
                    <a:cubicBezTo>
                      <a:pt x="471" y="201"/>
                      <a:pt x="549" y="279"/>
                      <a:pt x="549" y="375"/>
                    </a:cubicBezTo>
                    <a:cubicBezTo>
                      <a:pt x="549" y="472"/>
                      <a:pt x="471" y="549"/>
                      <a:pt x="375" y="54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5">
                <a:extLst>
                  <a:ext uri="{FF2B5EF4-FFF2-40B4-BE49-F238E27FC236}">
                    <a16:creationId xmlns:a16="http://schemas.microsoft.com/office/drawing/2014/main" id="{A8F8B9FC-4D21-E222-D953-26D68A2998B6}"/>
                  </a:ext>
                </a:extLst>
              </p:cNvPr>
              <p:cNvSpPr>
                <a:spLocks noEditPoints="1"/>
              </p:cNvSpPr>
              <p:nvPr/>
            </p:nvSpPr>
            <p:spPr bwMode="auto">
              <a:xfrm>
                <a:off x="5370956" y="3056763"/>
                <a:ext cx="1448944" cy="745998"/>
              </a:xfrm>
              <a:custGeom>
                <a:avLst/>
                <a:gdLst>
                  <a:gd name="T0" fmla="*/ 1012 w 2030"/>
                  <a:gd name="T1" fmla="*/ 1044 h 1044"/>
                  <a:gd name="T2" fmla="*/ 293 w 2030"/>
                  <a:gd name="T3" fmla="*/ 790 h 1044"/>
                  <a:gd name="T4" fmla="*/ 7 w 2030"/>
                  <a:gd name="T5" fmla="*/ 536 h 1044"/>
                  <a:gd name="T6" fmla="*/ 7 w 2030"/>
                  <a:gd name="T7" fmla="*/ 508 h 1044"/>
                  <a:gd name="T8" fmla="*/ 295 w 2030"/>
                  <a:gd name="T9" fmla="*/ 254 h 1044"/>
                  <a:gd name="T10" fmla="*/ 1018 w 2030"/>
                  <a:gd name="T11" fmla="*/ 0 h 1044"/>
                  <a:gd name="T12" fmla="*/ 1737 w 2030"/>
                  <a:gd name="T13" fmla="*/ 254 h 1044"/>
                  <a:gd name="T14" fmla="*/ 2023 w 2030"/>
                  <a:gd name="T15" fmla="*/ 508 h 1044"/>
                  <a:gd name="T16" fmla="*/ 2023 w 2030"/>
                  <a:gd name="T17" fmla="*/ 536 h 1044"/>
                  <a:gd name="T18" fmla="*/ 1735 w 2030"/>
                  <a:gd name="T19" fmla="*/ 790 h 1044"/>
                  <a:gd name="T20" fmla="*/ 1012 w 2030"/>
                  <a:gd name="T21" fmla="*/ 1044 h 1044"/>
                  <a:gd name="T22" fmla="*/ 53 w 2030"/>
                  <a:gd name="T23" fmla="*/ 522 h 1044"/>
                  <a:gd name="T24" fmla="*/ 319 w 2030"/>
                  <a:gd name="T25" fmla="*/ 755 h 1044"/>
                  <a:gd name="T26" fmla="*/ 1012 w 2030"/>
                  <a:gd name="T27" fmla="*/ 1000 h 1044"/>
                  <a:gd name="T28" fmla="*/ 1709 w 2030"/>
                  <a:gd name="T29" fmla="*/ 754 h 1044"/>
                  <a:gd name="T30" fmla="*/ 1977 w 2030"/>
                  <a:gd name="T31" fmla="*/ 522 h 1044"/>
                  <a:gd name="T32" fmla="*/ 1711 w 2030"/>
                  <a:gd name="T33" fmla="*/ 289 h 1044"/>
                  <a:gd name="T34" fmla="*/ 1018 w 2030"/>
                  <a:gd name="T35" fmla="*/ 44 h 1044"/>
                  <a:gd name="T36" fmla="*/ 321 w 2030"/>
                  <a:gd name="T37" fmla="*/ 290 h 1044"/>
                  <a:gd name="T38" fmla="*/ 53 w 2030"/>
                  <a:gd name="T3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0" h="1044">
                    <a:moveTo>
                      <a:pt x="1012" y="1044"/>
                    </a:moveTo>
                    <a:cubicBezTo>
                      <a:pt x="714" y="1044"/>
                      <a:pt x="456" y="906"/>
                      <a:pt x="293" y="790"/>
                    </a:cubicBezTo>
                    <a:cubicBezTo>
                      <a:pt x="116" y="665"/>
                      <a:pt x="11" y="541"/>
                      <a:pt x="7" y="536"/>
                    </a:cubicBezTo>
                    <a:cubicBezTo>
                      <a:pt x="0" y="528"/>
                      <a:pt x="0" y="516"/>
                      <a:pt x="7" y="508"/>
                    </a:cubicBezTo>
                    <a:cubicBezTo>
                      <a:pt x="11" y="503"/>
                      <a:pt x="117" y="379"/>
                      <a:pt x="295" y="254"/>
                    </a:cubicBezTo>
                    <a:cubicBezTo>
                      <a:pt x="460" y="138"/>
                      <a:pt x="719" y="0"/>
                      <a:pt x="1018" y="0"/>
                    </a:cubicBezTo>
                    <a:cubicBezTo>
                      <a:pt x="1316" y="0"/>
                      <a:pt x="1574" y="138"/>
                      <a:pt x="1737" y="254"/>
                    </a:cubicBezTo>
                    <a:cubicBezTo>
                      <a:pt x="1914" y="379"/>
                      <a:pt x="2019" y="503"/>
                      <a:pt x="2023" y="508"/>
                    </a:cubicBezTo>
                    <a:cubicBezTo>
                      <a:pt x="2030" y="516"/>
                      <a:pt x="2030" y="528"/>
                      <a:pt x="2023" y="536"/>
                    </a:cubicBezTo>
                    <a:cubicBezTo>
                      <a:pt x="2019" y="541"/>
                      <a:pt x="1912" y="665"/>
                      <a:pt x="1735" y="790"/>
                    </a:cubicBezTo>
                    <a:cubicBezTo>
                      <a:pt x="1570" y="906"/>
                      <a:pt x="1311" y="1044"/>
                      <a:pt x="1012" y="1044"/>
                    </a:cubicBezTo>
                    <a:close/>
                    <a:moveTo>
                      <a:pt x="53" y="522"/>
                    </a:moveTo>
                    <a:cubicBezTo>
                      <a:pt x="86" y="558"/>
                      <a:pt x="181" y="657"/>
                      <a:pt x="319" y="755"/>
                    </a:cubicBezTo>
                    <a:cubicBezTo>
                      <a:pt x="477" y="867"/>
                      <a:pt x="726" y="1000"/>
                      <a:pt x="1012" y="1000"/>
                    </a:cubicBezTo>
                    <a:cubicBezTo>
                      <a:pt x="1299" y="1000"/>
                      <a:pt x="1550" y="866"/>
                      <a:pt x="1709" y="754"/>
                    </a:cubicBezTo>
                    <a:cubicBezTo>
                      <a:pt x="1848" y="656"/>
                      <a:pt x="1944" y="558"/>
                      <a:pt x="1977" y="522"/>
                    </a:cubicBezTo>
                    <a:cubicBezTo>
                      <a:pt x="1944" y="486"/>
                      <a:pt x="1849" y="387"/>
                      <a:pt x="1711" y="289"/>
                    </a:cubicBezTo>
                    <a:cubicBezTo>
                      <a:pt x="1553" y="177"/>
                      <a:pt x="1304" y="44"/>
                      <a:pt x="1018" y="44"/>
                    </a:cubicBezTo>
                    <a:cubicBezTo>
                      <a:pt x="731" y="44"/>
                      <a:pt x="480" y="178"/>
                      <a:pt x="321" y="290"/>
                    </a:cubicBezTo>
                    <a:cubicBezTo>
                      <a:pt x="182" y="388"/>
                      <a:pt x="86" y="486"/>
                      <a:pt x="53" y="5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48" name="Rectangle 47">
            <a:extLst>
              <a:ext uri="{FF2B5EF4-FFF2-40B4-BE49-F238E27FC236}">
                <a16:creationId xmlns:a16="http://schemas.microsoft.com/office/drawing/2014/main" id="{6E57F3AA-2FBA-4491-8684-91662BF9D2F2}"/>
              </a:ext>
            </a:extLst>
          </p:cNvPr>
          <p:cNvSpPr/>
          <p:nvPr/>
        </p:nvSpPr>
        <p:spPr>
          <a:xfrm>
            <a:off x="602529" y="1514148"/>
            <a:ext cx="1545801" cy="394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nchor="ctr"/>
          <a:lstStyle/>
          <a:p>
            <a:r>
              <a:rPr lang="en-AU" sz="2400"/>
              <a:t>Five key principles to best practice design and use of permissions</a:t>
            </a:r>
          </a:p>
        </p:txBody>
      </p:sp>
      <p:sp>
        <p:nvSpPr>
          <p:cNvPr id="2" name="TextBox 1">
            <a:extLst>
              <a:ext uri="{FF2B5EF4-FFF2-40B4-BE49-F238E27FC236}">
                <a16:creationId xmlns:a16="http://schemas.microsoft.com/office/drawing/2014/main" id="{FABE4B3B-5EDC-C056-E670-D9C574849E6D}"/>
              </a:ext>
            </a:extLst>
          </p:cNvPr>
          <p:cNvSpPr txBox="1"/>
          <p:nvPr/>
        </p:nvSpPr>
        <p:spPr>
          <a:xfrm>
            <a:off x="695325" y="936000"/>
            <a:ext cx="10515600" cy="522000"/>
          </a:xfrm>
          <a:prstGeom prst="rect">
            <a:avLst/>
          </a:prstGeom>
          <a:solidFill>
            <a:schemeClr val="bg2"/>
          </a:solidFill>
          <a:ln>
            <a:solidFill>
              <a:schemeClr val="accent1"/>
            </a:solidFill>
          </a:ln>
        </p:spPr>
        <p:txBody>
          <a:bodyPr wrap="square" lIns="91440" tIns="45720" rIns="91440" bIns="45720" anchor="ctr">
            <a:noAutofit/>
          </a:bodyPr>
          <a:lstStyle/>
          <a:p>
            <a:r>
              <a:rPr lang="en-AU" sz="1400">
                <a:latin typeface="+mj-lt"/>
              </a:rPr>
              <a:t>Permissions are an important tool for managing risk. A new permission scheme should meet these principles. An existing scheme should be reviewed to ensure it meets these principles.</a:t>
            </a:r>
          </a:p>
        </p:txBody>
      </p:sp>
    </p:spTree>
    <p:extLst>
      <p:ext uri="{BB962C8B-B14F-4D97-AF65-F5344CB8AC3E}">
        <p14:creationId xmlns:p14="http://schemas.microsoft.com/office/powerpoint/2010/main" val="51219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40A5-962E-5913-8F6A-09F49506790E}"/>
              </a:ext>
            </a:extLst>
          </p:cNvPr>
          <p:cNvSpPr>
            <a:spLocks noGrp="1"/>
          </p:cNvSpPr>
          <p:nvPr>
            <p:ph type="title"/>
          </p:nvPr>
        </p:nvSpPr>
        <p:spPr/>
        <p:txBody>
          <a:bodyPr/>
          <a:lstStyle/>
          <a:p>
            <a:r>
              <a:rPr lang="en-AU" noProof="0"/>
              <a:t>Victorian Permissions Framework</a:t>
            </a:r>
            <a:br>
              <a:rPr lang="en-AU" noProof="0"/>
            </a:br>
            <a:r>
              <a:rPr lang="en-AU" sz="2000" noProof="0"/>
              <a:t>Summary of assessment – [insert subject title] </a:t>
            </a:r>
            <a:endParaRPr lang="en-AU" sz="2000"/>
          </a:p>
        </p:txBody>
      </p:sp>
      <p:sp>
        <p:nvSpPr>
          <p:cNvPr id="4" name="Content Placeholder 3">
            <a:extLst>
              <a:ext uri="{FF2B5EF4-FFF2-40B4-BE49-F238E27FC236}">
                <a16:creationId xmlns:a16="http://schemas.microsoft.com/office/drawing/2014/main" id="{8E198CA6-BE71-53DD-EC9E-78C91C020A01}"/>
              </a:ext>
            </a:extLst>
          </p:cNvPr>
          <p:cNvSpPr>
            <a:spLocks noGrp="1"/>
          </p:cNvSpPr>
          <p:nvPr>
            <p:ph idx="1"/>
          </p:nvPr>
        </p:nvSpPr>
        <p:spPr>
          <a:ln>
            <a:solidFill>
              <a:schemeClr val="accent3"/>
            </a:solidFill>
          </a:ln>
        </p:spPr>
        <p:txBody>
          <a:bodyPr lIns="108000" tIns="108000" rIns="108000" bIns="108000"/>
          <a:lstStyle/>
          <a:p>
            <a:r>
              <a:rPr lang="en-AU"/>
              <a:t>Context</a:t>
            </a:r>
          </a:p>
          <a:p>
            <a:pPr lvl="2"/>
            <a:r>
              <a:rPr lang="en-US"/>
              <a:t>Current regulatory arrangements and problems prompting review. </a:t>
            </a:r>
          </a:p>
          <a:p>
            <a:pPr lvl="1"/>
            <a:endParaRPr lang="en-US"/>
          </a:p>
        </p:txBody>
      </p:sp>
      <p:sp>
        <p:nvSpPr>
          <p:cNvPr id="6" name="Content Placeholder 5">
            <a:extLst>
              <a:ext uri="{FF2B5EF4-FFF2-40B4-BE49-F238E27FC236}">
                <a16:creationId xmlns:a16="http://schemas.microsoft.com/office/drawing/2014/main" id="{E82733C9-6DCA-FD03-F7B0-7D6A54B5C3D0}"/>
              </a:ext>
            </a:extLst>
          </p:cNvPr>
          <p:cNvSpPr>
            <a:spLocks noGrp="1"/>
          </p:cNvSpPr>
          <p:nvPr>
            <p:ph idx="13"/>
          </p:nvPr>
        </p:nvSpPr>
        <p:spPr>
          <a:ln>
            <a:solidFill>
              <a:schemeClr val="accent3"/>
            </a:solidFill>
          </a:ln>
        </p:spPr>
        <p:txBody>
          <a:bodyPr lIns="108000" tIns="108000" rIns="108000" bIns="108000"/>
          <a:lstStyle/>
          <a:p>
            <a:r>
              <a:rPr lang="en-AU"/>
              <a:t>Conclusions and recommendations</a:t>
            </a:r>
          </a:p>
          <a:p>
            <a:pPr lvl="2"/>
            <a:r>
              <a:rPr lang="en-AU"/>
              <a:t>Outline key findings and proposals for reform</a:t>
            </a:r>
            <a:r>
              <a:rPr lang="en-US"/>
              <a:t>. </a:t>
            </a:r>
            <a:endParaRPr lang="en-AU"/>
          </a:p>
          <a:p>
            <a:pPr lvl="1"/>
            <a:endParaRPr lang="en-US"/>
          </a:p>
        </p:txBody>
      </p:sp>
      <p:sp>
        <p:nvSpPr>
          <p:cNvPr id="3" name="TextBox 2">
            <a:extLst>
              <a:ext uri="{FF2B5EF4-FFF2-40B4-BE49-F238E27FC236}">
                <a16:creationId xmlns:a16="http://schemas.microsoft.com/office/drawing/2014/main" id="{2DA7976A-08E0-3865-8E90-2CC7E7693A16}"/>
              </a:ext>
            </a:extLst>
          </p:cNvPr>
          <p:cNvSpPr txBox="1"/>
          <p:nvPr/>
        </p:nvSpPr>
        <p:spPr>
          <a:xfrm>
            <a:off x="9907765" y="223234"/>
            <a:ext cx="1751526" cy="369332"/>
          </a:xfrm>
          <a:prstGeom prst="rect">
            <a:avLst/>
          </a:prstGeom>
          <a:noFill/>
        </p:spPr>
        <p:txBody>
          <a:bodyPr wrap="square" rtlCol="0">
            <a:spAutoFit/>
          </a:bodyPr>
          <a:lstStyle/>
          <a:p>
            <a:r>
              <a:rPr lang="en-AU"/>
              <a:t>[Template]</a:t>
            </a:r>
          </a:p>
        </p:txBody>
      </p:sp>
    </p:spTree>
    <p:extLst>
      <p:ext uri="{BB962C8B-B14F-4D97-AF65-F5344CB8AC3E}">
        <p14:creationId xmlns:p14="http://schemas.microsoft.com/office/powerpoint/2010/main" val="2377808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Applying the Framework – Stages 1 to 3</a:t>
            </a:r>
          </a:p>
        </p:txBody>
      </p:sp>
      <p:sp>
        <p:nvSpPr>
          <p:cNvPr id="3" name="Content Placeholder 2">
            <a:extLst>
              <a:ext uri="{FF2B5EF4-FFF2-40B4-BE49-F238E27FC236}">
                <a16:creationId xmlns:a16="http://schemas.microsoft.com/office/drawing/2014/main" id="{86A34E47-1CF3-2CD7-F0BE-51AB471110A4}"/>
              </a:ext>
            </a:extLst>
          </p:cNvPr>
          <p:cNvSpPr>
            <a:spLocks noGrp="1"/>
          </p:cNvSpPr>
          <p:nvPr>
            <p:ph idx="1"/>
          </p:nvPr>
        </p:nvSpPr>
        <p:spPr/>
        <p:txBody>
          <a:bodyPr/>
          <a:lstStyle/>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1700213"/>
          <a:ext cx="10515600" cy="4177131"/>
        </p:xfrm>
        <a:graphic>
          <a:graphicData uri="http://schemas.openxmlformats.org/drawingml/2006/table">
            <a:tbl>
              <a:tblPr firstRow="1">
                <a:tableStyleId>{B301B821-A1FF-4177-AEE7-76D212191A09}</a:tableStyleId>
              </a:tblPr>
              <a:tblGrid>
                <a:gridCol w="2853162">
                  <a:extLst>
                    <a:ext uri="{9D8B030D-6E8A-4147-A177-3AD203B41FA5}">
                      <a16:colId xmlns:a16="http://schemas.microsoft.com/office/drawing/2014/main" val="2845884124"/>
                    </a:ext>
                  </a:extLst>
                </a:gridCol>
                <a:gridCol w="7662438">
                  <a:extLst>
                    <a:ext uri="{9D8B030D-6E8A-4147-A177-3AD203B41FA5}">
                      <a16:colId xmlns:a16="http://schemas.microsoft.com/office/drawing/2014/main" val="1599167982"/>
                    </a:ext>
                  </a:extLst>
                </a:gridCol>
              </a:tblGrid>
              <a:tr h="400191">
                <a:tc>
                  <a:txBody>
                    <a:bodyPr/>
                    <a:lstStyle/>
                    <a:p>
                      <a:r>
                        <a:rPr lang="en-US" sz="1400"/>
                        <a:t>Findings: Stages 1-3</a:t>
                      </a:r>
                      <a:endParaRPr lang="en-AU" sz="1400">
                        <a:latin typeface="+mn-lt"/>
                      </a:endParaRPr>
                    </a:p>
                  </a:txBody>
                  <a:tcPr anchor="ctr"/>
                </a:tc>
                <a:tc>
                  <a:txBody>
                    <a:bodyPr/>
                    <a:lstStyle/>
                    <a:p>
                      <a:r>
                        <a:rPr lang="en-US" sz="1400"/>
                        <a:t>Rationale</a:t>
                      </a:r>
                      <a:endParaRPr lang="en-AU" sz="1400">
                        <a:latin typeface="+mn-lt"/>
                      </a:endParaRPr>
                    </a:p>
                  </a:txBody>
                  <a:tcPr anchor="ctr"/>
                </a:tc>
                <a:extLst>
                  <a:ext uri="{0D108BD9-81ED-4DB2-BD59-A6C34878D82A}">
                    <a16:rowId xmlns:a16="http://schemas.microsoft.com/office/drawing/2014/main" val="1939302124"/>
                  </a:ext>
                </a:extLst>
              </a:tr>
              <a:tr h="1258980">
                <a:tc>
                  <a:txBody>
                    <a:bodyPr/>
                    <a:lstStyle/>
                    <a:p>
                      <a:pPr marL="0" marR="0" lvl="0" indent="0" algn="l">
                        <a:lnSpc>
                          <a:spcPct val="100000"/>
                        </a:lnSpc>
                        <a:spcBef>
                          <a:spcPts val="0"/>
                        </a:spcBef>
                        <a:spcAft>
                          <a:spcPts val="0"/>
                        </a:spcAft>
                        <a:buClrTx/>
                        <a:buSzTx/>
                        <a:buNone/>
                      </a:pPr>
                      <a:r>
                        <a:rPr lang="en-US" sz="1200" b="0" u="none" strike="noStrike" kern="1200" cap="none" spc="0" normalizeH="0" baseline="0" noProof="0">
                          <a:ln>
                            <a:noFill/>
                          </a:ln>
                          <a:solidFill>
                            <a:srgbClr val="232B39"/>
                          </a:solidFill>
                          <a:effectLst/>
                          <a:uLnTx/>
                          <a:uFillTx/>
                        </a:rPr>
                        <a:t>Stage 1 – Understand problems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dk1"/>
                        </a:solidFill>
                        <a:highlight>
                          <a:srgbClr val="00FFFF"/>
                        </a:highlight>
                        <a:latin typeface="+mn-lt"/>
                        <a:ea typeface="Calibri" panose="020F0502020204030204" pitchFamily="34" charset="0"/>
                        <a:cs typeface="Times New Roman"/>
                      </a:endParaRPr>
                    </a:p>
                  </a:txBody>
                  <a:tcPr/>
                </a:tc>
                <a:extLst>
                  <a:ext uri="{0D108BD9-81ED-4DB2-BD59-A6C34878D82A}">
                    <a16:rowId xmlns:a16="http://schemas.microsoft.com/office/drawing/2014/main" val="3254482522"/>
                  </a:ext>
                </a:extLst>
              </a:tr>
              <a:tr h="1258980">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Stage 2 – Consider available tools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200" kern="1200">
                        <a:solidFill>
                          <a:schemeClr val="dk1"/>
                        </a:solidFill>
                        <a:highlight>
                          <a:srgbClr val="00FFFF"/>
                        </a:highlight>
                        <a:latin typeface="+mn-lt"/>
                        <a:ea typeface="Calibri" panose="020F0502020204030204" pitchFamily="34" charset="0"/>
                        <a:cs typeface="Times New Roman"/>
                      </a:endParaRPr>
                    </a:p>
                  </a:txBody>
                  <a:tcPr/>
                </a:tc>
                <a:extLst>
                  <a:ext uri="{0D108BD9-81ED-4DB2-BD59-A6C34878D82A}">
                    <a16:rowId xmlns:a16="http://schemas.microsoft.com/office/drawing/2014/main" val="2491972193"/>
                  </a:ext>
                </a:extLst>
              </a:tr>
              <a:tr h="1258980">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Stage 3 – Select permissions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200" kern="1200">
                        <a:solidFill>
                          <a:schemeClr val="dk1"/>
                        </a:solidFill>
                        <a:highlight>
                          <a:srgbClr val="00FFFF"/>
                        </a:highlight>
                        <a:latin typeface="+mn-lt"/>
                        <a:ea typeface="Calibri" panose="020F0502020204030204" pitchFamily="34" charset="0"/>
                        <a:cs typeface="Times New Roman"/>
                      </a:endParaRPr>
                    </a:p>
                  </a:txBody>
                  <a:tcPr/>
                </a:tc>
                <a:extLst>
                  <a:ext uri="{0D108BD9-81ED-4DB2-BD59-A6C34878D82A}">
                    <a16:rowId xmlns:a16="http://schemas.microsoft.com/office/drawing/2014/main" val="3578892175"/>
                  </a:ext>
                </a:extLst>
              </a:tr>
            </a:tbl>
          </a:graphicData>
        </a:graphic>
      </p:graphicFrame>
      <p:sp>
        <p:nvSpPr>
          <p:cNvPr id="7" name="TextBox 6">
            <a:extLst>
              <a:ext uri="{FF2B5EF4-FFF2-40B4-BE49-F238E27FC236}">
                <a16:creationId xmlns:a16="http://schemas.microsoft.com/office/drawing/2014/main" id="{3B7348E8-6902-ADD7-2421-D95E842EBECE}"/>
              </a:ext>
            </a:extLst>
          </p:cNvPr>
          <p:cNvSpPr txBox="1"/>
          <p:nvPr/>
        </p:nvSpPr>
        <p:spPr>
          <a:xfrm>
            <a:off x="9907765" y="223234"/>
            <a:ext cx="1751526" cy="369332"/>
          </a:xfrm>
          <a:prstGeom prst="rect">
            <a:avLst/>
          </a:prstGeom>
          <a:noFill/>
        </p:spPr>
        <p:txBody>
          <a:bodyPr wrap="square" rtlCol="0">
            <a:spAutoFit/>
          </a:bodyPr>
          <a:lstStyle/>
          <a:p>
            <a:r>
              <a:rPr lang="en-AU"/>
              <a:t>[Template]</a:t>
            </a:r>
          </a:p>
        </p:txBody>
      </p:sp>
    </p:spTree>
    <p:extLst>
      <p:ext uri="{BB962C8B-B14F-4D97-AF65-F5344CB8AC3E}">
        <p14:creationId xmlns:p14="http://schemas.microsoft.com/office/powerpoint/2010/main" val="3780943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Applying the Framework – Stages 4 to 6 </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2219019"/>
          <a:ext cx="10515600" cy="3603492"/>
        </p:xfrm>
        <a:graphic>
          <a:graphicData uri="http://schemas.openxmlformats.org/drawingml/2006/table">
            <a:tbl>
              <a:tblPr firstRow="1">
                <a:tableStyleId>{B301B821-A1FF-4177-AEE7-76D212191A09}</a:tableStyleId>
              </a:tblPr>
              <a:tblGrid>
                <a:gridCol w="2197682">
                  <a:extLst>
                    <a:ext uri="{9D8B030D-6E8A-4147-A177-3AD203B41FA5}">
                      <a16:colId xmlns:a16="http://schemas.microsoft.com/office/drawing/2014/main" val="2845884124"/>
                    </a:ext>
                  </a:extLst>
                </a:gridCol>
                <a:gridCol w="8317918">
                  <a:extLst>
                    <a:ext uri="{9D8B030D-6E8A-4147-A177-3AD203B41FA5}">
                      <a16:colId xmlns:a16="http://schemas.microsoft.com/office/drawing/2014/main" val="1599167982"/>
                    </a:ext>
                  </a:extLst>
                </a:gridCol>
              </a:tblGrid>
              <a:tr h="279750">
                <a:tc>
                  <a:txBody>
                    <a:bodyPr/>
                    <a:lstStyle/>
                    <a:p>
                      <a:r>
                        <a:rPr lang="en-US" sz="1400"/>
                        <a:t>Findings: Stages 4-6</a:t>
                      </a:r>
                      <a:endParaRPr lang="en-AU" sz="1400">
                        <a:latin typeface="+mn-lt"/>
                      </a:endParaRPr>
                    </a:p>
                  </a:txBody>
                  <a:tcPr/>
                </a:tc>
                <a:tc>
                  <a:txBody>
                    <a:bodyPr/>
                    <a:lstStyle/>
                    <a:p>
                      <a:r>
                        <a:rPr lang="en-US" sz="1400"/>
                        <a:t>Rationale</a:t>
                      </a:r>
                      <a:endParaRPr lang="en-AU" sz="1400">
                        <a:latin typeface="+mn-lt"/>
                      </a:endParaRPr>
                    </a:p>
                  </a:txBody>
                  <a:tcPr/>
                </a:tc>
                <a:extLst>
                  <a:ext uri="{0D108BD9-81ED-4DB2-BD59-A6C34878D82A}">
                    <a16:rowId xmlns:a16="http://schemas.microsoft.com/office/drawing/2014/main" val="1939302124"/>
                  </a:ext>
                </a:extLst>
              </a:tr>
              <a:tr h="1099564">
                <a:tc>
                  <a:txBody>
                    <a:bodyPr/>
                    <a:lstStyle/>
                    <a:p>
                      <a:pPr marL="0" marR="0" lvl="0" indent="0" algn="l">
                        <a:lnSpc>
                          <a:spcPct val="100000"/>
                        </a:lnSpc>
                        <a:spcBef>
                          <a:spcPts val="0"/>
                        </a:spcBef>
                        <a:spcAft>
                          <a:spcPts val="0"/>
                        </a:spcAft>
                        <a:buClrTx/>
                        <a:buSzTx/>
                        <a:buNone/>
                      </a:pPr>
                      <a:r>
                        <a:rPr lang="en-US" sz="1200" b="0" u="none" strike="noStrike" kern="1200" cap="none" spc="0" normalizeH="0" baseline="0" noProof="0">
                          <a:ln>
                            <a:noFill/>
                          </a:ln>
                          <a:solidFill>
                            <a:srgbClr val="232B39"/>
                          </a:solidFill>
                          <a:effectLst/>
                          <a:uLnTx/>
                          <a:uFillTx/>
                        </a:rPr>
                        <a:t>Stage 4 – Design features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highlight>
                          <a:srgbClr val="00FFFF"/>
                        </a:highlight>
                        <a:latin typeface="+mn-lt"/>
                        <a:ea typeface="Calibri" panose="020F0502020204030204" pitchFamily="34" charset="0"/>
                        <a:cs typeface="Times New Roman"/>
                      </a:endParaRPr>
                    </a:p>
                  </a:txBody>
                  <a:tcPr/>
                </a:tc>
                <a:extLst>
                  <a:ext uri="{0D108BD9-81ED-4DB2-BD59-A6C34878D82A}">
                    <a16:rowId xmlns:a16="http://schemas.microsoft.com/office/drawing/2014/main" val="3254482522"/>
                  </a:ext>
                </a:extLst>
              </a:tr>
              <a:tr h="1099564">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Stage 5 – Administer effectively</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highlight>
                          <a:srgbClr val="00FFFF"/>
                        </a:highlight>
                        <a:latin typeface="+mn-lt"/>
                        <a:ea typeface="Calibri" panose="020F0502020204030204" pitchFamily="34" charset="0"/>
                        <a:cs typeface="Times New Roman"/>
                      </a:endParaRPr>
                    </a:p>
                  </a:txBody>
                  <a:tcPr/>
                </a:tc>
                <a:extLst>
                  <a:ext uri="{0D108BD9-81ED-4DB2-BD59-A6C34878D82A}">
                    <a16:rowId xmlns:a16="http://schemas.microsoft.com/office/drawing/2014/main" val="2491972193"/>
                  </a:ext>
                </a:extLst>
              </a:tr>
              <a:tr h="1099564">
                <a:tc>
                  <a:txBody>
                    <a:bodyPr/>
                    <a:lstStyle/>
                    <a:p>
                      <a:pPr marL="0" marR="0" lvl="0" indent="0" algn="l">
                        <a:lnSpc>
                          <a:spcPct val="100000"/>
                        </a:lnSpc>
                        <a:spcBef>
                          <a:spcPts val="0"/>
                        </a:spcBef>
                        <a:spcAft>
                          <a:spcPts val="0"/>
                        </a:spcAft>
                        <a:buClrTx/>
                        <a:buSzTx/>
                        <a:buNone/>
                      </a:pPr>
                      <a:r>
                        <a:rPr kumimoji="0" lang="en-US" sz="1200" b="0" u="none" strike="noStrike" kern="1200" cap="none" spc="0" normalizeH="0" baseline="0" noProof="0">
                          <a:ln>
                            <a:noFill/>
                          </a:ln>
                          <a:solidFill>
                            <a:srgbClr val="232B39"/>
                          </a:solidFill>
                          <a:effectLst/>
                          <a:uLnTx/>
                          <a:uFillTx/>
                        </a:rPr>
                        <a:t>Stage 6 – Evaluate outcomes</a:t>
                      </a:r>
                      <a:endParaRPr kumimoji="0" lang="en-US" sz="1200" b="0" i="0" u="none" strike="noStrike" kern="1200" cap="none" spc="0" normalizeH="0" baseline="0" noProof="0">
                        <a:ln>
                          <a:noFill/>
                        </a:ln>
                        <a:solidFill>
                          <a:srgbClr val="232B39"/>
                        </a:solidFill>
                        <a:effectLst/>
                        <a:uLnTx/>
                        <a:uFillTx/>
                        <a:latin typeface="+mn-lt"/>
                        <a:ea typeface="+mn-ea"/>
                        <a:cs typeface="+mn-cs"/>
                      </a:endParaRPr>
                    </a:p>
                  </a:txBody>
                  <a:tcP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highlight>
                          <a:srgbClr val="00FFFF"/>
                        </a:highlight>
                        <a:latin typeface="+mn-lt"/>
                        <a:ea typeface="Calibri" panose="020F0502020204030204" pitchFamily="34" charset="0"/>
                        <a:cs typeface="Times New Roman"/>
                      </a:endParaRPr>
                    </a:p>
                  </a:txBody>
                  <a:tcPr/>
                </a:tc>
                <a:extLst>
                  <a:ext uri="{0D108BD9-81ED-4DB2-BD59-A6C34878D82A}">
                    <a16:rowId xmlns:a16="http://schemas.microsoft.com/office/drawing/2014/main" val="3578892175"/>
                  </a:ext>
                </a:extLst>
              </a:tr>
            </a:tbl>
          </a:graphicData>
        </a:graphic>
      </p:graphicFrame>
      <p:sp>
        <p:nvSpPr>
          <p:cNvPr id="3" name="Rectangle 2">
            <a:extLst>
              <a:ext uri="{FF2B5EF4-FFF2-40B4-BE49-F238E27FC236}">
                <a16:creationId xmlns:a16="http://schemas.microsoft.com/office/drawing/2014/main" id="{20A480BB-7D7F-A079-81F2-3DD87FB0C255}"/>
              </a:ext>
            </a:extLst>
          </p:cNvPr>
          <p:cNvSpPr/>
          <p:nvPr/>
        </p:nvSpPr>
        <p:spPr>
          <a:xfrm>
            <a:off x="638175" y="1703521"/>
            <a:ext cx="1409695" cy="207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AB96A31-5795-6140-0C8D-8B6BA007820F}"/>
              </a:ext>
            </a:extLst>
          </p:cNvPr>
          <p:cNvSpPr txBox="1"/>
          <p:nvPr/>
        </p:nvSpPr>
        <p:spPr>
          <a:xfrm>
            <a:off x="9083899" y="223234"/>
            <a:ext cx="1751526" cy="369332"/>
          </a:xfrm>
          <a:prstGeom prst="rect">
            <a:avLst/>
          </a:prstGeom>
          <a:noFill/>
        </p:spPr>
        <p:txBody>
          <a:bodyPr wrap="square" rtlCol="0">
            <a:spAutoFit/>
          </a:bodyPr>
          <a:lstStyle/>
          <a:p>
            <a:r>
              <a:rPr lang="en-AU"/>
              <a:t>[Template]</a:t>
            </a:r>
          </a:p>
        </p:txBody>
      </p:sp>
    </p:spTree>
    <p:extLst>
      <p:ext uri="{BB962C8B-B14F-4D97-AF65-F5344CB8AC3E}">
        <p14:creationId xmlns:p14="http://schemas.microsoft.com/office/powerpoint/2010/main" val="2755810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81D94-39A7-5E2E-A206-3E31E58BFBE6}"/>
              </a:ext>
            </a:extLst>
          </p:cNvPr>
          <p:cNvSpPr>
            <a:spLocks noGrp="1"/>
          </p:cNvSpPr>
          <p:nvPr>
            <p:ph type="title"/>
          </p:nvPr>
        </p:nvSpPr>
        <p:spPr/>
        <p:txBody>
          <a:bodyPr/>
          <a:lstStyle/>
          <a:p>
            <a:pPr algn="l"/>
            <a:r>
              <a:rPr lang="en-AU" sz="2800"/>
              <a:t>Appendix 2 – Additional information</a:t>
            </a:r>
          </a:p>
        </p:txBody>
      </p:sp>
      <p:sp>
        <p:nvSpPr>
          <p:cNvPr id="4" name="Text Placeholder 3">
            <a:extLst>
              <a:ext uri="{FF2B5EF4-FFF2-40B4-BE49-F238E27FC236}">
                <a16:creationId xmlns:a16="http://schemas.microsoft.com/office/drawing/2014/main" id="{CABAC6BD-1116-8C7E-77B2-6165AF295453}"/>
              </a:ext>
            </a:extLst>
          </p:cNvPr>
          <p:cNvSpPr>
            <a:spLocks noGrp="1"/>
          </p:cNvSpPr>
          <p:nvPr>
            <p:ph type="body" idx="1"/>
          </p:nvPr>
        </p:nvSpPr>
        <p:spPr>
          <a:xfrm>
            <a:off x="6435431" y="3552516"/>
            <a:ext cx="4918369" cy="1648134"/>
          </a:xfrm>
        </p:spPr>
        <p:txBody>
          <a:bodyPr/>
          <a:lstStyle/>
          <a:p>
            <a:pPr algn="l">
              <a:spcBef>
                <a:spcPts val="800"/>
              </a:spcBef>
            </a:pPr>
            <a:r>
              <a:rPr lang="en-US" sz="1800">
                <a:latin typeface="+mn-lt"/>
              </a:rPr>
              <a:t>A: </a:t>
            </a:r>
            <a:r>
              <a:rPr lang="en-AU" sz="1800">
                <a:latin typeface="+mn-lt"/>
              </a:rPr>
              <a:t>Identifying harms </a:t>
            </a:r>
          </a:p>
          <a:p>
            <a:pPr algn="l">
              <a:spcBef>
                <a:spcPts val="800"/>
              </a:spcBef>
            </a:pPr>
            <a:r>
              <a:rPr lang="en-AU" sz="1800">
                <a:latin typeface="+mn-lt"/>
              </a:rPr>
              <a:t>B: Risk matrix</a:t>
            </a:r>
          </a:p>
          <a:p>
            <a:pPr algn="l">
              <a:spcBef>
                <a:spcPts val="800"/>
              </a:spcBef>
            </a:pPr>
            <a:r>
              <a:rPr lang="en-US" sz="1800">
                <a:latin typeface="+mn-lt"/>
              </a:rPr>
              <a:t>C: </a:t>
            </a:r>
            <a:r>
              <a:rPr lang="en-AU" sz="1800">
                <a:latin typeface="+mn-lt"/>
              </a:rPr>
              <a:t>Identifying policy objectives</a:t>
            </a:r>
            <a:endParaRPr lang="en-US" sz="1800" b="1">
              <a:latin typeface="+mn-lt"/>
            </a:endParaRPr>
          </a:p>
          <a:p>
            <a:pPr algn="l">
              <a:spcBef>
                <a:spcPts val="800"/>
              </a:spcBef>
            </a:pPr>
            <a:r>
              <a:rPr lang="en-US" sz="1800">
                <a:latin typeface="+mn-lt"/>
              </a:rPr>
              <a:t>D: Weighing up your options</a:t>
            </a:r>
            <a:r>
              <a:rPr lang="en-US" sz="1800" b="1">
                <a:latin typeface="+mn-lt"/>
              </a:rPr>
              <a:t> </a:t>
            </a:r>
          </a:p>
          <a:p>
            <a:endParaRPr lang="en-AU" sz="1800">
              <a:latin typeface="+mn-lt"/>
            </a:endParaRPr>
          </a:p>
          <a:p>
            <a:endParaRPr lang="en-AU" sz="1800">
              <a:latin typeface="+mn-lt"/>
            </a:endParaRPr>
          </a:p>
          <a:p>
            <a:endParaRPr lang="en-AU" sz="1800">
              <a:latin typeface="+mn-lt"/>
            </a:endParaRPr>
          </a:p>
        </p:txBody>
      </p:sp>
    </p:spTree>
    <p:extLst>
      <p:ext uri="{BB962C8B-B14F-4D97-AF65-F5344CB8AC3E}">
        <p14:creationId xmlns:p14="http://schemas.microsoft.com/office/powerpoint/2010/main" val="3588682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C46CBAA-5372-34FC-ACD4-AE78EA6AC183}"/>
              </a:ext>
            </a:extLst>
          </p:cNvPr>
          <p:cNvSpPr/>
          <p:nvPr/>
        </p:nvSpPr>
        <p:spPr>
          <a:xfrm>
            <a:off x="695324" y="1476375"/>
            <a:ext cx="7198995" cy="49149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50"/>
              </a:spcBef>
              <a:spcAft>
                <a:spcPts val="250"/>
              </a:spcAft>
              <a:defRPr/>
            </a:pPr>
            <a:r>
              <a:rPr lang="en-AU" sz="1050">
                <a:solidFill>
                  <a:srgbClr val="232B39"/>
                </a:solidFill>
              </a:rPr>
              <a:t>Does it matter if we describe what regulators are doing as promoting ‘goods’ or controlling harms or ‘</a:t>
            </a:r>
            <a:r>
              <a:rPr lang="en-AU" sz="1050" err="1">
                <a:solidFill>
                  <a:srgbClr val="232B39"/>
                </a:solidFill>
              </a:rPr>
              <a:t>bads</a:t>
            </a:r>
            <a:r>
              <a:rPr lang="en-AU" sz="1050">
                <a:solidFill>
                  <a:srgbClr val="232B39"/>
                </a:solidFill>
              </a:rPr>
              <a:t>’? </a:t>
            </a:r>
            <a:r>
              <a:rPr kumimoji="0" lang="en-AU" sz="1050" b="0" i="0" u="none" strike="noStrike" kern="1200" cap="none" spc="0" normalizeH="0" baseline="0" noProof="0">
                <a:ln>
                  <a:noFill/>
                </a:ln>
                <a:solidFill>
                  <a:srgbClr val="232B39"/>
                </a:solidFill>
                <a:effectLst/>
                <a:uLnTx/>
                <a:uFillTx/>
                <a:ea typeface="+mn-ea"/>
                <a:cs typeface="+mn-cs"/>
              </a:rPr>
              <a:t>It makes a difference operationally - and achieving the right balance is important.</a:t>
            </a:r>
          </a:p>
          <a:p>
            <a:pPr lvl="0">
              <a:spcBef>
                <a:spcPts val="250"/>
              </a:spcBef>
              <a:spcAft>
                <a:spcPts val="250"/>
              </a:spcAft>
              <a:buClr>
                <a:prstClr val="black"/>
              </a:buClr>
              <a:defRPr/>
            </a:pPr>
            <a:r>
              <a:rPr lang="en-AU" sz="1050">
                <a:solidFill>
                  <a:srgbClr val="232B39"/>
                </a:solidFill>
                <a:latin typeface="+mj-lt"/>
              </a:rPr>
              <a:t>Promoting goods </a:t>
            </a:r>
          </a:p>
          <a:p>
            <a:pPr marL="228600" lvl="0" indent="-22860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Need to identify and understand broad range of causes and design and execute broad strategies to promote them </a:t>
            </a:r>
          </a:p>
          <a:p>
            <a:pPr marL="228600" lvl="0" indent="-22860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Requires the construction of elaborate schemes</a:t>
            </a:r>
          </a:p>
          <a:p>
            <a:pPr lvl="0">
              <a:spcBef>
                <a:spcPts val="250"/>
              </a:spcBef>
              <a:spcAft>
                <a:spcPts val="250"/>
              </a:spcAft>
              <a:buClr>
                <a:sysClr val="windowText" lastClr="000000"/>
              </a:buClr>
              <a:defRPr/>
            </a:pPr>
            <a:r>
              <a:rPr lang="en-AU" sz="1050">
                <a:solidFill>
                  <a:srgbClr val="232B39"/>
                </a:solidFill>
                <a:latin typeface="+mj-lt"/>
              </a:rPr>
              <a:t>Controlling harms </a:t>
            </a:r>
          </a:p>
          <a:p>
            <a:pPr marL="228600" lvl="0" indent="-22860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Need to identify and understand specific harms to design and execute targeted strategies to control them</a:t>
            </a:r>
          </a:p>
          <a:p>
            <a:pPr marL="228600" lvl="0" indent="-22860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Requires thinking like a saboteur, seeking points of vulnerability, or unravelling ‘knots</a:t>
            </a:r>
            <a:r>
              <a:rPr lang="en-AU" sz="1050" cap="all">
                <a:solidFill>
                  <a:srgbClr val="232B39"/>
                </a:solidFill>
              </a:rPr>
              <a:t>’ </a:t>
            </a:r>
            <a:r>
              <a:rPr lang="en-AU" sz="1050">
                <a:solidFill>
                  <a:srgbClr val="232B39"/>
                </a:solidFill>
              </a:rPr>
              <a:t>as outlined by Malcolm Sparrow in </a:t>
            </a:r>
            <a:r>
              <a:rPr lang="en-AU" sz="1050" i="1">
                <a:solidFill>
                  <a:srgbClr val="232B39"/>
                </a:solidFill>
              </a:rPr>
              <a:t>The Character of Harms </a:t>
            </a:r>
            <a:r>
              <a:rPr lang="en-AU" sz="1050">
                <a:solidFill>
                  <a:srgbClr val="232B39"/>
                </a:solidFill>
              </a:rPr>
              <a:t>(2008)</a:t>
            </a:r>
          </a:p>
          <a:p>
            <a:pPr marL="228600" lvl="0" indent="-22860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Picking the right levels, and defining problems in the right dimensions, is an integral part of reducing harm. This involves examining patterns of repeated incidents. </a:t>
            </a:r>
          </a:p>
          <a:p>
            <a:pPr marL="228600" lvl="0" indent="-22860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Focusing on controlling harms broadens choices for intervention. Do not choose preventative programs based on a priori preference – examine the nature of the harm. </a:t>
            </a:r>
          </a:p>
          <a:p>
            <a:pPr lvl="0">
              <a:spcBef>
                <a:spcPts val="250"/>
              </a:spcBef>
              <a:spcAft>
                <a:spcPts val="250"/>
              </a:spcAft>
              <a:buClr>
                <a:sysClr val="windowText" lastClr="000000"/>
              </a:buClr>
              <a:defRPr/>
            </a:pPr>
            <a:r>
              <a:rPr lang="en-AU" sz="1050">
                <a:solidFill>
                  <a:srgbClr val="232B39"/>
                </a:solidFill>
                <a:latin typeface="+mj-lt"/>
              </a:rPr>
              <a:t>Harm dimensions</a:t>
            </a:r>
          </a:p>
          <a:p>
            <a:pPr marL="171450" lvl="0" indent="-17145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Understanding the beneficiaries of control and their vulnerabilities may be relevant (e.g. understanding who benefits from managing harms arising from lack of electrical and other safety in rooming houses).</a:t>
            </a:r>
          </a:p>
          <a:p>
            <a:pPr marL="171450" lvl="0" indent="-17145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In some areas, including food safety and  biosecurity, Victoria operates within a federation of jurisdictions that may impact on the permissions required in Victoria. For example, where national agreements define certain responsibilities, where there is a desire for national consistency or harmonisation, or another jurisdiction requires a permission to enable trade. </a:t>
            </a:r>
          </a:p>
          <a:p>
            <a:pPr marL="171450" lvl="0" indent="-171450">
              <a:spcBef>
                <a:spcPts val="250"/>
              </a:spcBef>
              <a:spcAft>
                <a:spcPts val="250"/>
              </a:spcAft>
              <a:buClr>
                <a:schemeClr val="accent3"/>
              </a:buClr>
              <a:buSzPct val="120000"/>
              <a:buFont typeface="Arial" panose="020B0604020202020204" pitchFamily="34" charset="0"/>
              <a:buChar char="•"/>
              <a:defRPr/>
            </a:pPr>
            <a:r>
              <a:rPr lang="en-AU" sz="1050">
                <a:solidFill>
                  <a:srgbClr val="232B39"/>
                </a:solidFill>
              </a:rPr>
              <a:t>If above point applies, this might be a cause for a permission in Victoria or dictate some aspects of the permission model and feature design. </a:t>
            </a:r>
            <a:endParaRPr lang="en-AU" sz="105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003541E-76A1-3A1F-9435-39F7B1C52BBB}"/>
              </a:ext>
            </a:extLst>
          </p:cNvPr>
          <p:cNvSpPr>
            <a:spLocks noGrp="1"/>
          </p:cNvSpPr>
          <p:nvPr>
            <p:ph type="title"/>
          </p:nvPr>
        </p:nvSpPr>
        <p:spPr/>
        <p:txBody>
          <a:bodyPr/>
          <a:lstStyle/>
          <a:p>
            <a:r>
              <a:rPr lang="en-AU" sz="2400"/>
              <a:t>2A</a:t>
            </a:r>
            <a:r>
              <a:rPr lang="en-AU"/>
              <a:t>. </a:t>
            </a:r>
            <a:r>
              <a:rPr lang="en-AU" sz="2400"/>
              <a:t>Identifying harms </a:t>
            </a:r>
            <a:endParaRPr lang="en-AU"/>
          </a:p>
        </p:txBody>
      </p:sp>
      <p:sp>
        <p:nvSpPr>
          <p:cNvPr id="6" name="Content Placeholder 3">
            <a:extLst>
              <a:ext uri="{FF2B5EF4-FFF2-40B4-BE49-F238E27FC236}">
                <a16:creationId xmlns:a16="http://schemas.microsoft.com/office/drawing/2014/main" id="{6DED4C15-33B6-4ACA-41D3-B1A4CD6FFC3C}"/>
              </a:ext>
            </a:extLst>
          </p:cNvPr>
          <p:cNvSpPr txBox="1">
            <a:spLocks/>
          </p:cNvSpPr>
          <p:nvPr/>
        </p:nvSpPr>
        <p:spPr>
          <a:xfrm>
            <a:off x="7983071" y="3934747"/>
            <a:ext cx="3854463" cy="193585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en-AU" sz="1200" cap="none"/>
          </a:p>
        </p:txBody>
      </p:sp>
      <p:sp>
        <p:nvSpPr>
          <p:cNvPr id="20" name="Rectangle 19">
            <a:extLst>
              <a:ext uri="{FF2B5EF4-FFF2-40B4-BE49-F238E27FC236}">
                <a16:creationId xmlns:a16="http://schemas.microsoft.com/office/drawing/2014/main" id="{A7B44CDB-92EE-23DF-0C77-1AE65F5A7E38}"/>
              </a:ext>
            </a:extLst>
          </p:cNvPr>
          <p:cNvSpPr/>
          <p:nvPr/>
        </p:nvSpPr>
        <p:spPr>
          <a:xfrm>
            <a:off x="695325" y="1114215"/>
            <a:ext cx="7200900"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0281" tIns="3179" rIns="180281" bIns="3179" numCol="1" spcCol="1270" anchor="ctr" anchorCtr="0">
            <a:noAutofit/>
          </a:bodyPr>
          <a:lstStyle/>
          <a:p>
            <a:pPr marL="0" lvl="0" indent="0" algn="l" defTabSz="444500">
              <a:lnSpc>
                <a:spcPct val="90000"/>
              </a:lnSpc>
              <a:spcBef>
                <a:spcPct val="0"/>
              </a:spcBef>
              <a:spcAft>
                <a:spcPct val="35000"/>
              </a:spcAft>
              <a:buNone/>
            </a:pPr>
            <a:r>
              <a:rPr lang="en-AU" sz="1200" b="1" kern="1200"/>
              <a:t>Promoting goods and controlling </a:t>
            </a:r>
            <a:r>
              <a:rPr lang="en-AU" sz="1200" b="1"/>
              <a:t>harms</a:t>
            </a:r>
            <a:r>
              <a:rPr lang="en-AU" sz="1200" b="1" kern="1200"/>
              <a:t> </a:t>
            </a:r>
          </a:p>
        </p:txBody>
      </p:sp>
      <p:graphicFrame>
        <p:nvGraphicFramePr>
          <p:cNvPr id="22" name="Table 22">
            <a:extLst>
              <a:ext uri="{FF2B5EF4-FFF2-40B4-BE49-F238E27FC236}">
                <a16:creationId xmlns:a16="http://schemas.microsoft.com/office/drawing/2014/main" id="{3E74AEDF-2982-B5F8-CA85-550B2B6B83A9}"/>
              </a:ext>
            </a:extLst>
          </p:cNvPr>
          <p:cNvGraphicFramePr>
            <a:graphicFrameLocks noGrp="1"/>
          </p:cNvGraphicFramePr>
          <p:nvPr>
            <p:ph idx="13"/>
            <p:extLst>
              <p:ext uri="{D42A27DB-BD31-4B8C-83A1-F6EECF244321}">
                <p14:modId xmlns:p14="http://schemas.microsoft.com/office/powerpoint/2010/main" val="3401620147"/>
              </p:ext>
            </p:extLst>
          </p:nvPr>
        </p:nvGraphicFramePr>
        <p:xfrm>
          <a:off x="8112124" y="1114215"/>
          <a:ext cx="3108326" cy="2419352"/>
        </p:xfrm>
        <a:graphic>
          <a:graphicData uri="http://schemas.openxmlformats.org/drawingml/2006/table">
            <a:tbl>
              <a:tblPr firstRow="1" bandRow="1">
                <a:tableStyleId>{B301B821-A1FF-4177-AEE7-76D212191A09}</a:tableStyleId>
              </a:tblPr>
              <a:tblGrid>
                <a:gridCol w="1554163">
                  <a:extLst>
                    <a:ext uri="{9D8B030D-6E8A-4147-A177-3AD203B41FA5}">
                      <a16:colId xmlns:a16="http://schemas.microsoft.com/office/drawing/2014/main" val="1998728981"/>
                    </a:ext>
                  </a:extLst>
                </a:gridCol>
                <a:gridCol w="1554163">
                  <a:extLst>
                    <a:ext uri="{9D8B030D-6E8A-4147-A177-3AD203B41FA5}">
                      <a16:colId xmlns:a16="http://schemas.microsoft.com/office/drawing/2014/main" val="2819799796"/>
                    </a:ext>
                  </a:extLst>
                </a:gridCol>
              </a:tblGrid>
              <a:tr h="302419">
                <a:tc>
                  <a:txBody>
                    <a:bodyPr/>
                    <a:lstStyle/>
                    <a:p>
                      <a:r>
                        <a:rPr lang="en-AU" sz="1200"/>
                        <a:t>Example of goods</a:t>
                      </a:r>
                    </a:p>
                  </a:txBody>
                  <a:tcPr>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r>
                        <a:rPr lang="en-AU" sz="1200"/>
                        <a:t>Example of harms</a:t>
                      </a:r>
                    </a:p>
                  </a:txBody>
                  <a:tcPr>
                    <a:lnL w="9525" cap="flat" cmpd="sng" algn="ctr">
                      <a:solidFill>
                        <a:schemeClr val="accent1"/>
                      </a:solidFill>
                      <a:prstDash val="solid"/>
                      <a:round/>
                      <a:headEnd type="none" w="med" len="med"/>
                      <a:tailEnd type="none" w="med" len="med"/>
                    </a:lnL>
                    <a:lnB w="9525" cap="flat" cmpd="sng" algn="ctr">
                      <a:solidFill>
                        <a:schemeClr val="accent1"/>
                      </a:solidFill>
                      <a:prstDash val="solid"/>
                      <a:round/>
                      <a:headEnd type="none" w="med" len="med"/>
                      <a:tailEnd type="none" w="med" len="med"/>
                    </a:lnB>
                    <a:solidFill>
                      <a:schemeClr val="accent3"/>
                    </a:solidFill>
                  </a:tcPr>
                </a:tc>
                <a:extLst>
                  <a:ext uri="{0D108BD9-81ED-4DB2-BD59-A6C34878D82A}">
                    <a16:rowId xmlns:a16="http://schemas.microsoft.com/office/drawing/2014/main" val="2003202161"/>
                  </a:ext>
                </a:extLst>
              </a:tr>
              <a:tr h="302419">
                <a:tc>
                  <a:txBody>
                    <a:bodyPr/>
                    <a:lstStyle/>
                    <a:p>
                      <a:r>
                        <a:rPr lang="en-AU" sz="1000"/>
                        <a:t>Integrity</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r>
                        <a:rPr lang="en-AU" sz="1000"/>
                        <a:t>Corruption</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40259473"/>
                  </a:ext>
                </a:extLst>
              </a:tr>
              <a:tr h="302419">
                <a:tc>
                  <a:txBody>
                    <a:bodyPr/>
                    <a:lstStyle/>
                    <a:p>
                      <a:r>
                        <a:rPr lang="en-AU" sz="1000"/>
                        <a:t>Road safety </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Traffic accidents</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35000628"/>
                  </a:ext>
                </a:extLst>
              </a:tr>
              <a:tr h="302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Health / wellbeing</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Disease</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9046596"/>
                  </a:ext>
                </a:extLst>
              </a:tr>
              <a:tr h="302419">
                <a:tc>
                  <a:txBody>
                    <a:bodyPr/>
                    <a:lstStyle/>
                    <a:p>
                      <a:r>
                        <a:rPr lang="en-AU" sz="1000"/>
                        <a:t>Public safety</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Crime</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78499590"/>
                  </a:ext>
                </a:extLst>
              </a:tr>
              <a:tr h="302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Clean environment</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r>
                        <a:rPr lang="en-AU" sz="1000"/>
                        <a:t>Pollution</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26559509"/>
                  </a:ext>
                </a:extLst>
              </a:tr>
              <a:tr h="302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Prosperity</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r>
                        <a:rPr lang="en-AU" sz="1000"/>
                        <a:t>Poverty</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36367003"/>
                  </a:ext>
                </a:extLst>
              </a:tr>
              <a:tr h="302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a:t>Education</a:t>
                      </a:r>
                    </a:p>
                  </a:txBody>
                  <a:tcP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r>
                        <a:rPr lang="en-AU" sz="1000"/>
                        <a:t>Ignorance</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45238033"/>
                  </a:ext>
                </a:extLst>
              </a:tr>
            </a:tbl>
          </a:graphicData>
        </a:graphic>
      </p:graphicFrame>
      <p:sp>
        <p:nvSpPr>
          <p:cNvPr id="7" name="Rectangle 6">
            <a:extLst>
              <a:ext uri="{FF2B5EF4-FFF2-40B4-BE49-F238E27FC236}">
                <a16:creationId xmlns:a16="http://schemas.microsoft.com/office/drawing/2014/main" id="{371B18C8-478F-4206-8E2B-2E4FDE145D2C}"/>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344379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98A2E-2991-E56C-0117-10B3F3FD0F99}"/>
              </a:ext>
            </a:extLst>
          </p:cNvPr>
          <p:cNvSpPr/>
          <p:nvPr/>
        </p:nvSpPr>
        <p:spPr>
          <a:xfrm>
            <a:off x="719667" y="1727200"/>
            <a:ext cx="1371600" cy="21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 name="Table 6">
            <a:extLst>
              <a:ext uri="{FF2B5EF4-FFF2-40B4-BE49-F238E27FC236}">
                <a16:creationId xmlns:a16="http://schemas.microsoft.com/office/drawing/2014/main" id="{5C60FD0A-EAB4-25D3-3B42-277E79A3446A}"/>
              </a:ext>
            </a:extLst>
          </p:cNvPr>
          <p:cNvGraphicFramePr>
            <a:graphicFrameLocks noGrp="1"/>
          </p:cNvGraphicFramePr>
          <p:nvPr>
            <p:extLst>
              <p:ext uri="{D42A27DB-BD31-4B8C-83A1-F6EECF244321}">
                <p14:modId xmlns:p14="http://schemas.microsoft.com/office/powerpoint/2010/main" val="3881883186"/>
              </p:ext>
            </p:extLst>
          </p:nvPr>
        </p:nvGraphicFramePr>
        <p:xfrm>
          <a:off x="695325" y="1228573"/>
          <a:ext cx="10514015" cy="4877173"/>
        </p:xfrm>
        <a:graphic>
          <a:graphicData uri="http://schemas.openxmlformats.org/drawingml/2006/table">
            <a:tbl>
              <a:tblPr firstRow="1" bandRow="1">
                <a:tableStyleId>{5940675A-B579-460E-94D1-54222C63F5DA}</a:tableStyleId>
              </a:tblPr>
              <a:tblGrid>
                <a:gridCol w="5089839">
                  <a:extLst>
                    <a:ext uri="{9D8B030D-6E8A-4147-A177-3AD203B41FA5}">
                      <a16:colId xmlns:a16="http://schemas.microsoft.com/office/drawing/2014/main" val="1832039225"/>
                    </a:ext>
                  </a:extLst>
                </a:gridCol>
                <a:gridCol w="253497">
                  <a:extLst>
                    <a:ext uri="{9D8B030D-6E8A-4147-A177-3AD203B41FA5}">
                      <a16:colId xmlns:a16="http://schemas.microsoft.com/office/drawing/2014/main" val="1359452019"/>
                    </a:ext>
                  </a:extLst>
                </a:gridCol>
                <a:gridCol w="905347">
                  <a:extLst>
                    <a:ext uri="{9D8B030D-6E8A-4147-A177-3AD203B41FA5}">
                      <a16:colId xmlns:a16="http://schemas.microsoft.com/office/drawing/2014/main" val="4142806288"/>
                    </a:ext>
                  </a:extLst>
                </a:gridCol>
                <a:gridCol w="1030336">
                  <a:extLst>
                    <a:ext uri="{9D8B030D-6E8A-4147-A177-3AD203B41FA5}">
                      <a16:colId xmlns:a16="http://schemas.microsoft.com/office/drawing/2014/main" val="3439357563"/>
                    </a:ext>
                  </a:extLst>
                </a:gridCol>
                <a:gridCol w="1078332">
                  <a:extLst>
                    <a:ext uri="{9D8B030D-6E8A-4147-A177-3AD203B41FA5}">
                      <a16:colId xmlns:a16="http://schemas.microsoft.com/office/drawing/2014/main" val="2037829896"/>
                    </a:ext>
                  </a:extLst>
                </a:gridCol>
                <a:gridCol w="1078332">
                  <a:extLst>
                    <a:ext uri="{9D8B030D-6E8A-4147-A177-3AD203B41FA5}">
                      <a16:colId xmlns:a16="http://schemas.microsoft.com/office/drawing/2014/main" val="239553880"/>
                    </a:ext>
                  </a:extLst>
                </a:gridCol>
                <a:gridCol w="1078332">
                  <a:extLst>
                    <a:ext uri="{9D8B030D-6E8A-4147-A177-3AD203B41FA5}">
                      <a16:colId xmlns:a16="http://schemas.microsoft.com/office/drawing/2014/main" val="1977357264"/>
                    </a:ext>
                  </a:extLst>
                </a:gridCol>
              </a:tblGrid>
              <a:tr h="0">
                <a:tc>
                  <a:txBody>
                    <a:bodyPr/>
                    <a:lstStyle/>
                    <a:p>
                      <a:pPr>
                        <a:lnSpc>
                          <a:spcPct val="110000"/>
                        </a:lnSpc>
                        <a:spcAft>
                          <a:spcPts val="600"/>
                        </a:spcAft>
                      </a:pPr>
                      <a:r>
                        <a:rPr lang="en-AU" sz="1100">
                          <a:effectLst/>
                          <a:latin typeface="+mn-lt"/>
                          <a:ea typeface="Calibri" panose="020F0502020204030204" pitchFamily="34" charset="0"/>
                          <a:cs typeface="Times New Roman" panose="02020603050405020304" pitchFamily="18" charset="0"/>
                        </a:rPr>
                        <a:t>Permanent or long-term serious harm with a large scale of impact. e.g.</a:t>
                      </a:r>
                    </a:p>
                    <a:p>
                      <a:pPr marL="171450" lvl="0" indent="-171450">
                        <a:lnSpc>
                          <a:spcPct val="100000"/>
                        </a:lnSpc>
                        <a:spcAft>
                          <a:spcPts val="100"/>
                        </a:spcAft>
                        <a:buClr>
                          <a:schemeClr val="accent3"/>
                        </a:buClr>
                        <a:buSzPct val="120000"/>
                        <a:buFont typeface="Arial" panose="020B0604020202020204" pitchFamily="34" charset="0"/>
                        <a:buChar char="•"/>
                      </a:pPr>
                      <a:r>
                        <a:rPr lang="en-AU" sz="1100">
                          <a:solidFill>
                            <a:sysClr val="windowText" lastClr="000000"/>
                          </a:solidFill>
                        </a:rPr>
                        <a:t>impairment or loss of ecosystem system function</a:t>
                      </a:r>
                    </a:p>
                    <a:p>
                      <a:pPr marL="171450" lvl="0" indent="-171450">
                        <a:lnSpc>
                          <a:spcPct val="100000"/>
                        </a:lnSpc>
                        <a:spcAft>
                          <a:spcPts val="100"/>
                        </a:spcAft>
                        <a:buClr>
                          <a:schemeClr val="accent3"/>
                        </a:buClr>
                        <a:buSzPct val="120000"/>
                        <a:buFont typeface="Arial" panose="020B0604020202020204" pitchFamily="34" charset="0"/>
                        <a:buChar char="•"/>
                      </a:pPr>
                      <a:r>
                        <a:rPr lang="en-AU" sz="1100">
                          <a:solidFill>
                            <a:schemeClr val="tx1"/>
                          </a:solidFill>
                        </a:rPr>
                        <a:t>loss of human lives</a:t>
                      </a:r>
                    </a:p>
                    <a:p>
                      <a:pPr marL="171450" lvl="0" indent="-171450">
                        <a:lnSpc>
                          <a:spcPct val="100000"/>
                        </a:lnSpc>
                        <a:spcAft>
                          <a:spcPts val="100"/>
                        </a:spcAft>
                        <a:buClr>
                          <a:schemeClr val="accent3"/>
                        </a:buClr>
                        <a:buSzPct val="120000"/>
                        <a:buFont typeface="Arial" panose="020B0604020202020204" pitchFamily="34" charset="0"/>
                        <a:buChar char="•"/>
                      </a:pPr>
                      <a:r>
                        <a:rPr lang="en-AU" sz="1100">
                          <a:solidFill>
                            <a:schemeClr val="tx1"/>
                          </a:solidFill>
                        </a:rPr>
                        <a:t>widespread exposure to harmful substances </a:t>
                      </a:r>
                    </a:p>
                    <a:p>
                      <a:pPr marL="171450" lvl="0" indent="-171450">
                        <a:lnSpc>
                          <a:spcPct val="100000"/>
                        </a:lnSpc>
                        <a:spcAft>
                          <a:spcPts val="100"/>
                        </a:spcAft>
                        <a:buClr>
                          <a:schemeClr val="accent3"/>
                        </a:buClr>
                        <a:buSzPct val="120000"/>
                        <a:buFont typeface="Arial" panose="020B0604020202020204" pitchFamily="34" charset="0"/>
                        <a:buChar char="•"/>
                      </a:pPr>
                      <a:r>
                        <a:rPr lang="en-AU" sz="1100">
                          <a:solidFill>
                            <a:schemeClr val="tx1"/>
                          </a:solidFill>
                        </a:rPr>
                        <a:t>financial system failure</a:t>
                      </a:r>
                      <a:endParaRPr lang="en-AU" sz="1100">
                        <a:solidFill>
                          <a:schemeClr val="tx1"/>
                        </a:solidFill>
                        <a:effectLst/>
                        <a:latin typeface="+mn-lt"/>
                        <a:ea typeface="Calibri" panose="020F0502020204030204" pitchFamily="34" charset="0"/>
                        <a:cs typeface="Times New Roman" panose="02020603050405020304" pitchFamily="18" charset="0"/>
                      </a:endParaRPr>
                    </a:p>
                  </a:txBody>
                  <a:tcPr/>
                </a:tc>
                <a:tc rowSpan="4">
                  <a:txBody>
                    <a:bodyPr/>
                    <a:lstStyle/>
                    <a:p>
                      <a:pPr algn="ctr">
                        <a:lnSpc>
                          <a:spcPct val="110000"/>
                        </a:lnSpc>
                        <a:spcAft>
                          <a:spcPts val="800"/>
                        </a:spcAft>
                      </a:pPr>
                      <a:r>
                        <a:rPr lang="en-AU" sz="1100">
                          <a:solidFill>
                            <a:srgbClr val="232B39"/>
                          </a:solidFill>
                          <a:effectLst/>
                          <a:latin typeface="+mn-lt"/>
                        </a:rPr>
                        <a:t> </a:t>
                      </a:r>
                    </a:p>
                    <a:p>
                      <a:pPr algn="ctr">
                        <a:lnSpc>
                          <a:spcPct val="110000"/>
                        </a:lnSpc>
                        <a:spcAft>
                          <a:spcPts val="800"/>
                        </a:spcAft>
                      </a:pPr>
                      <a:r>
                        <a:rPr lang="en-AU" sz="1100" b="1">
                          <a:effectLst/>
                          <a:latin typeface="+mn-lt"/>
                        </a:rPr>
                        <a:t>Consequence</a:t>
                      </a:r>
                    </a:p>
                    <a:p>
                      <a:pPr algn="ctr">
                        <a:lnSpc>
                          <a:spcPct val="110000"/>
                        </a:lnSpc>
                        <a:spcAft>
                          <a:spcPts val="800"/>
                        </a:spcAft>
                      </a:pPr>
                      <a:r>
                        <a:rPr lang="en-AU" sz="1100">
                          <a:solidFill>
                            <a:srgbClr val="232B39"/>
                          </a:solidFill>
                          <a:effectLst/>
                          <a:latin typeface="+mn-lt"/>
                        </a:rPr>
                        <a:t> </a:t>
                      </a:r>
                      <a:endParaRPr lang="en-AU" sz="1100">
                        <a:effectLst/>
                        <a:latin typeface="+mn-lt"/>
                        <a:cs typeface="Times New Roman" panose="02020603050405020304" pitchFamily="18" charset="0"/>
                      </a:endParaRPr>
                    </a:p>
                  </a:txBody>
                  <a:tcPr vert="vert270" anchor="ctr">
                    <a:lnB w="12700" cap="flat" cmpd="sng" algn="ctr">
                      <a:solidFill>
                        <a:schemeClr val="tx1"/>
                      </a:solidFill>
                      <a:prstDash val="solid"/>
                      <a:round/>
                      <a:headEnd type="none" w="med" len="med"/>
                      <a:tailEnd type="none" w="med" len="med"/>
                    </a:lnB>
                  </a:tcPr>
                </a:tc>
                <a:tc>
                  <a:txBody>
                    <a:bodyPr/>
                    <a:lstStyle/>
                    <a:p>
                      <a:pPr algn="ctr">
                        <a:lnSpc>
                          <a:spcPct val="110000"/>
                        </a:lnSpc>
                        <a:spcAft>
                          <a:spcPts val="800"/>
                        </a:spcAft>
                      </a:pPr>
                      <a:r>
                        <a:rPr lang="en-AU" sz="1100">
                          <a:effectLst/>
                          <a:latin typeface="+mn-lt"/>
                        </a:rPr>
                        <a:t>Severe</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effectLst/>
                          <a:latin typeface="+mn-lt"/>
                          <a:ea typeface="Calibri" panose="020F0502020204030204" pitchFamily="34" charset="0"/>
                          <a:cs typeface="Times New Roman" panose="02020603050405020304" pitchFamily="18" charset="0"/>
                        </a:rPr>
                        <a:t>High</a:t>
                      </a:r>
                      <a:r>
                        <a:rPr lang="en-AU" sz="1100">
                          <a:solidFill>
                            <a:srgbClr val="232B39"/>
                          </a:solidFill>
                          <a:effectLst/>
                          <a:latin typeface="+mn-lt"/>
                        </a:rPr>
                        <a:t> </a:t>
                      </a:r>
                      <a:endParaRPr lang="en-AU" sz="1100">
                        <a:effectLst/>
                        <a:latin typeface="+mn-lt"/>
                        <a:ea typeface="Calibri" panose="020F0502020204030204" pitchFamily="34" charset="0"/>
                        <a:cs typeface="Times New Roman" panose="02020603050405020304" pitchFamily="18" charset="0"/>
                      </a:endParaRPr>
                    </a:p>
                  </a:txBody>
                  <a:tcPr anchor="ctr">
                    <a:solidFill>
                      <a:srgbClr val="D50032"/>
                    </a:solidFill>
                  </a:tcP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High</a:t>
                      </a:r>
                    </a:p>
                  </a:txBody>
                  <a:tcPr anchor="ctr">
                    <a:solidFill>
                      <a:srgbClr val="D50032"/>
                    </a:solidFill>
                  </a:tcPr>
                </a:tc>
                <a:tc>
                  <a:txBody>
                    <a:bodyPr/>
                    <a:lstStyle/>
                    <a:p>
                      <a:pPr algn="ctr"/>
                      <a:r>
                        <a:rPr lang="en-AU" sz="1100">
                          <a:solidFill>
                            <a:schemeClr val="bg1"/>
                          </a:solidFill>
                          <a:effectLst/>
                          <a:latin typeface="+mn-lt"/>
                          <a:ea typeface="Calibri" panose="020F0502020204030204" pitchFamily="34" charset="0"/>
                          <a:cs typeface="Times New Roman" panose="02020603050405020304" pitchFamily="18" charset="0"/>
                        </a:rPr>
                        <a:t>Significant</a:t>
                      </a:r>
                      <a:endParaRPr lang="en-AU" sz="1600">
                        <a:solidFill>
                          <a:schemeClr val="bg1"/>
                        </a:solidFill>
                        <a:latin typeface="+mn-lt"/>
                      </a:endParaRPr>
                    </a:p>
                  </a:txBody>
                  <a:tcPr anchor="ctr">
                    <a:solidFill>
                      <a:srgbClr val="8A2A2B"/>
                    </a:solidFill>
                  </a:tcPr>
                </a:tc>
                <a:tc>
                  <a:txBody>
                    <a:bodyPr/>
                    <a:lstStyle/>
                    <a:p>
                      <a:pPr algn="ctr">
                        <a:lnSpc>
                          <a:spcPct val="110000"/>
                        </a:lnSpc>
                        <a:spcAft>
                          <a:spcPts val="800"/>
                        </a:spcAft>
                      </a:pPr>
                      <a:r>
                        <a:rPr lang="en-AU" sz="1100">
                          <a:solidFill>
                            <a:schemeClr val="bg1"/>
                          </a:solidFill>
                          <a:effectLst/>
                          <a:latin typeface="+mn-lt"/>
                          <a:ea typeface="Calibri" panose="020F0502020204030204" pitchFamily="34" charset="0"/>
                          <a:cs typeface="Times New Roman" panose="02020603050405020304" pitchFamily="18" charset="0"/>
                        </a:rPr>
                        <a:t>Significant</a:t>
                      </a:r>
                    </a:p>
                  </a:txBody>
                  <a:tcPr anchor="ctr">
                    <a:solidFill>
                      <a:srgbClr val="8A2A2B"/>
                    </a:solidFill>
                  </a:tcPr>
                </a:tc>
                <a:extLst>
                  <a:ext uri="{0D108BD9-81ED-4DB2-BD59-A6C34878D82A}">
                    <a16:rowId xmlns:a16="http://schemas.microsoft.com/office/drawing/2014/main" val="1111126403"/>
                  </a:ext>
                </a:extLst>
              </a:tr>
              <a:tr h="0">
                <a:tc>
                  <a:txBody>
                    <a:bodyPr/>
                    <a:lstStyle/>
                    <a:p>
                      <a:pPr>
                        <a:lnSpc>
                          <a:spcPct val="110000"/>
                        </a:lnSpc>
                        <a:spcAft>
                          <a:spcPts val="600"/>
                        </a:spcAft>
                      </a:pPr>
                      <a:r>
                        <a:rPr lang="en-AU" sz="1100">
                          <a:latin typeface="+mn-lt"/>
                        </a:rPr>
                        <a:t>Serious harm but limited duration or scale of impact. e.g.</a:t>
                      </a:r>
                    </a:p>
                    <a:p>
                      <a:pPr marL="171450" lvl="0" indent="-171450">
                        <a:lnSpc>
                          <a:spcPct val="100000"/>
                        </a:lnSpc>
                        <a:spcAft>
                          <a:spcPts val="100"/>
                        </a:spcAft>
                        <a:buClr>
                          <a:schemeClr val="accent3"/>
                        </a:buClr>
                        <a:buSzPct val="120000"/>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security of significant food source threatened</a:t>
                      </a:r>
                    </a:p>
                    <a:p>
                      <a:pPr marL="171450" lvl="0" indent="-171450">
                        <a:lnSpc>
                          <a:spcPct val="100000"/>
                        </a:lnSpc>
                        <a:spcAft>
                          <a:spcPts val="100"/>
                        </a:spcAft>
                        <a:buClr>
                          <a:schemeClr val="accent3"/>
                        </a:buClr>
                        <a:buSzPct val="120000"/>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severe economic costs for small set of consumers</a:t>
                      </a:r>
                    </a:p>
                    <a:p>
                      <a:pPr marL="171450" lvl="0" indent="-171450">
                        <a:lnSpc>
                          <a:spcPct val="100000"/>
                        </a:lnSpc>
                        <a:spcAft>
                          <a:spcPts val="100"/>
                        </a:spcAft>
                        <a:buClr>
                          <a:schemeClr val="accent3"/>
                        </a:buClr>
                        <a:buSzPct val="120000"/>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workplace injuries resulting in hospitalisation</a:t>
                      </a:r>
                    </a:p>
                  </a:txBody>
                  <a:tcPr/>
                </a:tc>
                <a:tc vMerge="1">
                  <a:txBody>
                    <a:bodyPr/>
                    <a:lstStyle/>
                    <a:p>
                      <a:pPr algn="ctr">
                        <a:lnSpc>
                          <a:spcPct val="110000"/>
                        </a:lnSpc>
                        <a:spcAft>
                          <a:spcPts val="800"/>
                        </a:spcAft>
                      </a:pP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10000"/>
                        </a:lnSpc>
                        <a:spcAft>
                          <a:spcPts val="800"/>
                        </a:spcAft>
                      </a:pPr>
                      <a:r>
                        <a:rPr lang="en-AU" sz="1100">
                          <a:effectLst/>
                          <a:latin typeface="+mn-lt"/>
                        </a:rPr>
                        <a:t>Major</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Medium</a:t>
                      </a:r>
                    </a:p>
                  </a:txBody>
                  <a:tcPr anchor="ctr">
                    <a:solidFill>
                      <a:srgbClr val="F6BE00"/>
                    </a:solidFill>
                  </a:tcPr>
                </a:tc>
                <a:tc>
                  <a:txBody>
                    <a:bodyPr/>
                    <a:lstStyle/>
                    <a:p>
                      <a:pPr algn="ctr">
                        <a:lnSpc>
                          <a:spcPct val="110000"/>
                        </a:lnSpc>
                        <a:spcAft>
                          <a:spcPts val="800"/>
                        </a:spcAft>
                      </a:pPr>
                      <a:r>
                        <a:rPr lang="en-AU" sz="1100" u="none" strike="noStrike">
                          <a:effectLst/>
                          <a:latin typeface="+mn-lt"/>
                        </a:rPr>
                        <a:t>High</a:t>
                      </a:r>
                      <a:endParaRPr lang="en-AU" sz="1100">
                        <a:effectLst/>
                        <a:latin typeface="+mn-lt"/>
                        <a:ea typeface="Calibri" panose="020F0502020204030204" pitchFamily="34" charset="0"/>
                        <a:cs typeface="Times New Roman" panose="02020603050405020304" pitchFamily="18" charset="0"/>
                      </a:endParaRPr>
                    </a:p>
                  </a:txBody>
                  <a:tcPr anchor="ctr">
                    <a:solidFill>
                      <a:srgbClr val="D50032"/>
                    </a:solidFill>
                  </a:tcPr>
                </a:tc>
                <a:tc>
                  <a:txBody>
                    <a:bodyPr/>
                    <a:lstStyle/>
                    <a:p>
                      <a:pPr algn="ctr"/>
                      <a:r>
                        <a:rPr lang="en-AU" sz="1100" u="none" strike="noStrike">
                          <a:effectLst/>
                          <a:latin typeface="+mn-lt"/>
                        </a:rPr>
                        <a:t>High</a:t>
                      </a:r>
                      <a:endParaRPr lang="en-AU" sz="1600">
                        <a:latin typeface="+mn-lt"/>
                      </a:endParaRPr>
                    </a:p>
                  </a:txBody>
                  <a:tcPr anchor="ctr">
                    <a:solidFill>
                      <a:srgbClr val="D50032"/>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solidFill>
                            <a:schemeClr val="bg1"/>
                          </a:solidFill>
                          <a:effectLst/>
                          <a:latin typeface="+mn-lt"/>
                          <a:ea typeface="Calibri" panose="020F0502020204030204" pitchFamily="34" charset="0"/>
                          <a:cs typeface="Times New Roman" panose="02020603050405020304" pitchFamily="18" charset="0"/>
                        </a:rPr>
                        <a:t>Significant</a:t>
                      </a:r>
                    </a:p>
                  </a:txBody>
                  <a:tcPr anchor="ctr">
                    <a:solidFill>
                      <a:srgbClr val="8A2A2B"/>
                    </a:solidFill>
                  </a:tcPr>
                </a:tc>
                <a:extLst>
                  <a:ext uri="{0D108BD9-81ED-4DB2-BD59-A6C34878D82A}">
                    <a16:rowId xmlns:a16="http://schemas.microsoft.com/office/drawing/2014/main" val="2305026539"/>
                  </a:ext>
                </a:extLst>
              </a:tr>
              <a:tr h="0">
                <a:tc>
                  <a:txBody>
                    <a:bodyPr/>
                    <a:lstStyle/>
                    <a:p>
                      <a:pPr>
                        <a:lnSpc>
                          <a:spcPct val="110000"/>
                        </a:lnSpc>
                        <a:spcAft>
                          <a:spcPts val="600"/>
                        </a:spcAft>
                      </a:pPr>
                      <a:r>
                        <a:rPr lang="en-AU" sz="1100">
                          <a:latin typeface="+mn-lt"/>
                        </a:rPr>
                        <a:t>Medium level of harm over long period or with large scale of impact. e.g.</a:t>
                      </a:r>
                    </a:p>
                    <a:p>
                      <a:pPr marL="171450" lvl="0" indent="-171450">
                        <a:lnSpc>
                          <a:spcPct val="100000"/>
                        </a:lnSpc>
                        <a:spcAft>
                          <a:spcPts val="100"/>
                        </a:spcAft>
                        <a:buClr>
                          <a:schemeClr val="accent3"/>
                        </a:buClr>
                        <a:buSzPct val="120000"/>
                        <a:buFont typeface="Arial" panose="020B0604020202020204" pitchFamily="34" charset="0"/>
                        <a:buChar char="•"/>
                      </a:pPr>
                      <a:r>
                        <a:rPr lang="en-AU" sz="1100">
                          <a:effectLst/>
                          <a:latin typeface="+mn-lt"/>
                          <a:ea typeface="Calibri" panose="020F0502020204030204" pitchFamily="34" charset="0"/>
                          <a:cs typeface="Times New Roman" panose="02020603050405020304" pitchFamily="18" charset="0"/>
                        </a:rPr>
                        <a:t>local environment damage requiring remediation </a:t>
                      </a:r>
                    </a:p>
                    <a:p>
                      <a:pPr marL="171450" lvl="0" indent="-171450">
                        <a:lnSpc>
                          <a:spcPct val="100000"/>
                        </a:lnSpc>
                        <a:spcAft>
                          <a:spcPts val="100"/>
                        </a:spcAft>
                        <a:buClr>
                          <a:schemeClr val="accent3"/>
                        </a:buClr>
                        <a:buSzPct val="120000"/>
                        <a:buFont typeface="Arial" panose="020B0604020202020204" pitchFamily="34" charset="0"/>
                        <a:buChar char="•"/>
                      </a:pPr>
                      <a:r>
                        <a:rPr lang="en-AU" sz="1100">
                          <a:solidFill>
                            <a:schemeClr val="tx1"/>
                          </a:solidFill>
                          <a:effectLst/>
                          <a:latin typeface="+mn-lt"/>
                          <a:ea typeface="Calibri" panose="020F0502020204030204" pitchFamily="34" charset="0"/>
                          <a:cs typeface="Times New Roman" panose="02020603050405020304" pitchFamily="18" charset="0"/>
                        </a:rPr>
                        <a:t>consumers unable to access essential services</a:t>
                      </a:r>
                    </a:p>
                    <a:p>
                      <a:pPr marL="171450" marR="0" lvl="0" indent="-171450" algn="l" defTabSz="914400" rtl="0" eaLnBrk="1" fontAlgn="auto" latinLnBrk="0" hangingPunct="1">
                        <a:lnSpc>
                          <a:spcPct val="100000"/>
                        </a:lnSpc>
                        <a:spcBef>
                          <a:spcPts val="0"/>
                        </a:spcBef>
                        <a:spcAft>
                          <a:spcPts val="100"/>
                        </a:spcAft>
                        <a:buClr>
                          <a:schemeClr val="accent3"/>
                        </a:buClr>
                        <a:buSzPct val="120000"/>
                        <a:buFont typeface="Arial" panose="020B0604020202020204" pitchFamily="34" charset="0"/>
                        <a:buChar char="•"/>
                        <a:tabLst/>
                        <a:defRPr/>
                      </a:pPr>
                      <a:r>
                        <a:rPr lang="en-AU" sz="1100">
                          <a:solidFill>
                            <a:schemeClr val="tx1"/>
                          </a:solidFill>
                          <a:effectLst/>
                          <a:latin typeface="+mn-lt"/>
                          <a:ea typeface="Calibri" panose="020F0502020204030204" pitchFamily="34" charset="0"/>
                          <a:cs typeface="Times New Roman" panose="02020603050405020304" pitchFamily="18" charset="0"/>
                        </a:rPr>
                        <a:t>innovation will not be rapid</a:t>
                      </a:r>
                    </a:p>
                  </a:txBody>
                  <a:tcPr/>
                </a:tc>
                <a:tc vMerge="1">
                  <a:txBody>
                    <a:bodyPr/>
                    <a:lstStyle/>
                    <a:p>
                      <a:pPr algn="ctr">
                        <a:lnSpc>
                          <a:spcPct val="110000"/>
                        </a:lnSpc>
                        <a:spcAft>
                          <a:spcPts val="800"/>
                        </a:spcAft>
                      </a:pPr>
                      <a:r>
                        <a:rPr lang="en-AU" sz="1200" b="1">
                          <a:effectLst/>
                        </a:rPr>
                        <a:t>Consequence</a:t>
                      </a:r>
                      <a:endParaRPr lang="en-AU" sz="1200" b="1">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solidFill>
                            <a:srgbClr val="232B39"/>
                          </a:solidFill>
                          <a:effectLst/>
                          <a:latin typeface="+mn-lt"/>
                        </a:rPr>
                        <a:t> Moderate</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solidFill>
                            <a:srgbClr val="232B39"/>
                          </a:solidFill>
                          <a:effectLst/>
                          <a:latin typeface="+mn-lt"/>
                        </a:rPr>
                        <a:t>Medium </a:t>
                      </a:r>
                      <a:endParaRPr lang="en-AU" sz="1100">
                        <a:effectLst/>
                        <a:latin typeface="+mn-lt"/>
                        <a:ea typeface="Calibri" panose="020F0502020204030204" pitchFamily="34" charset="0"/>
                        <a:cs typeface="Times New Roman" panose="02020603050405020304" pitchFamily="18" charset="0"/>
                      </a:endParaRPr>
                    </a:p>
                  </a:txBody>
                  <a:tcPr anchor="ctr">
                    <a:solidFill>
                      <a:srgbClr val="F6BE00"/>
                    </a:solidFill>
                  </a:tcP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Medium</a:t>
                      </a:r>
                    </a:p>
                  </a:txBody>
                  <a:tcPr anchor="ctr">
                    <a:solidFill>
                      <a:srgbClr val="F6BE00"/>
                    </a:solidFill>
                  </a:tcPr>
                </a:tc>
                <a:tc>
                  <a:txBody>
                    <a:bodyPr/>
                    <a:lstStyle/>
                    <a:p>
                      <a:pPr algn="ctr"/>
                      <a:r>
                        <a:rPr lang="en-AU" sz="1100">
                          <a:effectLst/>
                          <a:latin typeface="+mn-lt"/>
                          <a:ea typeface="Calibri" panose="020F0502020204030204" pitchFamily="34" charset="0"/>
                          <a:cs typeface="Times New Roman" panose="02020603050405020304" pitchFamily="18" charset="0"/>
                        </a:rPr>
                        <a:t>Medium</a:t>
                      </a:r>
                      <a:endParaRPr lang="en-AU" sz="1600">
                        <a:latin typeface="+mn-lt"/>
                      </a:endParaRPr>
                    </a:p>
                  </a:txBody>
                  <a:tcPr anchor="ctr">
                    <a:solidFill>
                      <a:srgbClr val="F6BE00"/>
                    </a:solidFil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effectLst/>
                          <a:latin typeface="+mn-lt"/>
                          <a:ea typeface="Calibri" panose="020F0502020204030204" pitchFamily="34" charset="0"/>
                          <a:cs typeface="Times New Roman" panose="02020603050405020304" pitchFamily="18" charset="0"/>
                        </a:rPr>
                        <a:t>High</a:t>
                      </a:r>
                    </a:p>
                  </a:txBody>
                  <a:tcPr anchor="ctr">
                    <a:solidFill>
                      <a:srgbClr val="D50032"/>
                    </a:solidFill>
                  </a:tcPr>
                </a:tc>
                <a:extLst>
                  <a:ext uri="{0D108BD9-81ED-4DB2-BD59-A6C34878D82A}">
                    <a16:rowId xmlns:a16="http://schemas.microsoft.com/office/drawing/2014/main" val="2771249697"/>
                  </a:ext>
                </a:extLst>
              </a:tr>
              <a:tr h="0">
                <a:tc>
                  <a:txBody>
                    <a:bodyPr/>
                    <a:lstStyle/>
                    <a:p>
                      <a:pPr>
                        <a:lnSpc>
                          <a:spcPct val="110000"/>
                        </a:lnSpc>
                        <a:spcAft>
                          <a:spcPts val="600"/>
                        </a:spcAft>
                      </a:pPr>
                      <a:r>
                        <a:rPr lang="en-AU" sz="1100">
                          <a:latin typeface="+mn-lt"/>
                        </a:rPr>
                        <a:t>Low levels of harm imposed. e.g.</a:t>
                      </a:r>
                    </a:p>
                    <a:p>
                      <a:pPr marL="171450" lvl="0" indent="-171450">
                        <a:lnSpc>
                          <a:spcPct val="100000"/>
                        </a:lnSpc>
                        <a:spcAft>
                          <a:spcPts val="100"/>
                        </a:spcAft>
                        <a:buClr>
                          <a:schemeClr val="accent3"/>
                        </a:buClr>
                        <a:buSzPct val="120000"/>
                        <a:buFont typeface="Arial" panose="020B0604020202020204" pitchFamily="34" charset="0"/>
                        <a:buChar char="•"/>
                      </a:pPr>
                      <a:r>
                        <a:rPr lang="en-AU" sz="1100">
                          <a:solidFill>
                            <a:sysClr val="windowText" lastClr="000000"/>
                          </a:solidFill>
                          <a:effectLst/>
                          <a:latin typeface="+mn-lt"/>
                          <a:ea typeface="Calibri" panose="020F0502020204030204" pitchFamily="34" charset="0"/>
                          <a:cs typeface="Times New Roman" panose="02020603050405020304" pitchFamily="18" charset="0"/>
                        </a:rPr>
                        <a:t>slight increase in wait times for some services</a:t>
                      </a:r>
                    </a:p>
                  </a:txBody>
                  <a:tcPr/>
                </a:tc>
                <a:tc vMerge="1">
                  <a:txBody>
                    <a:bodyPr/>
                    <a:lstStyle/>
                    <a:p>
                      <a:pPr algn="ctr">
                        <a:lnSpc>
                          <a:spcPct val="110000"/>
                        </a:lnSpc>
                        <a:spcAft>
                          <a:spcPts val="800"/>
                        </a:spcAft>
                      </a:pPr>
                      <a:r>
                        <a:rPr lang="en-AU" sz="1200">
                          <a:solidFill>
                            <a:srgbClr val="232B39"/>
                          </a:solidFill>
                          <a:effectLst/>
                        </a:rPr>
                        <a:t>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effectLst/>
                          <a:latin typeface="+mn-lt"/>
                        </a:rPr>
                        <a:t>Minor</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algn="ctr">
                        <a:lnSpc>
                          <a:spcPct val="110000"/>
                        </a:lnSpc>
                        <a:spcAft>
                          <a:spcPts val="800"/>
                        </a:spcAft>
                      </a:pPr>
                      <a:r>
                        <a:rPr lang="en-AU" sz="1100">
                          <a:solidFill>
                            <a:srgbClr val="232B39"/>
                          </a:solidFill>
                          <a:effectLst/>
                          <a:latin typeface="+mn-lt"/>
                        </a:rPr>
                        <a:t>Low </a:t>
                      </a:r>
                      <a:endParaRPr lang="en-AU" sz="1100">
                        <a:effectLst/>
                        <a:latin typeface="+mn-lt"/>
                        <a:ea typeface="Calibri" panose="020F0502020204030204" pitchFamily="34" charset="0"/>
                        <a:cs typeface="Times New Roman" panose="02020603050405020304" pitchFamily="18" charset="0"/>
                      </a:endParaRPr>
                    </a:p>
                  </a:txBody>
                  <a:tcPr anchor="ctr">
                    <a:solidFill>
                      <a:srgbClr val="00B440"/>
                    </a:solidFill>
                  </a:tcPr>
                </a:tc>
                <a:tc>
                  <a:txBody>
                    <a:bodyPr/>
                    <a:lstStyle/>
                    <a:p>
                      <a:pPr algn="ctr">
                        <a:lnSpc>
                          <a:spcPct val="110000"/>
                        </a:lnSpc>
                        <a:spcAft>
                          <a:spcPts val="800"/>
                        </a:spcAft>
                      </a:pPr>
                      <a:r>
                        <a:rPr lang="en-AU" sz="1100">
                          <a:effectLst/>
                          <a:latin typeface="+mn-lt"/>
                          <a:ea typeface="Calibri" panose="020F0502020204030204" pitchFamily="34" charset="0"/>
                          <a:cs typeface="Times New Roman" panose="02020603050405020304" pitchFamily="18" charset="0"/>
                        </a:rPr>
                        <a:t>Low</a:t>
                      </a:r>
                    </a:p>
                  </a:txBody>
                  <a:tcPr anchor="ctr">
                    <a:solidFill>
                      <a:srgbClr val="00B440"/>
                    </a:solidFill>
                  </a:tcPr>
                </a:tc>
                <a:tc>
                  <a:txBody>
                    <a:bodyPr/>
                    <a:lstStyle/>
                    <a:p>
                      <a:pPr algn="ctr"/>
                      <a:r>
                        <a:rPr lang="en-AU" sz="1100">
                          <a:effectLst/>
                          <a:latin typeface="+mn-lt"/>
                          <a:ea typeface="Calibri" panose="020F0502020204030204" pitchFamily="34" charset="0"/>
                          <a:cs typeface="Times New Roman" panose="02020603050405020304" pitchFamily="18" charset="0"/>
                        </a:rPr>
                        <a:t>Medium</a:t>
                      </a:r>
                      <a:endParaRPr lang="en-AU" sz="1600">
                        <a:latin typeface="+mn-lt"/>
                      </a:endParaRPr>
                    </a:p>
                  </a:txBody>
                  <a:tcPr anchor="ctr">
                    <a:solidFill>
                      <a:srgbClr val="F6BE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srgbClr val="232B39"/>
                          </a:solidFill>
                          <a:effectLst/>
                          <a:uLnTx/>
                          <a:uFillTx/>
                          <a:latin typeface="+mn-lt"/>
                          <a:ea typeface="Calibri" panose="020F0502020204030204" pitchFamily="34" charset="0"/>
                          <a:cs typeface="Times New Roman" panose="02020603050405020304" pitchFamily="18" charset="0"/>
                        </a:rPr>
                        <a:t>High</a:t>
                      </a:r>
                      <a:endParaRPr kumimoji="0" lang="en-AU" sz="1600" b="0" i="0" u="none" strike="noStrike" kern="1200" cap="none" spc="0" normalizeH="0" baseline="0" noProof="0">
                        <a:ln>
                          <a:noFill/>
                        </a:ln>
                        <a:solidFill>
                          <a:srgbClr val="232B39"/>
                        </a:solidFill>
                        <a:effectLst/>
                        <a:uLnTx/>
                        <a:uFillTx/>
                        <a:latin typeface="+mn-lt"/>
                        <a:ea typeface="+mn-ea"/>
                        <a:cs typeface="+mn-cs"/>
                      </a:endParaRPr>
                    </a:p>
                  </a:txBody>
                  <a:tcPr anchor="ctr">
                    <a:solidFill>
                      <a:srgbClr val="D50032"/>
                    </a:solidFill>
                  </a:tcPr>
                </a:tc>
                <a:extLst>
                  <a:ext uri="{0D108BD9-81ED-4DB2-BD59-A6C34878D82A}">
                    <a16:rowId xmlns:a16="http://schemas.microsoft.com/office/drawing/2014/main" val="55244170"/>
                  </a:ext>
                </a:extLst>
              </a:tr>
              <a:tr h="288000">
                <a:tc>
                  <a:txBody>
                    <a:bodyPr/>
                    <a:lstStyle/>
                    <a:p>
                      <a:pPr>
                        <a:lnSpc>
                          <a:spcPct val="110000"/>
                        </a:lnSpc>
                        <a:spcAft>
                          <a:spcPts val="800"/>
                        </a:spcAft>
                      </a:pPr>
                      <a:endParaRPr lang="en-AU" sz="1100" kern="1200">
                        <a:solidFill>
                          <a:srgbClr val="232B39"/>
                        </a:solidFill>
                        <a:effectLst/>
                        <a:latin typeface="+mn-lt"/>
                        <a:ea typeface="+mn-ea"/>
                        <a:cs typeface="+mn-cs"/>
                      </a:endParaRPr>
                    </a:p>
                  </a:txBody>
                  <a:tcPr>
                    <a:lnL w="12700" cmpd="sng">
                      <a:noFill/>
                    </a:lnL>
                    <a:lnR w="12700" cmpd="sng">
                      <a:noFill/>
                    </a:lnR>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r>
                        <a:rPr lang="en-AU" sz="1100" b="0">
                          <a:effectLst/>
                          <a:latin typeface="+mn-lt"/>
                        </a:rPr>
                        <a:t>Unlikely</a:t>
                      </a:r>
                      <a:endParaRPr lang="en-AU" sz="1100" b="0">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ctr">
                        <a:lnSpc>
                          <a:spcPct val="110000"/>
                        </a:lnSpc>
                        <a:spcAft>
                          <a:spcPts val="800"/>
                        </a:spcAft>
                      </a:pPr>
                      <a:r>
                        <a:rPr lang="en-AU" sz="1100" b="0">
                          <a:effectLst/>
                          <a:latin typeface="+mn-lt"/>
                        </a:rPr>
                        <a:t>Possible</a:t>
                      </a:r>
                      <a:endParaRPr lang="en-AU" sz="1100" b="0">
                        <a:effectLst/>
                        <a:latin typeface="+mn-lt"/>
                        <a:ea typeface="Calibri" panose="020F0502020204030204" pitchFamily="34" charset="0"/>
                        <a:cs typeface="Times New Roman" panose="02020603050405020304" pitchFamily="18" charset="0"/>
                      </a:endParaRPr>
                    </a:p>
                  </a:txBody>
                  <a:tcPr anchor="ctr"/>
                </a:tc>
                <a:tc>
                  <a:txBody>
                    <a:bodyPr/>
                    <a:lstStyle/>
                    <a:p>
                      <a:pPr algn="ctr"/>
                      <a:r>
                        <a:rPr lang="en-AU" sz="1100" b="0">
                          <a:effectLst/>
                          <a:latin typeface="+mn-lt"/>
                        </a:rPr>
                        <a:t>Likely</a:t>
                      </a:r>
                      <a:endParaRPr lang="en-AU" sz="1600">
                        <a:latin typeface="+mn-lt"/>
                      </a:endParaRPr>
                    </a:p>
                  </a:txBody>
                  <a:tcPr anchor="ctr"/>
                </a:tc>
                <a:tc>
                  <a:txBody>
                    <a:bodyPr/>
                    <a:lstStyle/>
                    <a:p>
                      <a:pPr algn="ctr">
                        <a:lnSpc>
                          <a:spcPct val="110000"/>
                        </a:lnSpc>
                        <a:spcAft>
                          <a:spcPts val="800"/>
                        </a:spcAft>
                      </a:pPr>
                      <a:r>
                        <a:rPr lang="en-AU" sz="1100" b="0">
                          <a:effectLst/>
                          <a:latin typeface="+mn-lt"/>
                        </a:rPr>
                        <a:t>Almost certain</a:t>
                      </a: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61125678"/>
                  </a:ext>
                </a:extLst>
              </a:tr>
              <a:tr h="288000">
                <a:tc>
                  <a:txBody>
                    <a:bodyPr/>
                    <a:lstStyle/>
                    <a:p>
                      <a:pPr>
                        <a:lnSpc>
                          <a:spcPct val="110000"/>
                        </a:lnSpc>
                        <a:spcAft>
                          <a:spcPts val="800"/>
                        </a:spcAft>
                      </a:pPr>
                      <a:endParaRPr lang="en-AU" sz="1100" kern="1200">
                        <a:solidFill>
                          <a:srgbClr val="232B39"/>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b="1">
                          <a:effectLst/>
                          <a:latin typeface="+mn-lt"/>
                          <a:ea typeface="Calibri" panose="020F0502020204030204" pitchFamily="34" charset="0"/>
                          <a:cs typeface="Times New Roman" panose="02020603050405020304" pitchFamily="18" charset="0"/>
                        </a:rPr>
                        <a:t>Likelihood</a:t>
                      </a:r>
                    </a:p>
                  </a:txBody>
                  <a:tcPr anchor="ctr">
                    <a:lnL w="12700" cap="flat" cmpd="sng" algn="ctr">
                      <a:solidFill>
                        <a:schemeClr val="tx1"/>
                      </a:solidFill>
                      <a:prstDash val="solid"/>
                      <a:round/>
                      <a:headEnd type="none" w="med" len="med"/>
                      <a:tailEnd type="none" w="med" len="med"/>
                    </a:lnL>
                  </a:tcP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tc hMerge="1">
                  <a:txBody>
                    <a:bodyPr/>
                    <a:lstStyle/>
                    <a:p>
                      <a:pPr algn="ctr"/>
                      <a:endParaRPr lang="en-AU" sz="1600">
                        <a:latin typeface="+mn-lt"/>
                      </a:endParaRPr>
                    </a:p>
                  </a:txBody>
                  <a:tcPr anchor="ctr"/>
                </a:tc>
                <a:tc hMerge="1">
                  <a:txBody>
                    <a:bodyPr/>
                    <a:lstStyle/>
                    <a:p>
                      <a:pPr algn="ctr">
                        <a:lnSpc>
                          <a:spcPct val="110000"/>
                        </a:lnSpc>
                        <a:spcAft>
                          <a:spcPts val="800"/>
                        </a:spcAft>
                      </a:pPr>
                      <a:endParaRPr lang="en-AU" sz="1100" b="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02999411"/>
                  </a:ext>
                </a:extLst>
              </a:tr>
              <a:tr h="792000">
                <a:tc>
                  <a:txBody>
                    <a:bodyPr/>
                    <a:lstStyle/>
                    <a:p>
                      <a:pPr>
                        <a:lnSpc>
                          <a:spcPct val="110000"/>
                        </a:lnSpc>
                        <a:spcAft>
                          <a:spcPts val="800"/>
                        </a:spcAft>
                      </a:pPr>
                      <a:endParaRPr lang="en-AU" sz="1100" kern="1200">
                        <a:solidFill>
                          <a:srgbClr val="232B39"/>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0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endParaRPr lang="en-AU" sz="1100">
                        <a:effectLst/>
                        <a:latin typeface="+mn-lt"/>
                        <a:ea typeface="Calibri" panose="020F0502020204030204" pitchFamily="34" charset="0"/>
                        <a:cs typeface="Times New Roman" panose="02020603050405020304" pitchFamily="18"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latin typeface="+mn-lt"/>
                        </a:rPr>
                        <a:t>Not likely to happen</a:t>
                      </a:r>
                      <a:endParaRPr lang="en-AU" sz="1100" b="1">
                        <a:effectLst/>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latin typeface="+mn-lt"/>
                        </a:rPr>
                        <a:t>May happen at some time</a:t>
                      </a:r>
                      <a:endParaRPr lang="en-AU" sz="1100" b="1">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a:latin typeface="+mn-lt"/>
                        </a:rPr>
                        <a:t>Expected to happen at some time</a:t>
                      </a:r>
                      <a:endParaRPr lang="en-AU" sz="1100">
                        <a:effectLst/>
                        <a:latin typeface="+mn-lt"/>
                        <a:ea typeface="Calibri" panose="020F0502020204030204" pitchFamily="34"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10000"/>
                        </a:lnSpc>
                        <a:spcBef>
                          <a:spcPts val="0"/>
                        </a:spcBef>
                        <a:spcAft>
                          <a:spcPts val="800"/>
                        </a:spcAft>
                        <a:buClrTx/>
                        <a:buSzTx/>
                        <a:buFontTx/>
                        <a:buNone/>
                        <a:tabLst/>
                        <a:defRPr/>
                      </a:pPr>
                      <a:r>
                        <a:rPr lang="en-AU" sz="1100">
                          <a:latin typeface="+mn-lt"/>
                        </a:rPr>
                        <a:t>Expected to occur often</a:t>
                      </a:r>
                      <a:endParaRPr lang="en-AU" sz="1100">
                        <a:effectLst/>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677799608"/>
                  </a:ext>
                </a:extLst>
              </a:tr>
            </a:tbl>
          </a:graphicData>
        </a:graphic>
      </p:graphicFrame>
      <p:graphicFrame>
        <p:nvGraphicFramePr>
          <p:cNvPr id="2" name="Table 1">
            <a:extLst>
              <a:ext uri="{FF2B5EF4-FFF2-40B4-BE49-F238E27FC236}">
                <a16:creationId xmlns:a16="http://schemas.microsoft.com/office/drawing/2014/main" id="{3C546374-C483-B8AF-FC75-DA23FE43FFB3}"/>
              </a:ext>
            </a:extLst>
          </p:cNvPr>
          <p:cNvGraphicFramePr>
            <a:graphicFrameLocks noGrp="1"/>
          </p:cNvGraphicFramePr>
          <p:nvPr/>
        </p:nvGraphicFramePr>
        <p:xfrm>
          <a:off x="695325" y="4733241"/>
          <a:ext cx="6049507" cy="1371600"/>
        </p:xfrm>
        <a:graphic>
          <a:graphicData uri="http://schemas.openxmlformats.org/drawingml/2006/table">
            <a:tbl>
              <a:tblPr>
                <a:tableStyleId>{5940675A-B579-460E-94D1-54222C63F5DA}</a:tableStyleId>
              </a:tblPr>
              <a:tblGrid>
                <a:gridCol w="1278007">
                  <a:extLst>
                    <a:ext uri="{9D8B030D-6E8A-4147-A177-3AD203B41FA5}">
                      <a16:colId xmlns:a16="http://schemas.microsoft.com/office/drawing/2014/main" val="933608612"/>
                    </a:ext>
                  </a:extLst>
                </a:gridCol>
                <a:gridCol w="4771500">
                  <a:extLst>
                    <a:ext uri="{9D8B030D-6E8A-4147-A177-3AD203B41FA5}">
                      <a16:colId xmlns:a16="http://schemas.microsoft.com/office/drawing/2014/main" val="2930501710"/>
                    </a:ext>
                  </a:extLst>
                </a:gridCol>
              </a:tblGrid>
              <a:tr h="0">
                <a:tc>
                  <a:txBody>
                    <a:bodyPr/>
                    <a:lstStyle/>
                    <a:p>
                      <a:pPr algn="ctr" fontAlgn="b"/>
                      <a:r>
                        <a:rPr lang="en-AU" sz="1000" u="none" strike="noStrike">
                          <a:effectLst/>
                          <a:latin typeface="+mj-lt"/>
                        </a:rPr>
                        <a:t>Risk level</a:t>
                      </a:r>
                      <a:endParaRPr lang="en-AU" sz="1000" b="0" i="0" u="none" strike="noStrike">
                        <a:solidFill>
                          <a:srgbClr val="232B39"/>
                        </a:solidFill>
                        <a:effectLst/>
                        <a:latin typeface="+mj-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1000" b="0" i="0" u="none" strike="noStrike">
                          <a:solidFill>
                            <a:srgbClr val="232B39"/>
                          </a:solidFill>
                          <a:effectLst/>
                          <a:latin typeface="+mj-lt"/>
                        </a:rPr>
                        <a:t>Description</a:t>
                      </a: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816527"/>
                  </a:ext>
                </a:extLst>
              </a:tr>
              <a:tr h="0">
                <a:tc>
                  <a:txBody>
                    <a:bodyPr/>
                    <a:lstStyle/>
                    <a:p>
                      <a:pPr algn="ctr" fontAlgn="b"/>
                      <a:r>
                        <a:rPr lang="en-AU" sz="1000" b="0" i="0" u="none" strike="noStrike">
                          <a:solidFill>
                            <a:schemeClr val="bg1"/>
                          </a:solidFill>
                          <a:effectLst/>
                          <a:latin typeface="+mn-lt"/>
                        </a:rPr>
                        <a:t>Significant</a:t>
                      </a: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8A2A2B"/>
                    </a:solidFill>
                  </a:tcPr>
                </a:tc>
                <a:tc>
                  <a:txBody>
                    <a:bodyPr/>
                    <a:lstStyle/>
                    <a:p>
                      <a:r>
                        <a:rPr lang="en-AU" sz="1000" b="0" i="0" u="none" strike="noStrike" kern="1200" baseline="0">
                          <a:solidFill>
                            <a:schemeClr val="tx1"/>
                          </a:solidFill>
                          <a:latin typeface="+mn-lt"/>
                          <a:ea typeface="+mn-ea"/>
                          <a:cs typeface="+mn-cs"/>
                        </a:rPr>
                        <a:t>Risks that are very likely to occur and have major or severe impacts.</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033648"/>
                  </a:ext>
                </a:extLst>
              </a:tr>
              <a:tr h="0">
                <a:tc>
                  <a:txBody>
                    <a:bodyPr/>
                    <a:lstStyle/>
                    <a:p>
                      <a:pPr algn="ctr" fontAlgn="b"/>
                      <a:r>
                        <a:rPr lang="en-AU" sz="1000" u="none" strike="noStrike">
                          <a:effectLst/>
                          <a:latin typeface="+mn-lt"/>
                        </a:rPr>
                        <a:t>High</a:t>
                      </a:r>
                      <a:endParaRPr lang="en-AU" sz="10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50032"/>
                    </a:solidFill>
                  </a:tcPr>
                </a:tc>
                <a:tc>
                  <a:txBody>
                    <a:bodyPr/>
                    <a:lstStyle/>
                    <a:p>
                      <a:r>
                        <a:rPr lang="en-AU" sz="1000" b="0" i="0" u="none" strike="noStrike" kern="1200" baseline="0">
                          <a:solidFill>
                            <a:schemeClr val="tx1"/>
                          </a:solidFill>
                          <a:latin typeface="+mn-lt"/>
                          <a:ea typeface="+mn-ea"/>
                          <a:cs typeface="+mn-cs"/>
                        </a:rPr>
                        <a:t>Risks that are less likely to occur but have major or severe impacts or are almost certain to occur with lesser impacts.</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9727700"/>
                  </a:ext>
                </a:extLst>
              </a:tr>
              <a:tr h="0">
                <a:tc>
                  <a:txBody>
                    <a:bodyPr/>
                    <a:lstStyle/>
                    <a:p>
                      <a:pPr algn="ctr" fontAlgn="b"/>
                      <a:r>
                        <a:rPr lang="en-AU" sz="1000" u="none" strike="noStrike">
                          <a:effectLst/>
                          <a:latin typeface="+mn-lt"/>
                        </a:rPr>
                        <a:t>Medium</a:t>
                      </a:r>
                      <a:endParaRPr lang="en-AU" sz="10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F6BE00"/>
                    </a:solidFill>
                  </a:tcPr>
                </a:tc>
                <a:tc>
                  <a:txBody>
                    <a:bodyPr/>
                    <a:lstStyle/>
                    <a:p>
                      <a:r>
                        <a:rPr lang="en-AU" sz="1000" b="0" i="0" u="none" strike="noStrike" kern="1200" baseline="0">
                          <a:solidFill>
                            <a:schemeClr val="tx1"/>
                          </a:solidFill>
                          <a:latin typeface="+mn-lt"/>
                          <a:ea typeface="+mn-ea"/>
                          <a:cs typeface="+mn-cs"/>
                        </a:rPr>
                        <a:t>Risks with minor to moderate impacts that have potential to occur.</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4150663"/>
                  </a:ext>
                </a:extLst>
              </a:tr>
              <a:tr h="0">
                <a:tc>
                  <a:txBody>
                    <a:bodyPr/>
                    <a:lstStyle/>
                    <a:p>
                      <a:pPr algn="ctr" fontAlgn="b"/>
                      <a:r>
                        <a:rPr lang="en-AU" sz="1000" u="none" strike="noStrike">
                          <a:effectLst/>
                          <a:latin typeface="+mn-lt"/>
                        </a:rPr>
                        <a:t>Low</a:t>
                      </a:r>
                      <a:endParaRPr lang="en-AU" sz="1000" b="0" i="0" u="none" strike="noStrike">
                        <a:solidFill>
                          <a:srgbClr val="232B39"/>
                        </a:solidFill>
                        <a:effectLst/>
                        <a:latin typeface="+mn-lt"/>
                      </a:endParaRPr>
                    </a:p>
                  </a:txBody>
                  <a:tcPr marL="45720" marR="45720"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0B440"/>
                    </a:solidFill>
                  </a:tcPr>
                </a:tc>
                <a:tc>
                  <a:txBody>
                    <a:bodyPr/>
                    <a:lstStyle/>
                    <a:p>
                      <a:r>
                        <a:rPr lang="en-AU" sz="1000" b="0" i="0" u="none" strike="noStrike" kern="1200" baseline="0">
                          <a:solidFill>
                            <a:schemeClr val="tx1"/>
                          </a:solidFill>
                          <a:latin typeface="+mn-lt"/>
                          <a:ea typeface="+mn-ea"/>
                          <a:cs typeface="+mn-cs"/>
                        </a:rPr>
                        <a:t>Risks that are unlikely to occur and will have minor impact.</a:t>
                      </a:r>
                      <a:endParaRPr lang="en-AU" sz="1000" b="0" i="0" u="none" strike="noStrike">
                        <a:solidFill>
                          <a:srgbClr val="232B39"/>
                        </a:solidFill>
                        <a:effectLst/>
                        <a:latin typeface="+mn-lt"/>
                      </a:endParaRPr>
                    </a:p>
                  </a:txBody>
                  <a:tcPr marL="45720" marR="45720">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868024"/>
                  </a:ext>
                </a:extLst>
              </a:tr>
            </a:tbl>
          </a:graphicData>
        </a:graphic>
      </p:graphicFrame>
      <p:sp>
        <p:nvSpPr>
          <p:cNvPr id="9" name="Rectangle 8">
            <a:extLst>
              <a:ext uri="{FF2B5EF4-FFF2-40B4-BE49-F238E27FC236}">
                <a16:creationId xmlns:a16="http://schemas.microsoft.com/office/drawing/2014/main" id="{E6A1B274-DB73-AF7C-ECE4-E7B6E04C124E}"/>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
        <p:nvSpPr>
          <p:cNvPr id="3" name="Title 2">
            <a:extLst>
              <a:ext uri="{FF2B5EF4-FFF2-40B4-BE49-F238E27FC236}">
                <a16:creationId xmlns:a16="http://schemas.microsoft.com/office/drawing/2014/main" id="{21D56359-89FF-12A4-16AB-E8C390BA852C}"/>
              </a:ext>
            </a:extLst>
          </p:cNvPr>
          <p:cNvSpPr>
            <a:spLocks noGrp="1"/>
          </p:cNvSpPr>
          <p:nvPr>
            <p:ph type="title"/>
          </p:nvPr>
        </p:nvSpPr>
        <p:spPr/>
        <p:txBody>
          <a:bodyPr/>
          <a:lstStyle/>
          <a:p>
            <a:r>
              <a:rPr lang="en-US" sz="2400">
                <a:latin typeface="+mj-lt"/>
              </a:rPr>
              <a:t>2B. Risk matrix</a:t>
            </a:r>
            <a:endParaRPr lang="en-AU"/>
          </a:p>
        </p:txBody>
      </p:sp>
    </p:spTree>
    <p:extLst>
      <p:ext uri="{BB962C8B-B14F-4D97-AF65-F5344CB8AC3E}">
        <p14:creationId xmlns:p14="http://schemas.microsoft.com/office/powerpoint/2010/main" val="2836659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US"/>
            </a:br>
            <a:br>
              <a:rPr lang="en-US"/>
            </a:br>
            <a:br>
              <a:rPr lang="en-US"/>
            </a:br>
            <a:br>
              <a:rPr lang="en-US"/>
            </a:br>
            <a:br>
              <a:rPr lang="en-US"/>
            </a:br>
            <a:br>
              <a:rPr lang="en-AU"/>
            </a:br>
            <a:r>
              <a:rPr lang="en-AU" sz="2400"/>
              <a:t>2C. Identifying policy objectives</a:t>
            </a:r>
            <a:endParaRPr lang="en-AU"/>
          </a:p>
        </p:txBody>
      </p:sp>
      <p:sp>
        <p:nvSpPr>
          <p:cNvPr id="2" name="Rectangle 1">
            <a:extLst>
              <a:ext uri="{FF2B5EF4-FFF2-40B4-BE49-F238E27FC236}">
                <a16:creationId xmlns:a16="http://schemas.microsoft.com/office/drawing/2014/main" id="{6851D9CE-6B7C-A275-08F7-747EA3772649}"/>
              </a:ext>
            </a:extLst>
          </p:cNvPr>
          <p:cNvSpPr/>
          <p:nvPr/>
        </p:nvSpPr>
        <p:spPr>
          <a:xfrm>
            <a:off x="706831" y="1038924"/>
            <a:ext cx="7090969"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3179" rIns="108000" bIns="3179" numCol="1" spcCol="1270" anchor="ctr" anchorCtr="0">
            <a:noAutofit/>
          </a:bodyPr>
          <a:lstStyle/>
          <a:p>
            <a:pPr marL="0" lvl="0" indent="0" algn="l" defTabSz="444500">
              <a:lnSpc>
                <a:spcPct val="90000"/>
              </a:lnSpc>
              <a:spcBef>
                <a:spcPct val="0"/>
              </a:spcBef>
              <a:spcAft>
                <a:spcPct val="35000"/>
              </a:spcAft>
              <a:buNone/>
            </a:pPr>
            <a:r>
              <a:rPr lang="en-AU" sz="1200" b="1" kern="1200"/>
              <a:t>Identifying policy objectives</a:t>
            </a:r>
          </a:p>
        </p:txBody>
      </p:sp>
      <p:sp>
        <p:nvSpPr>
          <p:cNvPr id="3" name="Rectangle 2">
            <a:extLst>
              <a:ext uri="{FF2B5EF4-FFF2-40B4-BE49-F238E27FC236}">
                <a16:creationId xmlns:a16="http://schemas.microsoft.com/office/drawing/2014/main" id="{B3D7C645-CB4F-480A-FA55-81F1BD4E061E}"/>
              </a:ext>
            </a:extLst>
          </p:cNvPr>
          <p:cNvSpPr/>
          <p:nvPr/>
        </p:nvSpPr>
        <p:spPr>
          <a:xfrm>
            <a:off x="706831" y="1396630"/>
            <a:ext cx="7092000" cy="504226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t"/>
          <a:lstStyle/>
          <a:p>
            <a:pPr algn="l">
              <a:spcBef>
                <a:spcPts val="500"/>
              </a:spcBef>
            </a:pPr>
            <a:r>
              <a:rPr lang="en-AU" sz="1175">
                <a:solidFill>
                  <a:srgbClr val="232B39"/>
                </a:solidFill>
              </a:rPr>
              <a:t>Policy objectives provide guidance for the design of government intervention (and its subsequent evaluation). To do this, answer the following questions:</a:t>
            </a:r>
          </a:p>
          <a:p>
            <a:pPr marL="180975" indent="-180975" algn="l">
              <a:spcBef>
                <a:spcPts val="500"/>
              </a:spcBef>
              <a:buClr>
                <a:schemeClr val="accent3"/>
              </a:buClr>
              <a:buSzPct val="120000"/>
              <a:buFont typeface="Arial" panose="020B0604020202020204" pitchFamily="34" charset="0"/>
              <a:buChar char="•"/>
            </a:pPr>
            <a:r>
              <a:rPr lang="en-AU" sz="1175">
                <a:solidFill>
                  <a:srgbClr val="232B39"/>
                </a:solidFill>
              </a:rPr>
              <a:t>What are the desired outcomes to be achieved? In other words, what does success </a:t>
            </a:r>
            <a:br>
              <a:rPr lang="en-AU" sz="1175">
                <a:solidFill>
                  <a:srgbClr val="232B39"/>
                </a:solidFill>
              </a:rPr>
            </a:br>
            <a:r>
              <a:rPr lang="en-AU" sz="1175">
                <a:solidFill>
                  <a:srgbClr val="232B39"/>
                </a:solidFill>
              </a:rPr>
              <a:t>look like?</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What is the desired change in behaviour that will deliver the desired outcomes? </a:t>
            </a:r>
            <a:br>
              <a:rPr lang="en-AU" sz="1175">
                <a:solidFill>
                  <a:srgbClr val="232B39"/>
                </a:solidFill>
              </a:rPr>
            </a:br>
            <a:r>
              <a:rPr lang="en-AU" sz="1175">
                <a:solidFill>
                  <a:srgbClr val="232B39"/>
                </a:solidFill>
              </a:rPr>
              <a:t>Consider how that change might affect other stakeholders.</a:t>
            </a:r>
          </a:p>
          <a:p>
            <a:pPr algn="l">
              <a:spcBef>
                <a:spcPts val="500"/>
              </a:spcBef>
            </a:pPr>
            <a:r>
              <a:rPr lang="en-AU" sz="1175">
                <a:solidFill>
                  <a:srgbClr val="232B39"/>
                </a:solidFill>
              </a:rPr>
              <a:t>Policy objectives may be designed to:</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promote informed choice</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address risks of misconduct</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ensure competence, quality or safety</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increase market competition</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protect common resources</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distribute public goods.</a:t>
            </a:r>
          </a:p>
          <a:p>
            <a:pPr>
              <a:spcBef>
                <a:spcPts val="500"/>
              </a:spcBef>
            </a:pPr>
            <a:r>
              <a:rPr lang="en-AU" sz="1175">
                <a:solidFill>
                  <a:srgbClr val="232B39"/>
                </a:solidFill>
              </a:rPr>
              <a:t>Multiple objectives should be identified separately. The connections between objectives, including any tensions between them, should be explored and considered in the design of responses - particularly where multiple instruments may be required.</a:t>
            </a:r>
          </a:p>
          <a:p>
            <a:pPr>
              <a:spcBef>
                <a:spcPts val="500"/>
              </a:spcBef>
            </a:pPr>
            <a:r>
              <a:rPr lang="en-AU" sz="1175">
                <a:solidFill>
                  <a:srgbClr val="232B39"/>
                </a:solidFill>
              </a:rPr>
              <a:t>If a permission scheme is warranted, Stage 4 will help design features to achieve objectives. For example:</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to ensure a level of product quality or safety, features might include requiring minimum competency, imposing specific conduct rules or mandating business attributes</a:t>
            </a:r>
          </a:p>
          <a:p>
            <a:pPr marL="180975" indent="-180975">
              <a:spcBef>
                <a:spcPts val="500"/>
              </a:spcBef>
              <a:buClr>
                <a:schemeClr val="accent3"/>
              </a:buClr>
              <a:buSzPct val="120000"/>
              <a:buFont typeface="Arial" panose="020B0604020202020204" pitchFamily="34" charset="0"/>
              <a:buChar char="•"/>
            </a:pPr>
            <a:r>
              <a:rPr lang="en-AU" sz="1175">
                <a:solidFill>
                  <a:srgbClr val="232B39"/>
                </a:solidFill>
              </a:rPr>
              <a:t>to address risks of misconduct, features might include conduct rules, enabling enforcement and providing avenues for redress are potentially relevant attributes.</a:t>
            </a:r>
          </a:p>
        </p:txBody>
      </p:sp>
      <p:sp>
        <p:nvSpPr>
          <p:cNvPr id="5" name="TextBox 4">
            <a:extLst>
              <a:ext uri="{FF2B5EF4-FFF2-40B4-BE49-F238E27FC236}">
                <a16:creationId xmlns:a16="http://schemas.microsoft.com/office/drawing/2014/main" id="{9C38BDFE-43E9-4C89-5E74-0A866F175232}"/>
              </a:ext>
            </a:extLst>
          </p:cNvPr>
          <p:cNvSpPr txBox="1"/>
          <p:nvPr/>
        </p:nvSpPr>
        <p:spPr>
          <a:xfrm>
            <a:off x="8112126" y="1341829"/>
            <a:ext cx="3108325" cy="5078021"/>
          </a:xfrm>
          <a:prstGeom prst="rect">
            <a:avLst/>
          </a:prstGeom>
          <a:solidFill>
            <a:schemeClr val="bg1">
              <a:lumMod val="95000"/>
            </a:schemeClr>
          </a:solidFill>
          <a:ln>
            <a:noFill/>
          </a:ln>
        </p:spPr>
        <p:txBody>
          <a:bodyPr wrap="square" rtlCol="0">
            <a:noAutofit/>
          </a:bodyPr>
          <a:lstStyle/>
          <a:p>
            <a:pPr>
              <a:spcAft>
                <a:spcPts val="600"/>
              </a:spcAft>
            </a:pPr>
            <a:r>
              <a:rPr lang="en-US" sz="1100" b="1"/>
              <a:t>Examples of policy objectives that act to guide the design of government intervention:</a:t>
            </a:r>
          </a:p>
          <a:p>
            <a:pPr>
              <a:spcAft>
                <a:spcPts val="600"/>
              </a:spcAft>
            </a:pPr>
            <a:r>
              <a:rPr lang="en-US" sz="1100"/>
              <a:t>Policy objective: To promote standards of competence, quality or safety or reduce the likely consequences of poor standards.</a:t>
            </a:r>
          </a:p>
          <a:p>
            <a:pPr>
              <a:spcAft>
                <a:spcPts val="600"/>
              </a:spcAft>
            </a:pPr>
            <a:r>
              <a:rPr lang="en-US" sz="1100"/>
              <a:t>In the dairy sector, the policy objective is to achieve safe food outcomes for the public, e.g. through supporting the development of industry competence. </a:t>
            </a:r>
          </a:p>
          <a:p>
            <a:pPr>
              <a:spcAft>
                <a:spcPts val="600"/>
              </a:spcAft>
            </a:pPr>
            <a:r>
              <a:rPr lang="en-US" sz="1100">
                <a:solidFill>
                  <a:srgbClr val="232B39"/>
                </a:solidFill>
                <a:latin typeface="VIC"/>
              </a:rPr>
              <a:t>Policy objective: To reduce the likelihood of participants in the sector engaging in</a:t>
            </a:r>
          </a:p>
          <a:p>
            <a:pPr>
              <a:spcAft>
                <a:spcPts val="600"/>
              </a:spcAft>
            </a:pPr>
            <a:r>
              <a:rPr lang="en-US" sz="1100">
                <a:solidFill>
                  <a:srgbClr val="232B39"/>
                </a:solidFill>
                <a:latin typeface="VIC"/>
              </a:rPr>
              <a:t>misconduct or the potential detriment that would arise from misconduct.</a:t>
            </a:r>
          </a:p>
          <a:p>
            <a:pPr>
              <a:spcAft>
                <a:spcPts val="600"/>
              </a:spcAft>
            </a:pPr>
            <a:r>
              <a:rPr lang="en-US" sz="1100">
                <a:solidFill>
                  <a:srgbClr val="232B39"/>
                </a:solidFill>
                <a:latin typeface="VIC"/>
              </a:rPr>
              <a:t>Gambling in casinos is controlled, among other reasons, to ensure that the management of operation of the casino remains free from criminal influence or exploitation.</a:t>
            </a:r>
          </a:p>
        </p:txBody>
      </p:sp>
      <p:sp>
        <p:nvSpPr>
          <p:cNvPr id="7" name="Rectangle 6">
            <a:extLst>
              <a:ext uri="{FF2B5EF4-FFF2-40B4-BE49-F238E27FC236}">
                <a16:creationId xmlns:a16="http://schemas.microsoft.com/office/drawing/2014/main" id="{0044DB99-D397-428E-2DFA-C90E21E2BC48}"/>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
        <p:nvSpPr>
          <p:cNvPr id="16" name="TextBox 15">
            <a:extLst>
              <a:ext uri="{FF2B5EF4-FFF2-40B4-BE49-F238E27FC236}">
                <a16:creationId xmlns:a16="http://schemas.microsoft.com/office/drawing/2014/main" id="{943D9D6C-34B5-39DA-71FC-835E4591B749}"/>
              </a:ext>
            </a:extLst>
          </p:cNvPr>
          <p:cNvSpPr txBox="1"/>
          <p:nvPr/>
        </p:nvSpPr>
        <p:spPr>
          <a:xfrm>
            <a:off x="8112125" y="1056888"/>
            <a:ext cx="3097213" cy="276999"/>
          </a:xfrm>
          <a:prstGeom prst="rect">
            <a:avLst/>
          </a:prstGeom>
          <a:solidFill>
            <a:schemeClr val="accent2"/>
          </a:solidFill>
          <a:ln>
            <a:solidFill>
              <a:schemeClr val="accent1"/>
            </a:solidFill>
          </a:ln>
        </p:spPr>
        <p:txBody>
          <a:bodyPr wrap="square" anchor="ctr" anchorCtr="0">
            <a:spAutoFit/>
          </a:bodyPr>
          <a:lstStyle/>
          <a:p>
            <a:r>
              <a:rPr lang="en-AU" sz="1200">
                <a:latin typeface="+mj-lt"/>
              </a:rPr>
              <a:t>Examples – Policy objective</a:t>
            </a:r>
          </a:p>
        </p:txBody>
      </p:sp>
    </p:spTree>
    <p:extLst>
      <p:ext uri="{BB962C8B-B14F-4D97-AF65-F5344CB8AC3E}">
        <p14:creationId xmlns:p14="http://schemas.microsoft.com/office/powerpoint/2010/main" val="3027168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0AC341-EDBB-5B35-1583-0404790D310E}"/>
              </a:ext>
            </a:extLst>
          </p:cNvPr>
          <p:cNvSpPr>
            <a:spLocks noGrp="1"/>
          </p:cNvSpPr>
          <p:nvPr>
            <p:ph type="title"/>
          </p:nvPr>
        </p:nvSpPr>
        <p:spPr/>
        <p:txBody>
          <a:bodyPr/>
          <a:lstStyle/>
          <a:p>
            <a:r>
              <a:rPr lang="en-US" sz="2400"/>
              <a:t>2D. Weighing up your options</a:t>
            </a:r>
            <a:endParaRPr lang="en-AU"/>
          </a:p>
        </p:txBody>
      </p:sp>
      <p:sp>
        <p:nvSpPr>
          <p:cNvPr id="9" name="TextBox 8">
            <a:extLst>
              <a:ext uri="{FF2B5EF4-FFF2-40B4-BE49-F238E27FC236}">
                <a16:creationId xmlns:a16="http://schemas.microsoft.com/office/drawing/2014/main" id="{142BEF60-C520-7369-55B0-BFF1DDB08A91}"/>
              </a:ext>
            </a:extLst>
          </p:cNvPr>
          <p:cNvSpPr txBox="1"/>
          <p:nvPr/>
        </p:nvSpPr>
        <p:spPr>
          <a:xfrm>
            <a:off x="708212" y="1757082"/>
            <a:ext cx="1322684" cy="369332"/>
          </a:xfrm>
          <a:prstGeom prst="rect">
            <a:avLst/>
          </a:prstGeom>
          <a:solidFill>
            <a:schemeClr val="bg1"/>
          </a:solidFill>
        </p:spPr>
        <p:txBody>
          <a:bodyPr wrap="square" rtlCol="0">
            <a:spAutoFit/>
          </a:bodyPr>
          <a:lstStyle/>
          <a:p>
            <a:endParaRPr lang="en-AU"/>
          </a:p>
        </p:txBody>
      </p:sp>
      <p:sp>
        <p:nvSpPr>
          <p:cNvPr id="3" name="Content Placeholder 2">
            <a:extLst>
              <a:ext uri="{FF2B5EF4-FFF2-40B4-BE49-F238E27FC236}">
                <a16:creationId xmlns:a16="http://schemas.microsoft.com/office/drawing/2014/main" id="{4E1004F1-B5C2-9CA4-2E86-C2B9EC75ED83}"/>
              </a:ext>
            </a:extLst>
          </p:cNvPr>
          <p:cNvSpPr>
            <a:spLocks noGrp="1"/>
          </p:cNvSpPr>
          <p:nvPr>
            <p:ph idx="1"/>
          </p:nvPr>
        </p:nvSpPr>
        <p:spPr>
          <a:xfrm>
            <a:off x="704850" y="1571625"/>
            <a:ext cx="10504488" cy="4605338"/>
          </a:xfrm>
          <a:solidFill>
            <a:schemeClr val="bg1"/>
          </a:solidFill>
          <a:ln>
            <a:solidFill>
              <a:schemeClr val="accent1"/>
            </a:solidFill>
          </a:ln>
        </p:spPr>
        <p:txBody>
          <a:bodyPr vert="horz" lIns="108000" tIns="72000" rIns="108000" bIns="36000" rtlCol="0" anchor="t">
            <a:noAutofit/>
          </a:bodyPr>
          <a:lstStyle/>
          <a:p>
            <a:pPr>
              <a:spcBef>
                <a:spcPts val="0"/>
              </a:spcBef>
              <a:spcAft>
                <a:spcPts val="600"/>
              </a:spcAft>
            </a:pPr>
            <a:r>
              <a:rPr lang="en-US" sz="1200" kern="150">
                <a:effectLst/>
                <a:latin typeface="+mn-lt"/>
                <a:ea typeface="Calibri" panose="020F0502020204030204" pitchFamily="34" charset="0"/>
                <a:cs typeface="Times New Roman"/>
              </a:rPr>
              <a:t>At various stages in the Framework, you will need to make decisions on what the most appropriate option will be.</a:t>
            </a:r>
            <a:r>
              <a:rPr lang="en-US" sz="1200" kern="150">
                <a:latin typeface="+mn-lt"/>
                <a:ea typeface="Calibri" panose="020F0502020204030204" pitchFamily="34" charset="0"/>
                <a:cs typeface="Times New Roman"/>
              </a:rPr>
              <a:t> </a:t>
            </a:r>
          </a:p>
          <a:p>
            <a:pPr>
              <a:spcBef>
                <a:spcPts val="0"/>
              </a:spcBef>
              <a:spcAft>
                <a:spcPts val="600"/>
              </a:spcAft>
            </a:pPr>
            <a:r>
              <a:rPr lang="en-US" sz="1200">
                <a:effectLst/>
                <a:latin typeface="+mn-lt"/>
                <a:ea typeface="Calibri" panose="020F0502020204030204" pitchFamily="34" charset="0"/>
                <a:cs typeface="Times New Roman"/>
              </a:rPr>
              <a:t>This is not a framework for regulatory impact statement. </a:t>
            </a:r>
            <a:r>
              <a:rPr lang="en-US" sz="1200" kern="150">
                <a:effectLst/>
                <a:latin typeface="+mn-lt"/>
                <a:ea typeface="Calibri" panose="020F0502020204030204" pitchFamily="34" charset="0"/>
                <a:cs typeface="Times New Roman"/>
              </a:rPr>
              <a:t>Big picture cost-benefit analysis is less relevant here</a:t>
            </a:r>
            <a:r>
              <a:rPr lang="en-US" sz="1200" kern="150">
                <a:latin typeface="+mn-lt"/>
                <a:ea typeface="Calibri" panose="020F0502020204030204" pitchFamily="34" charset="0"/>
                <a:cs typeface="Times New Roman"/>
              </a:rPr>
              <a:t>. Instead,</a:t>
            </a:r>
            <a:r>
              <a:rPr lang="en-US" sz="1200" kern="150">
                <a:effectLst/>
                <a:latin typeface="+mn-lt"/>
                <a:ea typeface="Calibri" panose="020F0502020204030204" pitchFamily="34" charset="0"/>
                <a:cs typeface="Times New Roman"/>
              </a:rPr>
              <a:t> draw on concepts </a:t>
            </a:r>
            <a:r>
              <a:rPr lang="en-US" sz="1200" kern="150">
                <a:latin typeface="+mn-lt"/>
                <a:ea typeface="Calibri" panose="020F0502020204030204" pitchFamily="34" charset="0"/>
                <a:cs typeface="Times New Roman"/>
              </a:rPr>
              <a:t>such as</a:t>
            </a:r>
            <a:r>
              <a:rPr lang="en-US" sz="1200" kern="150">
                <a:effectLst/>
                <a:latin typeface="+mn-lt"/>
                <a:ea typeface="Calibri" panose="020F0502020204030204" pitchFamily="34" charset="0"/>
                <a:cs typeface="Times New Roman"/>
              </a:rPr>
              <a:t> transaction costs. </a:t>
            </a:r>
          </a:p>
          <a:p>
            <a:pPr>
              <a:spcBef>
                <a:spcPts val="0"/>
              </a:spcBef>
              <a:spcAft>
                <a:spcPts val="600"/>
              </a:spcAft>
            </a:pPr>
            <a:r>
              <a:rPr lang="en-US" sz="1200">
                <a:effectLst/>
                <a:latin typeface="+mn-lt"/>
                <a:ea typeface="Calibri" panose="020F0502020204030204" pitchFamily="34" charset="0"/>
                <a:cs typeface="Times New Roman"/>
              </a:rPr>
              <a:t>Above all, use common sense and first principles. Detailed cost-benefit assessments will come later. Do enough to be broadly confident in the decisions you make</a:t>
            </a:r>
            <a:r>
              <a:rPr lang="en-AU" sz="1200">
                <a:solidFill>
                  <a:srgbClr val="232B39"/>
                </a:solidFill>
                <a:latin typeface="+mn-lt"/>
              </a:rPr>
              <a:t>.</a:t>
            </a:r>
          </a:p>
          <a:p>
            <a:pPr>
              <a:spcAft>
                <a:spcPts val="600"/>
              </a:spcAft>
            </a:pPr>
            <a:r>
              <a:rPr lang="en-US" sz="1200" kern="150">
                <a:effectLst/>
                <a:ea typeface="Calibri" panose="020F0502020204030204" pitchFamily="34" charset="0"/>
                <a:cs typeface="Times New Roman"/>
              </a:rPr>
              <a:t>Stages 1-3 </a:t>
            </a:r>
          </a:p>
          <a:p>
            <a:pPr>
              <a:spcBef>
                <a:spcPts val="0"/>
              </a:spcBef>
              <a:spcAft>
                <a:spcPts val="600"/>
              </a:spcAft>
            </a:pPr>
            <a:r>
              <a:rPr lang="en-US" sz="1200" kern="150">
                <a:latin typeface="+mn-lt"/>
                <a:ea typeface="Calibri" panose="020F0502020204030204" pitchFamily="34" charset="0"/>
                <a:cs typeface="Times New Roman"/>
              </a:rPr>
              <a:t>H</a:t>
            </a:r>
            <a:r>
              <a:rPr lang="en-US" sz="1200" kern="150">
                <a:effectLst/>
                <a:latin typeface="+mn-lt"/>
                <a:ea typeface="Calibri" panose="020F0502020204030204" pitchFamily="34" charset="0"/>
                <a:cs typeface="Times New Roman"/>
              </a:rPr>
              <a:t>igh-level design questions</a:t>
            </a:r>
            <a:r>
              <a:rPr lang="en-US" sz="1200" kern="150">
                <a:latin typeface="+mn-lt"/>
                <a:ea typeface="Calibri" panose="020F0502020204030204" pitchFamily="34" charset="0"/>
                <a:cs typeface="Times New Roman"/>
              </a:rPr>
              <a:t>:</a:t>
            </a:r>
            <a:endParaRPr lang="en-US" sz="1200" kern="150">
              <a:effectLst/>
              <a:latin typeface="+mn-lt"/>
              <a:ea typeface="Calibri" panose="020F0502020204030204" pitchFamily="34" charset="0"/>
              <a:cs typeface="Times New Roman"/>
            </a:endParaRPr>
          </a:p>
          <a:p>
            <a:pPr marL="171450" indent="-171450">
              <a:spcBef>
                <a:spcPts val="0"/>
              </a:spcBef>
              <a:spcAft>
                <a:spcPts val="600"/>
              </a:spcAft>
              <a:buClr>
                <a:schemeClr val="accent3"/>
              </a:buClr>
              <a:buSzPct val="120000"/>
              <a:buFont typeface="Arial" panose="020B0604020202020204" pitchFamily="34" charset="0"/>
              <a:buChar char="•"/>
            </a:pPr>
            <a:r>
              <a:rPr lang="en-US" sz="1200" kern="150">
                <a:effectLst/>
                <a:latin typeface="+mn-lt"/>
                <a:ea typeface="Calibri" panose="020F0502020204030204" pitchFamily="34" charset="0"/>
                <a:cs typeface="Times New Roman"/>
              </a:rPr>
              <a:t>Is there a role for government? What are the policy objectives?</a:t>
            </a:r>
          </a:p>
          <a:p>
            <a:pPr marL="171450" indent="-171450">
              <a:spcBef>
                <a:spcPts val="0"/>
              </a:spcBef>
              <a:spcAft>
                <a:spcPts val="600"/>
              </a:spcAft>
              <a:buClr>
                <a:schemeClr val="accent3"/>
              </a:buClr>
              <a:buSzPct val="120000"/>
              <a:buFont typeface="Arial" panose="020B0604020202020204" pitchFamily="34" charset="0"/>
              <a:buChar char="•"/>
            </a:pPr>
            <a:r>
              <a:rPr lang="en-US" sz="1200" kern="150">
                <a:effectLst/>
                <a:latin typeface="+mn-lt"/>
                <a:ea typeface="Calibri" panose="020F0502020204030204" pitchFamily="34" charset="0"/>
                <a:cs typeface="Times New Roman"/>
              </a:rPr>
              <a:t>What type of permission would best address the harm? </a:t>
            </a:r>
          </a:p>
          <a:p>
            <a:pPr>
              <a:spcBef>
                <a:spcPts val="0"/>
              </a:spcBef>
              <a:spcAft>
                <a:spcPts val="600"/>
              </a:spcAft>
            </a:pPr>
            <a:r>
              <a:rPr lang="en-US" sz="1200" kern="150">
                <a:effectLst/>
                <a:latin typeface="+mn-lt"/>
                <a:ea typeface="Calibri" panose="020F0502020204030204" pitchFamily="34" charset="0"/>
                <a:cs typeface="Times New Roman"/>
              </a:rPr>
              <a:t>The answers to these depend on what will be effective </a:t>
            </a:r>
            <a:r>
              <a:rPr lang="en-US" sz="1200" kern="150">
                <a:latin typeface="+mn-lt"/>
                <a:ea typeface="Calibri" panose="020F0502020204030204" pitchFamily="34" charset="0"/>
                <a:cs typeface="Times New Roman"/>
              </a:rPr>
              <a:t>as well as</a:t>
            </a:r>
            <a:r>
              <a:rPr lang="en-US" sz="1200" kern="150">
                <a:effectLst/>
                <a:latin typeface="+mn-lt"/>
                <a:ea typeface="Calibri" panose="020F0502020204030204" pitchFamily="34" charset="0"/>
                <a:cs typeface="Times New Roman"/>
              </a:rPr>
              <a:t> what will be most efficient. Efficiency can be explored first by identifying the pros and cons of alternative options. </a:t>
            </a:r>
          </a:p>
          <a:p>
            <a:pPr>
              <a:spcBef>
                <a:spcPts val="0"/>
              </a:spcBef>
              <a:spcAft>
                <a:spcPts val="600"/>
              </a:spcAft>
            </a:pPr>
            <a:r>
              <a:rPr lang="en-US" sz="1200" kern="150">
                <a:effectLst/>
                <a:latin typeface="+mn-lt"/>
                <a:ea typeface="Calibri" panose="020F0502020204030204" pitchFamily="34" charset="0"/>
                <a:cs typeface="Times New Roman"/>
              </a:rPr>
              <a:t>Describe them qualitatively</a:t>
            </a:r>
            <a:r>
              <a:rPr lang="en-US" sz="1200" kern="150">
                <a:latin typeface="+mn-lt"/>
                <a:ea typeface="Calibri" panose="020F0502020204030204" pitchFamily="34" charset="0"/>
                <a:cs typeface="Times New Roman"/>
              </a:rPr>
              <a:t> and </a:t>
            </a:r>
            <a:r>
              <a:rPr lang="en-US" sz="1200" kern="150">
                <a:effectLst/>
                <a:latin typeface="+mn-lt"/>
                <a:ea typeface="Calibri" panose="020F0502020204030204" pitchFamily="34" charset="0"/>
                <a:cs typeface="Times New Roman"/>
              </a:rPr>
              <a:t>put values on where possible. Draw on best practice cost-benefit concepts. </a:t>
            </a:r>
          </a:p>
          <a:p>
            <a:pPr>
              <a:spcAft>
                <a:spcPts val="600"/>
              </a:spcAft>
            </a:pPr>
            <a:r>
              <a:rPr lang="en-US" sz="1200" kern="150">
                <a:effectLst/>
                <a:ea typeface="Calibri" panose="020F0502020204030204" pitchFamily="34" charset="0"/>
                <a:cs typeface="Times New Roman"/>
              </a:rPr>
              <a:t>Stages 4-6</a:t>
            </a:r>
          </a:p>
          <a:p>
            <a:pPr>
              <a:spcBef>
                <a:spcPts val="0"/>
              </a:spcBef>
              <a:spcAft>
                <a:spcPts val="600"/>
              </a:spcAft>
            </a:pPr>
            <a:r>
              <a:rPr lang="en-US" sz="1200" kern="150">
                <a:effectLst/>
                <a:latin typeface="+mn-lt"/>
                <a:ea typeface="Calibri" panose="020F0502020204030204" pitchFamily="34" charset="0"/>
                <a:cs typeface="Times New Roman"/>
              </a:rPr>
              <a:t>More detailed design questions:</a:t>
            </a:r>
          </a:p>
          <a:p>
            <a:pPr marL="171450" indent="-171450">
              <a:spcBef>
                <a:spcPts val="0"/>
              </a:spcBef>
              <a:spcAft>
                <a:spcPts val="600"/>
              </a:spcAft>
              <a:buClr>
                <a:schemeClr val="accent3"/>
              </a:buClr>
              <a:buSzPct val="120000"/>
              <a:buFont typeface="Arial" panose="020B0604020202020204" pitchFamily="34" charset="0"/>
              <a:buChar char="•"/>
            </a:pPr>
            <a:r>
              <a:rPr lang="en-US" sz="1200" kern="150">
                <a:effectLst/>
                <a:latin typeface="+mn-lt"/>
                <a:ea typeface="Calibri" panose="020F0502020204030204" pitchFamily="34" charset="0"/>
                <a:cs typeface="Times New Roman"/>
              </a:rPr>
              <a:t>What are the practical costs and burdens </a:t>
            </a:r>
            <a:r>
              <a:rPr lang="en-US" sz="1200" kern="150">
                <a:latin typeface="+mn-lt"/>
                <a:ea typeface="Calibri" panose="020F0502020204030204" pitchFamily="34" charset="0"/>
                <a:cs typeface="Times New Roman"/>
              </a:rPr>
              <a:t>that may </a:t>
            </a:r>
            <a:r>
              <a:rPr lang="en-US" sz="1200" kern="150">
                <a:effectLst/>
                <a:latin typeface="+mn-lt"/>
                <a:ea typeface="Calibri" panose="020F0502020204030204" pitchFamily="34" charset="0"/>
                <a:cs typeface="Times New Roman"/>
              </a:rPr>
              <a:t>be imposed? </a:t>
            </a:r>
          </a:p>
          <a:p>
            <a:pPr marL="171450" indent="-171450">
              <a:spcBef>
                <a:spcPts val="0"/>
              </a:spcBef>
              <a:spcAft>
                <a:spcPts val="600"/>
              </a:spcAft>
              <a:buClr>
                <a:schemeClr val="accent3"/>
              </a:buClr>
              <a:buSzPct val="120000"/>
              <a:buFont typeface="Arial" panose="020B0604020202020204" pitchFamily="34" charset="0"/>
              <a:buChar char="•"/>
            </a:pPr>
            <a:r>
              <a:rPr lang="en-US" sz="1200" kern="150">
                <a:effectLst/>
                <a:latin typeface="+mn-lt"/>
                <a:ea typeface="Calibri" panose="020F0502020204030204" pitchFamily="34" charset="0"/>
                <a:cs typeface="Times New Roman"/>
              </a:rPr>
              <a:t>Can you</a:t>
            </a:r>
            <a:r>
              <a:rPr lang="en-US" sz="1200" kern="150">
                <a:latin typeface="+mn-lt"/>
                <a:ea typeface="Calibri" panose="020F0502020204030204" pitchFamily="34" charset="0"/>
                <a:cs typeface="Times New Roman"/>
              </a:rPr>
              <a:t> do</a:t>
            </a:r>
            <a:r>
              <a:rPr lang="en-US" sz="1200" kern="150">
                <a:effectLst/>
                <a:latin typeface="+mn-lt"/>
                <a:ea typeface="Calibri" panose="020F0502020204030204" pitchFamily="34" charset="0"/>
                <a:cs typeface="Times New Roman"/>
              </a:rPr>
              <a:t> things more cost effectively by designing a feature another way?</a:t>
            </a:r>
          </a:p>
          <a:p>
            <a:pPr>
              <a:spcBef>
                <a:spcPts val="0"/>
              </a:spcBef>
              <a:spcAft>
                <a:spcPts val="600"/>
              </a:spcAft>
            </a:pPr>
            <a:r>
              <a:rPr lang="en-US" sz="1200" kern="150">
                <a:effectLst/>
                <a:latin typeface="+mn-lt"/>
                <a:ea typeface="Calibri" panose="020F0502020204030204" pitchFamily="34" charset="0"/>
                <a:cs typeface="Times New Roman"/>
              </a:rPr>
              <a:t>Use simple examples and estimations that are sufficiently representative to help you. </a:t>
            </a:r>
          </a:p>
          <a:p>
            <a:pPr>
              <a:spcBef>
                <a:spcPts val="0"/>
              </a:spcBef>
              <a:spcAft>
                <a:spcPts val="600"/>
              </a:spcAft>
            </a:pPr>
            <a:endParaRPr lang="en-US" sz="1200" kern="150">
              <a:effectLst/>
              <a:latin typeface="+mn-lt"/>
              <a:ea typeface="Calibri" panose="020F0502020204030204" pitchFamily="34" charset="0"/>
              <a:cs typeface="Times New Roman"/>
            </a:endParaRPr>
          </a:p>
          <a:p>
            <a:pPr>
              <a:spcBef>
                <a:spcPts val="0"/>
              </a:spcBef>
              <a:spcAft>
                <a:spcPts val="600"/>
              </a:spcAft>
            </a:pPr>
            <a:endParaRPr lang="en-AU" sz="1200">
              <a:solidFill>
                <a:srgbClr val="232B39"/>
              </a:solidFill>
              <a:latin typeface="+mn-lt"/>
            </a:endParaRPr>
          </a:p>
          <a:p>
            <a:endParaRPr lang="en-AU"/>
          </a:p>
        </p:txBody>
      </p:sp>
      <p:sp>
        <p:nvSpPr>
          <p:cNvPr id="8" name="Rectangle 7">
            <a:extLst>
              <a:ext uri="{FF2B5EF4-FFF2-40B4-BE49-F238E27FC236}">
                <a16:creationId xmlns:a16="http://schemas.microsoft.com/office/drawing/2014/main" id="{EF16AEDA-48EC-8F31-C8A9-61AC051BBA5C}"/>
              </a:ext>
            </a:extLst>
          </p:cNvPr>
          <p:cNvSpPr/>
          <p:nvPr/>
        </p:nvSpPr>
        <p:spPr>
          <a:xfrm>
            <a:off x="695324" y="1233488"/>
            <a:ext cx="1051401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b="1">
                <a:solidFill>
                  <a:schemeClr val="bg1"/>
                </a:solidFill>
              </a:rPr>
              <a:t>Compare options across each stage of the Framework</a:t>
            </a:r>
            <a:endParaRPr lang="en-AU" sz="1200" b="1" kern="1200">
              <a:solidFill>
                <a:schemeClr val="bg1"/>
              </a:solidFill>
            </a:endParaRPr>
          </a:p>
        </p:txBody>
      </p:sp>
      <p:sp>
        <p:nvSpPr>
          <p:cNvPr id="2" name="Rectangle 1">
            <a:extLst>
              <a:ext uri="{FF2B5EF4-FFF2-40B4-BE49-F238E27FC236}">
                <a16:creationId xmlns:a16="http://schemas.microsoft.com/office/drawing/2014/main" id="{9FF20292-CCEA-778C-2BAB-4B8ECBE874E6}"/>
              </a:ext>
            </a:extLst>
          </p:cNvPr>
          <p:cNvSpPr/>
          <p:nvPr/>
        </p:nvSpPr>
        <p:spPr>
          <a:xfrm>
            <a:off x="9853951" y="205803"/>
            <a:ext cx="1355387" cy="61932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a:t>ADDITIONAL INFORMATION</a:t>
            </a:r>
          </a:p>
        </p:txBody>
      </p:sp>
    </p:spTree>
    <p:extLst>
      <p:ext uri="{BB962C8B-B14F-4D97-AF65-F5344CB8AC3E}">
        <p14:creationId xmlns:p14="http://schemas.microsoft.com/office/powerpoint/2010/main" val="867518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December 2023</a:t>
                      </a: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The Permissions Framework and two guides will be continuously improved as they are applied.</a:t>
            </a:r>
          </a:p>
        </p:txBody>
      </p:sp>
    </p:spTree>
    <p:extLst>
      <p:ext uri="{BB962C8B-B14F-4D97-AF65-F5344CB8AC3E}">
        <p14:creationId xmlns:p14="http://schemas.microsoft.com/office/powerpoint/2010/main" val="4225235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261B9C1-932E-BC7C-E48F-E33F7C54EC9F}"/>
              </a:ext>
            </a:extLst>
          </p:cNvPr>
          <p:cNvSpPr txBox="1">
            <a:spLocks/>
          </p:cNvSpPr>
          <p:nvPr/>
        </p:nvSpPr>
        <p:spPr>
          <a:xfrm>
            <a:off x="554400" y="314324"/>
            <a:ext cx="10515600" cy="720313"/>
          </a:xfrm>
          <a:prstGeom prst="rect">
            <a:avLst/>
          </a:prstGeom>
        </p:spPr>
        <p:txBody>
          <a:bodyPr vert="horz" lIns="36000" tIns="45720" rIns="36000" bIns="45720" rtlCol="0" anchor="ctr"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AU" sz="2400"/>
              <a:t>This guide applies stages 1 to 3 of the Framework</a:t>
            </a:r>
          </a:p>
        </p:txBody>
      </p:sp>
      <p:sp>
        <p:nvSpPr>
          <p:cNvPr id="13" name="TextBox 12">
            <a:extLst>
              <a:ext uri="{FF2B5EF4-FFF2-40B4-BE49-F238E27FC236}">
                <a16:creationId xmlns:a16="http://schemas.microsoft.com/office/drawing/2014/main" id="{10B855F5-71BA-B0D4-F4CA-7C6CFF7B0F22}"/>
              </a:ext>
            </a:extLst>
          </p:cNvPr>
          <p:cNvSpPr txBox="1"/>
          <p:nvPr/>
        </p:nvSpPr>
        <p:spPr>
          <a:xfrm>
            <a:off x="554400" y="936000"/>
            <a:ext cx="10515600" cy="523220"/>
          </a:xfrm>
          <a:prstGeom prst="rect">
            <a:avLst/>
          </a:prstGeom>
          <a:solidFill>
            <a:schemeClr val="bg2"/>
          </a:solidFill>
          <a:ln>
            <a:solidFill>
              <a:schemeClr val="accent1"/>
            </a:solidFill>
          </a:ln>
        </p:spPr>
        <p:txBody>
          <a:bodyPr wrap="square" lIns="91440" tIns="45720" rIns="91440" bIns="45720" anchor="ctr">
            <a:noAutofit/>
          </a:bodyPr>
          <a:lstStyle/>
          <a:p>
            <a:r>
              <a:rPr lang="en-AU" sz="1400">
                <a:latin typeface="+mj-lt"/>
              </a:rPr>
              <a:t>It supports departments and regulators to determine whether permissions should be used and how to select the right type of permission. </a:t>
            </a:r>
          </a:p>
        </p:txBody>
      </p:sp>
      <p:sp>
        <p:nvSpPr>
          <p:cNvPr id="51" name="Arrow: Bent 50">
            <a:extLst>
              <a:ext uri="{FF2B5EF4-FFF2-40B4-BE49-F238E27FC236}">
                <a16:creationId xmlns:a16="http://schemas.microsoft.com/office/drawing/2014/main" id="{6A22E273-1218-50AF-75D1-129FEF8354BF}"/>
              </a:ext>
            </a:extLst>
          </p:cNvPr>
          <p:cNvSpPr>
            <a:spLocks/>
          </p:cNvSpPr>
          <p:nvPr/>
        </p:nvSpPr>
        <p:spPr>
          <a:xfrm rot="10800000">
            <a:off x="4056402" y="3472790"/>
            <a:ext cx="1893547" cy="2365322"/>
          </a:xfrm>
          <a:prstGeom prst="bentArrow">
            <a:avLst>
              <a:gd name="adj1" fmla="val 14730"/>
              <a:gd name="adj2" fmla="val 17733"/>
              <a:gd name="adj3" fmla="val 39318"/>
              <a:gd name="adj4" fmla="val 2483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6" name="Rectangle 5">
            <a:extLst>
              <a:ext uri="{FF2B5EF4-FFF2-40B4-BE49-F238E27FC236}">
                <a16:creationId xmlns:a16="http://schemas.microsoft.com/office/drawing/2014/main" id="{4A88DBB7-3F57-04B2-76AF-03F47B98AB5F}"/>
              </a:ext>
            </a:extLst>
          </p:cNvPr>
          <p:cNvSpPr/>
          <p:nvPr/>
        </p:nvSpPr>
        <p:spPr>
          <a:xfrm>
            <a:off x="554589" y="1913089"/>
            <a:ext cx="4390202" cy="4505840"/>
          </a:xfrm>
          <a:prstGeom prst="rect">
            <a:avLst/>
          </a:prstGeom>
          <a:solidFill>
            <a:schemeClr val="bg1"/>
          </a:solidFill>
          <a:ln>
            <a:solidFill>
              <a:schemeClr val="accent1"/>
            </a:solidFill>
          </a:ln>
        </p:spPr>
        <p:txBody>
          <a:bodyPr>
            <a:noAutofit/>
          </a:bodyPr>
          <a:lstStyle/>
          <a:p>
            <a:endParaRPr lang="en-AU"/>
          </a:p>
        </p:txBody>
      </p:sp>
      <p:sp>
        <p:nvSpPr>
          <p:cNvPr id="11" name="TextBox 10">
            <a:extLst>
              <a:ext uri="{FF2B5EF4-FFF2-40B4-BE49-F238E27FC236}">
                <a16:creationId xmlns:a16="http://schemas.microsoft.com/office/drawing/2014/main" id="{F6FB7C96-826D-2622-6E10-8F8963F5819F}"/>
              </a:ext>
            </a:extLst>
          </p:cNvPr>
          <p:cNvSpPr txBox="1"/>
          <p:nvPr/>
        </p:nvSpPr>
        <p:spPr>
          <a:xfrm>
            <a:off x="704850" y="2188575"/>
            <a:ext cx="1411196" cy="369332"/>
          </a:xfrm>
          <a:prstGeom prst="rect">
            <a:avLst/>
          </a:prstGeom>
          <a:solidFill>
            <a:schemeClr val="bg1"/>
          </a:solidFill>
        </p:spPr>
        <p:txBody>
          <a:bodyPr wrap="square" rtlCol="0">
            <a:spAutoFit/>
          </a:bodyPr>
          <a:lstStyle/>
          <a:p>
            <a:endParaRPr lang="en-AU"/>
          </a:p>
        </p:txBody>
      </p:sp>
      <p:sp>
        <p:nvSpPr>
          <p:cNvPr id="4" name="Arrow: Down 3">
            <a:extLst>
              <a:ext uri="{FF2B5EF4-FFF2-40B4-BE49-F238E27FC236}">
                <a16:creationId xmlns:a16="http://schemas.microsoft.com/office/drawing/2014/main" id="{1CCB77D2-73B5-B11F-E671-1FEAED2A76FD}"/>
              </a:ext>
            </a:extLst>
          </p:cNvPr>
          <p:cNvSpPr/>
          <p:nvPr/>
        </p:nvSpPr>
        <p:spPr>
          <a:xfrm>
            <a:off x="2640330" y="281782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5" name="Freeform: Shape 4">
            <a:extLst>
              <a:ext uri="{FF2B5EF4-FFF2-40B4-BE49-F238E27FC236}">
                <a16:creationId xmlns:a16="http://schemas.microsoft.com/office/drawing/2014/main" id="{46AB0DF4-91DC-3015-3887-739E2859162A}"/>
              </a:ext>
            </a:extLst>
          </p:cNvPr>
          <p:cNvSpPr/>
          <p:nvPr/>
        </p:nvSpPr>
        <p:spPr>
          <a:xfrm>
            <a:off x="669771" y="2931537"/>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If there is a need for Government intervention</a:t>
            </a:r>
          </a:p>
        </p:txBody>
      </p:sp>
      <p:grpSp>
        <p:nvGrpSpPr>
          <p:cNvPr id="70" name="Group 69">
            <a:extLst>
              <a:ext uri="{FF2B5EF4-FFF2-40B4-BE49-F238E27FC236}">
                <a16:creationId xmlns:a16="http://schemas.microsoft.com/office/drawing/2014/main" id="{A7DF6446-B599-EE29-5F38-5E61D3253AFE}"/>
              </a:ext>
            </a:extLst>
          </p:cNvPr>
          <p:cNvGrpSpPr/>
          <p:nvPr/>
        </p:nvGrpSpPr>
        <p:grpSpPr>
          <a:xfrm>
            <a:off x="669771" y="2045839"/>
            <a:ext cx="4159839" cy="687600"/>
            <a:chOff x="669771" y="2170484"/>
            <a:chExt cx="4159839" cy="687600"/>
          </a:xfrm>
        </p:grpSpPr>
        <p:sp>
          <p:nvSpPr>
            <p:cNvPr id="7" name="Freeform: Shape 6">
              <a:extLst>
                <a:ext uri="{FF2B5EF4-FFF2-40B4-BE49-F238E27FC236}">
                  <a16:creationId xmlns:a16="http://schemas.microsoft.com/office/drawing/2014/main" id="{C345D6FB-75BB-A5F4-6629-A5B236FABE0B}"/>
                </a:ext>
              </a:extLst>
            </p:cNvPr>
            <p:cNvSpPr/>
            <p:nvPr/>
          </p:nvSpPr>
          <p:spPr>
            <a:xfrm>
              <a:off x="669771" y="2170484"/>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latin typeface="+mj-lt"/>
                </a:rPr>
                <a:t>1. Understand problems </a:t>
              </a:r>
            </a:p>
          </p:txBody>
        </p:sp>
        <p:sp>
          <p:nvSpPr>
            <p:cNvPr id="9" name="Freeform: Shape 8">
              <a:extLst>
                <a:ext uri="{FF2B5EF4-FFF2-40B4-BE49-F238E27FC236}">
                  <a16:creationId xmlns:a16="http://schemas.microsoft.com/office/drawing/2014/main" id="{8A4FF645-E0A9-0EE6-58CA-2207CF7791EC}"/>
                </a:ext>
              </a:extLst>
            </p:cNvPr>
            <p:cNvSpPr/>
            <p:nvPr/>
          </p:nvSpPr>
          <p:spPr>
            <a:xfrm>
              <a:off x="2035841" y="2170484"/>
              <a:ext cx="2793769"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What are the risks and are they substantial? </a:t>
              </a:r>
            </a:p>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Do they warrant a role for government?</a:t>
              </a:r>
            </a:p>
          </p:txBody>
        </p:sp>
      </p:grpSp>
      <p:grpSp>
        <p:nvGrpSpPr>
          <p:cNvPr id="65" name="Group 64">
            <a:extLst>
              <a:ext uri="{FF2B5EF4-FFF2-40B4-BE49-F238E27FC236}">
                <a16:creationId xmlns:a16="http://schemas.microsoft.com/office/drawing/2014/main" id="{F0DF09AB-07E5-5165-86E2-879476B541F2}"/>
              </a:ext>
            </a:extLst>
          </p:cNvPr>
          <p:cNvGrpSpPr/>
          <p:nvPr/>
        </p:nvGrpSpPr>
        <p:grpSpPr>
          <a:xfrm>
            <a:off x="677562" y="5150512"/>
            <a:ext cx="4144257" cy="687600"/>
            <a:chOff x="669771" y="5275157"/>
            <a:chExt cx="4144257" cy="687600"/>
          </a:xfrm>
        </p:grpSpPr>
        <p:sp>
          <p:nvSpPr>
            <p:cNvPr id="14" name="Freeform: Shape 13">
              <a:extLst>
                <a:ext uri="{FF2B5EF4-FFF2-40B4-BE49-F238E27FC236}">
                  <a16:creationId xmlns:a16="http://schemas.microsoft.com/office/drawing/2014/main" id="{4969F18A-70F3-2885-7705-68103C476F68}"/>
                </a:ext>
              </a:extLst>
            </p:cNvPr>
            <p:cNvSpPr/>
            <p:nvPr/>
          </p:nvSpPr>
          <p:spPr>
            <a:xfrm>
              <a:off x="669771" y="5275157"/>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kern="1200">
                  <a:latin typeface="+mj-lt"/>
                </a:rPr>
                <a:t>3. Select permissions</a:t>
              </a:r>
              <a:endParaRPr lang="en-AU" sz="1200" kern="1200">
                <a:latin typeface="+mj-lt"/>
              </a:endParaRPr>
            </a:p>
          </p:txBody>
        </p:sp>
        <p:sp>
          <p:nvSpPr>
            <p:cNvPr id="17" name="Freeform: Shape 16">
              <a:extLst>
                <a:ext uri="{FF2B5EF4-FFF2-40B4-BE49-F238E27FC236}">
                  <a16:creationId xmlns:a16="http://schemas.microsoft.com/office/drawing/2014/main" id="{443B8085-D10D-7146-6E72-8E593191C249}"/>
                </a:ext>
              </a:extLst>
            </p:cNvPr>
            <p:cNvSpPr/>
            <p:nvPr/>
          </p:nvSpPr>
          <p:spPr>
            <a:xfrm>
              <a:off x="2020428" y="5275157"/>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a:latin typeface="+mj-lt"/>
                </a:rPr>
                <a:t>How can a scheme be designed to target risks efficiently and effectively?</a:t>
              </a:r>
              <a:r>
                <a:rPr lang="en-AU" sz="1100" kern="1200">
                  <a:latin typeface="+mj-lt"/>
                </a:rPr>
                <a:t> </a:t>
              </a:r>
            </a:p>
          </p:txBody>
        </p:sp>
      </p:grpSp>
      <p:sp>
        <p:nvSpPr>
          <p:cNvPr id="18" name="TextBox 17">
            <a:extLst>
              <a:ext uri="{FF2B5EF4-FFF2-40B4-BE49-F238E27FC236}">
                <a16:creationId xmlns:a16="http://schemas.microsoft.com/office/drawing/2014/main" id="{5D525FDF-4811-966A-EA7B-6C2080A41931}"/>
              </a:ext>
            </a:extLst>
          </p:cNvPr>
          <p:cNvSpPr txBox="1"/>
          <p:nvPr/>
        </p:nvSpPr>
        <p:spPr>
          <a:xfrm>
            <a:off x="554400" y="1670746"/>
            <a:ext cx="4390391" cy="276999"/>
          </a:xfrm>
          <a:prstGeom prst="rect">
            <a:avLst/>
          </a:prstGeom>
          <a:solidFill>
            <a:schemeClr val="accent3"/>
          </a:solidFill>
          <a:ln>
            <a:solidFill>
              <a:schemeClr val="accent1"/>
            </a:solidFill>
          </a:ln>
        </p:spPr>
        <p:txBody>
          <a:bodyPr wrap="square">
            <a:noAutofit/>
          </a:bodyPr>
          <a:lstStyle/>
          <a:p>
            <a:r>
              <a:rPr lang="en-AU" sz="1200">
                <a:solidFill>
                  <a:schemeClr val="bg1"/>
                </a:solidFill>
                <a:latin typeface="+mj-lt"/>
              </a:rPr>
              <a:t>Guide 1 </a:t>
            </a:r>
            <a:r>
              <a:rPr lang="en-AU" sz="1100">
                <a:solidFill>
                  <a:schemeClr val="bg1"/>
                </a:solidFill>
                <a:latin typeface="+mj-lt"/>
              </a:rPr>
              <a:t>- </a:t>
            </a:r>
            <a:r>
              <a:rPr lang="en-AU" sz="1200">
                <a:solidFill>
                  <a:schemeClr val="bg1"/>
                </a:solidFill>
                <a:latin typeface="+mj-lt"/>
              </a:rPr>
              <a:t>Designing a fit for purpose permissions scheme</a:t>
            </a:r>
          </a:p>
        </p:txBody>
      </p:sp>
      <p:grpSp>
        <p:nvGrpSpPr>
          <p:cNvPr id="69" name="Group 68">
            <a:extLst>
              <a:ext uri="{FF2B5EF4-FFF2-40B4-BE49-F238E27FC236}">
                <a16:creationId xmlns:a16="http://schemas.microsoft.com/office/drawing/2014/main" id="{6D466C42-2406-589C-074C-CF07652E4CDF}"/>
              </a:ext>
            </a:extLst>
          </p:cNvPr>
          <p:cNvGrpSpPr/>
          <p:nvPr/>
        </p:nvGrpSpPr>
        <p:grpSpPr>
          <a:xfrm>
            <a:off x="677562" y="3575681"/>
            <a:ext cx="4144257" cy="693810"/>
            <a:chOff x="669771" y="3700326"/>
            <a:chExt cx="4144257" cy="693810"/>
          </a:xfrm>
        </p:grpSpPr>
        <p:sp>
          <p:nvSpPr>
            <p:cNvPr id="12" name="Freeform: Shape 11">
              <a:extLst>
                <a:ext uri="{FF2B5EF4-FFF2-40B4-BE49-F238E27FC236}">
                  <a16:creationId xmlns:a16="http://schemas.microsoft.com/office/drawing/2014/main" id="{CA9D6B5B-D365-5486-FA18-9C81A949B8FF}"/>
                </a:ext>
              </a:extLst>
            </p:cNvPr>
            <p:cNvSpPr/>
            <p:nvPr/>
          </p:nvSpPr>
          <p:spPr>
            <a:xfrm>
              <a:off x="2020428" y="3700326"/>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What are the best tools, is a permission required to manage the risk?</a:t>
              </a:r>
            </a:p>
          </p:txBody>
        </p:sp>
        <p:sp>
          <p:nvSpPr>
            <p:cNvPr id="3" name="Freeform: Shape 2">
              <a:extLst>
                <a:ext uri="{FF2B5EF4-FFF2-40B4-BE49-F238E27FC236}">
                  <a16:creationId xmlns:a16="http://schemas.microsoft.com/office/drawing/2014/main" id="{5BFBCFDF-F7C3-E565-7A1D-45328F2D1ED5}"/>
                </a:ext>
              </a:extLst>
            </p:cNvPr>
            <p:cNvSpPr/>
            <p:nvPr/>
          </p:nvSpPr>
          <p:spPr>
            <a:xfrm>
              <a:off x="669771" y="3706536"/>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a:latin typeface="+mj-lt"/>
                </a:rPr>
                <a:t>2. Consider available tools</a:t>
              </a:r>
              <a:endParaRPr lang="en-AU" sz="1200" strike="sngStrike" kern="1200">
                <a:latin typeface="+mj-lt"/>
              </a:endParaRPr>
            </a:p>
          </p:txBody>
        </p:sp>
      </p:grpSp>
      <p:sp>
        <p:nvSpPr>
          <p:cNvPr id="53" name="Rectangle 52">
            <a:extLst>
              <a:ext uri="{FF2B5EF4-FFF2-40B4-BE49-F238E27FC236}">
                <a16:creationId xmlns:a16="http://schemas.microsoft.com/office/drawing/2014/main" id="{9BB7D435-D8D7-D1A0-2AA7-B2790E5C416D}"/>
              </a:ext>
            </a:extLst>
          </p:cNvPr>
          <p:cNvSpPr/>
          <p:nvPr/>
        </p:nvSpPr>
        <p:spPr>
          <a:xfrm>
            <a:off x="5518282" y="3780224"/>
            <a:ext cx="288000" cy="34735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39" name="TextBox 38">
            <a:extLst>
              <a:ext uri="{FF2B5EF4-FFF2-40B4-BE49-F238E27FC236}">
                <a16:creationId xmlns:a16="http://schemas.microsoft.com/office/drawing/2014/main" id="{F9EDC054-59A0-E972-A36B-88FBCF344012}"/>
              </a:ext>
            </a:extLst>
          </p:cNvPr>
          <p:cNvSpPr txBox="1"/>
          <p:nvPr/>
        </p:nvSpPr>
        <p:spPr>
          <a:xfrm>
            <a:off x="6800486" y="2188575"/>
            <a:ext cx="1411196" cy="369332"/>
          </a:xfrm>
          <a:prstGeom prst="rect">
            <a:avLst/>
          </a:prstGeom>
          <a:solidFill>
            <a:schemeClr val="bg1"/>
          </a:solidFill>
        </p:spPr>
        <p:txBody>
          <a:bodyPr wrap="square" rtlCol="0">
            <a:spAutoFit/>
          </a:bodyPr>
          <a:lstStyle/>
          <a:p>
            <a:endParaRPr lang="en-AU"/>
          </a:p>
        </p:txBody>
      </p:sp>
      <p:sp>
        <p:nvSpPr>
          <p:cNvPr id="43" name="Rectangle 42">
            <a:extLst>
              <a:ext uri="{FF2B5EF4-FFF2-40B4-BE49-F238E27FC236}">
                <a16:creationId xmlns:a16="http://schemas.microsoft.com/office/drawing/2014/main" id="{CCC61664-7ECA-A561-59FA-42BFF557611D}"/>
              </a:ext>
            </a:extLst>
          </p:cNvPr>
          <p:cNvSpPr/>
          <p:nvPr/>
        </p:nvSpPr>
        <p:spPr>
          <a:xfrm>
            <a:off x="6650225" y="1913089"/>
            <a:ext cx="4390202" cy="4505840"/>
          </a:xfrm>
          <a:prstGeom prst="rect">
            <a:avLst/>
          </a:prstGeom>
          <a:ln>
            <a:solidFill>
              <a:schemeClr val="accent1"/>
            </a:solidFill>
          </a:ln>
        </p:spPr>
        <p:txBody>
          <a:bodyPr>
            <a:noAutofit/>
          </a:bodyPr>
          <a:lstStyle/>
          <a:p>
            <a:endParaRPr lang="en-AU"/>
          </a:p>
        </p:txBody>
      </p:sp>
      <p:grpSp>
        <p:nvGrpSpPr>
          <p:cNvPr id="62" name="Group 61">
            <a:extLst>
              <a:ext uri="{FF2B5EF4-FFF2-40B4-BE49-F238E27FC236}">
                <a16:creationId xmlns:a16="http://schemas.microsoft.com/office/drawing/2014/main" id="{70AC82BC-F3B4-39D7-5205-0C148B47C2A8}"/>
              </a:ext>
            </a:extLst>
          </p:cNvPr>
          <p:cNvGrpSpPr/>
          <p:nvPr/>
        </p:nvGrpSpPr>
        <p:grpSpPr>
          <a:xfrm>
            <a:off x="6751274" y="2045839"/>
            <a:ext cx="4159839" cy="687600"/>
            <a:chOff x="6765407" y="2170484"/>
            <a:chExt cx="4159839" cy="687600"/>
          </a:xfrm>
        </p:grpSpPr>
        <p:sp>
          <p:nvSpPr>
            <p:cNvPr id="44" name="Freeform: Shape 43">
              <a:extLst>
                <a:ext uri="{FF2B5EF4-FFF2-40B4-BE49-F238E27FC236}">
                  <a16:creationId xmlns:a16="http://schemas.microsoft.com/office/drawing/2014/main" id="{F4DB15C7-389C-1CDB-34FB-D3D1B92C7DBB}"/>
                </a:ext>
              </a:extLst>
            </p:cNvPr>
            <p:cNvSpPr/>
            <p:nvPr/>
          </p:nvSpPr>
          <p:spPr>
            <a:xfrm>
              <a:off x="6765407" y="2170484"/>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latin typeface="+mj-lt"/>
                </a:rPr>
                <a:t>4. Design features</a:t>
              </a:r>
            </a:p>
          </p:txBody>
        </p:sp>
        <p:sp>
          <p:nvSpPr>
            <p:cNvPr id="45" name="Freeform: Shape 44">
              <a:extLst>
                <a:ext uri="{FF2B5EF4-FFF2-40B4-BE49-F238E27FC236}">
                  <a16:creationId xmlns:a16="http://schemas.microsoft.com/office/drawing/2014/main" id="{5564CFD2-64C6-D43D-7433-7AD8756C6997}"/>
                </a:ext>
              </a:extLst>
            </p:cNvPr>
            <p:cNvSpPr/>
            <p:nvPr/>
          </p:nvSpPr>
          <p:spPr>
            <a:xfrm>
              <a:off x="8131477" y="2170484"/>
              <a:ext cx="2793769"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a:latin typeface="+mj-lt"/>
                </a:rPr>
                <a:t>How can we target risk using best mix of features for each permission?</a:t>
              </a:r>
              <a:endParaRPr lang="en-AU" sz="1100" kern="1200">
                <a:latin typeface="+mj-lt"/>
              </a:endParaRPr>
            </a:p>
          </p:txBody>
        </p:sp>
      </p:grpSp>
      <p:grpSp>
        <p:nvGrpSpPr>
          <p:cNvPr id="63" name="Group 62">
            <a:extLst>
              <a:ext uri="{FF2B5EF4-FFF2-40B4-BE49-F238E27FC236}">
                <a16:creationId xmlns:a16="http://schemas.microsoft.com/office/drawing/2014/main" id="{DA261328-134C-88D6-A8ED-7213743962D5}"/>
              </a:ext>
            </a:extLst>
          </p:cNvPr>
          <p:cNvGrpSpPr/>
          <p:nvPr/>
        </p:nvGrpSpPr>
        <p:grpSpPr>
          <a:xfrm>
            <a:off x="6759065" y="5150512"/>
            <a:ext cx="4144257" cy="687600"/>
            <a:chOff x="6765407" y="5275157"/>
            <a:chExt cx="4144257" cy="687600"/>
          </a:xfrm>
        </p:grpSpPr>
        <p:sp>
          <p:nvSpPr>
            <p:cNvPr id="47" name="Freeform: Shape 46">
              <a:extLst>
                <a:ext uri="{FF2B5EF4-FFF2-40B4-BE49-F238E27FC236}">
                  <a16:creationId xmlns:a16="http://schemas.microsoft.com/office/drawing/2014/main" id="{1658AE60-B852-71D5-BB91-B3204C409A43}"/>
                </a:ext>
              </a:extLst>
            </p:cNvPr>
            <p:cNvSpPr/>
            <p:nvPr/>
          </p:nvSpPr>
          <p:spPr>
            <a:xfrm>
              <a:off x="6765407" y="5275157"/>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kern="1200">
                  <a:latin typeface="+mj-lt"/>
                </a:rPr>
                <a:t>6. Evaluate outcomes</a:t>
              </a:r>
              <a:endParaRPr lang="en-AU" sz="1200" kern="1200">
                <a:latin typeface="+mj-lt"/>
              </a:endParaRPr>
            </a:p>
          </p:txBody>
        </p:sp>
        <p:sp>
          <p:nvSpPr>
            <p:cNvPr id="48" name="Freeform: Shape 47">
              <a:extLst>
                <a:ext uri="{FF2B5EF4-FFF2-40B4-BE49-F238E27FC236}">
                  <a16:creationId xmlns:a16="http://schemas.microsoft.com/office/drawing/2014/main" id="{1BCC3E17-445F-80A6-0DB6-00E935239D82}"/>
                </a:ext>
              </a:extLst>
            </p:cNvPr>
            <p:cNvSpPr/>
            <p:nvPr/>
          </p:nvSpPr>
          <p:spPr>
            <a:xfrm>
              <a:off x="8116064" y="5275157"/>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en-AU" sz="1100" kern="1200">
                  <a:latin typeface="+mj-lt"/>
                </a:rPr>
                <a:t>Do monitoring and evaluation processes inform policy and regulatory improvement?</a:t>
              </a:r>
              <a:r>
                <a:rPr lang="en-AU" sz="1100">
                  <a:latin typeface="+mj-lt"/>
                </a:rPr>
                <a:t> </a:t>
              </a:r>
              <a:endParaRPr lang="en-AU" sz="1100" kern="1200">
                <a:latin typeface="+mj-lt"/>
              </a:endParaRPr>
            </a:p>
          </p:txBody>
        </p:sp>
      </p:grpSp>
      <p:sp>
        <p:nvSpPr>
          <p:cNvPr id="49" name="TextBox 48">
            <a:extLst>
              <a:ext uri="{FF2B5EF4-FFF2-40B4-BE49-F238E27FC236}">
                <a16:creationId xmlns:a16="http://schemas.microsoft.com/office/drawing/2014/main" id="{68359036-78DE-0789-BA18-DA867D913CF1}"/>
              </a:ext>
            </a:extLst>
          </p:cNvPr>
          <p:cNvSpPr txBox="1"/>
          <p:nvPr/>
        </p:nvSpPr>
        <p:spPr>
          <a:xfrm>
            <a:off x="6650036" y="1670746"/>
            <a:ext cx="4390391" cy="276999"/>
          </a:xfrm>
          <a:prstGeom prst="rect">
            <a:avLst/>
          </a:prstGeom>
          <a:solidFill>
            <a:schemeClr val="accent3"/>
          </a:solidFill>
          <a:ln>
            <a:solidFill>
              <a:schemeClr val="accent1"/>
            </a:solidFill>
          </a:ln>
        </p:spPr>
        <p:txBody>
          <a:bodyPr wrap="square">
            <a:noAutofit/>
          </a:bodyPr>
          <a:lstStyle/>
          <a:p>
            <a:r>
              <a:rPr lang="en-AU" sz="1200">
                <a:solidFill>
                  <a:schemeClr val="bg1"/>
                </a:solidFill>
                <a:latin typeface="+mj-lt"/>
              </a:rPr>
              <a:t>Guide 2 - Refining and improving how permissions work</a:t>
            </a:r>
          </a:p>
        </p:txBody>
      </p:sp>
      <p:grpSp>
        <p:nvGrpSpPr>
          <p:cNvPr id="64" name="Group 63">
            <a:extLst>
              <a:ext uri="{FF2B5EF4-FFF2-40B4-BE49-F238E27FC236}">
                <a16:creationId xmlns:a16="http://schemas.microsoft.com/office/drawing/2014/main" id="{F61862AE-C90F-5E10-6E82-85C790527ACC}"/>
              </a:ext>
            </a:extLst>
          </p:cNvPr>
          <p:cNvGrpSpPr/>
          <p:nvPr/>
        </p:nvGrpSpPr>
        <p:grpSpPr>
          <a:xfrm>
            <a:off x="6759065" y="3582027"/>
            <a:ext cx="4144257" cy="687600"/>
            <a:chOff x="6765407" y="3706672"/>
            <a:chExt cx="4144257" cy="687600"/>
          </a:xfrm>
        </p:grpSpPr>
        <p:sp>
          <p:nvSpPr>
            <p:cNvPr id="46" name="Freeform: Shape 45">
              <a:extLst>
                <a:ext uri="{FF2B5EF4-FFF2-40B4-BE49-F238E27FC236}">
                  <a16:creationId xmlns:a16="http://schemas.microsoft.com/office/drawing/2014/main" id="{B4104944-981F-AE60-CAFC-0ED0D51B3FDA}"/>
                </a:ext>
              </a:extLst>
            </p:cNvPr>
            <p:cNvSpPr/>
            <p:nvPr/>
          </p:nvSpPr>
          <p:spPr>
            <a:xfrm>
              <a:off x="8116064" y="3706672"/>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Do</a:t>
              </a:r>
              <a:r>
                <a:rPr lang="en-AU" sz="1100">
                  <a:latin typeface="+mj-lt"/>
                </a:rPr>
                <a:t> regulator practices achieve the best risk management using existing permissions?</a:t>
              </a:r>
              <a:endParaRPr lang="en-AU" sz="1100" kern="1200">
                <a:latin typeface="+mj-lt"/>
              </a:endParaRPr>
            </a:p>
          </p:txBody>
        </p:sp>
        <p:sp>
          <p:nvSpPr>
            <p:cNvPr id="50" name="Freeform: Shape 49">
              <a:extLst>
                <a:ext uri="{FF2B5EF4-FFF2-40B4-BE49-F238E27FC236}">
                  <a16:creationId xmlns:a16="http://schemas.microsoft.com/office/drawing/2014/main" id="{656BD4BD-3384-BC1D-781C-1AE0A076C656}"/>
                </a:ext>
              </a:extLst>
            </p:cNvPr>
            <p:cNvSpPr/>
            <p:nvPr/>
          </p:nvSpPr>
          <p:spPr>
            <a:xfrm>
              <a:off x="6765407" y="3706672"/>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a:latin typeface="+mj-lt"/>
                </a:rPr>
                <a:t>5. Administer effectively</a:t>
              </a:r>
              <a:endParaRPr lang="en-AU" sz="1200" strike="sngStrike" kern="1200">
                <a:latin typeface="+mj-lt"/>
              </a:endParaRPr>
            </a:p>
          </p:txBody>
        </p:sp>
      </p:grpSp>
      <p:sp>
        <p:nvSpPr>
          <p:cNvPr id="59" name="Arrow: Bent 58">
            <a:extLst>
              <a:ext uri="{FF2B5EF4-FFF2-40B4-BE49-F238E27FC236}">
                <a16:creationId xmlns:a16="http://schemas.microsoft.com/office/drawing/2014/main" id="{89A8D8DA-65C8-3EAE-E37D-784C10A78ED2}"/>
              </a:ext>
            </a:extLst>
          </p:cNvPr>
          <p:cNvSpPr/>
          <p:nvPr/>
        </p:nvSpPr>
        <p:spPr>
          <a:xfrm>
            <a:off x="5670378" y="2045839"/>
            <a:ext cx="911343" cy="1591154"/>
          </a:xfrm>
          <a:prstGeom prst="bentArrow">
            <a:avLst>
              <a:gd name="adj1" fmla="val 30489"/>
              <a:gd name="adj2" fmla="val 31601"/>
              <a:gd name="adj3" fmla="val 34905"/>
              <a:gd name="adj4" fmla="val 4375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6" name="Freeform: Shape 15">
            <a:extLst>
              <a:ext uri="{FF2B5EF4-FFF2-40B4-BE49-F238E27FC236}">
                <a16:creationId xmlns:a16="http://schemas.microsoft.com/office/drawing/2014/main" id="{E11A7C18-41FF-91C8-3237-7C8B4E985071}"/>
              </a:ext>
            </a:extLst>
          </p:cNvPr>
          <p:cNvSpPr/>
          <p:nvPr/>
        </p:nvSpPr>
        <p:spPr>
          <a:xfrm>
            <a:off x="5215394" y="3528344"/>
            <a:ext cx="1206112" cy="599238"/>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For a given permission scheme</a:t>
            </a:r>
          </a:p>
        </p:txBody>
      </p:sp>
      <p:sp>
        <p:nvSpPr>
          <p:cNvPr id="68" name="Freeform: Shape 67">
            <a:extLst>
              <a:ext uri="{FF2B5EF4-FFF2-40B4-BE49-F238E27FC236}">
                <a16:creationId xmlns:a16="http://schemas.microsoft.com/office/drawing/2014/main" id="{08E519C8-2A4C-684C-B5A6-4C4EDD36B7CF}"/>
              </a:ext>
            </a:extLst>
          </p:cNvPr>
          <p:cNvSpPr/>
          <p:nvPr/>
        </p:nvSpPr>
        <p:spPr>
          <a:xfrm>
            <a:off x="6738185" y="5962788"/>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a:solidFill>
                  <a:schemeClr val="tx1"/>
                </a:solidFill>
                <a:latin typeface="+mj-lt"/>
              </a:rPr>
              <a:t>If desired outcomes are not being met, go to step 1</a:t>
            </a:r>
          </a:p>
        </p:txBody>
      </p:sp>
      <p:sp>
        <p:nvSpPr>
          <p:cNvPr id="26" name="Arrow: Down 25">
            <a:extLst>
              <a:ext uri="{FF2B5EF4-FFF2-40B4-BE49-F238E27FC236}">
                <a16:creationId xmlns:a16="http://schemas.microsoft.com/office/drawing/2014/main" id="{63F82259-ACE0-F987-6948-C89D2A18A22B}"/>
              </a:ext>
            </a:extLst>
          </p:cNvPr>
          <p:cNvSpPr/>
          <p:nvPr/>
        </p:nvSpPr>
        <p:spPr>
          <a:xfrm>
            <a:off x="2640330" y="434182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35" name="Freeform: Shape 34">
            <a:extLst>
              <a:ext uri="{FF2B5EF4-FFF2-40B4-BE49-F238E27FC236}">
                <a16:creationId xmlns:a16="http://schemas.microsoft.com/office/drawing/2014/main" id="{FD81CE3C-C79C-B3E0-4790-4E579D569922}"/>
              </a:ext>
            </a:extLst>
          </p:cNvPr>
          <p:cNvSpPr/>
          <p:nvPr/>
        </p:nvSpPr>
        <p:spPr>
          <a:xfrm>
            <a:off x="669771" y="4479002"/>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If permissions are required</a:t>
            </a:r>
          </a:p>
        </p:txBody>
      </p:sp>
      <p:sp>
        <p:nvSpPr>
          <p:cNvPr id="27" name="Arrow: Down 26">
            <a:extLst>
              <a:ext uri="{FF2B5EF4-FFF2-40B4-BE49-F238E27FC236}">
                <a16:creationId xmlns:a16="http://schemas.microsoft.com/office/drawing/2014/main" id="{3294FD0F-8663-D7C2-69BD-1BB6EAA6C378}"/>
              </a:ext>
            </a:extLst>
          </p:cNvPr>
          <p:cNvSpPr/>
          <p:nvPr/>
        </p:nvSpPr>
        <p:spPr>
          <a:xfrm>
            <a:off x="8869680" y="279877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28" name="Arrow: Down 27">
            <a:extLst>
              <a:ext uri="{FF2B5EF4-FFF2-40B4-BE49-F238E27FC236}">
                <a16:creationId xmlns:a16="http://schemas.microsoft.com/office/drawing/2014/main" id="{2AA7953C-D16A-22A3-AF7F-BB1C9AB92142}"/>
              </a:ext>
            </a:extLst>
          </p:cNvPr>
          <p:cNvSpPr/>
          <p:nvPr/>
        </p:nvSpPr>
        <p:spPr>
          <a:xfrm>
            <a:off x="8869680" y="432277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38" name="Freeform: Shape 37">
            <a:extLst>
              <a:ext uri="{FF2B5EF4-FFF2-40B4-BE49-F238E27FC236}">
                <a16:creationId xmlns:a16="http://schemas.microsoft.com/office/drawing/2014/main" id="{93FFEBA4-4DA5-8EDF-4384-374B23DE3FC2}"/>
              </a:ext>
            </a:extLst>
          </p:cNvPr>
          <p:cNvSpPr/>
          <p:nvPr/>
        </p:nvSpPr>
        <p:spPr>
          <a:xfrm>
            <a:off x="6751274" y="4479002"/>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a:solidFill>
                  <a:schemeClr val="tx1"/>
                </a:solidFill>
                <a:latin typeface="+mj-lt"/>
              </a:rPr>
              <a:t>For all permission schemes</a:t>
            </a:r>
            <a:endParaRPr lang="en-AU" sz="1200" kern="1200">
              <a:solidFill>
                <a:schemeClr val="tx1"/>
              </a:solidFill>
              <a:highlight>
                <a:srgbClr val="00FFFF"/>
              </a:highlight>
              <a:latin typeface="+mj-lt"/>
            </a:endParaRPr>
          </a:p>
        </p:txBody>
      </p:sp>
      <p:sp>
        <p:nvSpPr>
          <p:cNvPr id="42" name="Freeform: Shape 41">
            <a:extLst>
              <a:ext uri="{FF2B5EF4-FFF2-40B4-BE49-F238E27FC236}">
                <a16:creationId xmlns:a16="http://schemas.microsoft.com/office/drawing/2014/main" id="{951E1606-2CCE-6739-2AE3-5E189E1947B7}"/>
              </a:ext>
            </a:extLst>
          </p:cNvPr>
          <p:cNvSpPr/>
          <p:nvPr/>
        </p:nvSpPr>
        <p:spPr>
          <a:xfrm>
            <a:off x="6751274" y="2931537"/>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a:solidFill>
                  <a:schemeClr val="tx1"/>
                </a:solidFill>
                <a:latin typeface="+mj-lt"/>
              </a:rPr>
              <a:t>If planning or improving administration of a scheme </a:t>
            </a:r>
            <a:endParaRPr lang="en-AU" sz="1200" kern="1200">
              <a:solidFill>
                <a:schemeClr val="tx1"/>
              </a:solidFill>
              <a:latin typeface="+mj-lt"/>
            </a:endParaRPr>
          </a:p>
        </p:txBody>
      </p:sp>
    </p:spTree>
    <p:extLst>
      <p:ext uri="{BB962C8B-B14F-4D97-AF65-F5344CB8AC3E}">
        <p14:creationId xmlns:p14="http://schemas.microsoft.com/office/powerpoint/2010/main" val="125772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6FB7C96-826D-2622-6E10-8F8963F5819F}"/>
              </a:ext>
            </a:extLst>
          </p:cNvPr>
          <p:cNvSpPr txBox="1"/>
          <p:nvPr/>
        </p:nvSpPr>
        <p:spPr>
          <a:xfrm>
            <a:off x="704850" y="1761776"/>
            <a:ext cx="1411196" cy="369332"/>
          </a:xfrm>
          <a:prstGeom prst="rect">
            <a:avLst/>
          </a:prstGeom>
          <a:solidFill>
            <a:schemeClr val="bg1"/>
          </a:solidFill>
        </p:spPr>
        <p:txBody>
          <a:bodyPr wrap="square" rtlCol="0">
            <a:spAutoFit/>
          </a:bodyPr>
          <a:lstStyle/>
          <a:p>
            <a:endParaRPr lang="en-AU"/>
          </a:p>
        </p:txBody>
      </p:sp>
      <p:sp>
        <p:nvSpPr>
          <p:cNvPr id="10" name="Title 9">
            <a:extLst>
              <a:ext uri="{FF2B5EF4-FFF2-40B4-BE49-F238E27FC236}">
                <a16:creationId xmlns:a16="http://schemas.microsoft.com/office/drawing/2014/main" id="{C4DF34BE-A53D-54C7-7910-2F5F2ACFD388}"/>
              </a:ext>
            </a:extLst>
          </p:cNvPr>
          <p:cNvSpPr>
            <a:spLocks noGrp="1"/>
          </p:cNvSpPr>
          <p:nvPr>
            <p:ph type="title"/>
          </p:nvPr>
        </p:nvSpPr>
        <p:spPr/>
        <p:txBody>
          <a:bodyPr/>
          <a:lstStyle/>
          <a:p>
            <a:r>
              <a:rPr lang="en-AU"/>
              <a:t>Using this Guide</a:t>
            </a:r>
          </a:p>
        </p:txBody>
      </p:sp>
      <p:sp>
        <p:nvSpPr>
          <p:cNvPr id="3" name="Content Placeholder 2">
            <a:extLst>
              <a:ext uri="{FF2B5EF4-FFF2-40B4-BE49-F238E27FC236}">
                <a16:creationId xmlns:a16="http://schemas.microsoft.com/office/drawing/2014/main" id="{9A89406C-157E-E1A8-1C42-25063605A003}"/>
              </a:ext>
            </a:extLst>
          </p:cNvPr>
          <p:cNvSpPr>
            <a:spLocks noGrp="1"/>
          </p:cNvSpPr>
          <p:nvPr>
            <p:ph idx="1"/>
          </p:nvPr>
        </p:nvSpPr>
        <p:spPr>
          <a:xfrm>
            <a:off x="704851" y="1700213"/>
            <a:ext cx="3058628" cy="4476749"/>
          </a:xfrm>
        </p:spPr>
        <p:txBody>
          <a:bodyPr/>
          <a:lstStyle/>
          <a:p>
            <a:pPr lvl="2">
              <a:spcBef>
                <a:spcPts val="600"/>
              </a:spcBef>
            </a:pPr>
            <a:r>
              <a:rPr lang="en-US"/>
              <a:t>Stage 1: Understand problems</a:t>
            </a:r>
          </a:p>
          <a:p>
            <a:pPr lvl="2">
              <a:spcBef>
                <a:spcPts val="600"/>
              </a:spcBef>
            </a:pPr>
            <a:r>
              <a:rPr lang="en-US"/>
              <a:t>Stage 2: Consider available tools</a:t>
            </a:r>
          </a:p>
          <a:p>
            <a:pPr lvl="2">
              <a:spcBef>
                <a:spcPts val="600"/>
              </a:spcBef>
            </a:pPr>
            <a:r>
              <a:rPr lang="en-US"/>
              <a:t>Stage 3: Select permissions</a:t>
            </a:r>
          </a:p>
          <a:p>
            <a:pPr lvl="2">
              <a:spcBef>
                <a:spcPts val="600"/>
              </a:spcBef>
            </a:pPr>
            <a:r>
              <a:rPr lang="en-US"/>
              <a:t>Next steps</a:t>
            </a:r>
          </a:p>
          <a:p>
            <a:pPr lvl="2">
              <a:spcBef>
                <a:spcPts val="600"/>
              </a:spcBef>
            </a:pPr>
            <a:r>
              <a:rPr lang="en-US"/>
              <a:t>Appendices</a:t>
            </a:r>
          </a:p>
          <a:p>
            <a:endParaRPr lang="en-US"/>
          </a:p>
          <a:p>
            <a:endParaRPr lang="en-US"/>
          </a:p>
          <a:p>
            <a:endParaRPr lang="en-AU"/>
          </a:p>
        </p:txBody>
      </p:sp>
      <p:sp>
        <p:nvSpPr>
          <p:cNvPr id="12" name="Content Placeholder 11">
            <a:extLst>
              <a:ext uri="{FF2B5EF4-FFF2-40B4-BE49-F238E27FC236}">
                <a16:creationId xmlns:a16="http://schemas.microsoft.com/office/drawing/2014/main" id="{CB780FAE-2DDC-B19E-B086-D475EE52E6D1}"/>
              </a:ext>
            </a:extLst>
          </p:cNvPr>
          <p:cNvSpPr>
            <a:spLocks noGrp="1"/>
          </p:cNvSpPr>
          <p:nvPr>
            <p:ph idx="13"/>
          </p:nvPr>
        </p:nvSpPr>
        <p:spPr>
          <a:xfrm>
            <a:off x="4061861" y="1700213"/>
            <a:ext cx="7247823" cy="4484293"/>
          </a:xfrm>
        </p:spPr>
        <p:txBody>
          <a:bodyPr/>
          <a:lstStyle/>
          <a:p>
            <a:r>
              <a:rPr lang="en-AU" sz="1400">
                <a:latin typeface="+mn-lt"/>
              </a:rPr>
              <a:t>Be clear about the context for your review. What has prompted the review?</a:t>
            </a:r>
          </a:p>
          <a:p>
            <a:r>
              <a:rPr lang="en-AU" sz="1400">
                <a:latin typeface="+mn-lt"/>
              </a:rPr>
              <a:t>Identify relevant permissions and how they work within their broader regulatory regime and the state, interstate and national context. </a:t>
            </a:r>
          </a:p>
          <a:p>
            <a:r>
              <a:rPr lang="en-AU" sz="1400">
                <a:latin typeface="+mn-lt"/>
              </a:rPr>
              <a:t>Even if you are considering a new permission, there may be relevant other permissions.  </a:t>
            </a:r>
          </a:p>
          <a:p>
            <a:r>
              <a:rPr lang="en-AU" sz="1400">
                <a:solidFill>
                  <a:srgbClr val="232B39"/>
                </a:solidFill>
                <a:latin typeface="VIC"/>
              </a:rPr>
              <a:t>There is flexibility in applying the Framework under national agreements and some emergency response regulatory frameworks.</a:t>
            </a:r>
            <a:endParaRPr lang="en-AU" sz="1400">
              <a:latin typeface="+mn-lt"/>
            </a:endParaRPr>
          </a:p>
          <a:p>
            <a:r>
              <a:rPr lang="en-AU" sz="1400">
                <a:latin typeface="+mn-lt"/>
              </a:rPr>
              <a:t>Apply the stages in order in this guide. Be prepared to return to earlier stages if you are unable to approach the questions as prompted or your analysis suggests a broader approach is needed. See </a:t>
            </a:r>
            <a:r>
              <a:rPr lang="en-AU" sz="1400" b="1">
                <a:latin typeface="+mn-lt"/>
              </a:rPr>
              <a:t>Appendix 1</a:t>
            </a:r>
            <a:r>
              <a:rPr lang="en-AU" sz="1400">
                <a:latin typeface="+mn-lt"/>
              </a:rPr>
              <a:t> for an outline of related guides.</a:t>
            </a:r>
          </a:p>
          <a:p>
            <a:r>
              <a:rPr lang="en-AU" sz="1400">
                <a:latin typeface="+mn-lt"/>
              </a:rPr>
              <a:t>Use the template included in </a:t>
            </a:r>
            <a:r>
              <a:rPr lang="en-AU" sz="1400" b="1">
                <a:latin typeface="+mn-lt"/>
              </a:rPr>
              <a:t>Appendix 1</a:t>
            </a:r>
            <a:r>
              <a:rPr lang="en-AU" sz="1400">
                <a:latin typeface="+mn-lt"/>
              </a:rPr>
              <a:t> to summarise findings to support a recommended reform.  </a:t>
            </a:r>
          </a:p>
        </p:txBody>
      </p:sp>
      <p:sp>
        <p:nvSpPr>
          <p:cNvPr id="8" name="Title 3">
            <a:extLst>
              <a:ext uri="{FF2B5EF4-FFF2-40B4-BE49-F238E27FC236}">
                <a16:creationId xmlns:a16="http://schemas.microsoft.com/office/drawing/2014/main" id="{9261B9C1-932E-BC7C-E48F-E33F7C54EC9F}"/>
              </a:ext>
            </a:extLst>
          </p:cNvPr>
          <p:cNvSpPr txBox="1">
            <a:spLocks/>
          </p:cNvSpPr>
          <p:nvPr/>
        </p:nvSpPr>
        <p:spPr>
          <a:xfrm>
            <a:off x="708274" y="-104858"/>
            <a:ext cx="10515600" cy="1034638"/>
          </a:xfrm>
          <a:prstGeom prst="rect">
            <a:avLst/>
          </a:prstGeom>
        </p:spPr>
        <p:txBody>
          <a:bodyPr vert="horz" lIns="36000" tIns="45720" rIns="36000" bIns="45720" rtlCol="0" anchor="b"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endParaRPr lang="en-AU" sz="2400"/>
          </a:p>
        </p:txBody>
      </p:sp>
      <p:sp>
        <p:nvSpPr>
          <p:cNvPr id="14" name="TextBox 13">
            <a:extLst>
              <a:ext uri="{FF2B5EF4-FFF2-40B4-BE49-F238E27FC236}">
                <a16:creationId xmlns:a16="http://schemas.microsoft.com/office/drawing/2014/main" id="{64E65C68-4D28-A567-659C-7532BE8C931E}"/>
              </a:ext>
            </a:extLst>
          </p:cNvPr>
          <p:cNvSpPr txBox="1"/>
          <p:nvPr/>
        </p:nvSpPr>
        <p:spPr>
          <a:xfrm>
            <a:off x="4067175" y="1121240"/>
            <a:ext cx="7324725" cy="440512"/>
          </a:xfrm>
          <a:prstGeom prst="rect">
            <a:avLst/>
          </a:prstGeom>
          <a:solidFill>
            <a:schemeClr val="bg2"/>
          </a:solidFill>
          <a:ln>
            <a:solidFill>
              <a:schemeClr val="accent1"/>
            </a:solidFill>
          </a:ln>
        </p:spPr>
        <p:txBody>
          <a:bodyPr wrap="square" anchor="ctr">
            <a:noAutofit/>
          </a:bodyPr>
          <a:lstStyle/>
          <a:p>
            <a:r>
              <a:rPr lang="en-AU" sz="1600" b="1"/>
              <a:t>Before you begin</a:t>
            </a:r>
          </a:p>
        </p:txBody>
      </p:sp>
      <p:sp>
        <p:nvSpPr>
          <p:cNvPr id="17" name="TextBox 16">
            <a:extLst>
              <a:ext uri="{FF2B5EF4-FFF2-40B4-BE49-F238E27FC236}">
                <a16:creationId xmlns:a16="http://schemas.microsoft.com/office/drawing/2014/main" id="{D1DD6530-88E5-D497-B841-DA8830568DA3}"/>
              </a:ext>
            </a:extLst>
          </p:cNvPr>
          <p:cNvSpPr txBox="1"/>
          <p:nvPr/>
        </p:nvSpPr>
        <p:spPr>
          <a:xfrm>
            <a:off x="695325" y="1121240"/>
            <a:ext cx="3076575" cy="440511"/>
          </a:xfrm>
          <a:prstGeom prst="rect">
            <a:avLst/>
          </a:prstGeom>
          <a:solidFill>
            <a:schemeClr val="bg2"/>
          </a:solidFill>
          <a:ln>
            <a:solidFill>
              <a:schemeClr val="accent1"/>
            </a:solidFill>
          </a:ln>
        </p:spPr>
        <p:txBody>
          <a:bodyPr wrap="square" anchor="ctr">
            <a:noAutofit/>
          </a:bodyPr>
          <a:lstStyle/>
          <a:p>
            <a:r>
              <a:rPr lang="en-AU" sz="1600" b="1"/>
              <a:t>Structure</a:t>
            </a:r>
          </a:p>
        </p:txBody>
      </p:sp>
    </p:spTree>
    <p:extLst>
      <p:ext uri="{BB962C8B-B14F-4D97-AF65-F5344CB8AC3E}">
        <p14:creationId xmlns:p14="http://schemas.microsoft.com/office/powerpoint/2010/main" val="12112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Stage 1: Understand problems</a:t>
            </a:r>
          </a:p>
        </p:txBody>
      </p:sp>
      <p:sp>
        <p:nvSpPr>
          <p:cNvPr id="10" name="Content Placeholder 9">
            <a:extLst>
              <a:ext uri="{FF2B5EF4-FFF2-40B4-BE49-F238E27FC236}">
                <a16:creationId xmlns:a16="http://schemas.microsoft.com/office/drawing/2014/main" id="{145643C8-30EE-71E1-60AE-8DC6A26F0741}"/>
              </a:ext>
            </a:extLst>
          </p:cNvPr>
          <p:cNvSpPr>
            <a:spLocks noGrp="1"/>
          </p:cNvSpPr>
          <p:nvPr>
            <p:ph idx="1"/>
          </p:nvPr>
        </p:nvSpPr>
        <p:spPr>
          <a:xfrm>
            <a:off x="7505700" y="1546860"/>
            <a:ext cx="3781425" cy="4368165"/>
          </a:xfrm>
          <a:ln>
            <a:solidFill>
              <a:schemeClr val="accent3"/>
            </a:solidFill>
          </a:ln>
        </p:spPr>
        <p:txBody>
          <a:bodyPr lIns="144000" tIns="144000" rIns="144000"/>
          <a:lstStyle/>
          <a:p>
            <a:r>
              <a:rPr lang="en-US" sz="1400"/>
              <a:t>Is there a role for government?</a:t>
            </a:r>
          </a:p>
          <a:p>
            <a:pPr lvl="1"/>
            <a:r>
              <a:rPr lang="en-US" sz="1200"/>
              <a:t>In this stage you will identify the nature of the harm you are considering and the level of risk of the harm. </a:t>
            </a:r>
          </a:p>
          <a:p>
            <a:pPr lvl="1"/>
            <a:r>
              <a:rPr lang="en-US" sz="1200"/>
              <a:t>You will focus on the drivers of the harm and whether there is a role for the Government to manage the risk and if so, what the policy objectives are</a:t>
            </a:r>
            <a:r>
              <a:rPr lang="en-US" sz="1400"/>
              <a:t>.</a:t>
            </a:r>
          </a:p>
        </p:txBody>
      </p:sp>
      <p:sp>
        <p:nvSpPr>
          <p:cNvPr id="5" name="Rectangle 4">
            <a:extLst>
              <a:ext uri="{FF2B5EF4-FFF2-40B4-BE49-F238E27FC236}">
                <a16:creationId xmlns:a16="http://schemas.microsoft.com/office/drawing/2014/main" id="{00703312-2D71-3578-8788-88BB1A6CBF74}"/>
              </a:ext>
            </a:extLst>
          </p:cNvPr>
          <p:cNvSpPr/>
          <p:nvPr/>
        </p:nvSpPr>
        <p:spPr>
          <a:xfrm>
            <a:off x="695325" y="1241323"/>
            <a:ext cx="6530029" cy="852117"/>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2480" rIns="108000" bIns="12480" numCol="1" spcCol="1270" anchor="ctr" anchorCtr="0">
            <a:noAutofit/>
          </a:bodyPr>
          <a:lstStyle/>
          <a:p>
            <a:pPr marL="447675" lvl="0" indent="-447675" algn="l" defTabSz="488950">
              <a:spcBef>
                <a:spcPct val="0"/>
              </a:spcBef>
              <a:buNone/>
            </a:pPr>
            <a:r>
              <a:rPr lang="en-AU" kern="1200">
                <a:latin typeface="+mj-lt"/>
              </a:rPr>
              <a:t>1.1 	Identify the nature and extent of the problem(s)</a:t>
            </a:r>
          </a:p>
        </p:txBody>
      </p:sp>
      <p:sp>
        <p:nvSpPr>
          <p:cNvPr id="32" name="Rectangle 31">
            <a:extLst>
              <a:ext uri="{FF2B5EF4-FFF2-40B4-BE49-F238E27FC236}">
                <a16:creationId xmlns:a16="http://schemas.microsoft.com/office/drawing/2014/main" id="{4EA55E88-A97A-AB2B-A295-2CA0E43450D9}"/>
              </a:ext>
            </a:extLst>
          </p:cNvPr>
          <p:cNvSpPr/>
          <p:nvPr/>
        </p:nvSpPr>
        <p:spPr>
          <a:xfrm>
            <a:off x="695324" y="2512240"/>
            <a:ext cx="6530029" cy="852117"/>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2480" rIns="108000" bIns="12480" numCol="1" spcCol="1270" anchor="ctr" anchorCtr="0">
            <a:noAutofit/>
          </a:bodyPr>
          <a:lstStyle/>
          <a:p>
            <a:pPr marL="447675" lvl="0" indent="-447675" algn="l" defTabSz="488950">
              <a:spcBef>
                <a:spcPct val="0"/>
              </a:spcBef>
              <a:buNone/>
            </a:pPr>
            <a:r>
              <a:rPr lang="en-US">
                <a:latin typeface="+mj-lt"/>
              </a:rPr>
              <a:t>1.2 	A</a:t>
            </a:r>
            <a:r>
              <a:rPr lang="en-AU" err="1">
                <a:latin typeface="+mj-lt"/>
              </a:rPr>
              <a:t>ssess</a:t>
            </a:r>
            <a:r>
              <a:rPr lang="en-AU">
                <a:latin typeface="+mj-lt"/>
              </a:rPr>
              <a:t> the risk of harm</a:t>
            </a:r>
            <a:endParaRPr lang="en-AU" kern="1200">
              <a:latin typeface="+mj-lt"/>
            </a:endParaRPr>
          </a:p>
        </p:txBody>
      </p:sp>
      <p:sp>
        <p:nvSpPr>
          <p:cNvPr id="35" name="Rectangle 34">
            <a:extLst>
              <a:ext uri="{FF2B5EF4-FFF2-40B4-BE49-F238E27FC236}">
                <a16:creationId xmlns:a16="http://schemas.microsoft.com/office/drawing/2014/main" id="{A60F4AD0-4582-5706-5DB9-B1BD6C6D79F8}"/>
              </a:ext>
            </a:extLst>
          </p:cNvPr>
          <p:cNvSpPr/>
          <p:nvPr/>
        </p:nvSpPr>
        <p:spPr>
          <a:xfrm>
            <a:off x="695322" y="3783157"/>
            <a:ext cx="6530029" cy="8532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2480" rIns="108000" bIns="12480" numCol="1" spcCol="1270" anchor="ctr" anchorCtr="0">
            <a:noAutofit/>
          </a:bodyPr>
          <a:lstStyle/>
          <a:p>
            <a:pPr marL="447675" lvl="0" indent="-447675" algn="l" defTabSz="488950">
              <a:spcBef>
                <a:spcPct val="0"/>
              </a:spcBef>
              <a:buNone/>
            </a:pPr>
            <a:r>
              <a:rPr lang="en-AU">
                <a:latin typeface="+mj-lt"/>
              </a:rPr>
              <a:t>1.3 	Consider if </a:t>
            </a:r>
            <a:r>
              <a:rPr lang="en-AU" kern="1200">
                <a:latin typeface="+mj-lt"/>
              </a:rPr>
              <a:t>the risk of harm needs to be controlled before it happens</a:t>
            </a:r>
          </a:p>
        </p:txBody>
      </p:sp>
      <p:sp>
        <p:nvSpPr>
          <p:cNvPr id="6" name="TextBox 5">
            <a:extLst>
              <a:ext uri="{FF2B5EF4-FFF2-40B4-BE49-F238E27FC236}">
                <a16:creationId xmlns:a16="http://schemas.microsoft.com/office/drawing/2014/main" id="{9B03D1AF-C5CE-53FE-C862-E315FB4CBF4D}"/>
              </a:ext>
            </a:extLst>
          </p:cNvPr>
          <p:cNvSpPr txBox="1"/>
          <p:nvPr/>
        </p:nvSpPr>
        <p:spPr>
          <a:xfrm>
            <a:off x="7505700" y="1241323"/>
            <a:ext cx="3781536" cy="307777"/>
          </a:xfrm>
          <a:prstGeom prst="rect">
            <a:avLst/>
          </a:prstGeom>
          <a:solidFill>
            <a:schemeClr val="accent3"/>
          </a:solidFill>
          <a:ln>
            <a:solidFill>
              <a:schemeClr val="accent1"/>
            </a:solidFill>
          </a:ln>
        </p:spPr>
        <p:txBody>
          <a:bodyPr wrap="square" lIns="91440" tIns="45720" rIns="91440" bIns="45720" rtlCol="0" anchor="t">
            <a:spAutoFit/>
          </a:bodyPr>
          <a:lstStyle/>
          <a:p>
            <a:r>
              <a:rPr lang="en-AU" sz="1400">
                <a:solidFill>
                  <a:schemeClr val="bg1"/>
                </a:solidFill>
                <a:latin typeface="+mj-lt"/>
              </a:rPr>
              <a:t>Focus of this stage</a:t>
            </a:r>
            <a:endParaRPr lang="en-US" sz="1400">
              <a:solidFill>
                <a:schemeClr val="bg1"/>
              </a:solidFill>
              <a:latin typeface="+mj-lt"/>
            </a:endParaRPr>
          </a:p>
        </p:txBody>
      </p:sp>
      <p:sp>
        <p:nvSpPr>
          <p:cNvPr id="7" name="Rectangle 6">
            <a:extLst>
              <a:ext uri="{FF2B5EF4-FFF2-40B4-BE49-F238E27FC236}">
                <a16:creationId xmlns:a16="http://schemas.microsoft.com/office/drawing/2014/main" id="{C36950E7-4E0D-13FC-F40C-47E466BE566F}"/>
              </a:ext>
            </a:extLst>
          </p:cNvPr>
          <p:cNvSpPr/>
          <p:nvPr/>
        </p:nvSpPr>
        <p:spPr>
          <a:xfrm>
            <a:off x="695322" y="5055157"/>
            <a:ext cx="6530029" cy="8532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12480" rIns="108000" bIns="12480" numCol="1" spcCol="1270" anchor="ctr" anchorCtr="0">
            <a:noAutofit/>
          </a:bodyPr>
          <a:lstStyle/>
          <a:p>
            <a:pPr marL="447675" lvl="0" indent="-447675" algn="l" defTabSz="488950">
              <a:spcBef>
                <a:spcPct val="0"/>
              </a:spcBef>
              <a:buNone/>
            </a:pPr>
            <a:r>
              <a:rPr lang="en-AU">
                <a:latin typeface="+mj-lt"/>
              </a:rPr>
              <a:t>1.4 	Consider if there is a </a:t>
            </a:r>
            <a:r>
              <a:rPr lang="en-AU" kern="1200">
                <a:latin typeface="+mj-lt"/>
              </a:rPr>
              <a:t>role for government </a:t>
            </a:r>
            <a:r>
              <a:rPr lang="en-US">
                <a:latin typeface="+mj-lt"/>
              </a:rPr>
              <a:t>and identify </a:t>
            </a:r>
            <a:r>
              <a:rPr lang="en-AU">
                <a:latin typeface="+mj-lt"/>
              </a:rPr>
              <a:t>policy objectives</a:t>
            </a:r>
            <a:endParaRPr lang="en-AU" strike="sngStrike">
              <a:latin typeface="+mj-lt"/>
            </a:endParaRPr>
          </a:p>
        </p:txBody>
      </p:sp>
    </p:spTree>
    <p:extLst>
      <p:ext uri="{BB962C8B-B14F-4D97-AF65-F5344CB8AC3E}">
        <p14:creationId xmlns:p14="http://schemas.microsoft.com/office/powerpoint/2010/main" val="161791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1337FC4-8A3C-8ED6-8F02-C5153C77F849}"/>
              </a:ext>
            </a:extLst>
          </p:cNvPr>
          <p:cNvSpPr>
            <a:spLocks noGrp="1"/>
          </p:cNvSpPr>
          <p:nvPr>
            <p:ph type="title"/>
          </p:nvPr>
        </p:nvSpPr>
        <p:spPr/>
        <p:txBody>
          <a:bodyPr/>
          <a:lstStyle/>
          <a:p>
            <a:r>
              <a:rPr lang="en-US" sz="2400"/>
              <a:t>K</a:t>
            </a:r>
            <a:r>
              <a:rPr lang="en-AU" sz="2400"/>
              <a:t>ey questions – understanding problems  </a:t>
            </a:r>
            <a:endParaRPr lang="en-AU"/>
          </a:p>
        </p:txBody>
      </p:sp>
      <p:grpSp>
        <p:nvGrpSpPr>
          <p:cNvPr id="5" name="Graphic 3">
            <a:extLst>
              <a:ext uri="{FF2B5EF4-FFF2-40B4-BE49-F238E27FC236}">
                <a16:creationId xmlns:a16="http://schemas.microsoft.com/office/drawing/2014/main" id="{529B1452-4B6E-9A86-88C3-9BF1DF42FC35}"/>
              </a:ext>
            </a:extLst>
          </p:cNvPr>
          <p:cNvGrpSpPr>
            <a:grpSpLocks/>
          </p:cNvGrpSpPr>
          <p:nvPr/>
        </p:nvGrpSpPr>
        <p:grpSpPr>
          <a:xfrm>
            <a:off x="708274" y="1191815"/>
            <a:ext cx="1811664" cy="497346"/>
            <a:chOff x="2000250" y="2000250"/>
            <a:chExt cx="5907976" cy="2857500"/>
          </a:xfrm>
          <a:solidFill>
            <a:schemeClr val="accent3"/>
          </a:solidFill>
        </p:grpSpPr>
        <p:sp>
          <p:nvSpPr>
            <p:cNvPr id="7" name="Freeform: Shape 6">
              <a:extLst>
                <a:ext uri="{FF2B5EF4-FFF2-40B4-BE49-F238E27FC236}">
                  <a16:creationId xmlns:a16="http://schemas.microsoft.com/office/drawing/2014/main" id="{12CE768F-320B-50F1-D543-89139748CFA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lang="en-AU" sz="1100">
                  <a:solidFill>
                    <a:prstClr val="white"/>
                  </a:solidFill>
                  <a:latin typeface="+mn-lt"/>
                  <a:ea typeface="+mn-ea"/>
                  <a:cs typeface="Segoe UI Semibold" panose="020B0702040204020203" pitchFamily="34" charset="0"/>
                </a:rPr>
                <a:t>NATURE OF </a:t>
              </a:r>
              <a:br>
                <a:rPr lang="en-AU" sz="1100">
                  <a:solidFill>
                    <a:prstClr val="white"/>
                  </a:solidFill>
                  <a:latin typeface="+mn-lt"/>
                  <a:ea typeface="+mn-ea"/>
                  <a:cs typeface="Segoe UI Semibold" panose="020B0702040204020203" pitchFamily="34" charset="0"/>
                </a:rPr>
              </a:br>
              <a:r>
                <a:rPr lang="en-AU" sz="1100">
                  <a:solidFill>
                    <a:prstClr val="white"/>
                  </a:solidFill>
                  <a:latin typeface="+mn-lt"/>
                  <a:ea typeface="+mn-ea"/>
                  <a:cs typeface="Segoe UI Semibold" panose="020B0702040204020203" pitchFamily="34" charset="0"/>
                </a:rPr>
                <a:t>PROBLEM</a:t>
              </a:r>
              <a:endPar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endParaRPr>
            </a:p>
          </p:txBody>
        </p:sp>
        <p:sp>
          <p:nvSpPr>
            <p:cNvPr id="8" name="Freeform: Shape 7">
              <a:extLst>
                <a:ext uri="{FF2B5EF4-FFF2-40B4-BE49-F238E27FC236}">
                  <a16:creationId xmlns:a16="http://schemas.microsoft.com/office/drawing/2014/main" id="{EF0914A2-7E67-9EA4-F87A-DA01AD82E58E}"/>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p>
          </p:txBody>
        </p:sp>
      </p:grpSp>
      <p:sp>
        <p:nvSpPr>
          <p:cNvPr id="17" name="Rectangle 16">
            <a:extLst>
              <a:ext uri="{FF2B5EF4-FFF2-40B4-BE49-F238E27FC236}">
                <a16:creationId xmlns:a16="http://schemas.microsoft.com/office/drawing/2014/main" id="{5D7EA578-08B6-F2C9-C9C0-51B393D76C43}"/>
              </a:ext>
            </a:extLst>
          </p:cNvPr>
          <p:cNvSpPr/>
          <p:nvPr/>
        </p:nvSpPr>
        <p:spPr>
          <a:xfrm>
            <a:off x="2709719" y="1191815"/>
            <a:ext cx="8243287" cy="77216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lvl="0" indent="-108000">
              <a:spcBef>
                <a:spcPts val="200"/>
              </a:spcBef>
              <a:spcAft>
                <a:spcPts val="200"/>
              </a:spcAft>
              <a:buFont typeface="Arial" panose="020B0604020202020204" pitchFamily="34" charset="0"/>
              <a:buChar char="•"/>
            </a:pPr>
            <a:r>
              <a:rPr lang="en-AU" sz="1200">
                <a:solidFill>
                  <a:schemeClr val="tx1"/>
                </a:solidFill>
              </a:rPr>
              <a:t>Who or what is creating the harm?</a:t>
            </a:r>
          </a:p>
          <a:p>
            <a:pPr marL="108000" lvl="0" indent="-108000">
              <a:spcBef>
                <a:spcPts val="200"/>
              </a:spcBef>
              <a:spcAft>
                <a:spcPts val="200"/>
              </a:spcAft>
              <a:buFont typeface="Arial" panose="020B0604020202020204" pitchFamily="34" charset="0"/>
              <a:buChar char="•"/>
            </a:pPr>
            <a:r>
              <a:rPr lang="en-AU" sz="1200">
                <a:solidFill>
                  <a:schemeClr val="tx1"/>
                </a:solidFill>
              </a:rPr>
              <a:t>Is the harm becoming worse over time?</a:t>
            </a:r>
          </a:p>
          <a:p>
            <a:pPr marL="108000" lvl="0" indent="-108000">
              <a:spcBef>
                <a:spcPts val="200"/>
              </a:spcBef>
              <a:spcAft>
                <a:spcPts val="200"/>
              </a:spcAft>
              <a:buFont typeface="Arial" panose="020B0604020202020204" pitchFamily="34" charset="0"/>
              <a:buChar char="•"/>
            </a:pPr>
            <a:r>
              <a:rPr lang="en-AU" sz="1200">
                <a:solidFill>
                  <a:schemeClr val="tx1"/>
                </a:solidFill>
              </a:rPr>
              <a:t>What is government already doing?</a:t>
            </a:r>
          </a:p>
        </p:txBody>
      </p:sp>
      <p:grpSp>
        <p:nvGrpSpPr>
          <p:cNvPr id="24" name="Graphic 3">
            <a:extLst>
              <a:ext uri="{FF2B5EF4-FFF2-40B4-BE49-F238E27FC236}">
                <a16:creationId xmlns:a16="http://schemas.microsoft.com/office/drawing/2014/main" id="{2B9A5AE4-BB91-FFC9-3F99-B4A1D776964B}"/>
              </a:ext>
            </a:extLst>
          </p:cNvPr>
          <p:cNvGrpSpPr>
            <a:grpSpLocks/>
          </p:cNvGrpSpPr>
          <p:nvPr/>
        </p:nvGrpSpPr>
        <p:grpSpPr>
          <a:xfrm>
            <a:off x="708274" y="2213760"/>
            <a:ext cx="1815005" cy="497346"/>
            <a:chOff x="2000250" y="2000250"/>
            <a:chExt cx="5907976" cy="2857500"/>
          </a:xfrm>
          <a:solidFill>
            <a:schemeClr val="accent3"/>
          </a:solidFill>
        </p:grpSpPr>
        <p:sp>
          <p:nvSpPr>
            <p:cNvPr id="26" name="Freeform: Shape 25">
              <a:extLst>
                <a:ext uri="{FF2B5EF4-FFF2-40B4-BE49-F238E27FC236}">
                  <a16:creationId xmlns:a16="http://schemas.microsoft.com/office/drawing/2014/main" id="{77EEFADB-2A21-56D7-C17F-EE9B1CD5476D}"/>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ASSESS RISK</a:t>
              </a:r>
            </a:p>
          </p:txBody>
        </p:sp>
        <p:sp>
          <p:nvSpPr>
            <p:cNvPr id="27" name="Freeform: Shape 26">
              <a:extLst>
                <a:ext uri="{FF2B5EF4-FFF2-40B4-BE49-F238E27FC236}">
                  <a16:creationId xmlns:a16="http://schemas.microsoft.com/office/drawing/2014/main" id="{B379B695-EB46-D101-1072-EDF2E5798E52}"/>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p>
          </p:txBody>
        </p:sp>
      </p:grpSp>
      <p:sp>
        <p:nvSpPr>
          <p:cNvPr id="31" name="Rectangle 30">
            <a:extLst>
              <a:ext uri="{FF2B5EF4-FFF2-40B4-BE49-F238E27FC236}">
                <a16:creationId xmlns:a16="http://schemas.microsoft.com/office/drawing/2014/main" id="{F355453F-2330-B184-C937-65E2AA44847A}"/>
              </a:ext>
            </a:extLst>
          </p:cNvPr>
          <p:cNvSpPr/>
          <p:nvPr/>
        </p:nvSpPr>
        <p:spPr>
          <a:xfrm>
            <a:off x="2709719" y="2213760"/>
            <a:ext cx="8243287" cy="806284"/>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AU" sz="1200">
                <a:solidFill>
                  <a:schemeClr val="tx1"/>
                </a:solidFill>
              </a:rPr>
              <a:t>What is the likelihood that harms occur and what are the potential impacts? </a:t>
            </a:r>
          </a:p>
          <a:p>
            <a:pPr marL="108000" indent="-108000">
              <a:spcBef>
                <a:spcPts val="200"/>
              </a:spcBef>
              <a:spcAft>
                <a:spcPts val="200"/>
              </a:spcAft>
              <a:buFont typeface="Arial" panose="020B0604020202020204" pitchFamily="34" charset="0"/>
              <a:buChar char="•"/>
            </a:pPr>
            <a:r>
              <a:rPr lang="en-AU" sz="1200">
                <a:solidFill>
                  <a:schemeClr val="tx1"/>
                </a:solidFill>
              </a:rPr>
              <a:t>Is there a high likelihood of harms occurring and would the impacts of harm be high or significant? </a:t>
            </a:r>
          </a:p>
          <a:p>
            <a:pPr marL="108000" indent="-108000">
              <a:spcBef>
                <a:spcPts val="200"/>
              </a:spcBef>
              <a:spcAft>
                <a:spcPts val="200"/>
              </a:spcAft>
              <a:buFont typeface="Arial" panose="020B0604020202020204" pitchFamily="34" charset="0"/>
              <a:buChar char="•"/>
            </a:pPr>
            <a:r>
              <a:rPr lang="en-AU" sz="1200">
                <a:solidFill>
                  <a:schemeClr val="tx1"/>
                </a:solidFill>
              </a:rPr>
              <a:t>Is the assessed level of risk in the absence of government action higher than the acceptable level?</a:t>
            </a:r>
          </a:p>
          <a:p>
            <a:pPr marL="108000" lvl="1" indent="-108000">
              <a:lnSpc>
                <a:spcPct val="107000"/>
              </a:lnSpc>
              <a:spcBef>
                <a:spcPts val="200"/>
              </a:spcBef>
              <a:spcAft>
                <a:spcPts val="200"/>
              </a:spcAft>
              <a:buFont typeface="Arial" panose="020B0604020202020204" pitchFamily="34" charset="0"/>
              <a:buChar char="•"/>
              <a:tabLst>
                <a:tab pos="914400" algn="l"/>
              </a:tabLst>
            </a:pPr>
            <a:endParaRPr lang="en-AU" sz="1200">
              <a:solidFill>
                <a:schemeClr val="tx1"/>
              </a:solidFill>
            </a:endParaRPr>
          </a:p>
        </p:txBody>
      </p:sp>
      <p:grpSp>
        <p:nvGrpSpPr>
          <p:cNvPr id="11" name="Graphic 3">
            <a:extLst>
              <a:ext uri="{FF2B5EF4-FFF2-40B4-BE49-F238E27FC236}">
                <a16:creationId xmlns:a16="http://schemas.microsoft.com/office/drawing/2014/main" id="{4B046650-C04D-4F93-47BD-F1AAC7907DCC}"/>
              </a:ext>
            </a:extLst>
          </p:cNvPr>
          <p:cNvGrpSpPr>
            <a:grpSpLocks/>
          </p:cNvGrpSpPr>
          <p:nvPr/>
        </p:nvGrpSpPr>
        <p:grpSpPr>
          <a:xfrm>
            <a:off x="708274" y="3269829"/>
            <a:ext cx="1815005" cy="497346"/>
            <a:chOff x="2000250" y="2000250"/>
            <a:chExt cx="5907976" cy="2857500"/>
          </a:xfrm>
          <a:solidFill>
            <a:schemeClr val="accent3"/>
          </a:solidFill>
        </p:grpSpPr>
        <p:sp>
          <p:nvSpPr>
            <p:cNvPr id="13" name="Freeform: Shape 12">
              <a:extLst>
                <a:ext uri="{FF2B5EF4-FFF2-40B4-BE49-F238E27FC236}">
                  <a16:creationId xmlns:a16="http://schemas.microsoft.com/office/drawing/2014/main" id="{3A996494-5549-8F78-3AC8-29B156391F99}"/>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CONTROL </a:t>
              </a:r>
              <a:br>
                <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br>
              <a:r>
                <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BEFORE?</a:t>
              </a:r>
            </a:p>
          </p:txBody>
        </p:sp>
        <p:sp>
          <p:nvSpPr>
            <p:cNvPr id="14" name="Freeform: Shape 13">
              <a:extLst>
                <a:ext uri="{FF2B5EF4-FFF2-40B4-BE49-F238E27FC236}">
                  <a16:creationId xmlns:a16="http://schemas.microsoft.com/office/drawing/2014/main" id="{1D06A038-7088-3AB2-730E-44CD110BB46D}"/>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p>
          </p:txBody>
        </p:sp>
      </p:grpSp>
      <p:sp>
        <p:nvSpPr>
          <p:cNvPr id="15" name="Rectangle 14">
            <a:extLst>
              <a:ext uri="{FF2B5EF4-FFF2-40B4-BE49-F238E27FC236}">
                <a16:creationId xmlns:a16="http://schemas.microsoft.com/office/drawing/2014/main" id="{C25A34B0-2BB2-CA0C-74AA-A9A440BBF4DF}"/>
              </a:ext>
            </a:extLst>
          </p:cNvPr>
          <p:cNvSpPr/>
          <p:nvPr/>
        </p:nvSpPr>
        <p:spPr>
          <a:xfrm>
            <a:off x="2709719" y="3269829"/>
            <a:ext cx="8243287" cy="58043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AU" sz="1200">
                <a:solidFill>
                  <a:schemeClr val="tx1"/>
                </a:solidFill>
              </a:rPr>
              <a:t>What is the likelihood and scale of the harms to be managed?</a:t>
            </a:r>
          </a:p>
          <a:p>
            <a:pPr marL="108000" indent="-108000">
              <a:spcBef>
                <a:spcPts val="200"/>
              </a:spcBef>
              <a:spcAft>
                <a:spcPts val="200"/>
              </a:spcAft>
              <a:buFont typeface="Arial" panose="020B0604020202020204" pitchFamily="34" charset="0"/>
              <a:buChar char="•"/>
            </a:pPr>
            <a:r>
              <a:rPr lang="en-AU" sz="1200">
                <a:solidFill>
                  <a:schemeClr val="tx1"/>
                </a:solidFill>
              </a:rPr>
              <a:t>Is the harm able to be effectively remedied without further government intervention?</a:t>
            </a:r>
          </a:p>
        </p:txBody>
      </p:sp>
      <p:grpSp>
        <p:nvGrpSpPr>
          <p:cNvPr id="18" name="Graphic 3">
            <a:extLst>
              <a:ext uri="{FF2B5EF4-FFF2-40B4-BE49-F238E27FC236}">
                <a16:creationId xmlns:a16="http://schemas.microsoft.com/office/drawing/2014/main" id="{6AA6D68C-BAB2-98BC-C3FD-DD93DAD9E184}"/>
              </a:ext>
            </a:extLst>
          </p:cNvPr>
          <p:cNvGrpSpPr>
            <a:grpSpLocks/>
          </p:cNvGrpSpPr>
          <p:nvPr/>
        </p:nvGrpSpPr>
        <p:grpSpPr>
          <a:xfrm>
            <a:off x="708274" y="4100045"/>
            <a:ext cx="1815005" cy="497346"/>
            <a:chOff x="2000250" y="2000250"/>
            <a:chExt cx="5907976" cy="2857500"/>
          </a:xfrm>
          <a:solidFill>
            <a:schemeClr val="accent3"/>
          </a:solidFill>
        </p:grpSpPr>
        <p:sp>
          <p:nvSpPr>
            <p:cNvPr id="21" name="Freeform: Shape 20">
              <a:extLst>
                <a:ext uri="{FF2B5EF4-FFF2-40B4-BE49-F238E27FC236}">
                  <a16:creationId xmlns:a16="http://schemas.microsoft.com/office/drawing/2014/main" id="{2491DB7A-17B5-1452-751B-55A78ADA2EB7}"/>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grpFill/>
            <a:ln w="9525" cap="flat">
              <a:noFill/>
              <a:prstDash val="solid"/>
              <a:miter/>
            </a:ln>
          </p:spPr>
          <p:txBody>
            <a:bodyPr rtlCol="0" anchor="ctr"/>
            <a:lstStyle/>
            <a:p>
              <a:r>
                <a:rPr kumimoji="0" lang="en-AU" sz="1100" b="0" i="0" u="none" strike="noStrike" kern="1200" cap="none" spc="0" normalizeH="0" baseline="0" noProof="0">
                  <a:ln>
                    <a:noFill/>
                  </a:ln>
                  <a:solidFill>
                    <a:prstClr val="white"/>
                  </a:solidFill>
                  <a:effectLst/>
                  <a:uLnTx/>
                  <a:uFillTx/>
                  <a:latin typeface="+mn-lt"/>
                  <a:ea typeface="+mn-ea"/>
                  <a:cs typeface="Segoe UI Semibold" panose="020B0702040204020203" pitchFamily="34" charset="0"/>
                </a:rPr>
                <a:t>ROLE FOR GOVERNMENT</a:t>
              </a:r>
            </a:p>
          </p:txBody>
        </p:sp>
        <p:sp>
          <p:nvSpPr>
            <p:cNvPr id="22" name="Freeform: Shape 21">
              <a:extLst>
                <a:ext uri="{FF2B5EF4-FFF2-40B4-BE49-F238E27FC236}">
                  <a16:creationId xmlns:a16="http://schemas.microsoft.com/office/drawing/2014/main" id="{E3306CAD-CA64-48EA-A8C7-08BE6FBC278F}"/>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1"/>
            </a:solidFill>
            <a:ln w="9525" cap="flat">
              <a:noFill/>
              <a:prstDash val="solid"/>
              <a:miter/>
            </a:ln>
          </p:spPr>
          <p:txBody>
            <a:bodyPr rtlCol="0" anchor="ctr"/>
            <a:lstStyle/>
            <a:p>
              <a:endParaRPr lang="en-AU" sz="1100"/>
            </a:p>
          </p:txBody>
        </p:sp>
      </p:grpSp>
      <p:sp>
        <p:nvSpPr>
          <p:cNvPr id="28" name="Rectangle 27">
            <a:extLst>
              <a:ext uri="{FF2B5EF4-FFF2-40B4-BE49-F238E27FC236}">
                <a16:creationId xmlns:a16="http://schemas.microsoft.com/office/drawing/2014/main" id="{279922B2-6642-23B6-FA5A-36B9D10A5120}"/>
              </a:ext>
            </a:extLst>
          </p:cNvPr>
          <p:cNvSpPr/>
          <p:nvPr/>
        </p:nvSpPr>
        <p:spPr>
          <a:xfrm>
            <a:off x="2709719" y="4100045"/>
            <a:ext cx="8243287" cy="1743120"/>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AU" sz="1200">
                <a:solidFill>
                  <a:schemeClr val="tx1"/>
                </a:solidFill>
              </a:rPr>
              <a:t>What might happen if government did not intervene?</a:t>
            </a:r>
          </a:p>
          <a:p>
            <a:pPr marL="108000" indent="-108000">
              <a:spcBef>
                <a:spcPts val="200"/>
              </a:spcBef>
              <a:spcAft>
                <a:spcPts val="200"/>
              </a:spcAft>
              <a:buFont typeface="Arial" panose="020B0604020202020204" pitchFamily="34" charset="0"/>
              <a:buChar char="•"/>
            </a:pPr>
            <a:r>
              <a:rPr lang="en-AU" sz="1200">
                <a:solidFill>
                  <a:schemeClr val="tx1"/>
                </a:solidFill>
              </a:rPr>
              <a:t>What are the incentives, disincentives and obstacles for markets to manage the risk?</a:t>
            </a:r>
          </a:p>
          <a:p>
            <a:pPr marL="108000" indent="-108000">
              <a:spcBef>
                <a:spcPts val="200"/>
              </a:spcBef>
              <a:spcAft>
                <a:spcPts val="200"/>
              </a:spcAft>
              <a:buFont typeface="Arial" panose="020B0604020202020204" pitchFamily="34" charset="0"/>
              <a:buChar char="•"/>
            </a:pPr>
            <a:r>
              <a:rPr lang="en-AU" sz="1200">
                <a:solidFill>
                  <a:schemeClr val="tx1"/>
                </a:solidFill>
              </a:rPr>
              <a:t>What is the likelihood and ability of markets to solve the problem in the absence of government action? Has the market been shown to be effective is this type of situation before?</a:t>
            </a:r>
          </a:p>
          <a:p>
            <a:pPr marL="108000" indent="-108000">
              <a:spcBef>
                <a:spcPts val="200"/>
              </a:spcBef>
              <a:spcAft>
                <a:spcPts val="200"/>
              </a:spcAft>
              <a:buFont typeface="Arial" panose="020B0604020202020204" pitchFamily="34" charset="0"/>
              <a:buChar char="•"/>
            </a:pPr>
            <a:r>
              <a:rPr lang="en-AU" sz="1200">
                <a:solidFill>
                  <a:schemeClr val="tx1"/>
                </a:solidFill>
              </a:rPr>
              <a:t>Are there ways in which market responses can be encouraged or supported?</a:t>
            </a:r>
          </a:p>
          <a:p>
            <a:pPr marL="108000" indent="-108000">
              <a:spcBef>
                <a:spcPts val="200"/>
              </a:spcBef>
              <a:spcAft>
                <a:spcPts val="200"/>
              </a:spcAft>
              <a:buFont typeface="Arial" panose="020B0604020202020204" pitchFamily="34" charset="0"/>
              <a:buChar char="•"/>
            </a:pPr>
            <a:r>
              <a:rPr lang="en-AU" sz="1200">
                <a:solidFill>
                  <a:schemeClr val="tx1"/>
                </a:solidFill>
              </a:rPr>
              <a:t>If it is appropriate for the Government to intervene, what are the policy objectives?</a:t>
            </a:r>
          </a:p>
        </p:txBody>
      </p:sp>
    </p:spTree>
    <p:extLst>
      <p:ext uri="{BB962C8B-B14F-4D97-AF65-F5344CB8AC3E}">
        <p14:creationId xmlns:p14="http://schemas.microsoft.com/office/powerpoint/2010/main" val="200456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22B7D4-812A-D122-C526-F8BDD6DC0B13}"/>
              </a:ext>
            </a:extLst>
          </p:cNvPr>
          <p:cNvSpPr/>
          <p:nvPr/>
        </p:nvSpPr>
        <p:spPr>
          <a:xfrm>
            <a:off x="407988" y="4678384"/>
            <a:ext cx="7050087" cy="1005673"/>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lvl="0" indent="-108000">
              <a:lnSpc>
                <a:spcPct val="150000"/>
              </a:lnSpc>
              <a:spcBef>
                <a:spcPts val="200"/>
              </a:spcBef>
              <a:spcAft>
                <a:spcPts val="200"/>
              </a:spcAft>
              <a:buFont typeface="Arial" panose="020B0604020202020204" pitchFamily="34" charset="0"/>
              <a:buChar char="•"/>
            </a:pPr>
            <a:r>
              <a:rPr lang="en-AU" sz="1100">
                <a:solidFill>
                  <a:schemeClr val="tx1"/>
                </a:solidFill>
              </a:rPr>
              <a:t>Who or what is creating the harm?</a:t>
            </a:r>
          </a:p>
          <a:p>
            <a:pPr marL="108000" lvl="0" indent="-108000">
              <a:lnSpc>
                <a:spcPct val="150000"/>
              </a:lnSpc>
              <a:spcBef>
                <a:spcPts val="200"/>
              </a:spcBef>
              <a:spcAft>
                <a:spcPts val="200"/>
              </a:spcAft>
              <a:buFont typeface="Arial" panose="020B0604020202020204" pitchFamily="34" charset="0"/>
              <a:buChar char="•"/>
            </a:pPr>
            <a:r>
              <a:rPr lang="en-AU" sz="1100">
                <a:solidFill>
                  <a:schemeClr val="tx1"/>
                </a:solidFill>
              </a:rPr>
              <a:t>Is the harm becoming worse over time?</a:t>
            </a:r>
          </a:p>
          <a:p>
            <a:pPr marL="108000" lvl="0" indent="-108000">
              <a:lnSpc>
                <a:spcPct val="150000"/>
              </a:lnSpc>
              <a:spcBef>
                <a:spcPts val="200"/>
              </a:spcBef>
              <a:spcAft>
                <a:spcPts val="200"/>
              </a:spcAft>
              <a:buFont typeface="Arial" panose="020B0604020202020204" pitchFamily="34" charset="0"/>
              <a:buChar char="•"/>
            </a:pPr>
            <a:r>
              <a:rPr lang="en-AU" sz="1100">
                <a:solidFill>
                  <a:schemeClr val="tx1"/>
                </a:solidFill>
              </a:rPr>
              <a:t>What is government already doing?</a:t>
            </a:r>
          </a:p>
        </p:txBody>
      </p:sp>
      <p:sp>
        <p:nvSpPr>
          <p:cNvPr id="11" name="Rectangle 10">
            <a:extLst>
              <a:ext uri="{FF2B5EF4-FFF2-40B4-BE49-F238E27FC236}">
                <a16:creationId xmlns:a16="http://schemas.microsoft.com/office/drawing/2014/main" id="{25C4F15C-5540-CA0E-35DE-371F02E6AC95}"/>
              </a:ext>
            </a:extLst>
          </p:cNvPr>
          <p:cNvSpPr/>
          <p:nvPr/>
        </p:nvSpPr>
        <p:spPr>
          <a:xfrm>
            <a:off x="7648575" y="911711"/>
            <a:ext cx="3571106" cy="4768364"/>
          </a:xfrm>
          <a:prstGeom prst="rect">
            <a:avLst/>
          </a:prstGeom>
          <a:ln>
            <a:solidFill>
              <a:srgbClr val="000000"/>
            </a:solidFill>
          </a:ln>
        </p:spPr>
        <p:txBody>
          <a:bodyPr/>
          <a:lstStyle/>
          <a:p>
            <a:endParaRPr lang="en-AU"/>
          </a:p>
        </p:txBody>
      </p:sp>
      <p:sp>
        <p:nvSpPr>
          <p:cNvPr id="3" name="Rectangle 2">
            <a:extLst>
              <a:ext uri="{FF2B5EF4-FFF2-40B4-BE49-F238E27FC236}">
                <a16:creationId xmlns:a16="http://schemas.microsoft.com/office/drawing/2014/main" id="{B3D7C645-CB4F-480A-FA55-81F1BD4E061E}"/>
              </a:ext>
            </a:extLst>
          </p:cNvPr>
          <p:cNvSpPr/>
          <p:nvPr/>
        </p:nvSpPr>
        <p:spPr>
          <a:xfrm>
            <a:off x="407988" y="1241425"/>
            <a:ext cx="7050087" cy="28956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200"/>
              </a:spcBef>
              <a:spcAft>
                <a:spcPts val="600"/>
              </a:spcAft>
            </a:pPr>
            <a:r>
              <a:rPr lang="en-AU" sz="1100">
                <a:solidFill>
                  <a:schemeClr val="tx1"/>
                </a:solidFill>
              </a:rPr>
              <a:t>The first step is to have a clear picture of the problem, including understanding:</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the activity which is potentially creating the harm </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the frequency of the activity that potentially causes harm</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who and how many are involved in the activity that potentially causes the harms</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the nature, extent and rate of change of the harms to be managed</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which and how many people or businesses are likely to be impacted</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whether there are subsets of harms/issues and impacted stakeholders (e.g. those with high vulnerability)</a:t>
            </a:r>
          </a:p>
          <a:p>
            <a:pPr marL="180975" indent="-180975">
              <a:spcBef>
                <a:spcPts val="200"/>
              </a:spcBef>
              <a:spcAft>
                <a:spcPts val="600"/>
              </a:spcAft>
              <a:buClr>
                <a:schemeClr val="accent3"/>
              </a:buClr>
              <a:buSzPct val="120000"/>
              <a:buFont typeface="Arial" panose="020B0604020202020204" pitchFamily="34" charset="0"/>
              <a:buChar char="•"/>
            </a:pPr>
            <a:r>
              <a:rPr lang="en-AU" sz="1100">
                <a:solidFill>
                  <a:schemeClr val="tx1"/>
                </a:solidFill>
              </a:rPr>
              <a:t>What existing government interventions are impacting the situation? </a:t>
            </a:r>
          </a:p>
          <a:p>
            <a:pPr>
              <a:spcBef>
                <a:spcPts val="200"/>
              </a:spcBef>
              <a:spcAft>
                <a:spcPts val="600"/>
              </a:spcAft>
            </a:pPr>
            <a:r>
              <a:rPr lang="en-AU" sz="1100">
                <a:solidFill>
                  <a:schemeClr val="tx1"/>
                </a:solidFill>
              </a:rPr>
              <a:t>See </a:t>
            </a:r>
            <a:r>
              <a:rPr lang="en-AU" sz="1100" b="1">
                <a:solidFill>
                  <a:schemeClr val="tx1"/>
                </a:solidFill>
              </a:rPr>
              <a:t>Appendix 2</a:t>
            </a:r>
            <a:r>
              <a:rPr lang="en-AU" sz="1100">
                <a:solidFill>
                  <a:schemeClr val="tx1"/>
                </a:solidFill>
              </a:rPr>
              <a:t> for additional information on why a harms focus is recommended, and how to identify harms.</a:t>
            </a:r>
          </a:p>
          <a:p>
            <a:pPr>
              <a:lnSpc>
                <a:spcPct val="150000"/>
              </a:lnSpc>
              <a:spcBef>
                <a:spcPts val="200"/>
              </a:spcBef>
              <a:spcAft>
                <a:spcPts val="600"/>
              </a:spcAft>
            </a:pPr>
            <a:endParaRPr lang="en-AU" sz="1100">
              <a:solidFill>
                <a:schemeClr val="tx1"/>
              </a:solidFill>
            </a:endParaRPr>
          </a:p>
        </p:txBody>
      </p:sp>
      <p:sp>
        <p:nvSpPr>
          <p:cNvPr id="10" name="Rectangle 9">
            <a:extLst>
              <a:ext uri="{FF2B5EF4-FFF2-40B4-BE49-F238E27FC236}">
                <a16:creationId xmlns:a16="http://schemas.microsoft.com/office/drawing/2014/main" id="{97CB7A13-1D55-E14A-034D-162B9E753F09}"/>
              </a:ext>
            </a:extLst>
          </p:cNvPr>
          <p:cNvSpPr/>
          <p:nvPr/>
        </p:nvSpPr>
        <p:spPr>
          <a:xfrm>
            <a:off x="407988" y="4332288"/>
            <a:ext cx="7050087"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Key questions</a:t>
            </a:r>
            <a:endParaRPr lang="en-AU" sz="1200" kern="1200">
              <a:latin typeface="+mj-lt"/>
            </a:endParaRPr>
          </a:p>
        </p:txBody>
      </p:sp>
      <p:sp>
        <p:nvSpPr>
          <p:cNvPr id="9" name="TextBox 8">
            <a:extLst>
              <a:ext uri="{FF2B5EF4-FFF2-40B4-BE49-F238E27FC236}">
                <a16:creationId xmlns:a16="http://schemas.microsoft.com/office/drawing/2014/main" id="{771B7A1B-8905-B124-9023-13D8DADE8D8C}"/>
              </a:ext>
            </a:extLst>
          </p:cNvPr>
          <p:cNvSpPr txBox="1"/>
          <p:nvPr/>
        </p:nvSpPr>
        <p:spPr>
          <a:xfrm>
            <a:off x="7562850" y="987585"/>
            <a:ext cx="3705225" cy="276999"/>
          </a:xfrm>
          <a:prstGeom prst="rect">
            <a:avLst/>
          </a:prstGeom>
          <a:noFill/>
        </p:spPr>
        <p:txBody>
          <a:bodyPr wrap="square" rtlCol="0">
            <a:spAutoFit/>
          </a:bodyPr>
          <a:lstStyle/>
          <a:p>
            <a:pPr algn="ctr"/>
            <a:r>
              <a:rPr lang="en-AU" sz="1200" b="1"/>
              <a:t>Harm domains and issues in markets include:</a:t>
            </a:r>
          </a:p>
        </p:txBody>
      </p:sp>
      <p:sp>
        <p:nvSpPr>
          <p:cNvPr id="28" name="Oval 27">
            <a:extLst>
              <a:ext uri="{FF2B5EF4-FFF2-40B4-BE49-F238E27FC236}">
                <a16:creationId xmlns:a16="http://schemas.microsoft.com/office/drawing/2014/main" id="{503E27C9-CD44-561B-2A45-C19B93E694CB}"/>
              </a:ext>
            </a:extLst>
          </p:cNvPr>
          <p:cNvSpPr/>
          <p:nvPr/>
        </p:nvSpPr>
        <p:spPr>
          <a:xfrm>
            <a:off x="7767637" y="1585119"/>
            <a:ext cx="1600200" cy="1600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gn="ctr" defTabSz="466725">
              <a:lnSpc>
                <a:spcPct val="90000"/>
              </a:lnSpc>
              <a:spcBef>
                <a:spcPct val="0"/>
              </a:spcBef>
              <a:spcAft>
                <a:spcPct val="35000"/>
              </a:spcAft>
              <a:buNone/>
            </a:pPr>
            <a:r>
              <a:rPr lang="en-AU" sz="950" kern="1200">
                <a:solidFill>
                  <a:schemeClr val="tx1"/>
                </a:solidFill>
                <a:latin typeface="+mj-lt"/>
              </a:rPr>
              <a:t>Consumer Protection </a:t>
            </a:r>
          </a:p>
          <a:p>
            <a:pPr marL="0" lvl="0" indent="0" algn="ctr" defTabSz="466725">
              <a:lnSpc>
                <a:spcPct val="90000"/>
              </a:lnSpc>
              <a:spcBef>
                <a:spcPct val="0"/>
              </a:spcBef>
              <a:spcAft>
                <a:spcPct val="35000"/>
              </a:spcAft>
              <a:buNone/>
            </a:pPr>
            <a:r>
              <a:rPr lang="en-AU" sz="950" kern="1200">
                <a:solidFill>
                  <a:schemeClr val="tx1"/>
                </a:solidFill>
              </a:rPr>
              <a:t>built environment, essential services, transport, employment rights and integrity</a:t>
            </a:r>
          </a:p>
        </p:txBody>
      </p:sp>
      <p:sp>
        <p:nvSpPr>
          <p:cNvPr id="29" name="Oval 28">
            <a:extLst>
              <a:ext uri="{FF2B5EF4-FFF2-40B4-BE49-F238E27FC236}">
                <a16:creationId xmlns:a16="http://schemas.microsoft.com/office/drawing/2014/main" id="{A2816E4C-F06E-CE29-BCC5-98909E35C35E}"/>
              </a:ext>
            </a:extLst>
          </p:cNvPr>
          <p:cNvSpPr/>
          <p:nvPr/>
        </p:nvSpPr>
        <p:spPr>
          <a:xfrm>
            <a:off x="8591550" y="3043238"/>
            <a:ext cx="1600200" cy="1600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gn="ctr" defTabSz="488950">
              <a:lnSpc>
                <a:spcPct val="90000"/>
              </a:lnSpc>
              <a:spcBef>
                <a:spcPct val="0"/>
              </a:spcBef>
              <a:spcAft>
                <a:spcPct val="35000"/>
              </a:spcAft>
              <a:buNone/>
            </a:pPr>
            <a:r>
              <a:rPr lang="en-AU" sz="950" kern="1200">
                <a:solidFill>
                  <a:schemeClr val="tx1"/>
                </a:solidFill>
                <a:latin typeface="+mj-lt"/>
              </a:rPr>
              <a:t>Environment and Heritage </a:t>
            </a:r>
          </a:p>
          <a:p>
            <a:pPr marL="0" lvl="0" indent="0" algn="ctr" defTabSz="488950">
              <a:lnSpc>
                <a:spcPct val="90000"/>
              </a:lnSpc>
              <a:spcBef>
                <a:spcPct val="0"/>
              </a:spcBef>
              <a:spcAft>
                <a:spcPct val="35000"/>
              </a:spcAft>
              <a:buNone/>
            </a:pPr>
            <a:r>
              <a:rPr lang="en-AU" sz="950">
                <a:solidFill>
                  <a:schemeClr val="tx1"/>
                </a:solidFill>
              </a:rPr>
              <a:t>preserving c</a:t>
            </a:r>
            <a:r>
              <a:rPr lang="en-AU" sz="950" kern="1200">
                <a:solidFill>
                  <a:schemeClr val="tx1"/>
                </a:solidFill>
              </a:rPr>
              <a:t>ulture, conserving flora and fauna, biosecurity, animal welfare, water and resources</a:t>
            </a:r>
          </a:p>
        </p:txBody>
      </p:sp>
      <p:sp>
        <p:nvSpPr>
          <p:cNvPr id="30" name="Oval 29">
            <a:extLst>
              <a:ext uri="{FF2B5EF4-FFF2-40B4-BE49-F238E27FC236}">
                <a16:creationId xmlns:a16="http://schemas.microsoft.com/office/drawing/2014/main" id="{B5F74B55-B6A9-30E4-950A-C1DEDA50E112}"/>
              </a:ext>
            </a:extLst>
          </p:cNvPr>
          <p:cNvSpPr/>
          <p:nvPr/>
        </p:nvSpPr>
        <p:spPr>
          <a:xfrm>
            <a:off x="9501187" y="1585119"/>
            <a:ext cx="1600200" cy="1600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gn="ctr" defTabSz="488950">
              <a:lnSpc>
                <a:spcPct val="90000"/>
              </a:lnSpc>
              <a:spcBef>
                <a:spcPct val="0"/>
              </a:spcBef>
              <a:spcAft>
                <a:spcPct val="35000"/>
              </a:spcAft>
              <a:buNone/>
            </a:pPr>
            <a:r>
              <a:rPr lang="en-AU" sz="950" kern="1200">
                <a:solidFill>
                  <a:schemeClr val="tx1"/>
                </a:solidFill>
                <a:latin typeface="+mj-lt"/>
              </a:rPr>
              <a:t>Health and </a:t>
            </a:r>
            <a:br>
              <a:rPr lang="en-AU" sz="950" kern="1200">
                <a:solidFill>
                  <a:schemeClr val="tx1"/>
                </a:solidFill>
                <a:latin typeface="+mj-lt"/>
              </a:rPr>
            </a:br>
            <a:r>
              <a:rPr lang="en-AU" sz="950" kern="1200">
                <a:solidFill>
                  <a:schemeClr val="tx1"/>
                </a:solidFill>
                <a:latin typeface="+mj-lt"/>
              </a:rPr>
              <a:t>Safety</a:t>
            </a:r>
          </a:p>
          <a:p>
            <a:pPr marL="0" lvl="0" indent="0" algn="ctr" defTabSz="488950">
              <a:lnSpc>
                <a:spcPct val="90000"/>
              </a:lnSpc>
              <a:spcBef>
                <a:spcPct val="0"/>
              </a:spcBef>
              <a:spcAft>
                <a:spcPct val="35000"/>
              </a:spcAft>
              <a:buNone/>
            </a:pPr>
            <a:r>
              <a:rPr lang="en-AU" sz="950" kern="1200">
                <a:solidFill>
                  <a:schemeClr val="tx1"/>
                </a:solidFill>
              </a:rPr>
              <a:t>public health and safety, workplace safety, human services, police and security</a:t>
            </a:r>
          </a:p>
        </p:txBody>
      </p:sp>
      <p:sp>
        <p:nvSpPr>
          <p:cNvPr id="12" name="TextBox 11">
            <a:extLst>
              <a:ext uri="{FF2B5EF4-FFF2-40B4-BE49-F238E27FC236}">
                <a16:creationId xmlns:a16="http://schemas.microsoft.com/office/drawing/2014/main" id="{00F1AA80-D603-A2FD-6F77-96C967E5E6F5}"/>
              </a:ext>
            </a:extLst>
          </p:cNvPr>
          <p:cNvSpPr txBox="1"/>
          <p:nvPr/>
        </p:nvSpPr>
        <p:spPr>
          <a:xfrm>
            <a:off x="7730650" y="4826886"/>
            <a:ext cx="3384905" cy="577081"/>
          </a:xfrm>
          <a:prstGeom prst="rect">
            <a:avLst/>
          </a:prstGeom>
          <a:solidFill>
            <a:srgbClr val="E9EAEB"/>
          </a:solidFill>
        </p:spPr>
        <p:txBody>
          <a:bodyPr wrap="square" rtlCol="0">
            <a:spAutoFit/>
          </a:bodyPr>
          <a:lstStyle/>
          <a:p>
            <a:pPr algn="ctr"/>
            <a:r>
              <a:rPr lang="en-AU" sz="1050" b="1"/>
              <a:t>Issues relating to how a market operates</a:t>
            </a:r>
          </a:p>
          <a:p>
            <a:pPr algn="ctr"/>
            <a:r>
              <a:rPr lang="en-AU" sz="1050"/>
              <a:t>public goods, externalities, </a:t>
            </a:r>
            <a:br>
              <a:rPr lang="en-AU" sz="1050"/>
            </a:br>
            <a:r>
              <a:rPr lang="en-AU" sz="1050"/>
              <a:t>information asymmetry, market power</a:t>
            </a:r>
            <a:endParaRPr lang="en-AU" sz="1050" b="1"/>
          </a:p>
        </p:txBody>
      </p:sp>
      <p:sp>
        <p:nvSpPr>
          <p:cNvPr id="23" name="Arrow: Up-Down 22">
            <a:extLst>
              <a:ext uri="{FF2B5EF4-FFF2-40B4-BE49-F238E27FC236}">
                <a16:creationId xmlns:a16="http://schemas.microsoft.com/office/drawing/2014/main" id="{1688BBCA-CF7B-5548-6920-A850EF9267AB}"/>
              </a:ext>
            </a:extLst>
          </p:cNvPr>
          <p:cNvSpPr/>
          <p:nvPr/>
        </p:nvSpPr>
        <p:spPr>
          <a:xfrm rot="5400000">
            <a:off x="9357893" y="2293280"/>
            <a:ext cx="153238" cy="183879"/>
          </a:xfrm>
          <a:prstGeom prst="upDown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69E70733-9BE6-E900-4A80-B8E46AE13EA8}"/>
              </a:ext>
            </a:extLst>
          </p:cNvPr>
          <p:cNvSpPr/>
          <p:nvPr/>
        </p:nvSpPr>
        <p:spPr>
          <a:xfrm>
            <a:off x="387280" y="160775"/>
            <a:ext cx="1083240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AU" sz="2400" kern="1200">
                <a:latin typeface="+mj-lt"/>
              </a:rPr>
              <a:t>1.1 Identify the nature and extent of the problem</a:t>
            </a:r>
          </a:p>
        </p:txBody>
      </p:sp>
      <p:sp>
        <p:nvSpPr>
          <p:cNvPr id="5" name="Rectangle 4">
            <a:extLst>
              <a:ext uri="{FF2B5EF4-FFF2-40B4-BE49-F238E27FC236}">
                <a16:creationId xmlns:a16="http://schemas.microsoft.com/office/drawing/2014/main" id="{4C04D570-7AC9-BD4D-9348-A6F99DF52F7B}"/>
              </a:ext>
            </a:extLst>
          </p:cNvPr>
          <p:cNvSpPr/>
          <p:nvPr/>
        </p:nvSpPr>
        <p:spPr>
          <a:xfrm>
            <a:off x="404027" y="908050"/>
            <a:ext cx="7053908"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lvl="0" indent="0" algn="l" defTabSz="444500">
              <a:lnSpc>
                <a:spcPct val="90000"/>
              </a:lnSpc>
              <a:spcBef>
                <a:spcPct val="0"/>
              </a:spcBef>
              <a:spcAft>
                <a:spcPct val="35000"/>
              </a:spcAft>
              <a:buNone/>
            </a:pPr>
            <a:r>
              <a:rPr lang="en-AU" sz="1200" b="1" kern="1200"/>
              <a:t>Identifying the nature and extent of the problem</a:t>
            </a:r>
          </a:p>
        </p:txBody>
      </p:sp>
      <p:sp>
        <p:nvSpPr>
          <p:cNvPr id="33" name="Arrow: Up-Down 32">
            <a:extLst>
              <a:ext uri="{FF2B5EF4-FFF2-40B4-BE49-F238E27FC236}">
                <a16:creationId xmlns:a16="http://schemas.microsoft.com/office/drawing/2014/main" id="{BD6DB7DE-8D18-C2C9-1260-0A253D2D4155}"/>
              </a:ext>
            </a:extLst>
          </p:cNvPr>
          <p:cNvSpPr/>
          <p:nvPr/>
        </p:nvSpPr>
        <p:spPr>
          <a:xfrm rot="8100000">
            <a:off x="8847192" y="2994163"/>
            <a:ext cx="153238" cy="183879"/>
          </a:xfrm>
          <a:prstGeom prst="upDown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35" name="Arrow: Up-Down 34">
            <a:extLst>
              <a:ext uri="{FF2B5EF4-FFF2-40B4-BE49-F238E27FC236}">
                <a16:creationId xmlns:a16="http://schemas.microsoft.com/office/drawing/2014/main" id="{556EC667-0BF5-D946-3B4F-C2CFCD31EA83}"/>
              </a:ext>
            </a:extLst>
          </p:cNvPr>
          <p:cNvSpPr/>
          <p:nvPr/>
        </p:nvSpPr>
        <p:spPr>
          <a:xfrm rot="13500000" flipH="1">
            <a:off x="9775880" y="2994163"/>
            <a:ext cx="153238" cy="183879"/>
          </a:xfrm>
          <a:prstGeom prst="upDown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30824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22B7D4-812A-D122-C526-F8BDD6DC0B13}"/>
              </a:ext>
            </a:extLst>
          </p:cNvPr>
          <p:cNvSpPr/>
          <p:nvPr/>
        </p:nvSpPr>
        <p:spPr>
          <a:xfrm>
            <a:off x="407988" y="5201223"/>
            <a:ext cx="6804025" cy="999551"/>
          </a:xfrm>
          <a:prstGeom prst="rect">
            <a:avLst/>
          </a:prstGeom>
          <a:solidFill>
            <a:srgbClr val="EAF4E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indent="-108000">
              <a:spcBef>
                <a:spcPts val="200"/>
              </a:spcBef>
              <a:spcAft>
                <a:spcPts val="200"/>
              </a:spcAft>
              <a:buFont typeface="Arial" panose="020B0604020202020204" pitchFamily="34" charset="0"/>
              <a:buChar char="•"/>
            </a:pPr>
            <a:r>
              <a:rPr lang="en-AU" sz="1100">
                <a:solidFill>
                  <a:schemeClr val="tx1"/>
                </a:solidFill>
              </a:rPr>
              <a:t>What is the likelihood that harms occur and what are the potential impacts? </a:t>
            </a:r>
          </a:p>
          <a:p>
            <a:pPr marL="108000" indent="-108000">
              <a:spcBef>
                <a:spcPts val="200"/>
              </a:spcBef>
              <a:spcAft>
                <a:spcPts val="200"/>
              </a:spcAft>
              <a:buFont typeface="Arial" panose="020B0604020202020204" pitchFamily="34" charset="0"/>
              <a:buChar char="•"/>
            </a:pPr>
            <a:r>
              <a:rPr lang="en-AU" sz="1100">
                <a:solidFill>
                  <a:schemeClr val="tx1"/>
                </a:solidFill>
              </a:rPr>
              <a:t>Is there a high likelihood of harms occurring and would the impacts of harm be high or significant? </a:t>
            </a:r>
          </a:p>
          <a:p>
            <a:pPr marL="108000" indent="-108000">
              <a:spcBef>
                <a:spcPts val="200"/>
              </a:spcBef>
              <a:spcAft>
                <a:spcPts val="200"/>
              </a:spcAft>
              <a:buFont typeface="Arial" panose="020B0604020202020204" pitchFamily="34" charset="0"/>
              <a:buChar char="•"/>
            </a:pPr>
            <a:r>
              <a:rPr lang="en-AU" sz="1100">
                <a:solidFill>
                  <a:schemeClr val="tx1"/>
                </a:solidFill>
              </a:rPr>
              <a:t>Is the assessed level of risk in the absence of government action higher than the acceptable level?</a:t>
            </a:r>
          </a:p>
        </p:txBody>
      </p:sp>
      <p:sp>
        <p:nvSpPr>
          <p:cNvPr id="3" name="Rectangle 2">
            <a:extLst>
              <a:ext uri="{FF2B5EF4-FFF2-40B4-BE49-F238E27FC236}">
                <a16:creationId xmlns:a16="http://schemas.microsoft.com/office/drawing/2014/main" id="{B3D7C645-CB4F-480A-FA55-81F1BD4E061E}"/>
              </a:ext>
            </a:extLst>
          </p:cNvPr>
          <p:cNvSpPr/>
          <p:nvPr/>
        </p:nvSpPr>
        <p:spPr>
          <a:xfrm>
            <a:off x="412686" y="1252537"/>
            <a:ext cx="6799327" cy="34004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00"/>
              </a:spcBef>
              <a:spcAft>
                <a:spcPts val="200"/>
              </a:spcAft>
            </a:pPr>
            <a:r>
              <a:rPr lang="en-AU" sz="1100">
                <a:solidFill>
                  <a:schemeClr val="tx1"/>
                </a:solidFill>
              </a:rPr>
              <a:t>Assessing the risk of harm requires assessing both the likelihood of negative outcomes and the scale of impact if those outcomes occurred. </a:t>
            </a:r>
          </a:p>
          <a:p>
            <a:pPr>
              <a:spcBef>
                <a:spcPts val="200"/>
              </a:spcBef>
              <a:spcAft>
                <a:spcPts val="200"/>
              </a:spcAft>
            </a:pPr>
            <a:r>
              <a:rPr lang="en-AU" sz="1100">
                <a:solidFill>
                  <a:schemeClr val="tx1"/>
                </a:solidFill>
              </a:rPr>
              <a:t>Using a risk matrix can help with this assessment, where:</a:t>
            </a:r>
          </a:p>
          <a:p>
            <a:pPr algn="ctr">
              <a:spcBef>
                <a:spcPts val="600"/>
              </a:spcBef>
              <a:spcAft>
                <a:spcPts val="600"/>
              </a:spcAft>
            </a:pPr>
            <a:r>
              <a:rPr lang="en-AU" sz="1100" i="1">
                <a:solidFill>
                  <a:schemeClr val="tx1"/>
                </a:solidFill>
              </a:rPr>
              <a:t>Risk = potential impact x likelihood of occurrence</a:t>
            </a:r>
          </a:p>
          <a:p>
            <a:pPr>
              <a:spcBef>
                <a:spcPts val="600"/>
              </a:spcBef>
              <a:spcAft>
                <a:spcPts val="600"/>
              </a:spcAft>
            </a:pPr>
            <a:r>
              <a:rPr lang="en-AU" sz="1100">
                <a:solidFill>
                  <a:schemeClr val="tx1"/>
                </a:solidFill>
              </a:rPr>
              <a:t>See a general risk matrix in </a:t>
            </a:r>
            <a:r>
              <a:rPr lang="en-AU" sz="1100" b="1">
                <a:solidFill>
                  <a:schemeClr val="tx1"/>
                </a:solidFill>
              </a:rPr>
              <a:t>Appendix 2</a:t>
            </a:r>
            <a:r>
              <a:rPr lang="en-AU" sz="1100">
                <a:solidFill>
                  <a:schemeClr val="tx1"/>
                </a:solidFill>
              </a:rPr>
              <a:t>.</a:t>
            </a:r>
          </a:p>
          <a:p>
            <a:pPr>
              <a:spcBef>
                <a:spcPts val="600"/>
              </a:spcBef>
              <a:spcAft>
                <a:spcPts val="600"/>
              </a:spcAft>
            </a:pPr>
            <a:r>
              <a:rPr lang="en-AU" sz="1100">
                <a:solidFill>
                  <a:schemeClr val="tx1"/>
                </a:solidFill>
              </a:rPr>
              <a:t>Reducing or avoiding risks entails cost, and often the costs are too large to justify given the small probabilities of hazard or because of the small impact risk reduction efforts might have. For this reason, the anticipated level of risk without government action needs to be considered relative to what might be considered an acceptable level of risk.</a:t>
            </a:r>
          </a:p>
          <a:p>
            <a:pPr>
              <a:spcBef>
                <a:spcPts val="600"/>
              </a:spcBef>
              <a:spcAft>
                <a:spcPts val="600"/>
              </a:spcAft>
            </a:pPr>
            <a:r>
              <a:rPr lang="en-AU" sz="1100">
                <a:solidFill>
                  <a:schemeClr val="tx1"/>
                </a:solidFill>
              </a:rPr>
              <a:t>If the level of risk in the absence of government intervention is greater than the acceptable level of risk, government action may be warranted. </a:t>
            </a:r>
          </a:p>
          <a:p>
            <a:r>
              <a:rPr lang="en-AU" sz="1100">
                <a:solidFill>
                  <a:schemeClr val="tx1"/>
                </a:solidFill>
              </a:rPr>
              <a:t>While </a:t>
            </a:r>
            <a:r>
              <a:rPr lang="en-AU" sz="1100" cap="none">
                <a:solidFill>
                  <a:schemeClr val="tx1"/>
                </a:solidFill>
              </a:rPr>
              <a:t>much risk analysis deals with extremely unlikely events (e.g. road safety – 10-year risk of dying in a road crash is 0.001), </a:t>
            </a:r>
            <a:r>
              <a:rPr lang="en-AU" sz="1100">
                <a:solidFill>
                  <a:schemeClr val="tx1"/>
                </a:solidFill>
              </a:rPr>
              <a:t>we also need to think about common risks – high / low consequence and impact. How we categorise risk is important to working out if and how we should mitigate the effects of harm. </a:t>
            </a:r>
            <a:endParaRPr lang="en-AU" sz="1100" cap="none">
              <a:solidFill>
                <a:schemeClr val="tx1"/>
              </a:solidFill>
            </a:endParaRPr>
          </a:p>
        </p:txBody>
      </p:sp>
      <p:sp>
        <p:nvSpPr>
          <p:cNvPr id="2" name="Rectangle 1">
            <a:extLst>
              <a:ext uri="{FF2B5EF4-FFF2-40B4-BE49-F238E27FC236}">
                <a16:creationId xmlns:a16="http://schemas.microsoft.com/office/drawing/2014/main" id="{6851D9CE-6B7C-A275-08F7-747EA3772649}"/>
              </a:ext>
            </a:extLst>
          </p:cNvPr>
          <p:cNvSpPr/>
          <p:nvPr/>
        </p:nvSpPr>
        <p:spPr>
          <a:xfrm>
            <a:off x="412688" y="892175"/>
            <a:ext cx="6799326"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l" defTabSz="444500">
              <a:lnSpc>
                <a:spcPct val="90000"/>
              </a:lnSpc>
              <a:spcBef>
                <a:spcPct val="0"/>
              </a:spcBef>
              <a:spcAft>
                <a:spcPct val="35000"/>
              </a:spcAft>
              <a:buNone/>
            </a:pPr>
            <a:r>
              <a:rPr lang="en-AU" sz="1200" kern="1200">
                <a:latin typeface="+mj-lt"/>
              </a:rPr>
              <a:t>Assessing the risk of harm</a:t>
            </a:r>
          </a:p>
        </p:txBody>
      </p:sp>
      <p:sp>
        <p:nvSpPr>
          <p:cNvPr id="10" name="Rectangle 9">
            <a:extLst>
              <a:ext uri="{FF2B5EF4-FFF2-40B4-BE49-F238E27FC236}">
                <a16:creationId xmlns:a16="http://schemas.microsoft.com/office/drawing/2014/main" id="{97CB7A13-1D55-E14A-034D-162B9E753F09}"/>
              </a:ext>
            </a:extLst>
          </p:cNvPr>
          <p:cNvSpPr/>
          <p:nvPr/>
        </p:nvSpPr>
        <p:spPr>
          <a:xfrm>
            <a:off x="407988" y="4851863"/>
            <a:ext cx="6804025"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l" defTabSz="444500">
              <a:lnSpc>
                <a:spcPct val="90000"/>
              </a:lnSpc>
              <a:spcBef>
                <a:spcPct val="0"/>
              </a:spcBef>
              <a:spcAft>
                <a:spcPct val="35000"/>
              </a:spcAft>
              <a:buNone/>
            </a:pPr>
            <a:r>
              <a:rPr lang="en-US" sz="1200" kern="1200">
                <a:latin typeface="+mj-lt"/>
              </a:rPr>
              <a:t>Key questions </a:t>
            </a:r>
            <a:endParaRPr lang="en-AU" sz="1200" kern="1200">
              <a:latin typeface="+mj-lt"/>
            </a:endParaRPr>
          </a:p>
        </p:txBody>
      </p:sp>
      <p:sp>
        <p:nvSpPr>
          <p:cNvPr id="17" name="TextBox 16">
            <a:extLst>
              <a:ext uri="{FF2B5EF4-FFF2-40B4-BE49-F238E27FC236}">
                <a16:creationId xmlns:a16="http://schemas.microsoft.com/office/drawing/2014/main" id="{C425D857-F073-DE13-638C-72E713718484}"/>
              </a:ext>
            </a:extLst>
          </p:cNvPr>
          <p:cNvSpPr txBox="1"/>
          <p:nvPr/>
        </p:nvSpPr>
        <p:spPr>
          <a:xfrm>
            <a:off x="7484028" y="1196799"/>
            <a:ext cx="3737171" cy="5003975"/>
          </a:xfrm>
          <a:prstGeom prst="rect">
            <a:avLst/>
          </a:prstGeom>
          <a:solidFill>
            <a:schemeClr val="bg1">
              <a:lumMod val="95000"/>
            </a:schemeClr>
          </a:solidFill>
          <a:ln>
            <a:noFill/>
          </a:ln>
        </p:spPr>
        <p:txBody>
          <a:bodyPr wrap="square" rtlCol="0">
            <a:noAutofit/>
          </a:bodyPr>
          <a:lstStyle/>
          <a:p>
            <a:pPr>
              <a:spcBef>
                <a:spcPts val="600"/>
              </a:spcBef>
            </a:pPr>
            <a:r>
              <a:rPr lang="en-AU" sz="1100" b="1"/>
              <a:t>What is this licence for?: </a:t>
            </a:r>
          </a:p>
          <a:p>
            <a:pPr marL="171450" indent="-171450">
              <a:spcBef>
                <a:spcPts val="600"/>
              </a:spcBef>
              <a:buFont typeface="Arial" panose="020B0604020202020204" pitchFamily="34" charset="0"/>
              <a:buChar char="•"/>
            </a:pPr>
            <a:r>
              <a:rPr lang="en-AU" sz="1100"/>
              <a:t>Required to drive a vehicle transporting explosives.</a:t>
            </a:r>
            <a:endParaRPr lang="en-AU" sz="1100" b="1"/>
          </a:p>
          <a:p>
            <a:pPr>
              <a:spcBef>
                <a:spcPts val="600"/>
              </a:spcBef>
            </a:pPr>
            <a:r>
              <a:rPr lang="en-AU" sz="1100" b="1"/>
              <a:t>What are the risks?:</a:t>
            </a:r>
            <a:endParaRPr lang="en-AU" sz="1100"/>
          </a:p>
          <a:p>
            <a:pPr marL="171450" indent="-171450">
              <a:spcBef>
                <a:spcPts val="600"/>
              </a:spcBef>
              <a:buFont typeface="Arial" panose="020B0604020202020204" pitchFamily="34" charset="0"/>
              <a:buChar char="•"/>
            </a:pPr>
            <a:r>
              <a:rPr lang="en-AU" sz="1100"/>
              <a:t>Explosives have the capacity to cause severe and large-scale damage at any point of their lifecycle, if they are not handled or stored safely. </a:t>
            </a:r>
          </a:p>
          <a:p>
            <a:pPr>
              <a:spcBef>
                <a:spcPts val="600"/>
              </a:spcBef>
            </a:pPr>
            <a:r>
              <a:rPr lang="en-AU" sz="1100" b="1"/>
              <a:t>What are the consequences?:</a:t>
            </a:r>
          </a:p>
          <a:p>
            <a:pPr marL="171450" indent="-171450">
              <a:spcBef>
                <a:spcPts val="600"/>
              </a:spcBef>
              <a:buFont typeface="Arial" panose="020B0604020202020204" pitchFamily="34" charset="0"/>
              <a:buChar char="•"/>
            </a:pPr>
            <a:r>
              <a:rPr lang="en-AU" sz="1100"/>
              <a:t>Consequences include loss of human life, which is a severe harm in the category of community safety.</a:t>
            </a:r>
          </a:p>
          <a:p>
            <a:pPr>
              <a:spcBef>
                <a:spcPts val="600"/>
              </a:spcBef>
            </a:pPr>
            <a:r>
              <a:rPr lang="en-AU" sz="1100" b="1"/>
              <a:t>What is the likelihood?:</a:t>
            </a:r>
          </a:p>
          <a:p>
            <a:pPr marL="171450" indent="-171450">
              <a:spcBef>
                <a:spcPts val="600"/>
              </a:spcBef>
              <a:buFont typeface="Arial" panose="020B0604020202020204" pitchFamily="34" charset="0"/>
              <a:buChar char="•"/>
            </a:pPr>
            <a:r>
              <a:rPr lang="en-AU" sz="1100"/>
              <a:t>Between 2011 and 2021 there have been 15 fatalities caused by explosives in Victoria.</a:t>
            </a:r>
          </a:p>
          <a:p>
            <a:pPr marL="171450" indent="-171450">
              <a:spcBef>
                <a:spcPts val="600"/>
              </a:spcBef>
              <a:buFont typeface="Arial" panose="020B0604020202020204" pitchFamily="34" charset="0"/>
              <a:buChar char="•"/>
            </a:pPr>
            <a:r>
              <a:rPr lang="en-AU" sz="1100"/>
              <a:t>Given the limited number of incidents, the likelihood of harm occurring is unlikely.</a:t>
            </a:r>
          </a:p>
          <a:p>
            <a:pPr>
              <a:spcBef>
                <a:spcPts val="600"/>
              </a:spcBef>
            </a:pPr>
            <a:r>
              <a:rPr lang="en-AU" sz="1100" b="1"/>
              <a:t>Risk level according to the matrix:</a:t>
            </a:r>
            <a:endParaRPr lang="en-AU" sz="110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100">
                <a:solidFill>
                  <a:srgbClr val="232B39"/>
                </a:solidFill>
                <a:latin typeface="VIC"/>
              </a:rPr>
              <a:t>This activity would be classified as high risk because, although unlikely to occur, there are significant consequences.</a:t>
            </a:r>
            <a:endParaRPr lang="en-AU" sz="1100"/>
          </a:p>
        </p:txBody>
      </p:sp>
      <p:sp>
        <p:nvSpPr>
          <p:cNvPr id="9" name="Rectangle 8">
            <a:extLst>
              <a:ext uri="{FF2B5EF4-FFF2-40B4-BE49-F238E27FC236}">
                <a16:creationId xmlns:a16="http://schemas.microsoft.com/office/drawing/2014/main" id="{7288D30E-02D0-3E91-0987-C7033BC7A4F2}"/>
              </a:ext>
            </a:extLst>
          </p:cNvPr>
          <p:cNvSpPr/>
          <p:nvPr/>
        </p:nvSpPr>
        <p:spPr>
          <a:xfrm>
            <a:off x="388799" y="160775"/>
            <a:ext cx="10830881" cy="504000"/>
          </a:xfrm>
          <a:prstGeom prst="rect">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2480" rIns="108000" bIns="12480" numCol="1" spcCol="1270" anchor="ctr" anchorCtr="0">
            <a:noAutofit/>
          </a:bodyPr>
          <a:lstStyle/>
          <a:p>
            <a:pPr marL="0" lvl="0" indent="0" algn="l" defTabSz="488950">
              <a:spcBef>
                <a:spcPct val="0"/>
              </a:spcBef>
              <a:buNone/>
            </a:pPr>
            <a:r>
              <a:rPr lang="en-US" sz="2400" dirty="0">
                <a:latin typeface="+mj-lt"/>
              </a:rPr>
              <a:t>1.2 A</a:t>
            </a:r>
            <a:r>
              <a:rPr lang="en-AU" sz="2400" dirty="0" err="1">
                <a:latin typeface="+mj-lt"/>
              </a:rPr>
              <a:t>ssess</a:t>
            </a:r>
            <a:r>
              <a:rPr lang="en-AU" sz="2400" dirty="0">
                <a:latin typeface="+mj-lt"/>
              </a:rPr>
              <a:t> the risk of harm</a:t>
            </a:r>
            <a:endParaRPr lang="en-AU" sz="2400" kern="1200" dirty="0">
              <a:latin typeface="+mj-lt"/>
            </a:endParaRPr>
          </a:p>
        </p:txBody>
      </p:sp>
      <p:sp>
        <p:nvSpPr>
          <p:cNvPr id="4" name="TextBox 3">
            <a:extLst>
              <a:ext uri="{FF2B5EF4-FFF2-40B4-BE49-F238E27FC236}">
                <a16:creationId xmlns:a16="http://schemas.microsoft.com/office/drawing/2014/main" id="{EE2746FF-0BB3-B856-75DB-06209CD1A953}"/>
              </a:ext>
            </a:extLst>
          </p:cNvPr>
          <p:cNvSpPr txBox="1"/>
          <p:nvPr/>
        </p:nvSpPr>
        <p:spPr>
          <a:xfrm>
            <a:off x="7483474" y="908050"/>
            <a:ext cx="3736976" cy="276999"/>
          </a:xfrm>
          <a:prstGeom prst="rect">
            <a:avLst/>
          </a:prstGeom>
          <a:solidFill>
            <a:schemeClr val="accent2"/>
          </a:solidFill>
          <a:ln>
            <a:solidFill>
              <a:schemeClr val="accent1"/>
            </a:solidFill>
          </a:ln>
        </p:spPr>
        <p:txBody>
          <a:bodyPr wrap="square" anchor="ctr" anchorCtr="0">
            <a:spAutoFit/>
          </a:bodyPr>
          <a:lstStyle/>
          <a:p>
            <a:r>
              <a:rPr lang="en-AU" sz="1200" b="1"/>
              <a:t>Example – Assessment steps</a:t>
            </a:r>
          </a:p>
        </p:txBody>
      </p:sp>
    </p:spTree>
    <p:extLst>
      <p:ext uri="{BB962C8B-B14F-4D97-AF65-F5344CB8AC3E}">
        <p14:creationId xmlns:p14="http://schemas.microsoft.com/office/powerpoint/2010/main" val="3246904429"/>
      </p:ext>
    </p:extLst>
  </p:cSld>
  <p:clrMapOvr>
    <a:masterClrMapping/>
  </p:clrMapOvr>
</p:sld>
</file>

<file path=ppt/theme/theme1.xml><?xml version="1.0" encoding="utf-8"?>
<a:theme xmlns:a="http://schemas.openxmlformats.org/drawingml/2006/main" name="1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F PowerPoint.potx" id="{640805C2-40A8-40B4-B70B-79F502B5C84E}" vid="{E2C31ED9-2F87-4A71-9885-1ACBE8925B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580cac-1a46-464e-a749-263d0beaf9ec" xsi:nil="true"/>
    <SharedWithUsers xmlns="97580cac-1a46-464e-a749-263d0beaf9ec">
      <UserInfo>
        <DisplayName>Bruce Atherton (DTF)</DisplayName>
        <AccountId>18</AccountId>
        <AccountType/>
      </UserInfo>
      <UserInfo>
        <DisplayName>O'Shea, Helen H</DisplayName>
        <AccountId>40</AccountId>
        <AccountType/>
      </UserInfo>
      <UserInfo>
        <DisplayName>Anne Cole (DTF)</DisplayName>
        <AccountId>649</AccountId>
        <AccountType/>
      </UserInfo>
      <UserInfo>
        <DisplayName>Lachlan McGrath (DTF)</DisplayName>
        <AccountId>1097</AccountId>
        <AccountType/>
      </UserInfo>
    </SharedWithUsers>
    <lcf76f155ced4ddcb4097134ff3c332f xmlns="c5048082-e052-44c2-9313-1529a8e2ac53">
      <Terms xmlns="http://schemas.microsoft.com/office/infopath/2007/PartnerControls"/>
    </lcf76f155ced4ddcb4097134ff3c332f>
    <Department xmlns="c5048082-e052-44c2-9313-1529a8e2ac53" xsi:nil="true"/>
    <Status xmlns="c5048082-e052-44c2-9313-1529a8e2ac53" xsi:nil="true"/>
    <Requiredbydate xmlns="c5048082-e052-44c2-9313-1529a8e2ac53" xsi:nil="true"/>
    <WorkCategory xmlns="c5048082-e052-44c2-9313-1529a8e2ac53" xsi:nil="true"/>
    <DocumentType xmlns="c5048082-e052-44c2-9313-1529a8e2ac53" xsi:nil="true"/>
    <HasaRIS_x002f_LIAdrafted_x003f_ xmlns="c5048082-e052-44c2-9313-1529a8e2ac53">false</HasaRIS_x002f_LIAdrafted_x003f_>
    <Assignedto xmlns="c5048082-e052-44c2-9313-1529a8e2ac53">
      <UserInfo>
        <DisplayName/>
        <AccountId xsi:nil="true"/>
        <AccountType/>
      </UserInfo>
    </Assignedto>
    <Requester xmlns="c5048082-e052-44c2-9313-1529a8e2ac53">
      <UserInfo>
        <DisplayName/>
        <AccountId xsi:nil="true"/>
        <AccountType/>
      </UserInfo>
    </Requester>
    <Exemptionground xmlns="c5048082-e052-44c2-9313-1529a8e2ac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AF1AD5AF15524C920CB3BE3D72725D" ma:contentTypeVersion="26" ma:contentTypeDescription="Create a new document." ma:contentTypeScope="" ma:versionID="470b91604594ce27fd5d820e702c8b3d">
  <xsd:schema xmlns:xsd="http://www.w3.org/2001/XMLSchema" xmlns:xs="http://www.w3.org/2001/XMLSchema" xmlns:p="http://schemas.microsoft.com/office/2006/metadata/properties" xmlns:ns2="c5048082-e052-44c2-9313-1529a8e2ac53" xmlns:ns3="97580cac-1a46-464e-a749-263d0beaf9ec" targetNamespace="http://schemas.microsoft.com/office/2006/metadata/properties" ma:root="true" ma:fieldsID="370ddbef98a5cceae9eb6263a3ab7e45" ns2:_="" ns3:_="">
    <xsd:import namespace="c5048082-e052-44c2-9313-1529a8e2ac53"/>
    <xsd:import namespace="97580cac-1a46-464e-a749-263d0beaf9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WorkCategory" minOccurs="0"/>
                <xsd:element ref="ns2:DocumentType" minOccurs="0"/>
                <xsd:element ref="ns2:Status" minOccurs="0"/>
                <xsd:element ref="ns2:Assignedto" minOccurs="0"/>
                <xsd:element ref="ns2:Requiredbydate" minOccurs="0"/>
                <xsd:element ref="ns2:MediaServiceObjectDetectorVersions" minOccurs="0"/>
                <xsd:element ref="ns2:Department" minOccurs="0"/>
                <xsd:element ref="ns2:Requester" minOccurs="0"/>
                <xsd:element ref="ns2:HasaRIS_x002f_LIAdrafted_x003f_" minOccurs="0"/>
                <xsd:element ref="ns2:Exemption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8082-e052-44c2-9313-1529a8e2a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WorkCategory" ma:index="23" nillable="true" ma:displayName="Work Category" ma:format="Dropdown" ma:indexed="true" ma:internalName="WorkCategory">
      <xsd:simpleType>
        <xsd:restriction base="dms:Choice">
          <xsd:enumeration value="Building System Review"/>
          <xsd:enumeration value="Competitive Neutrality"/>
          <xsd:enumeration value="General"/>
          <xsd:enumeration value="Guidance Project"/>
          <xsd:enumeration value="Marked for Deletion"/>
          <xsd:enumeration value="Presentations and Conferences"/>
          <xsd:enumeration value="Regulators as a Profession"/>
          <xsd:enumeration value="Regulator Reform Project and Health Checks"/>
          <xsd:enumeration value="RegTech Project"/>
          <xsd:enumeration value="Reviews"/>
          <xsd:enumeration value="Scrutiny Project"/>
        </xsd:restriction>
      </xsd:simpleType>
    </xsd:element>
    <xsd:element name="DocumentType" ma:index="24" nillable="true" ma:displayName="Document Type" ma:format="Dropdown" ma:internalName="DocumentType">
      <xsd:simpleType>
        <xsd:restriction base="dms:Choice">
          <xsd:enumeration value="Agenda"/>
          <xsd:enumeration value="Brief"/>
          <xsd:enumeration value="Guidance"/>
          <xsd:enumeration value="Presentation"/>
          <xsd:enumeration value="Memo"/>
          <xsd:enumeration value="Minutes"/>
          <xsd:enumeration value="Report"/>
        </xsd:restriction>
      </xsd:simpleType>
    </xsd:element>
    <xsd:element name="Status" ma:index="25" nillable="true" ma:displayName="Status" ma:format="Dropdown" ma:internalName="Status">
      <xsd:simpleType>
        <xsd:restriction base="dms:Choice">
          <xsd:enumeration value="Draft"/>
          <xsd:enumeration value="For review"/>
          <xsd:enumeration value="For approval"/>
          <xsd:enumeration value="Approved"/>
          <xsd:enumeration value="On-hold"/>
        </xsd:restriction>
      </xsd:simpleType>
    </xsd:element>
    <xsd:element name="Assignedto" ma:index="26" nillable="true" ma:displayName="Assigned to"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iredbydate" ma:index="27" nillable="true" ma:displayName="Required by date" ma:format="DateOnly" ma:internalName="Requiredby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Department" ma:index="30" nillable="true" ma:displayName="Department" ma:format="Dropdown" ma:internalName="Department">
      <xsd:simpleType>
        <xsd:union memberTypes="dms:Text">
          <xsd:simpleType>
            <xsd:restriction base="dms:Choice">
              <xsd:enumeration value="DTF"/>
              <xsd:enumeration value="DPC"/>
              <xsd:enumeration value="DGS"/>
              <xsd:enumeration value="DJSIR"/>
              <xsd:enumeration value="DH"/>
              <xsd:enumeration value="DTP"/>
              <xsd:enumeration value="DEECA"/>
              <xsd:enumeration value="ESC"/>
              <xsd:enumeration value="VPA"/>
              <xsd:enumeration value="DJCS"/>
              <xsd:enumeration value="WorkSafe"/>
              <xsd:enumeration value="DFFH"/>
              <xsd:enumeration value="DELWP"/>
              <xsd:enumeration value="DE"/>
              <xsd:enumeration value="DET"/>
            </xsd:restriction>
          </xsd:simpleType>
        </xsd:union>
      </xsd:simpleType>
    </xsd:element>
    <xsd:element name="Requester" ma:index="31" nillable="true" ma:displayName="Requester" ma:format="Dropdown" ma:list="UserInfo" ma:SharePointGroup="0" ma:internalName="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asaRIS_x002f_LIAdrafted_x003f_" ma:index="32" nillable="true" ma:displayName="Has a RIS/LIA been drafted?" ma:default="0" ma:format="Dropdown" ma:internalName="HasaRIS_x002f_LIAdrafted_x003f_">
      <xsd:simpleType>
        <xsd:restriction base="dms:Boolean"/>
      </xsd:simpleType>
    </xsd:element>
    <xsd:element name="Exemptionground" ma:index="33" nillable="true" ma:displayName="Exemption ground" ma:description="Exemption ground in the Subordinate Legislation Act. Key grounds:&#10;8(1)(a) - SR no significant burden&#10;8(1)(c) - SR declaratory or machinery&#10;8(1)(d) - SR fees increasing below Treasurer's rate&#10;8(1)(f) - SR national uniform legislation&#10;12F(1)(a) - LI no significant burden&#10;12F(1)(b) - LI declaratory or machinery&#10;12F(1)(c) - LI fees increasing below Treasurer's rate&#10;12F(1)(d) - LI burden only on public sector&#10;12F(1)(f) - LI national uniform legislation&#10;12F(1)(g) - LI equivalent RIS process &#10;12F(1)(h) - LI less than 12 months duration&#10;&#10;&#10;&#10;" ma:format="Dropdown" ma:internalName="Exemptiong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580cac-1a46-464e-a749-263d0beaf9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364121-4511-4e9b-9ea9-dbc06523d608}" ma:internalName="TaxCatchAll" ma:showField="CatchAllData" ma:web="97580cac-1a46-464e-a749-263d0beaf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56594D-AB58-41FC-BB38-98BE48BE54EE}">
  <ds:schemaRefs>
    <ds:schemaRef ds:uri="http://schemas.microsoft.com/office/2006/documentManagement/types"/>
    <ds:schemaRef ds:uri="http://purl.org/dc/elements/1.1/"/>
    <ds:schemaRef ds:uri="97580cac-1a46-464e-a749-263d0beaf9ec"/>
    <ds:schemaRef ds:uri="http://purl.org/dc/terms/"/>
    <ds:schemaRef ds:uri="http://purl.org/dc/dcmitype/"/>
    <ds:schemaRef ds:uri="http://schemas.microsoft.com/office/infopath/2007/PartnerControls"/>
    <ds:schemaRef ds:uri="c5048082-e052-44c2-9313-1529a8e2ac5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2934433-BBCA-46F3-9DF8-2AEA05E0A443}">
  <ds:schemaRefs>
    <ds:schemaRef ds:uri="http://schemas.microsoft.com/sharepoint/v3/contenttype/forms"/>
  </ds:schemaRefs>
</ds:datastoreItem>
</file>

<file path=customXml/itemProps3.xml><?xml version="1.0" encoding="utf-8"?>
<ds:datastoreItem xmlns:ds="http://schemas.openxmlformats.org/officeDocument/2006/customXml" ds:itemID="{D2F19237-7FB3-4D29-9838-96E3FA10B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48082-e052-44c2-9313-1529a8e2ac53"/>
    <ds:schemaRef ds:uri="97580cac-1a46-464e-a749-263d0beaf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DTF PowerPoint</Template>
  <TotalTime>64</TotalTime>
  <Words>8162</Words>
  <Application>Microsoft Office PowerPoint</Application>
  <PresentationFormat>Widescreen</PresentationFormat>
  <Paragraphs>718</Paragraphs>
  <Slides>39</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VIC</vt:lpstr>
      <vt:lpstr>VIC-Regular</vt:lpstr>
      <vt:lpstr>Arial</vt:lpstr>
      <vt:lpstr>VIC SemiBold</vt:lpstr>
      <vt:lpstr>1_Office Theme</vt:lpstr>
      <vt:lpstr>Victorian Permissions Framework</vt:lpstr>
      <vt:lpstr>When and how to use this guide</vt:lpstr>
      <vt:lpstr>Five key principles to best practice design and use of permissions</vt:lpstr>
      <vt:lpstr>PowerPoint Presentation</vt:lpstr>
      <vt:lpstr>Using this Guide</vt:lpstr>
      <vt:lpstr>Stage 1: Understand problems</vt:lpstr>
      <vt:lpstr>Key questions – understanding problems  </vt:lpstr>
      <vt:lpstr>PowerPoint Presentation</vt:lpstr>
      <vt:lpstr>PowerPoint Presentation</vt:lpstr>
      <vt:lpstr>PowerPoint Presentation</vt:lpstr>
      <vt:lpstr>PowerPoint Presentation</vt:lpstr>
      <vt:lpstr>Stage 1: Reflection point</vt:lpstr>
      <vt:lpstr>      Stage 2: Consider available tools</vt:lpstr>
      <vt:lpstr>PowerPoint Presentation</vt:lpstr>
      <vt:lpstr>PowerPoint Presentation</vt:lpstr>
      <vt:lpstr>      </vt:lpstr>
      <vt:lpstr>      </vt:lpstr>
      <vt:lpstr>PowerPoint Presentation</vt:lpstr>
      <vt:lpstr>Stage 2: Reflection point</vt:lpstr>
      <vt:lpstr>    Stage 3: Select permissions</vt:lpstr>
      <vt:lpstr>Key questions – select permissions</vt:lpstr>
      <vt:lpstr>PowerPoint Presentation</vt:lpstr>
      <vt:lpstr>PowerPoint Presentation</vt:lpstr>
      <vt:lpstr>      </vt:lpstr>
      <vt:lpstr>PowerPoint Presentation</vt:lpstr>
      <vt:lpstr>Stage 3: Reflection point</vt:lpstr>
      <vt:lpstr>Next steps</vt:lpstr>
      <vt:lpstr>Appendix 1 </vt:lpstr>
      <vt:lpstr>A central suite of resources to support consistent best practice use</vt:lpstr>
      <vt:lpstr>Victorian Permissions Framework Summary of assessment – [insert subject title] </vt:lpstr>
      <vt:lpstr>Applying the Framework – Stages 1 to 3</vt:lpstr>
      <vt:lpstr>Applying the Framework – Stages 4 to 6 </vt:lpstr>
      <vt:lpstr>Appendix 2 – Additional information</vt:lpstr>
      <vt:lpstr>2A. Identifying harms </vt:lpstr>
      <vt:lpstr>2B. Risk matrix</vt:lpstr>
      <vt:lpstr>      2C. Identifying policy objectives</vt:lpstr>
      <vt:lpstr>2D. Weighing up your options</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1 - Designing a fit for purpose permissions scheme</dc:title>
  <cp:revision>8</cp:revision>
  <cp:lastPrinted>2023-09-18T02:46:58Z</cp:lastPrinted>
  <dcterms:created xsi:type="dcterms:W3CDTF">2023-06-21T23:58:41Z</dcterms:created>
  <dcterms:modified xsi:type="dcterms:W3CDTF">2023-12-20T00:13:25Z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0x01010072AF1AD5AF15524C920CB3BE3D72725D</vt:lpwstr>
  </property>
  <property fmtid="{D5CDD505-2E9C-101B-9397-08002B2CF9AE}" pid="4" name="MSIP_Label_7158ebbd-6c5e-441f-bfc9-4eb8c11e3978_Enabled">
    <vt:lpwstr>true</vt:lpwstr>
  </property>
  <property fmtid="{D5CDD505-2E9C-101B-9397-08002B2CF9AE}" pid="5" name="MSIP_Label_7158ebbd-6c5e-441f-bfc9-4eb8c11e3978_SetDate">
    <vt:lpwstr>2023-09-13T22:40:49Z</vt:lpwstr>
  </property>
  <property fmtid="{D5CDD505-2E9C-101B-9397-08002B2CF9AE}" pid="6" name="MSIP_Label_7158ebbd-6c5e-441f-bfc9-4eb8c11e3978_Method">
    <vt:lpwstr>Privileged</vt:lpwstr>
  </property>
  <property fmtid="{D5CDD505-2E9C-101B-9397-08002B2CF9AE}" pid="7" name="MSIP_Label_7158ebbd-6c5e-441f-bfc9-4eb8c11e3978_Name">
    <vt:lpwstr>7158ebbd-6c5e-441f-bfc9-4eb8c11e3978</vt:lpwstr>
  </property>
  <property fmtid="{D5CDD505-2E9C-101B-9397-08002B2CF9AE}" pid="8" name="MSIP_Label_7158ebbd-6c5e-441f-bfc9-4eb8c11e3978_SiteId">
    <vt:lpwstr>722ea0be-3e1c-4b11-ad6f-9401d6856e24</vt:lpwstr>
  </property>
  <property fmtid="{D5CDD505-2E9C-101B-9397-08002B2CF9AE}" pid="9" name="MSIP_Label_7158ebbd-6c5e-441f-bfc9-4eb8c11e3978_ActionId">
    <vt:lpwstr>0071eed4-ac40-49ba-b7a6-bc8714230fd2</vt:lpwstr>
  </property>
  <property fmtid="{D5CDD505-2E9C-101B-9397-08002B2CF9AE}" pid="10" name="MSIP_Label_7158ebbd-6c5e-441f-bfc9-4eb8c11e3978_ContentBits">
    <vt:lpwstr>2</vt:lpwstr>
  </property>
</Properties>
</file>