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79" r:id="rId6"/>
    <p:sldId id="274" r:id="rId7"/>
    <p:sldId id="284" r:id="rId8"/>
    <p:sldId id="280" r:id="rId9"/>
    <p:sldId id="281" r:id="rId10"/>
    <p:sldId id="287" r:id="rId11"/>
    <p:sldId id="273" r:id="rId12"/>
    <p:sldId id="285" r:id="rId13"/>
    <p:sldId id="286" r:id="rId14"/>
    <p:sldId id="278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B6DC5-9014-ABBC-F5E7-25C4C58A122D}" name="Laura Cavallo (DFFH)" initials="LC(" userId="S::laura.cavallo@dffh.vic.gov.au::87b1d3d8-9a36-4516-af8e-81e9b948e7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C1B33-9767-1711-F0FD-A5C087E51E08}" v="17" dt="2024-03-13T22:22:05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7" autoAdjust="0"/>
  </p:normalViewPr>
  <p:slideViewPr>
    <p:cSldViewPr snapToGrid="0">
      <p:cViewPr varScale="1">
        <p:scale>
          <a:sx n="121" d="100"/>
          <a:sy n="121" d="100"/>
        </p:scale>
        <p:origin x="1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D9811-3A1F-415F-B898-B64151F90938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F6E7F-3A44-4563-A38C-0D3F557806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502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16E9-E492-4936-A763-8CAE7C142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DB3A2-45DE-483D-B059-F14243D2C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2476-C10A-432D-BB85-91D28382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6D1C-D942-4BF1-A533-EFA0C9B4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0160-660D-40D0-864C-356A5F52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6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F82C-6B87-41E1-8C7D-0DCD9B31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8BB07-047A-410E-B539-5C15A53C8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3F30-1967-4C48-9BE5-B8674D9D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1587-E628-4B9E-BDEE-05F29155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278A-AABF-4D7C-9A1A-3EAD83B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84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7C545-9714-4FF9-AEEB-E74A2D0AC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C9370-3B21-426A-9221-479D85D42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DA2FE-C421-4160-A2B3-A14CD53D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7839-9FF4-48B2-BB4C-8D466F36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E102-4CB4-4B0C-997D-DAE65979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9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95" y="865492"/>
            <a:ext cx="5956168" cy="1890409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rgbClr val="2015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94" y="2857501"/>
            <a:ext cx="5956169" cy="129540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201547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331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 marL="252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 marL="504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5657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 sz="1600"/>
            </a:lvl1pPr>
          </a:lstStyle>
          <a:p>
            <a:fld id="{3689E5EE-9843-45A7-B324-3EFD7322EDFC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34FCB0-1937-B5C0-1FCB-65FE8FF2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20834-D79E-DC24-16C1-79380AF7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 marL="252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 marL="504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 sz="1600"/>
            </a:lvl1pPr>
          </a:lstStyle>
          <a:p>
            <a:fld id="{3689E5EE-9843-45A7-B324-3EFD7322EDFC}" type="slidenum">
              <a:rPr lang="en-AU" altLang="en-US" smtClean="0"/>
              <a:pPr/>
              <a:t>‹#›</a:t>
            </a:fld>
            <a:endParaRPr lang="en-AU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34FCB0-1937-B5C0-1FCB-65FE8FF2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820834-D79E-DC24-16C1-79380AF7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 marL="252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 marL="504000" indent="-252000"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7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EB82-00A3-4C1B-98EF-915441F8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A60F-FF3C-487A-89DC-7C0FA74F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F249-3B34-4A3A-92AB-6BB7DCBD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6C67-CE10-45E9-AB13-B235F80E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9257" y="5165905"/>
            <a:ext cx="4114800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CF32-7E48-4E57-8D4B-F216A2E6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397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10D1-23A8-408A-BC6D-599E2C18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67AE-EECE-4A06-977A-C55BBA61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8F22-6355-4A1D-89A1-D65CD655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2995-1046-4985-B985-D033B58D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162B-0CAF-438F-880C-F4CA9BC8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0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B096-AB4E-4D80-82B4-B867EB20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826A-86EE-4687-99D6-EAB97C86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09D97-15F4-4658-869A-F11A62E6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E7CA4-59AB-4793-8C93-6D417DDE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D309-843E-4C30-80B0-10176E9F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56A73-60EC-46F1-91AB-F71CCA3F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07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4434-474F-442B-9FAB-753BB95B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BA093-CAF8-4FD3-B5C2-D791CB41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C6183-5D2D-4008-9575-16CB9EF09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B3E5C-D93F-44AE-83EB-8F51F02F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0EFA0-A48A-4F10-975D-F53091B2C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05BDC-A95D-4FC7-B55B-0C5F1D3D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02788-BC3C-459D-AA62-56F71C88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EFA9E-548A-4F60-9EB8-D438AD3C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6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0EB7-89E9-41CB-B235-5B7A243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B97E9-9E5C-43D3-AC99-2F68B8FA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C156B-85FD-4092-976C-20081274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9B12F-4D0E-4641-AE99-84D77FC9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33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31676-585C-459F-BB5D-50B2D4D8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A3AC8-674B-40E9-AD9E-2F385130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104D-264B-4EEF-9CB0-72E24AF1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9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2037-0186-4D1D-9FEB-D5B4D41D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CAED-A3A6-4340-991B-B259DD76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6F874-4085-44D2-873B-3802031F9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109DC-24CD-4116-991E-F0005F7A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3C50E-9F5F-4705-BD2C-C9ACEF11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4C5F8-A224-42FB-AC60-4EADE35F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5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F9CB-8028-4951-A166-088CFB87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86C87-A227-4116-BAB3-C357503D4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72F03-BFFB-428D-94CA-FE687432F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CE41D-0783-40A4-8228-505F3C59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766CA-FD9A-47DA-AEFB-39F0E961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8DD8-9CC6-4C6C-B9FA-0DEAEC28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933E7-0EC8-4540-AB92-249EA6E6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673C-8D63-47CC-92CE-140E296F7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E338-7F85-475B-8F18-F760D52FA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99A9-E9D7-4FE5-8868-7E5C70AD0950}" type="datetimeFigureOut">
              <a:rPr lang="en-AU" smtClean="0"/>
              <a:t>27/02/2025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E615-8738-417E-93B1-B9CD48185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7274-2B03-49E4-BD26-87D4E813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5F14-E587-4406-B764-4722C1CAE4A7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EB605174-F6CC-4E30-972D-17D7CD05F4BE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593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9" y="0"/>
            <a:ext cx="8640000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894788"/>
            <a:ext cx="10991851" cy="4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1851" y="6486525"/>
            <a:ext cx="719667" cy="3746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 dirty="0"/>
          </a:p>
        </p:txBody>
      </p:sp>
      <p:sp>
        <p:nvSpPr>
          <p:cNvPr id="6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AFA1B792-B07C-420C-88E0-04592E8635BD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 dirty="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004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2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4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6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gateway.dffh.vic.gov.au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95" y="865492"/>
            <a:ext cx="5956168" cy="1000381"/>
          </a:xfrm>
        </p:spPr>
        <p:txBody>
          <a:bodyPr/>
          <a:lstStyle/>
          <a:p>
            <a:r>
              <a:rPr lang="en-AU" dirty="0"/>
              <a:t>Grants Gateway 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1DFC-5B04-4A92-8B3F-D98EE9A8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95" y="1708030"/>
            <a:ext cx="5551105" cy="3830128"/>
          </a:xfrm>
        </p:spPr>
        <p:txBody>
          <a:bodyPr/>
          <a:lstStyle/>
          <a:p>
            <a:r>
              <a:rPr lang="en-AU" sz="1800" dirty="0"/>
              <a:t>The Grants Gateway is an online platform used by people applying to the Department of Families, Fairness and Housing. </a:t>
            </a:r>
          </a:p>
          <a:p>
            <a:r>
              <a:rPr lang="en-AU" sz="1800" dirty="0"/>
              <a:t>You can apply for the Premier’s Spirit of Anzac Prize 2024 using the </a:t>
            </a:r>
            <a:r>
              <a:rPr lang="en-AU" sz="1800" dirty="0">
                <a:hlinkClick r:id="rId2"/>
              </a:rPr>
              <a:t>Grants Gateway</a:t>
            </a:r>
            <a:r>
              <a:rPr lang="en-AU" sz="1800" dirty="0"/>
              <a:t>.</a:t>
            </a:r>
          </a:p>
          <a:p>
            <a:r>
              <a:rPr lang="en-AU" sz="1800" dirty="0"/>
              <a:t>We recommend using Chrome or Microsoft Edge as your browser while accessing the Gateway.</a:t>
            </a:r>
          </a:p>
          <a:p>
            <a:r>
              <a:rPr lang="en-AU" sz="1800" dirty="0"/>
              <a:t>The slides will assist you to create a new account or log in using existing details. </a:t>
            </a:r>
          </a:p>
          <a:p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892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3108-E0C5-46FD-8997-F66BF152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Navigation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4C90-719D-A706-663B-D0D6037C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ＭＳ Ｐゴシック"/>
              </a:rPr>
              <a:t>X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BCD982E-9F6E-AEDF-1849-F27FD248DE3B}"/>
              </a:ext>
            </a:extLst>
          </p:cNvPr>
          <p:cNvCxnSpPr>
            <a:cxnSpLocks/>
          </p:cNvCxnSpPr>
          <p:nvPr/>
        </p:nvCxnSpPr>
        <p:spPr>
          <a:xfrm>
            <a:off x="781878" y="3198166"/>
            <a:ext cx="1812835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300B55-76AB-48B0-4A7C-3681AD38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13" y="2697115"/>
            <a:ext cx="7002573" cy="2777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F1C12-8CA7-5342-AE6D-E734265BC85F}"/>
              </a:ext>
            </a:extLst>
          </p:cNvPr>
          <p:cNvSpPr txBox="1"/>
          <p:nvPr/>
        </p:nvSpPr>
        <p:spPr>
          <a:xfrm>
            <a:off x="7200590" y="1521692"/>
            <a:ext cx="2293233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Submitted application 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View your submitted application here, including attachments.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B18CB-3885-3377-08F5-0C13E630646D}"/>
              </a:ext>
            </a:extLst>
          </p:cNvPr>
          <p:cNvSpPr txBox="1"/>
          <p:nvPr/>
        </p:nvSpPr>
        <p:spPr>
          <a:xfrm>
            <a:off x="234889" y="2921168"/>
            <a:ext cx="1932114" cy="120032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Available grants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Lists all grants available within Fairer Victoria</a:t>
            </a:r>
            <a:r>
              <a:rPr lang="en-AU" sz="12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b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dirty="0">
                <a:solidFill>
                  <a:prstClr val="black"/>
                </a:solidFill>
                <a:cs typeface="Arial" panose="020B0604020202020204" pitchFamily="34" charset="0"/>
              </a:rPr>
              <a:t>Start a new application form h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04953-4C5D-A1B3-F1E0-AA4895FB9A94}"/>
              </a:ext>
            </a:extLst>
          </p:cNvPr>
          <p:cNvSpPr txBox="1"/>
          <p:nvPr/>
        </p:nvSpPr>
        <p:spPr>
          <a:xfrm>
            <a:off x="4739137" y="5730026"/>
            <a:ext cx="2713724" cy="64633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Help guides and </a:t>
            </a:r>
            <a:r>
              <a:rPr lang="en-AU" sz="1200" b="1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ocuments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prstClr val="black"/>
                </a:solidFill>
                <a:cs typeface="Arial" panose="020B0604020202020204" pitchFamily="34" charset="0"/>
              </a:rPr>
              <a:t>Resources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to help you navigate the grants gateway.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DFACA-4DAB-87E1-577C-816A4D2AB523}"/>
              </a:ext>
            </a:extLst>
          </p:cNvPr>
          <p:cNvSpPr txBox="1"/>
          <p:nvPr/>
        </p:nvSpPr>
        <p:spPr>
          <a:xfrm>
            <a:off x="8992968" y="5635272"/>
            <a:ext cx="2713724" cy="64633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My enquires</a:t>
            </a:r>
            <a:b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A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Contact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us </a:t>
            </a:r>
            <a:r>
              <a:rPr lang="en-AU" sz="1200" dirty="0">
                <a:solidFill>
                  <a:prstClr val="black"/>
                </a:solidFill>
                <a:cs typeface="Arial" panose="020B0604020202020204" pitchFamily="34" charset="0"/>
              </a:rPr>
              <a:t>here. Y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ou can view your enquiry and our response here</a:t>
            </a:r>
            <a:r>
              <a:rPr lang="en-AU" sz="12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653ADC-183F-88FD-F7AF-01CEF822489A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rot="5400000" flipH="1" flipV="1">
            <a:off x="5968374" y="5602401"/>
            <a:ext cx="25525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FBCA593-30B5-8AF5-C7A7-99C9BF66DD88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9129351" y="4414793"/>
            <a:ext cx="845558" cy="1595400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155BF2F-6B4B-9E2A-F477-88FC21263216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6924104" y="1937191"/>
            <a:ext cx="276486" cy="83951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B9DBD8A-C2CD-9BAC-134C-EDB9056BA6A7}"/>
              </a:ext>
            </a:extLst>
          </p:cNvPr>
          <p:cNvCxnSpPr>
            <a:cxnSpLocks/>
          </p:cNvCxnSpPr>
          <p:nvPr/>
        </p:nvCxnSpPr>
        <p:spPr>
          <a:xfrm rot="5400000">
            <a:off x="4661466" y="2164419"/>
            <a:ext cx="1212866" cy="2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A6E82A-3CF7-B3AC-B864-F8E0152994A8}"/>
              </a:ext>
            </a:extLst>
          </p:cNvPr>
          <p:cNvSpPr txBox="1"/>
          <p:nvPr/>
        </p:nvSpPr>
        <p:spPr>
          <a:xfrm>
            <a:off x="1737140" y="1517713"/>
            <a:ext cx="4445979" cy="101566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My draft applications</a:t>
            </a:r>
          </a:p>
          <a:p>
            <a:pPr marL="171450" marR="0" lvl="0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If you have started an application, </a:t>
            </a:r>
            <a:r>
              <a:rPr lang="en-AU" sz="1200" u="sng" dirty="0">
                <a:solidFill>
                  <a:prstClr val="black"/>
                </a:solidFill>
                <a:cs typeface="Arial" panose="020B0604020202020204" pitchFamily="34" charset="0"/>
              </a:rPr>
              <a:t>open it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here.</a:t>
            </a:r>
          </a:p>
          <a:p>
            <a:pPr marL="171450" marR="0" lvl="0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Complete and submit your draft application. </a:t>
            </a:r>
          </a:p>
          <a:p>
            <a:pPr marL="171450" marR="0" lvl="0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If you have more than one draft application, please delete any that you do not need. </a:t>
            </a:r>
          </a:p>
        </p:txBody>
      </p:sp>
    </p:spTree>
    <p:extLst>
      <p:ext uri="{BB962C8B-B14F-4D97-AF65-F5344CB8AC3E}">
        <p14:creationId xmlns:p14="http://schemas.microsoft.com/office/powerpoint/2010/main" val="1696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C589164-2E8D-CF1A-A48E-62CF4253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/>
          <a:p>
            <a:r>
              <a:rPr lang="en-US" dirty="0"/>
              <a:t>Start your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DED9F-E479-A2A2-BC5F-E890D1680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522" y="1894788"/>
            <a:ext cx="9756140" cy="4585386"/>
          </a:xfrm>
          <a:noFill/>
        </p:spPr>
      </p:pic>
    </p:spTree>
    <p:extLst>
      <p:ext uri="{BB962C8B-B14F-4D97-AF65-F5344CB8AC3E}">
        <p14:creationId xmlns:p14="http://schemas.microsoft.com/office/powerpoint/2010/main" val="233487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New users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8239-BEFE-4C77-2E00-F9AEACAB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6C8C5-2C53-11E8-32BB-7A843A99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0" y="2016415"/>
            <a:ext cx="2938592" cy="307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9831C-E251-9741-F6AC-13CEFC04F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700" y="1353611"/>
            <a:ext cx="3295525" cy="506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BF994-CF6E-D180-71DD-D0A9BA5B61CC}"/>
              </a:ext>
            </a:extLst>
          </p:cNvPr>
          <p:cNvSpPr txBox="1"/>
          <p:nvPr/>
        </p:nvSpPr>
        <p:spPr>
          <a:xfrm>
            <a:off x="156269" y="2661616"/>
            <a:ext cx="2520938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New? Register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117C8-1C48-FD63-6F0C-5C0AF37D6759}"/>
              </a:ext>
            </a:extLst>
          </p:cNvPr>
          <p:cNvSpPr/>
          <p:nvPr/>
        </p:nvSpPr>
        <p:spPr>
          <a:xfrm>
            <a:off x="4448622" y="4483344"/>
            <a:ext cx="1169759" cy="33936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9E93564-583B-F84A-1B0C-73E879B7E73E}"/>
              </a:ext>
            </a:extLst>
          </p:cNvPr>
          <p:cNvCxnSpPr>
            <a:cxnSpLocks/>
            <a:stCxn id="8" idx="2"/>
            <a:endCxn id="9" idx="2"/>
          </p:cNvCxnSpPr>
          <p:nvPr/>
        </p:nvCxnSpPr>
        <p:spPr>
          <a:xfrm rot="16200000" flipH="1">
            <a:off x="2436961" y="2226168"/>
            <a:ext cx="1576318" cy="3616764"/>
          </a:xfrm>
          <a:prstGeom prst="bentConnector3">
            <a:avLst>
              <a:gd name="adj1" fmla="val 114502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68941D-333D-E131-DA44-8CFEF7A8F8DC}"/>
              </a:ext>
            </a:extLst>
          </p:cNvPr>
          <p:cNvSpPr txBox="1"/>
          <p:nvPr/>
        </p:nvSpPr>
        <p:spPr>
          <a:xfrm>
            <a:off x="9397118" y="1353611"/>
            <a:ext cx="2439969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2.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166C4-DA9B-ACE9-5BEC-FB48157FF09D}"/>
              </a:ext>
            </a:extLst>
          </p:cNvPr>
          <p:cNvSpPr txBox="1"/>
          <p:nvPr/>
        </p:nvSpPr>
        <p:spPr>
          <a:xfrm>
            <a:off x="9397119" y="2076840"/>
            <a:ext cx="2439969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3.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First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F4E31-7964-9DFB-1791-563F6E532849}"/>
              </a:ext>
            </a:extLst>
          </p:cNvPr>
          <p:cNvSpPr txBox="1"/>
          <p:nvPr/>
        </p:nvSpPr>
        <p:spPr>
          <a:xfrm>
            <a:off x="9397119" y="2930926"/>
            <a:ext cx="2439969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4.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Last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77699-6C02-05A3-6FE9-8215430C5522}"/>
              </a:ext>
            </a:extLst>
          </p:cNvPr>
          <p:cNvSpPr txBox="1"/>
          <p:nvPr/>
        </p:nvSpPr>
        <p:spPr>
          <a:xfrm>
            <a:off x="9397119" y="3841586"/>
            <a:ext cx="2439969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5.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Account Email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This will be your user login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569CB-DC01-B767-8C0D-CF09C6EA88ED}"/>
              </a:ext>
            </a:extLst>
          </p:cNvPr>
          <p:cNvSpPr txBox="1"/>
          <p:nvPr/>
        </p:nvSpPr>
        <p:spPr>
          <a:xfrm>
            <a:off x="9397121" y="5165110"/>
            <a:ext cx="2439969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6.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Preferred Contact Number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1E748-DB99-5E61-D1E3-0C9F0EF742BE}"/>
              </a:ext>
            </a:extLst>
          </p:cNvPr>
          <p:cNvSpPr txBox="1"/>
          <p:nvPr/>
        </p:nvSpPr>
        <p:spPr>
          <a:xfrm>
            <a:off x="9397122" y="6184107"/>
            <a:ext cx="2439969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7.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Sign 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88BF00-2228-73B7-090B-2CAB11CA5C46}"/>
              </a:ext>
            </a:extLst>
          </p:cNvPr>
          <p:cNvSpPr/>
          <p:nvPr/>
        </p:nvSpPr>
        <p:spPr>
          <a:xfrm>
            <a:off x="6170758" y="3307557"/>
            <a:ext cx="2871799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2DEFA-DC61-218A-8A6D-DAE03EBB0FD4}"/>
              </a:ext>
            </a:extLst>
          </p:cNvPr>
          <p:cNvSpPr/>
          <p:nvPr/>
        </p:nvSpPr>
        <p:spPr>
          <a:xfrm>
            <a:off x="6170758" y="3839792"/>
            <a:ext cx="2871799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7CD5C2-6A8C-1AD6-9341-BD99DDBB17FC}"/>
              </a:ext>
            </a:extLst>
          </p:cNvPr>
          <p:cNvSpPr/>
          <p:nvPr/>
        </p:nvSpPr>
        <p:spPr>
          <a:xfrm>
            <a:off x="6170756" y="4360638"/>
            <a:ext cx="2871799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00239D-28A8-0888-6BB5-3DC34B3F1B4B}"/>
              </a:ext>
            </a:extLst>
          </p:cNvPr>
          <p:cNvSpPr/>
          <p:nvPr/>
        </p:nvSpPr>
        <p:spPr>
          <a:xfrm>
            <a:off x="6170756" y="4881485"/>
            <a:ext cx="2871799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9CFED0-AADD-166B-DBB0-CE5FBA73D21B}"/>
              </a:ext>
            </a:extLst>
          </p:cNvPr>
          <p:cNvSpPr/>
          <p:nvPr/>
        </p:nvSpPr>
        <p:spPr>
          <a:xfrm>
            <a:off x="6170756" y="5401137"/>
            <a:ext cx="2871799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B1BD26-CFDD-A34F-03BE-69437477AA3C}"/>
              </a:ext>
            </a:extLst>
          </p:cNvPr>
          <p:cNvSpPr/>
          <p:nvPr/>
        </p:nvSpPr>
        <p:spPr>
          <a:xfrm>
            <a:off x="6093028" y="5920788"/>
            <a:ext cx="2978871" cy="4620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78313FF-0569-9E06-19C0-81DBC0F27DF7}"/>
              </a:ext>
            </a:extLst>
          </p:cNvPr>
          <p:cNvCxnSpPr>
            <a:cxnSpLocks/>
            <a:endCxn id="7" idx="2"/>
          </p:cNvCxnSpPr>
          <p:nvPr/>
        </p:nvCxnSpPr>
        <p:spPr>
          <a:xfrm rot="10800000">
            <a:off x="7582464" y="6417994"/>
            <a:ext cx="1777213" cy="25427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6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New users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794435-BD9C-8BEB-717A-703866A7B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F8E3812-8DEE-1540-EF25-7AA33BE939F6}"/>
              </a:ext>
            </a:extLst>
          </p:cNvPr>
          <p:cNvCxnSpPr>
            <a:cxnSpLocks/>
          </p:cNvCxnSpPr>
          <p:nvPr/>
        </p:nvCxnSpPr>
        <p:spPr>
          <a:xfrm flipV="1">
            <a:off x="2368355" y="5708289"/>
            <a:ext cx="2613282" cy="1110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3E3BE74-5A1E-2D32-B128-B25DD63B418A}"/>
              </a:ext>
            </a:extLst>
          </p:cNvPr>
          <p:cNvSpPr txBox="1"/>
          <p:nvPr/>
        </p:nvSpPr>
        <p:spPr>
          <a:xfrm>
            <a:off x="1180075" y="4123498"/>
            <a:ext cx="2713724" cy="206210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9.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Open your email inbox and search for the subject line </a:t>
            </a:r>
            <a:r>
              <a:rPr lang="en-AU" sz="1600" dirty="0">
                <a:solidFill>
                  <a:prstClr val="black"/>
                </a:solidFill>
              </a:rPr>
              <a:t>“Welcome to Grants Gateway” email from </a:t>
            </a:r>
            <a:r>
              <a:rPr lang="en-US" sz="1600" dirty="0">
                <a:solidFill>
                  <a:prstClr val="black"/>
                </a:solidFill>
              </a:rPr>
              <a:t>noreply@salesforce.com On Behalf Of Grants Gateway</a:t>
            </a:r>
            <a:endParaRPr lang="en-AU" sz="1600" dirty="0">
              <a:solidFill>
                <a:prstClr val="black"/>
              </a:solidFill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5E9AA9E-F7CB-1A2E-EC1B-3013AFF2742D}"/>
              </a:ext>
            </a:extLst>
          </p:cNvPr>
          <p:cNvCxnSpPr>
            <a:cxnSpLocks/>
          </p:cNvCxnSpPr>
          <p:nvPr/>
        </p:nvCxnSpPr>
        <p:spPr>
          <a:xfrm flipV="1">
            <a:off x="3762361" y="2870339"/>
            <a:ext cx="2613282" cy="1110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44F5CF5-691D-63E8-B719-D76EBB9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626" y="1457999"/>
            <a:ext cx="3319453" cy="322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3FB4C-C844-3F42-0DB3-F92CD1286056}"/>
              </a:ext>
            </a:extLst>
          </p:cNvPr>
          <p:cNvSpPr txBox="1"/>
          <p:nvPr/>
        </p:nvSpPr>
        <p:spPr>
          <a:xfrm>
            <a:off x="1180075" y="2300373"/>
            <a:ext cx="2713724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8.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Check for confirmation email for the register account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569CE-663B-E3F2-F112-0E2BE044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37" y="5216312"/>
            <a:ext cx="5731510" cy="9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58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New users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0411A-D8F5-FBA2-F323-31EE6EE6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DC397-52E8-46F1-3061-EBF97692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9" y="1764962"/>
            <a:ext cx="597217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2C0FC-5DAF-BDBD-BD2F-716FD8D7E00B}"/>
              </a:ext>
            </a:extLst>
          </p:cNvPr>
          <p:cNvSpPr txBox="1"/>
          <p:nvPr/>
        </p:nvSpPr>
        <p:spPr>
          <a:xfrm>
            <a:off x="8460120" y="2466022"/>
            <a:ext cx="2713724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10.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on the link to confirm and register your account 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F60F863-AD66-DF7E-CD51-3E0665652D8F}"/>
              </a:ext>
            </a:extLst>
          </p:cNvPr>
          <p:cNvCxnSpPr>
            <a:cxnSpLocks/>
            <a:stCxn id="4" idx="2"/>
            <a:endCxn id="24" idx="3"/>
          </p:cNvCxnSpPr>
          <p:nvPr/>
        </p:nvCxnSpPr>
        <p:spPr>
          <a:xfrm rot="5400000">
            <a:off x="7837893" y="2150970"/>
            <a:ext cx="833041" cy="3125138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2BCEC-E9A2-E105-2AEB-350CCDB3572E}"/>
              </a:ext>
            </a:extLst>
          </p:cNvPr>
          <p:cNvSpPr/>
          <p:nvPr/>
        </p:nvSpPr>
        <p:spPr>
          <a:xfrm>
            <a:off x="547276" y="3864589"/>
            <a:ext cx="6144568" cy="5309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9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New users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99BFE8-08BC-ED4D-4227-0CB5589D0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CB49E-8336-EEE4-EDF7-F3E3AFB1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1" y="1551612"/>
            <a:ext cx="3801585" cy="504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640C1-6C0B-A0F8-5137-DCBE3B822C7F}"/>
              </a:ext>
            </a:extLst>
          </p:cNvPr>
          <p:cNvSpPr txBox="1"/>
          <p:nvPr/>
        </p:nvSpPr>
        <p:spPr>
          <a:xfrm>
            <a:off x="517845" y="1640137"/>
            <a:ext cx="3324812" cy="255454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11.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After clicking on the email link you will be asked to create a password.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Password needs to contain:</a:t>
            </a:r>
          </a:p>
          <a:p>
            <a:pPr marL="285744" marR="0" lvl="0" indent="-285744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 characters (minimum) including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Letter 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Number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Special Character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08A89-9B01-95E4-4E22-13350ADC7A7B}"/>
              </a:ext>
            </a:extLst>
          </p:cNvPr>
          <p:cNvSpPr txBox="1"/>
          <p:nvPr/>
        </p:nvSpPr>
        <p:spPr>
          <a:xfrm>
            <a:off x="474302" y="4702453"/>
            <a:ext cx="3411898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12.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Confirm your password.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62DC8-B662-EBD4-3982-8B34BA31999B}"/>
              </a:ext>
            </a:extLst>
          </p:cNvPr>
          <p:cNvSpPr txBox="1"/>
          <p:nvPr/>
        </p:nvSpPr>
        <p:spPr>
          <a:xfrm>
            <a:off x="474302" y="5656680"/>
            <a:ext cx="3411898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13.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change password.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AF6DF-0B3F-B989-10DF-E878F271E8C2}"/>
              </a:ext>
            </a:extLst>
          </p:cNvPr>
          <p:cNvSpPr/>
          <p:nvPr/>
        </p:nvSpPr>
        <p:spPr>
          <a:xfrm>
            <a:off x="5557572" y="4833694"/>
            <a:ext cx="3298916" cy="3885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99F99-E40B-EC78-1D2A-E692C58D83A9}"/>
              </a:ext>
            </a:extLst>
          </p:cNvPr>
          <p:cNvSpPr/>
          <p:nvPr/>
        </p:nvSpPr>
        <p:spPr>
          <a:xfrm>
            <a:off x="5608889" y="5522988"/>
            <a:ext cx="3247599" cy="3885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48C33-1421-D50C-BCBE-9736E89B9205}"/>
              </a:ext>
            </a:extLst>
          </p:cNvPr>
          <p:cNvSpPr/>
          <p:nvPr/>
        </p:nvSpPr>
        <p:spPr>
          <a:xfrm>
            <a:off x="5616220" y="6005140"/>
            <a:ext cx="3240268" cy="3885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BF2B3D7-3CAC-4513-3F12-AAA198448223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842657" y="2917410"/>
            <a:ext cx="1714915" cy="2110554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1FFE389-CE87-07D9-31DC-AEB70C036919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886200" y="4994841"/>
            <a:ext cx="1722689" cy="722417"/>
          </a:xfrm>
          <a:prstGeom prst="bentConnector3">
            <a:avLst>
              <a:gd name="adj1" fmla="val 24724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63E353E-7C82-9A47-91B4-7018B10EC42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886200" y="5949068"/>
            <a:ext cx="1671372" cy="257826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0DB959-C32D-E929-37E5-6AEE65F430F9}"/>
              </a:ext>
            </a:extLst>
          </p:cNvPr>
          <p:cNvSpPr txBox="1"/>
          <p:nvPr/>
        </p:nvSpPr>
        <p:spPr>
          <a:xfrm>
            <a:off x="9610528" y="3067428"/>
            <a:ext cx="2255544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14.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You now have access to the Grants Gateway.</a:t>
            </a:r>
          </a:p>
        </p:txBody>
      </p:sp>
    </p:spTree>
    <p:extLst>
      <p:ext uri="{BB962C8B-B14F-4D97-AF65-F5344CB8AC3E}">
        <p14:creationId xmlns:p14="http://schemas.microsoft.com/office/powerpoint/2010/main" val="322300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3108-E0C5-46FD-8997-F66BF152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Existing / Returning user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8B563-CF2D-00CA-07D8-5DFC3A4E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E24FA-F6D7-0723-D6C3-6F2CBC15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076" y="1492708"/>
            <a:ext cx="4795854" cy="501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BC18E-79F1-113F-86DF-19BF95031641}"/>
              </a:ext>
            </a:extLst>
          </p:cNvPr>
          <p:cNvSpPr txBox="1"/>
          <p:nvPr/>
        </p:nvSpPr>
        <p:spPr>
          <a:xfrm>
            <a:off x="1059902" y="2620019"/>
            <a:ext cx="2863101" cy="13234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Type your username/ 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email address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and password here and click “Log In”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BA98D-4502-BBE0-652F-303267DFE068}"/>
              </a:ext>
            </a:extLst>
          </p:cNvPr>
          <p:cNvSpPr/>
          <p:nvPr/>
        </p:nvSpPr>
        <p:spPr>
          <a:xfrm>
            <a:off x="5528280" y="4944534"/>
            <a:ext cx="4275445" cy="6308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B4C9DFF-2CE8-A9C7-5FEF-E1231AADA8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6553" y="3278359"/>
            <a:ext cx="1316512" cy="2646712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2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Existing User - Forgotten Password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4349AD-C53A-2B05-4600-EB472BD5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31" y="2036187"/>
            <a:ext cx="3028365" cy="410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065C3F-BBE4-8652-EF93-A23665BDCD7E}"/>
              </a:ext>
            </a:extLst>
          </p:cNvPr>
          <p:cNvSpPr txBox="1"/>
          <p:nvPr/>
        </p:nvSpPr>
        <p:spPr>
          <a:xfrm>
            <a:off x="406532" y="2036187"/>
            <a:ext cx="2216254" cy="13234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1.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If you have forgotten your password 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“Forgot Password”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8F9A5-D1E9-DA71-500F-835F690DFD5F}"/>
              </a:ext>
            </a:extLst>
          </p:cNvPr>
          <p:cNvSpPr/>
          <p:nvPr/>
        </p:nvSpPr>
        <p:spPr>
          <a:xfrm>
            <a:off x="2832332" y="5463250"/>
            <a:ext cx="1172510" cy="3296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63DD146-E769-7173-421F-5795D76F2843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1213526" y="4009266"/>
            <a:ext cx="2022224" cy="1215388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A787438-8BA8-C181-2A41-B3FA52012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1" t="5918" r="4549" b="5919"/>
          <a:stretch/>
        </p:blipFill>
        <p:spPr>
          <a:xfrm>
            <a:off x="6051184" y="2036187"/>
            <a:ext cx="3026257" cy="410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9F532D-DB40-0EEA-36D5-BD426F2F1342}"/>
              </a:ext>
            </a:extLst>
          </p:cNvPr>
          <p:cNvSpPr txBox="1"/>
          <p:nvPr/>
        </p:nvSpPr>
        <p:spPr>
          <a:xfrm>
            <a:off x="9458937" y="2036188"/>
            <a:ext cx="2182027" cy="13234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2.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Enter your username / email address and 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“Reset password”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FDBFF4-1A22-E840-8325-D75D440649C3}"/>
              </a:ext>
            </a:extLst>
          </p:cNvPr>
          <p:cNvSpPr/>
          <p:nvPr/>
        </p:nvSpPr>
        <p:spPr>
          <a:xfrm>
            <a:off x="6701418" y="5164910"/>
            <a:ext cx="1786517" cy="2983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24A58AF-23F7-B52E-2AB2-32B2949A3828}"/>
              </a:ext>
            </a:extLst>
          </p:cNvPr>
          <p:cNvCxnSpPr>
            <a:cxnSpLocks/>
            <a:stCxn id="19" idx="2"/>
            <a:endCxn id="20" idx="3"/>
          </p:cNvCxnSpPr>
          <p:nvPr/>
        </p:nvCxnSpPr>
        <p:spPr>
          <a:xfrm rot="5400000">
            <a:off x="8541717" y="3305845"/>
            <a:ext cx="1954453" cy="2062016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56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Existing User - Forgotten Password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61ACA-D58A-36F5-E039-61AA61BF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3452788"/>
            <a:ext cx="5010150" cy="295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0BFA1-7EF5-CE77-841F-A0818A919C91}"/>
              </a:ext>
            </a:extLst>
          </p:cNvPr>
          <p:cNvSpPr txBox="1"/>
          <p:nvPr/>
        </p:nvSpPr>
        <p:spPr>
          <a:xfrm>
            <a:off x="317711" y="2300465"/>
            <a:ext cx="1920032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3.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Check and open grants gateway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B2FD0-9AC8-E8A7-EC3F-09E7B6FF9DDB}"/>
              </a:ext>
            </a:extLst>
          </p:cNvPr>
          <p:cNvSpPr txBox="1"/>
          <p:nvPr/>
        </p:nvSpPr>
        <p:spPr>
          <a:xfrm>
            <a:off x="7857413" y="2118056"/>
            <a:ext cx="2526583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4.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on the link to Reset your password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52420-39E3-9A55-329A-201F2DC01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11" y="4929163"/>
            <a:ext cx="5580774" cy="95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AB373-7BBD-6536-B8A2-C5361A82D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226" y="1903745"/>
            <a:ext cx="2324084" cy="256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5E29-35D1-5CEA-A2C4-C919631B9694}"/>
              </a:ext>
            </a:extLst>
          </p:cNvPr>
          <p:cNvSpPr/>
          <p:nvPr/>
        </p:nvSpPr>
        <p:spPr>
          <a:xfrm>
            <a:off x="317711" y="5405492"/>
            <a:ext cx="5580774" cy="5080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3B0B7-2E25-0B9B-2460-F1F368F86FCB}"/>
              </a:ext>
            </a:extLst>
          </p:cNvPr>
          <p:cNvSpPr/>
          <p:nvPr/>
        </p:nvSpPr>
        <p:spPr>
          <a:xfrm>
            <a:off x="6395147" y="4675158"/>
            <a:ext cx="5223258" cy="9526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E3B1EA0-6E67-6903-54AC-0DC13ADBC62A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1417172" y="3238237"/>
            <a:ext cx="1551480" cy="1830371"/>
          </a:xfrm>
          <a:prstGeom prst="bentConnector3">
            <a:avLst>
              <a:gd name="adj1" fmla="val 77333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94C83F0-9E5D-F763-B641-AC9EEEA1CA20}"/>
              </a:ext>
            </a:extLst>
          </p:cNvPr>
          <p:cNvCxnSpPr>
            <a:cxnSpLocks/>
            <a:stCxn id="5" idx="3"/>
            <a:endCxn id="9" idx="3"/>
          </p:cNvCxnSpPr>
          <p:nvPr/>
        </p:nvCxnSpPr>
        <p:spPr>
          <a:xfrm>
            <a:off x="10383996" y="2533555"/>
            <a:ext cx="1234409" cy="2617932"/>
          </a:xfrm>
          <a:prstGeom prst="bentConnector3">
            <a:avLst>
              <a:gd name="adj1" fmla="val 118519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9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Grants Gateway – Existing User - Forgotten Password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D1B35-0289-ECF3-E058-63BE143B3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7" y="3862212"/>
            <a:ext cx="35814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94A28-5E67-7244-8C27-174F78971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2" t="15998" b="11838"/>
          <a:stretch/>
        </p:blipFill>
        <p:spPr>
          <a:xfrm>
            <a:off x="4244606" y="1735529"/>
            <a:ext cx="3633278" cy="437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D4A97-6BFA-11AE-D4FE-08DC170ABBB3}"/>
              </a:ext>
            </a:extLst>
          </p:cNvPr>
          <p:cNvSpPr txBox="1"/>
          <p:nvPr/>
        </p:nvSpPr>
        <p:spPr>
          <a:xfrm>
            <a:off x="837824" y="1663105"/>
            <a:ext cx="2182027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5.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“Reset password”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EC369-CE92-A7BA-45C0-DAC3CCE7A839}"/>
              </a:ext>
            </a:extLst>
          </p:cNvPr>
          <p:cNvSpPr txBox="1"/>
          <p:nvPr/>
        </p:nvSpPr>
        <p:spPr>
          <a:xfrm>
            <a:off x="8812963" y="1731192"/>
            <a:ext cx="2900395" cy="255454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6.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After clicking on the link, you will be asked to create a new password.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Password needs to contain:</a:t>
            </a:r>
          </a:p>
          <a:p>
            <a:pPr marL="285744" marR="0" lvl="0" indent="-285744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 Characters (minimum) including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Letter 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Number</a:t>
            </a:r>
          </a:p>
          <a:p>
            <a:pPr marL="742950" lvl="1" indent="-285750" defTabSz="609585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 Special Character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92529-BAED-BF24-6AC5-8FF60A924E37}"/>
              </a:ext>
            </a:extLst>
          </p:cNvPr>
          <p:cNvSpPr txBox="1"/>
          <p:nvPr/>
        </p:nvSpPr>
        <p:spPr>
          <a:xfrm>
            <a:off x="8812963" y="4569566"/>
            <a:ext cx="2900395" cy="830997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7.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Confirm your password by repeating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A1899-0159-C684-9CB3-54F6E0C7F571}"/>
              </a:ext>
            </a:extLst>
          </p:cNvPr>
          <p:cNvSpPr txBox="1"/>
          <p:nvPr/>
        </p:nvSpPr>
        <p:spPr>
          <a:xfrm>
            <a:off x="8812963" y="5813307"/>
            <a:ext cx="2900395" cy="58477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Step 8.</a:t>
            </a:r>
          </a:p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Click change password.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824A6-907B-36AC-E925-06B26F115282}"/>
              </a:ext>
            </a:extLst>
          </p:cNvPr>
          <p:cNvSpPr/>
          <p:nvPr/>
        </p:nvSpPr>
        <p:spPr>
          <a:xfrm>
            <a:off x="573665" y="5230323"/>
            <a:ext cx="2951066" cy="83099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2DAC1-0F35-88E9-AE89-3FB018019DFB}"/>
              </a:ext>
            </a:extLst>
          </p:cNvPr>
          <p:cNvSpPr/>
          <p:nvPr/>
        </p:nvSpPr>
        <p:spPr>
          <a:xfrm>
            <a:off x="4510995" y="4031350"/>
            <a:ext cx="3122276" cy="7296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756DD-C187-ED72-131C-392F7D085D28}"/>
              </a:ext>
            </a:extLst>
          </p:cNvPr>
          <p:cNvSpPr/>
          <p:nvPr/>
        </p:nvSpPr>
        <p:spPr>
          <a:xfrm>
            <a:off x="4502204" y="4760969"/>
            <a:ext cx="3122276" cy="7296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6BA65-BF97-3333-4DAA-F72CDE188B3C}"/>
              </a:ext>
            </a:extLst>
          </p:cNvPr>
          <p:cNvSpPr/>
          <p:nvPr/>
        </p:nvSpPr>
        <p:spPr>
          <a:xfrm>
            <a:off x="4500107" y="5507853"/>
            <a:ext cx="3122276" cy="5042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652698C-7172-8FB4-2929-1B341452B74C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 rot="5400000">
            <a:off x="1244783" y="3178157"/>
            <a:ext cx="136811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5A99EA3-D503-48D3-4914-DABEF590E152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rot="10800000" flipV="1">
            <a:off x="7633271" y="3008465"/>
            <a:ext cx="1179692" cy="1387694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D6908B6-3E82-F8F4-CC0E-E7992A36DC08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7622383" y="4985065"/>
            <a:ext cx="1190580" cy="280116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9437D23-D247-FAC6-99D3-FB7B20582E1C}"/>
              </a:ext>
            </a:extLst>
          </p:cNvPr>
          <p:cNvCxnSpPr>
            <a:cxnSpLocks/>
            <a:stCxn id="8" idx="1"/>
            <a:endCxn id="12" idx="3"/>
          </p:cNvCxnSpPr>
          <p:nvPr/>
        </p:nvCxnSpPr>
        <p:spPr>
          <a:xfrm rot="10800000">
            <a:off x="7622383" y="5759961"/>
            <a:ext cx="1190580" cy="345735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5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AP 16:9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HS Presentation 02 Purple 2602 for Office 2007 and 2010.pot [Compatibility Mode]" id="{889D8997-ACF2-448B-843B-094B9ADA1850}" vid="{6EC813B2-9105-4DB7-B337-4522BDB9CF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46da13-490f-4d5a-bbb1-91bf5417941d">
      <Terms xmlns="http://schemas.microsoft.com/office/infopath/2007/PartnerControls"/>
    </lcf76f155ced4ddcb4097134ff3c332f>
    <TaxCatchAll xmlns="5ce0f2b5-5be5-4508-bce9-d7011ece0659" xsi:nil="true"/>
    <Date xmlns="2046da13-490f-4d5a-bbb1-91bf5417941d">2022-12-05T02:15:24+00:00</Date>
    <ReviewedbyDirector xmlns="2046da13-490f-4d5a-bbb1-91bf5417941d">true</ReviewedbyDirector>
    <Comments xmlns="2046da13-490f-4d5a-bbb1-91bf5417941d" xsi:nil="true"/>
    <ReviewedbyED xmlns="2046da13-490f-4d5a-bbb1-91bf5417941d">false</ReviewedbyED>
    <Image xmlns="2046da13-490f-4d5a-bbb1-91bf5417941d" xsi:nil="true"/>
    <_Flow_SignoffStatus xmlns="2046da13-490f-4d5a-bbb1-91bf5417941d" xsi:nil="true"/>
    <SharedWithUsers xmlns="c52bcc0e-5fbb-4f20-b4bb-65cb65f6439b">
      <UserInfo>
        <DisplayName>Laura Cavallo (DFFH)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A5D6811799A43856DF1997E9B00A7" ma:contentTypeVersion="25" ma:contentTypeDescription="Create a new document." ma:contentTypeScope="" ma:versionID="a5d238d13a258f5eff2f97724f10534c">
  <xsd:schema xmlns:xsd="http://www.w3.org/2001/XMLSchema" xmlns:xs="http://www.w3.org/2001/XMLSchema" xmlns:p="http://schemas.microsoft.com/office/2006/metadata/properties" xmlns:ns2="2046da13-490f-4d5a-bbb1-91bf5417941d" xmlns:ns3="c52bcc0e-5fbb-4f20-b4bb-65cb65f6439b" xmlns:ns4="5ce0f2b5-5be5-4508-bce9-d7011ece0659" targetNamespace="http://schemas.microsoft.com/office/2006/metadata/properties" ma:root="true" ma:fieldsID="3f71f29ba678b652fc080aa07002f6f6" ns2:_="" ns3:_="" ns4:_="">
    <xsd:import namespace="2046da13-490f-4d5a-bbb1-91bf5417941d"/>
    <xsd:import namespace="c52bcc0e-5fbb-4f20-b4bb-65cb65f6439b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Comments" minOccurs="0"/>
                <xsd:element ref="ns2:ReviewedbyDirector" minOccurs="0"/>
                <xsd:element ref="ns2:Reviewedby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Ima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6da13-490f-4d5a-bbb1-91bf5417941d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fault="[today]" ma:format="DateTime" ma:internalName="Date" ma:readOnly="false">
      <xsd:simpleType>
        <xsd:restriction base="dms:DateTime"/>
      </xsd:simpleType>
    </xsd:element>
    <xsd:element name="Comments" ma:index="4" nillable="true" ma:displayName="Comments" ma:description="Full chain to 30 Jan on initial legal advice on whether legislative amendment was required&#10;" ma:format="Dropdown" ma:internalName="Comments" ma:readOnly="false">
      <xsd:simpleType>
        <xsd:restriction base="dms:Text">
          <xsd:maxLength value="255"/>
        </xsd:restriction>
      </xsd:simpleType>
    </xsd:element>
    <xsd:element name="ReviewedbyDirector" ma:index="5" nillable="true" ma:displayName="Reviewed by Director" ma:default="1" ma:format="Dropdown" ma:internalName="ReviewedbyDirector" ma:readOnly="false">
      <xsd:simpleType>
        <xsd:restriction base="dms:Boolean"/>
      </xsd:simpleType>
    </xsd:element>
    <xsd:element name="ReviewedbyED" ma:index="6" nillable="true" ma:displayName="Reviewed by ED" ma:default="0" ma:format="Dropdown" ma:internalName="ReviewedbyED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bcc0e-5fbb-4f20-b4bb-65cb65f64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c6ec6fc-d6ea-46c9-aabe-9a00e193ec6d}" ma:internalName="TaxCatchAll" ma:readOnly="false" ma:showField="CatchAllData" ma:web="c52bcc0e-5fbb-4f20-b4bb-65cb65f64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4EA95-033E-4C74-B689-691AE14A0105}">
  <ds:schemaRefs>
    <ds:schemaRef ds:uri="http://purl.org/dc/elements/1.1/"/>
    <ds:schemaRef ds:uri="http://schemas.microsoft.com/office/infopath/2007/PartnerControls"/>
    <ds:schemaRef ds:uri="5ce0f2b5-5be5-4508-bce9-d7011ece065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52bcc0e-5fbb-4f20-b4bb-65cb65f6439b"/>
    <ds:schemaRef ds:uri="2046da13-490f-4d5a-bbb1-91bf5417941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F2799A-EB06-4937-8C27-3860479E33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AA783-343F-4E35-B72C-FBFD6F674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6da13-490f-4d5a-bbb1-91bf5417941d"/>
    <ds:schemaRef ds:uri="c52bcc0e-5fbb-4f20-b4bb-65cb65f6439b"/>
    <ds:schemaRef ds:uri="5ce0f2b5-5be5-4508-bce9-d7011ece0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529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SOAP 16:9 presentation</vt:lpstr>
      <vt:lpstr>Grants Gateway  </vt:lpstr>
      <vt:lpstr>Grants Gateway – New users </vt:lpstr>
      <vt:lpstr>Grants Gateway – New users </vt:lpstr>
      <vt:lpstr>Grants Gateway – New users </vt:lpstr>
      <vt:lpstr>Grants Gateway – New users </vt:lpstr>
      <vt:lpstr>Grants Gateway – Existing / Returning user </vt:lpstr>
      <vt:lpstr>Grants Gateway – Existing User - Forgotten Password </vt:lpstr>
      <vt:lpstr>Grants Gateway – Existing User - Forgotten Password </vt:lpstr>
      <vt:lpstr>Grants Gateway – Existing User - Forgotten Password </vt:lpstr>
      <vt:lpstr>Grants Gateway – Navigation </vt:lpstr>
      <vt:lpstr>Start your application</vt:lpstr>
    </vt:vector>
  </TitlesOfParts>
  <Company>Victoria State Government, Department of Families, Fairness and 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Premier's Spirit of Anzac Prize 2025 Accessing the Grants Gateway</dc:title>
  <dc:subject>Premier's Spirit of Anzac Prize 2025 Accessing the Grants Gateway</dc:subject>
  <dc:creator>Office for Veterans, Policy and Systems – Fairer Victoria</dc:creator>
  <cp:keywords>Premiers Spirit of Anzac Prize Competition; SOAP; 2025 School representative; statement; declaration; form</cp:keywords>
  <dcterms:created xsi:type="dcterms:W3CDTF">2022-12-05T02:14:49Z</dcterms:created>
  <dcterms:modified xsi:type="dcterms:W3CDTF">2025-02-27T22:29:05Z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e64453-338c-4f93-8a4d-0039a0a41f2a_Enabled">
    <vt:lpwstr>true</vt:lpwstr>
  </property>
  <property fmtid="{D5CDD505-2E9C-101B-9397-08002B2CF9AE}" pid="3" name="MSIP_Label_43e64453-338c-4f93-8a4d-0039a0a41f2a_SetDate">
    <vt:lpwstr>2022-12-05T02:15:23Z</vt:lpwstr>
  </property>
  <property fmtid="{D5CDD505-2E9C-101B-9397-08002B2CF9AE}" pid="4" name="MSIP_Label_43e64453-338c-4f93-8a4d-0039a0a41f2a_Method">
    <vt:lpwstr>Privileged</vt:lpwstr>
  </property>
  <property fmtid="{D5CDD505-2E9C-101B-9397-08002B2CF9AE}" pid="5" name="MSIP_Label_43e64453-338c-4f93-8a4d-0039a0a41f2a_Name">
    <vt:lpwstr>43e64453-338c-4f93-8a4d-0039a0a41f2a</vt:lpwstr>
  </property>
  <property fmtid="{D5CDD505-2E9C-101B-9397-08002B2CF9AE}" pid="6" name="MSIP_Label_43e64453-338c-4f93-8a4d-0039a0a41f2a_SiteId">
    <vt:lpwstr>c0e0601f-0fac-449c-9c88-a104c4eb9f28</vt:lpwstr>
  </property>
  <property fmtid="{D5CDD505-2E9C-101B-9397-08002B2CF9AE}" pid="7" name="MSIP_Label_43e64453-338c-4f93-8a4d-0039a0a41f2a_ActionId">
    <vt:lpwstr>2be8ed34-9b66-4e18-9dd4-f57e96ffe2c8</vt:lpwstr>
  </property>
  <property fmtid="{D5CDD505-2E9C-101B-9397-08002B2CF9AE}" pid="8" name="MSIP_Label_43e64453-338c-4f93-8a4d-0039a0a41f2a_ContentBits">
    <vt:lpwstr>2</vt:lpwstr>
  </property>
  <property fmtid="{D5CDD505-2E9C-101B-9397-08002B2CF9AE}" pid="9" name="ContentTypeId">
    <vt:lpwstr>0x010100E94A5D6811799A43856DF1997E9B00A7</vt:lpwstr>
  </property>
  <property fmtid="{D5CDD505-2E9C-101B-9397-08002B2CF9AE}" pid="10" name="MediaServiceImageTags">
    <vt:lpwstr/>
  </property>
</Properties>
</file>