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ags/tag2.xml" ContentType="application/vnd.openxmlformats-officedocument.presentationml.tags+xml"/>
  <Override PartName="/ppt/theme/themeOverride1.xml" ContentType="application/vnd.openxmlformats-officedocument.themeOverride+xml"/>
  <Override PartName="/ppt/tags/tag3.xml" ContentType="application/vnd.openxmlformats-officedocument.presentationml.tags+xml"/>
  <Override PartName="/ppt/theme/themeOverride2.xml" ContentType="application/vnd.openxmlformats-officedocument.themeOverride+xml"/>
  <Override PartName="/ppt/tags/tag4.xml" ContentType="application/vnd.openxmlformats-officedocument.presentationml.tags+xml"/>
  <Override PartName="/ppt/theme/themeOverride3.xml" ContentType="application/vnd.openxmlformats-officedocument.themeOverride+xml"/>
  <Override PartName="/ppt/tags/tag5.xml" ContentType="application/vnd.openxmlformats-officedocument.presentationml.tags+xml"/>
  <Override PartName="/ppt/theme/themeOverride4.xml" ContentType="application/vnd.openxmlformats-officedocument.themeOverride+xml"/>
  <Override PartName="/ppt/tags/tag6.xml" ContentType="application/vnd.openxmlformats-officedocument.presentationml.tags+xml"/>
  <Override PartName="/ppt/theme/themeOverride5.xml" ContentType="application/vnd.openxmlformats-officedocument.themeOverride+xml"/>
  <Override PartName="/ppt/tags/tag7.xml" ContentType="application/vnd.openxmlformats-officedocument.presentationml.tags+xml"/>
  <Override PartName="/ppt/theme/themeOverride6.xml" ContentType="application/vnd.openxmlformats-officedocument.themeOverride+xml"/>
  <Override PartName="/ppt/tags/tag8.xml" ContentType="application/vnd.openxmlformats-officedocument.presentationml.tags+xml"/>
  <Override PartName="/ppt/theme/themeOverride7.xml" ContentType="application/vnd.openxmlformats-officedocument.themeOverride+xml"/>
  <Override PartName="/ppt/tags/tag9.xml" ContentType="application/vnd.openxmlformats-officedocument.presentationml.tags+xml"/>
  <Override PartName="/ppt/theme/themeOverride8.xml" ContentType="application/vnd.openxmlformats-officedocument.themeOverride+xml"/>
  <Override PartName="/ppt/tags/tag10.xml" ContentType="application/vnd.openxmlformats-officedocument.presentationml.tags+xml"/>
  <Override PartName="/ppt/theme/themeOverride9.xml" ContentType="application/vnd.openxmlformats-officedocument.themeOverride+xml"/>
  <Override PartName="/ppt/tags/tag11.xml" ContentType="application/vnd.openxmlformats-officedocument.presentationml.tags+xml"/>
  <Override PartName="/ppt/theme/themeOverride10.xml" ContentType="application/vnd.openxmlformats-officedocument.themeOverride+xml"/>
  <Override PartName="/ppt/tags/tag12.xml" ContentType="application/vnd.openxmlformats-officedocument.presentationml.tags+xml"/>
  <Override PartName="/ppt/theme/themeOverride11.xml" ContentType="application/vnd.openxmlformats-officedocument.themeOverride+xml"/>
  <Override PartName="/ppt/tags/tag13.xml" ContentType="application/vnd.openxmlformats-officedocument.presentationml.tags+xml"/>
  <Override PartName="/ppt/theme/themeOverride12.xml" ContentType="application/vnd.openxmlformats-officedocument.themeOverride+xml"/>
  <Override PartName="/ppt/tags/tag14.xml" ContentType="application/vnd.openxmlformats-officedocument.presentationml.tags+xml"/>
  <Override PartName="/ppt/theme/themeOverride13.xml" ContentType="application/vnd.openxmlformats-officedocument.themeOverride+xml"/>
  <Override PartName="/ppt/tags/tag15.xml" ContentType="application/vnd.openxmlformats-officedocument.presentationml.tags+xml"/>
  <Override PartName="/ppt/theme/themeOverride14.xml" ContentType="application/vnd.openxmlformats-officedocument.themeOverride+xml"/>
  <Override PartName="/ppt/tags/tag16.xml" ContentType="application/vnd.openxmlformats-officedocument.presentationml.tags+xml"/>
  <Override PartName="/ppt/theme/themeOverride15.xml" ContentType="application/vnd.openxmlformats-officedocument.themeOverride+xml"/>
  <Override PartName="/ppt/tags/tag17.xml" ContentType="application/vnd.openxmlformats-officedocument.presentationml.tags+xml"/>
  <Override PartName="/ppt/theme/themeOverride16.xml" ContentType="application/vnd.openxmlformats-officedocument.themeOverride+xml"/>
  <Override PartName="/ppt/tags/tag18.xml" ContentType="application/vnd.openxmlformats-officedocument.presentationml.tags+xml"/>
  <Override PartName="/ppt/theme/themeOverride17.xml" ContentType="application/vnd.openxmlformats-officedocument.themeOverride+xml"/>
  <Override PartName="/ppt/tags/tag19.xml" ContentType="application/vnd.openxmlformats-officedocument.presentationml.tags+xml"/>
  <Override PartName="/ppt/theme/themeOverride18.xml" ContentType="application/vnd.openxmlformats-officedocument.themeOverride+xml"/>
  <Override PartName="/ppt/tags/tag20.xml" ContentType="application/vnd.openxmlformats-officedocument.presentationml.tags+xml"/>
  <Override PartName="/ppt/theme/themeOverride19.xml" ContentType="application/vnd.openxmlformats-officedocument.themeOverride+xml"/>
  <Override PartName="/ppt/tags/tag21.xml" ContentType="application/vnd.openxmlformats-officedocument.presentationml.tags+xml"/>
  <Override PartName="/ppt/theme/themeOverride20.xml" ContentType="application/vnd.openxmlformats-officedocument.themeOverride+xml"/>
  <Override PartName="/ppt/tags/tag22.xml" ContentType="application/vnd.openxmlformats-officedocument.presentationml.tags+xml"/>
  <Override PartName="/ppt/theme/themeOverride21.xml" ContentType="application/vnd.openxmlformats-officedocument.themeOverride+xml"/>
  <Override PartName="/ppt/tags/tag23.xml" ContentType="application/vnd.openxmlformats-officedocument.presentationml.tags+xml"/>
  <Override PartName="/ppt/theme/themeOverride22.xml" ContentType="application/vnd.openxmlformats-officedocument.themeOverride+xml"/>
  <Override PartName="/ppt/tags/tag24.xml" ContentType="application/vnd.openxmlformats-officedocument.presentationml.tags+xml"/>
  <Override PartName="/ppt/theme/themeOverride23.xml" ContentType="application/vnd.openxmlformats-officedocument.themeOverride+xml"/>
  <Override PartName="/ppt/tags/tag25.xml" ContentType="application/vnd.openxmlformats-officedocument.presentationml.tags+xml"/>
  <Override PartName="/ppt/theme/themeOverride24.xml" ContentType="application/vnd.openxmlformats-officedocument.themeOverride+xml"/>
  <Override PartName="/ppt/tags/tag26.xml" ContentType="application/vnd.openxmlformats-officedocument.presentationml.tags+xml"/>
  <Override PartName="/ppt/theme/themeOverride25.xml" ContentType="application/vnd.openxmlformats-officedocument.themeOverride+xml"/>
  <Override PartName="/ppt/tags/tag27.xml" ContentType="application/vnd.openxmlformats-officedocument.presentationml.tags+xml"/>
  <Override PartName="/ppt/theme/themeOverride26.xml" ContentType="application/vnd.openxmlformats-officedocument.themeOverride+xml"/>
  <Override PartName="/ppt/tags/tag28.xml" ContentType="application/vnd.openxmlformats-officedocument.presentationml.tags+xml"/>
  <Override PartName="/ppt/theme/themeOverride27.xml" ContentType="application/vnd.openxmlformats-officedocument.themeOverride+xml"/>
  <Override PartName="/ppt/tags/tag29.xml" ContentType="application/vnd.openxmlformats-officedocument.presentationml.tags+xml"/>
  <Override PartName="/ppt/theme/themeOverride28.xml" ContentType="application/vnd.openxmlformats-officedocument.themeOverride+xml"/>
  <Override PartName="/ppt/tags/tag30.xml" ContentType="application/vnd.openxmlformats-officedocument.presentationml.tags+xml"/>
  <Override PartName="/ppt/theme/themeOverride29.xml" ContentType="application/vnd.openxmlformats-officedocument.themeOverride+xml"/>
  <Override PartName="/ppt/tags/tag31.xml" ContentType="application/vnd.openxmlformats-officedocument.presentationml.tags+xml"/>
  <Override PartName="/ppt/theme/themeOverride30.xml" ContentType="application/vnd.openxmlformats-officedocument.themeOverride+xml"/>
  <Override PartName="/ppt/tags/tag32.xml" ContentType="application/vnd.openxmlformats-officedocument.presentationml.tags+xml"/>
  <Override PartName="/ppt/theme/themeOverride31.xml" ContentType="application/vnd.openxmlformats-officedocument.themeOverride+xml"/>
  <Override PartName="/ppt/tags/tag33.xml" ContentType="application/vnd.openxmlformats-officedocument.presentationml.tags+xml"/>
  <Override PartName="/ppt/theme/themeOverride32.xml" ContentType="application/vnd.openxmlformats-officedocument.themeOverride+xml"/>
  <Override PartName="/ppt/tags/tag34.xml" ContentType="application/vnd.openxmlformats-officedocument.presentationml.tags+xml"/>
  <Override PartName="/ppt/theme/themeOverride33.xml" ContentType="application/vnd.openxmlformats-officedocument.themeOverride+xml"/>
  <Override PartName="/ppt/tags/tag35.xml" ContentType="application/vnd.openxmlformats-officedocument.presentationml.tags+xml"/>
  <Override PartName="/ppt/tags/tag36.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37.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38.xml" ContentType="application/vnd.openxmlformats-officedocument.presentationml.tags+xml"/>
  <Override PartName="/ppt/notesSlides/notesSlide6.xml" ContentType="application/vnd.openxmlformats-officedocument.presentationml.notesSlide+xml"/>
  <Override PartName="/ppt/tags/tag39.xml" ContentType="application/vnd.openxmlformats-officedocument.presentationml.tags+xml"/>
  <Override PartName="/ppt/notesSlides/notesSlide7.xml" ContentType="application/vnd.openxmlformats-officedocument.presentationml.notesSlide+xml"/>
  <Override PartName="/ppt/tags/tag40.xml" ContentType="application/vnd.openxmlformats-officedocument.presentationml.tags+xml"/>
  <Override PartName="/ppt/notesSlides/notesSlide8.xml" ContentType="application/vnd.openxmlformats-officedocument.presentationml.notesSlide+xml"/>
  <Override PartName="/ppt/tags/tag41.xml" ContentType="application/vnd.openxmlformats-officedocument.presentationml.tags+xml"/>
  <Override PartName="/ppt/notesSlides/notesSlide9.xml" ContentType="application/vnd.openxmlformats-officedocument.presentationml.notesSlide+xml"/>
  <Override PartName="/ppt/tags/tag42.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43.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46.xml" ContentType="application/vnd.openxmlformats-officedocument.presentationml.tags+xml"/>
  <Override PartName="/ppt/notesSlides/notesSlide16.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notesSlides/notesSlide17.xml" ContentType="application/vnd.openxmlformats-officedocument.presentationml.notesSlide+xml"/>
  <Override PartName="/ppt/tags/tag49.xml" ContentType="application/vnd.openxmlformats-officedocument.presentationml.tags+xml"/>
  <Override PartName="/ppt/notesSlides/notesSlide18.xml" ContentType="application/vnd.openxmlformats-officedocument.presentationml.notesSlide+xml"/>
  <Override PartName="/ppt/tags/tag50.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0" r:id="rId4"/>
  </p:sldMasterIdLst>
  <p:notesMasterIdLst>
    <p:notesMasterId r:id="rId30"/>
  </p:notesMasterIdLst>
  <p:handoutMasterIdLst>
    <p:handoutMasterId r:id="rId31"/>
  </p:handoutMasterIdLst>
  <p:sldIdLst>
    <p:sldId id="2147471602" r:id="rId5"/>
    <p:sldId id="2147471603" r:id="rId6"/>
    <p:sldId id="2147471728" r:id="rId7"/>
    <p:sldId id="2147471622" r:id="rId8"/>
    <p:sldId id="2147471723" r:id="rId9"/>
    <p:sldId id="2147471646" r:id="rId10"/>
    <p:sldId id="2147471721" r:id="rId11"/>
    <p:sldId id="2147471722" r:id="rId12"/>
    <p:sldId id="2147471727" r:id="rId13"/>
    <p:sldId id="2147471656" r:id="rId14"/>
    <p:sldId id="2147471707" r:id="rId15"/>
    <p:sldId id="2147471726" r:id="rId16"/>
    <p:sldId id="2147471627" r:id="rId17"/>
    <p:sldId id="2147471662" r:id="rId18"/>
    <p:sldId id="2147471663" r:id="rId19"/>
    <p:sldId id="2147471665" r:id="rId20"/>
    <p:sldId id="2147471704" r:id="rId21"/>
    <p:sldId id="2147471634" r:id="rId22"/>
    <p:sldId id="2147471635" r:id="rId23"/>
    <p:sldId id="2147471466" r:id="rId24"/>
    <p:sldId id="2147471654" r:id="rId25"/>
    <p:sldId id="2147471677" r:id="rId26"/>
    <p:sldId id="2147471718" r:id="rId27"/>
    <p:sldId id="2147471678" r:id="rId28"/>
    <p:sldId id="2147471676" r:id="rId29"/>
  </p:sldIdLst>
  <p:sldSz cx="9906000" cy="6858000" type="A4"/>
  <p:notesSz cx="6807200" cy="9939338"/>
  <p:custDataLst>
    <p:tags r:id="rId32"/>
  </p:custDataLst>
  <p:defaultTextStyle>
    <a:defPPr>
      <a:defRPr lang="en-US"/>
    </a:defPPr>
    <a:lvl1pPr marL="0" algn="l" defTabSz="914349" rtl="0" eaLnBrk="1" latinLnBrk="0" hangingPunct="1">
      <a:defRPr sz="1800" kern="1200">
        <a:solidFill>
          <a:schemeClr val="tx1"/>
        </a:solidFill>
        <a:latin typeface="+mn-lt"/>
        <a:ea typeface="+mn-ea"/>
        <a:cs typeface="+mn-cs"/>
      </a:defRPr>
    </a:lvl1pPr>
    <a:lvl2pPr marL="457174" algn="l" defTabSz="914349" rtl="0" eaLnBrk="1" latinLnBrk="0" hangingPunct="1">
      <a:defRPr sz="1800" kern="1200">
        <a:solidFill>
          <a:schemeClr val="tx1"/>
        </a:solidFill>
        <a:latin typeface="+mn-lt"/>
        <a:ea typeface="+mn-ea"/>
        <a:cs typeface="+mn-cs"/>
      </a:defRPr>
    </a:lvl2pPr>
    <a:lvl3pPr marL="914349" algn="l" defTabSz="914349" rtl="0" eaLnBrk="1" latinLnBrk="0" hangingPunct="1">
      <a:defRPr sz="1800" kern="1200">
        <a:solidFill>
          <a:schemeClr val="tx1"/>
        </a:solidFill>
        <a:latin typeface="+mn-lt"/>
        <a:ea typeface="+mn-ea"/>
        <a:cs typeface="+mn-cs"/>
      </a:defRPr>
    </a:lvl3pPr>
    <a:lvl4pPr marL="1371523" algn="l" defTabSz="914349" rtl="0" eaLnBrk="1" latinLnBrk="0" hangingPunct="1">
      <a:defRPr sz="1800" kern="1200">
        <a:solidFill>
          <a:schemeClr val="tx1"/>
        </a:solidFill>
        <a:latin typeface="+mn-lt"/>
        <a:ea typeface="+mn-ea"/>
        <a:cs typeface="+mn-cs"/>
      </a:defRPr>
    </a:lvl4pPr>
    <a:lvl5pPr marL="1828697" algn="l" defTabSz="914349" rtl="0" eaLnBrk="1" latinLnBrk="0" hangingPunct="1">
      <a:defRPr sz="1800" kern="1200">
        <a:solidFill>
          <a:schemeClr val="tx1"/>
        </a:solidFill>
        <a:latin typeface="+mn-lt"/>
        <a:ea typeface="+mn-ea"/>
        <a:cs typeface="+mn-cs"/>
      </a:defRPr>
    </a:lvl5pPr>
    <a:lvl6pPr marL="2285872" algn="l" defTabSz="914349" rtl="0" eaLnBrk="1" latinLnBrk="0" hangingPunct="1">
      <a:defRPr sz="1800" kern="1200">
        <a:solidFill>
          <a:schemeClr val="tx1"/>
        </a:solidFill>
        <a:latin typeface="+mn-lt"/>
        <a:ea typeface="+mn-ea"/>
        <a:cs typeface="+mn-cs"/>
      </a:defRPr>
    </a:lvl6pPr>
    <a:lvl7pPr marL="2743046" algn="l" defTabSz="914349" rtl="0" eaLnBrk="1" latinLnBrk="0" hangingPunct="1">
      <a:defRPr sz="1800" kern="1200">
        <a:solidFill>
          <a:schemeClr val="tx1"/>
        </a:solidFill>
        <a:latin typeface="+mn-lt"/>
        <a:ea typeface="+mn-ea"/>
        <a:cs typeface="+mn-cs"/>
      </a:defRPr>
    </a:lvl7pPr>
    <a:lvl8pPr marL="3200221" algn="l" defTabSz="914349" rtl="0" eaLnBrk="1" latinLnBrk="0" hangingPunct="1">
      <a:defRPr sz="1800" kern="1200">
        <a:solidFill>
          <a:schemeClr val="tx1"/>
        </a:solidFill>
        <a:latin typeface="+mn-lt"/>
        <a:ea typeface="+mn-ea"/>
        <a:cs typeface="+mn-cs"/>
      </a:defRPr>
    </a:lvl8pPr>
    <a:lvl9pPr marL="3657395" algn="l" defTabSz="914349"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69" userDrawn="1">
          <p15:clr>
            <a:srgbClr val="A4A3A4"/>
          </p15:clr>
        </p15:guide>
        <p15:guide id="2" orient="horz" pos="731" userDrawn="1">
          <p15:clr>
            <a:srgbClr val="A4A3A4"/>
          </p15:clr>
        </p15:guide>
        <p15:guide id="3" orient="horz" pos="3362" userDrawn="1">
          <p15:clr>
            <a:srgbClr val="A4A3A4"/>
          </p15:clr>
        </p15:guide>
        <p15:guide id="4" orient="horz" pos="777" userDrawn="1">
          <p15:clr>
            <a:srgbClr val="A4A3A4"/>
          </p15:clr>
        </p15:guide>
        <p15:guide id="5" orient="horz" pos="164" userDrawn="1">
          <p15:clr>
            <a:srgbClr val="A4A3A4"/>
          </p15:clr>
        </p15:guide>
        <p15:guide id="6" orient="horz" pos="3702">
          <p15:clr>
            <a:srgbClr val="A4A3A4"/>
          </p15:clr>
        </p15:guide>
        <p15:guide id="7" orient="horz" pos="3770" userDrawn="1">
          <p15:clr>
            <a:srgbClr val="A4A3A4"/>
          </p15:clr>
        </p15:guide>
        <p15:guide id="8" pos="3120">
          <p15:clr>
            <a:srgbClr val="A4A3A4"/>
          </p15:clr>
        </p15:guide>
        <p15:guide id="9" pos="341">
          <p15:clr>
            <a:srgbClr val="A4A3A4"/>
          </p15:clr>
        </p15:guide>
        <p15:guide id="10" pos="5910" userDrawn="1">
          <p15:clr>
            <a:srgbClr val="A4A3A4"/>
          </p15:clr>
        </p15:guide>
        <p15:guide id="11" orient="horz" pos="1026" userDrawn="1">
          <p15:clr>
            <a:srgbClr val="A4A3A4"/>
          </p15:clr>
        </p15:guide>
        <p15:guide id="12" orient="horz" pos="1434" userDrawn="1">
          <p15:clr>
            <a:srgbClr val="A4A3A4"/>
          </p15:clr>
        </p15:guide>
        <p15:guide id="13" orient="horz" pos="1888" userDrawn="1">
          <p15:clr>
            <a:srgbClr val="A4A3A4"/>
          </p15:clr>
        </p15:guide>
        <p15:guide id="14" orient="horz" pos="232" userDrawn="1">
          <p15:clr>
            <a:srgbClr val="A4A3A4"/>
          </p15:clr>
        </p15:guide>
        <p15:guide id="15" orient="horz" pos="527" userDrawn="1">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B56AF02-EA96-1C99-8C13-AE801E0540DE}" name="Lena Iganova" initials="LI" userId="S::Lena.Iganova@nousgroup.com::3e70c86c-569a-4250-bdba-9f88ea9603fc" providerId="AD"/>
  <p188:author id="{DBAE7D05-3733-7B72-DF3E-DF19A6280243}" name="Sam Nadarajah (ServiceVic)" initials="SN(" userId="S::Sam.Nadarajah@service.vic.gov.au::84354081-06ad-4dbe-a528-9a8281f0061d" providerId="AD"/>
  <p188:author id="{1E457E08-38A0-71F4-3194-6BC0EBB9B104}" name="Jessica Gill" initials="JG" userId="S::Jessica.Gill@nousgroup.com::264b7e32-70f6-4c9d-a84a-621663bf5c05" providerId="AD"/>
  <p188:author id="{25F85F1E-616B-598C-B03B-051AB94B53A1}" name="Eliot Palmer (DTF)" initials="E(" userId="S::eliot.palmer@betterreg.vic.gov.au::bbaa89cf-5eb9-4b1b-a0db-4e59aca7fb93" providerId="AD"/>
  <p188:author id="{584C5D27-FB9B-94DB-5068-AB7BF542D765}" name="Michael Rathjen" initials="MR" userId="S::michael.rathjen@nousgroup.com::6726e8fa-a3ef-447e-a186-32f24458caa5" providerId="AD"/>
  <p188:author id="{1E226431-0C15-E18C-61D3-6C095D46D58A}" name="Nick Williams (DTF)" initials="NW" userId="S::nick.williams@dtf.vic.gov.au::abb660e0-7f0c-4a88-8789-af0e40f9800b" providerId="AD"/>
  <p188:author id="{AAB19F3E-6DC2-D90F-54B2-6F8CAA39BD2A}" name="Alex Walsh" initials="AW" userId="S::alex.walsh@nousgroup.com::3658fd7b-4b0e-44c7-bbd3-aca0f702b7e3" providerId="AD"/>
  <p188:author id="{6BED933F-4E69-940C-E2C6-5A98827BC082}" name="Lauren Buttigieg" initials="LB" userId="S::Lauren.Buttigieg@nousgroup.com::9a8fefbc-9864-4196-a044-40d7b1e2fa84" providerId="AD"/>
  <p188:author id="{B4D02E63-4875-1992-34FD-FD273F7F8313}" name="Angela Jeremic" initials="AJ" userId="S::Angela.Jeremic@nousgroup.com::135e0bcf-b415-4485-9038-3cfb0deec7ce" providerId="AD"/>
  <p188:author id="{4641BA6C-651A-EBF9-B864-CB42281BAE76}" name="William Taranto" initials="WT" userId="S::William.Taranto@nousgroup.com::4de9ad9d-22f2-4d44-b64e-0eac19d74e1a" providerId="AD"/>
  <p188:author id="{F14F5D75-DCCE-14BA-A7A8-41326F5255B3}" name="Jackson Quinn" initials="JQ" userId="S::Jackson.Quinn@nousgroup.com::f4787004-1b70-4f1d-97ed-cc65f8b67785" providerId="AD"/>
  <p188:author id="{A1129976-3C9A-5A31-BCA0-435ABAE5A0E7}" name="Lena Iganova" initials="LI" userId="S::lena.iganova@nousgroup.com::3e70c86c-569a-4250-bdba-9f88ea9603fc" providerId="AD"/>
  <p188:author id="{F684C092-95D0-ACE4-83E7-06AA402B5945}" name="Magaly Cortes Sandoval" initials="MCS" userId="S::magaly.cortes@nousgroup.com::1d9ceb31-c658-4654-91dc-8bbbe27abd92" providerId="AD"/>
  <p188:author id="{611DC698-16AB-EFBD-1BD2-E45A2070C59D}" name="Veronica Hall" initials="VH" userId="S::Veronica.Hall@nousgroup.com::25884e69-4879-4339-a281-c71d0220945c" providerId="AD"/>
  <p188:author id="{53CCF29A-568A-992D-FF26-A3BC3C19CA5F}" name="Connor Xu" initials="CX" userId="S::connor.xu@nousgroup.com::a2fa5610-7f85-41f8-9630-afc02cec4fa9" providerId="AD"/>
  <p188:author id="{2C3D469C-A474-A303-986C-3B19B0DCAFB7}" name="Meredith Lowder" initials="ML" userId="S::Meredith.Lowder@nousgroup.com::f0842a1a-b7f1-41ae-8904-0608067d1bf0" providerId="AD"/>
  <p188:author id="{8E8617A0-9DC8-1063-4B9B-F08CDF1BD126}" name="Colin Watson" initials="CW" userId="S::colin.watson@nousgroup.com::f5e523bd-da60-44d7-a928-0f65409075c6" providerId="AD"/>
  <p188:author id="{525E4BA1-2472-B3A5-CC08-E7E0E31F2531}" name="Helena Worthington (DTF)" initials="HW" userId="S::helena.worthington@betterreg.vic.gov.au::872c2340-4a31-4883-b18d-67548b3a9bcd" providerId="AD"/>
  <p188:author id="{65FE5FB2-BB86-46D7-AF96-58CF00486DA6}" name="Lachlan Iape" initials="LI" userId="S::Lachlan.Iape@nousgroup.com::3127c616-97ab-4b9a-80db-8edf7e2f3cde" providerId="AD"/>
  <p188:author id="{5E5BDFC9-0106-37BF-60C0-15507528056F}" name="Lola Dunne" initials="LD" userId="S::Lola.Dunne@nousgroup.com::3b935565-98d8-40c3-b8fc-e35767fdebbf" providerId="AD"/>
  <p188:author id="{71F3A3CA-A048-55EC-C2B7-765538F74D28}" name="Claire Noone" initials="CN" userId="S::claire.noone@nousgroup.com::4205f047-17a4-4705-b4ef-4fb8d686e543" providerId="AD"/>
  <p188:author id="{7AE376E2-8A03-82A9-AC66-5D05DC8121C6}" name="Hannah McHardy" initials="HM" userId="S::hannah.mchardy@nousgroup.com::f3c2eb28-09f0-4650-957e-94cb1449084b" providerId="AD"/>
  <p188:author id="{ACDD04E3-7CAF-97C8-9CB6-0281E947AA18}" name="Michael Rathjen" initials="MR" userId="S::Michael.Rathjen@nousgroup.com::6726e8fa-a3ef-447e-a186-32f24458caa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2A44"/>
    <a:srgbClr val="F2F2F2"/>
    <a:srgbClr val="F0F0F0"/>
    <a:srgbClr val="FFFFFF"/>
    <a:srgbClr val="E9E9E9"/>
    <a:srgbClr val="EF6BD6"/>
    <a:srgbClr val="E8E9EA"/>
    <a:srgbClr val="78BE20"/>
    <a:srgbClr val="215D97"/>
    <a:srgbClr val="0086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976348-321C-46BE-966A-11F3A0C8DFB1}" v="46" dt="2025-04-29T02:27:34.7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190" autoAdjust="0"/>
    <p:restoredTop sz="94660"/>
  </p:normalViewPr>
  <p:slideViewPr>
    <p:cSldViewPr snapToGrid="0">
      <p:cViewPr varScale="1">
        <p:scale>
          <a:sx n="121" d="100"/>
          <a:sy n="121" d="100"/>
        </p:scale>
        <p:origin x="534" y="90"/>
      </p:cViewPr>
      <p:guideLst>
        <p:guide orient="horz" pos="2069"/>
        <p:guide orient="horz" pos="731"/>
        <p:guide orient="horz" pos="3362"/>
        <p:guide orient="horz" pos="777"/>
        <p:guide orient="horz" pos="164"/>
        <p:guide orient="horz" pos="3702"/>
        <p:guide orient="horz" pos="3770"/>
        <p:guide pos="3120"/>
        <p:guide pos="341"/>
        <p:guide pos="5910"/>
        <p:guide orient="horz" pos="1026"/>
        <p:guide orient="horz" pos="1434"/>
        <p:guide orient="horz" pos="1888"/>
        <p:guide orient="horz" pos="232"/>
        <p:guide orient="horz" pos="527"/>
      </p:guideLst>
    </p:cSldViewPr>
  </p:slideViewPr>
  <p:notesTextViewPr>
    <p:cViewPr>
      <p:scale>
        <a:sx n="1" d="1"/>
        <a:sy n="1" d="1"/>
      </p:scale>
      <p:origin x="0" y="0"/>
    </p:cViewPr>
  </p:notesTextViewPr>
  <p:notesViewPr>
    <p:cSldViewPr snapToGrid="0">
      <p:cViewPr>
        <p:scale>
          <a:sx n="1" d="2"/>
          <a:sy n="1" d="2"/>
        </p:scale>
        <p:origin x="0" y="0"/>
      </p:cViewPr>
      <p:guideLst>
        <p:guide orient="horz" pos="3131"/>
        <p:guide pos="214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8/10/relationships/authors" Target="author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gs" Target="tags/tag1.xml"/><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a Worthington (DTF)" userId="872c2340-4a31-4883-b18d-67548b3a9bcd" providerId="ADAL" clId="{5B976348-321C-46BE-966A-11F3A0C8DFB1}"/>
    <pc:docChg chg="undo custSel addSld delSld modSld sldOrd">
      <pc:chgData name="Helena Worthington (DTF)" userId="872c2340-4a31-4883-b18d-67548b3a9bcd" providerId="ADAL" clId="{5B976348-321C-46BE-966A-11F3A0C8DFB1}" dt="2025-04-29T06:06:06.843" v="397" actId="2711"/>
      <pc:docMkLst>
        <pc:docMk/>
      </pc:docMkLst>
      <pc:sldChg chg="modSp mod">
        <pc:chgData name="Helena Worthington (DTF)" userId="872c2340-4a31-4883-b18d-67548b3a9bcd" providerId="ADAL" clId="{5B976348-321C-46BE-966A-11F3A0C8DFB1}" dt="2025-04-29T01:10:12.816" v="174" actId="14100"/>
        <pc:sldMkLst>
          <pc:docMk/>
          <pc:sldMk cId="2835252447" sldId="2147471466"/>
        </pc:sldMkLst>
        <pc:spChg chg="mod">
          <ac:chgData name="Helena Worthington (DTF)" userId="872c2340-4a31-4883-b18d-67548b3a9bcd" providerId="ADAL" clId="{5B976348-321C-46BE-966A-11F3A0C8DFB1}" dt="2025-04-29T01:10:12.816" v="174" actId="14100"/>
          <ac:spMkLst>
            <pc:docMk/>
            <pc:sldMk cId="2835252447" sldId="2147471466"/>
            <ac:spMk id="26" creationId="{7EEC1259-0FBF-6AE8-89DE-51F0E780D872}"/>
          </ac:spMkLst>
        </pc:spChg>
      </pc:sldChg>
      <pc:sldChg chg="modSp mod">
        <pc:chgData name="Helena Worthington (DTF)" userId="872c2340-4a31-4883-b18d-67548b3a9bcd" providerId="ADAL" clId="{5B976348-321C-46BE-966A-11F3A0C8DFB1}" dt="2025-04-29T01:58:06.445" v="381" actId="20577"/>
        <pc:sldMkLst>
          <pc:docMk/>
          <pc:sldMk cId="2083619045" sldId="2147471602"/>
        </pc:sldMkLst>
        <pc:spChg chg="mod">
          <ac:chgData name="Helena Worthington (DTF)" userId="872c2340-4a31-4883-b18d-67548b3a9bcd" providerId="ADAL" clId="{5B976348-321C-46BE-966A-11F3A0C8DFB1}" dt="2025-04-29T01:58:06.445" v="381" actId="20577"/>
          <ac:spMkLst>
            <pc:docMk/>
            <pc:sldMk cId="2083619045" sldId="2147471602"/>
            <ac:spMk id="3" creationId="{77178ECA-CA3E-4467-3A71-AA5C76829FA3}"/>
          </ac:spMkLst>
        </pc:spChg>
        <pc:spChg chg="mod">
          <ac:chgData name="Helena Worthington (DTF)" userId="872c2340-4a31-4883-b18d-67548b3a9bcd" providerId="ADAL" clId="{5B976348-321C-46BE-966A-11F3A0C8DFB1}" dt="2025-04-29T01:45:55.036" v="363" actId="113"/>
          <ac:spMkLst>
            <pc:docMk/>
            <pc:sldMk cId="2083619045" sldId="2147471602"/>
            <ac:spMk id="4" creationId="{74695963-93D3-CEED-3211-EA22860FE331}"/>
          </ac:spMkLst>
        </pc:spChg>
      </pc:sldChg>
      <pc:sldChg chg="delSp modSp mod">
        <pc:chgData name="Helena Worthington (DTF)" userId="872c2340-4a31-4883-b18d-67548b3a9bcd" providerId="ADAL" clId="{5B976348-321C-46BE-966A-11F3A0C8DFB1}" dt="2025-04-29T00:49:30.070" v="16" actId="478"/>
        <pc:sldMkLst>
          <pc:docMk/>
          <pc:sldMk cId="1702971962" sldId="2147471603"/>
        </pc:sldMkLst>
        <pc:spChg chg="mod">
          <ac:chgData name="Helena Worthington (DTF)" userId="872c2340-4a31-4883-b18d-67548b3a9bcd" providerId="ADAL" clId="{5B976348-321C-46BE-966A-11F3A0C8DFB1}" dt="2025-04-29T00:46:11.392" v="14" actId="207"/>
          <ac:spMkLst>
            <pc:docMk/>
            <pc:sldMk cId="1702971962" sldId="2147471603"/>
            <ac:spMk id="3" creationId="{9D03B381-A2F2-6355-620D-C7E18F90D71B}"/>
          </ac:spMkLst>
        </pc:spChg>
        <pc:spChg chg="mod">
          <ac:chgData name="Helena Worthington (DTF)" userId="872c2340-4a31-4883-b18d-67548b3a9bcd" providerId="ADAL" clId="{5B976348-321C-46BE-966A-11F3A0C8DFB1}" dt="2025-04-29T00:46:02.370" v="12" actId="207"/>
          <ac:spMkLst>
            <pc:docMk/>
            <pc:sldMk cId="1702971962" sldId="2147471603"/>
            <ac:spMk id="4" creationId="{CEA621D5-796C-ABE7-4820-05AF42094DA4}"/>
          </ac:spMkLst>
        </pc:spChg>
        <pc:spChg chg="del">
          <ac:chgData name="Helena Worthington (DTF)" userId="872c2340-4a31-4883-b18d-67548b3a9bcd" providerId="ADAL" clId="{5B976348-321C-46BE-966A-11F3A0C8DFB1}" dt="2025-04-29T00:49:30.070" v="16" actId="478"/>
          <ac:spMkLst>
            <pc:docMk/>
            <pc:sldMk cId="1702971962" sldId="2147471603"/>
            <ac:spMk id="6" creationId="{AD14ED0C-BB13-E141-6473-59F3BF0EABCD}"/>
          </ac:spMkLst>
        </pc:spChg>
        <pc:spChg chg="del">
          <ac:chgData name="Helena Worthington (DTF)" userId="872c2340-4a31-4883-b18d-67548b3a9bcd" providerId="ADAL" clId="{5B976348-321C-46BE-966A-11F3A0C8DFB1}" dt="2025-04-29T00:49:30.070" v="16" actId="478"/>
          <ac:spMkLst>
            <pc:docMk/>
            <pc:sldMk cId="1702971962" sldId="2147471603"/>
            <ac:spMk id="7" creationId="{5FAEC8E3-1DB9-A2AE-7BED-9A8649DFC3B1}"/>
          </ac:spMkLst>
        </pc:spChg>
        <pc:spChg chg="mod">
          <ac:chgData name="Helena Worthington (DTF)" userId="872c2340-4a31-4883-b18d-67548b3a9bcd" providerId="ADAL" clId="{5B976348-321C-46BE-966A-11F3A0C8DFB1}" dt="2025-04-29T00:46:14.833" v="15" actId="207"/>
          <ac:spMkLst>
            <pc:docMk/>
            <pc:sldMk cId="1702971962" sldId="2147471603"/>
            <ac:spMk id="14" creationId="{46FB8298-55AB-8CB9-C918-69EF1C296918}"/>
          </ac:spMkLst>
        </pc:spChg>
        <pc:spChg chg="mod">
          <ac:chgData name="Helena Worthington (DTF)" userId="872c2340-4a31-4883-b18d-67548b3a9bcd" providerId="ADAL" clId="{5B976348-321C-46BE-966A-11F3A0C8DFB1}" dt="2025-04-29T00:46:06.792" v="13" actId="207"/>
          <ac:spMkLst>
            <pc:docMk/>
            <pc:sldMk cId="1702971962" sldId="2147471603"/>
            <ac:spMk id="20" creationId="{D3B05A77-9A70-992A-A10D-4E1E8DCFE1BB}"/>
          </ac:spMkLst>
        </pc:spChg>
      </pc:sldChg>
      <pc:sldChg chg="addSp delSp modSp mod">
        <pc:chgData name="Helena Worthington (DTF)" userId="872c2340-4a31-4883-b18d-67548b3a9bcd" providerId="ADAL" clId="{5B976348-321C-46BE-966A-11F3A0C8DFB1}" dt="2025-04-29T02:27:36.690" v="393" actId="207"/>
        <pc:sldMkLst>
          <pc:docMk/>
          <pc:sldMk cId="1284542380" sldId="2147471622"/>
        </pc:sldMkLst>
        <pc:spChg chg="mod">
          <ac:chgData name="Helena Worthington (DTF)" userId="872c2340-4a31-4883-b18d-67548b3a9bcd" providerId="ADAL" clId="{5B976348-321C-46BE-966A-11F3A0C8DFB1}" dt="2025-04-29T00:52:51.711" v="17" actId="14100"/>
          <ac:spMkLst>
            <pc:docMk/>
            <pc:sldMk cId="1284542380" sldId="2147471622"/>
            <ac:spMk id="2" creationId="{C9BE8670-6D23-469F-467A-78776A0BE96C}"/>
          </ac:spMkLst>
        </pc:spChg>
        <pc:spChg chg="mod">
          <ac:chgData name="Helena Worthington (DTF)" userId="872c2340-4a31-4883-b18d-67548b3a9bcd" providerId="ADAL" clId="{5B976348-321C-46BE-966A-11F3A0C8DFB1}" dt="2025-04-29T00:54:21.186" v="24"/>
          <ac:spMkLst>
            <pc:docMk/>
            <pc:sldMk cId="1284542380" sldId="2147471622"/>
            <ac:spMk id="3" creationId="{C3734A99-50B9-396C-9E77-FD8A2EC5CB5A}"/>
          </ac:spMkLst>
        </pc:spChg>
        <pc:spChg chg="mod">
          <ac:chgData name="Helena Worthington (DTF)" userId="872c2340-4a31-4883-b18d-67548b3a9bcd" providerId="ADAL" clId="{5B976348-321C-46BE-966A-11F3A0C8DFB1}" dt="2025-04-29T00:53:57.452" v="20"/>
          <ac:spMkLst>
            <pc:docMk/>
            <pc:sldMk cId="1284542380" sldId="2147471622"/>
            <ac:spMk id="4" creationId="{B57770E8-237E-E486-96C8-9D53279FF2D2}"/>
          </ac:spMkLst>
        </pc:spChg>
        <pc:spChg chg="mod">
          <ac:chgData name="Helena Worthington (DTF)" userId="872c2340-4a31-4883-b18d-67548b3a9bcd" providerId="ADAL" clId="{5B976348-321C-46BE-966A-11F3A0C8DFB1}" dt="2025-04-29T00:54:03.333" v="21"/>
          <ac:spMkLst>
            <pc:docMk/>
            <pc:sldMk cId="1284542380" sldId="2147471622"/>
            <ac:spMk id="5" creationId="{41C0A60D-32BD-0235-50C0-9836DFD8D30B}"/>
          </ac:spMkLst>
        </pc:spChg>
        <pc:spChg chg="mod">
          <ac:chgData name="Helena Worthington (DTF)" userId="872c2340-4a31-4883-b18d-67548b3a9bcd" providerId="ADAL" clId="{5B976348-321C-46BE-966A-11F3A0C8DFB1}" dt="2025-04-29T00:54:15.174" v="23"/>
          <ac:spMkLst>
            <pc:docMk/>
            <pc:sldMk cId="1284542380" sldId="2147471622"/>
            <ac:spMk id="6" creationId="{9FA162B6-59BD-F32B-4249-A4897845C342}"/>
          </ac:spMkLst>
        </pc:spChg>
        <pc:spChg chg="mod">
          <ac:chgData name="Helena Worthington (DTF)" userId="872c2340-4a31-4883-b18d-67548b3a9bcd" providerId="ADAL" clId="{5B976348-321C-46BE-966A-11F3A0C8DFB1}" dt="2025-04-29T00:54:50.599" v="30" actId="14100"/>
          <ac:spMkLst>
            <pc:docMk/>
            <pc:sldMk cId="1284542380" sldId="2147471622"/>
            <ac:spMk id="7" creationId="{1E703D87-EEDC-0238-2141-C3FD97DE0D2E}"/>
          </ac:spMkLst>
        </pc:spChg>
        <pc:spChg chg="mod">
          <ac:chgData name="Helena Worthington (DTF)" userId="872c2340-4a31-4883-b18d-67548b3a9bcd" providerId="ADAL" clId="{5B976348-321C-46BE-966A-11F3A0C8DFB1}" dt="2025-04-29T00:55:42.868" v="43"/>
          <ac:spMkLst>
            <pc:docMk/>
            <pc:sldMk cId="1284542380" sldId="2147471622"/>
            <ac:spMk id="17" creationId="{830A03CA-82C4-8CDC-531C-C37583288030}"/>
          </ac:spMkLst>
        </pc:spChg>
        <pc:spChg chg="mod">
          <ac:chgData name="Helena Worthington (DTF)" userId="872c2340-4a31-4883-b18d-67548b3a9bcd" providerId="ADAL" clId="{5B976348-321C-46BE-966A-11F3A0C8DFB1}" dt="2025-04-29T00:54:09.578" v="22"/>
          <ac:spMkLst>
            <pc:docMk/>
            <pc:sldMk cId="1284542380" sldId="2147471622"/>
            <ac:spMk id="20" creationId="{27865A76-C07B-FCD4-5C78-0666730352CC}"/>
          </ac:spMkLst>
        </pc:spChg>
        <pc:spChg chg="mod">
          <ac:chgData name="Helena Worthington (DTF)" userId="872c2340-4a31-4883-b18d-67548b3a9bcd" providerId="ADAL" clId="{5B976348-321C-46BE-966A-11F3A0C8DFB1}" dt="2025-04-29T00:57:41.650" v="75"/>
          <ac:spMkLst>
            <pc:docMk/>
            <pc:sldMk cId="1284542380" sldId="2147471622"/>
            <ac:spMk id="21" creationId="{89B63419-3044-B48D-BF7A-FCBA5F3B37C3}"/>
          </ac:spMkLst>
        </pc:spChg>
        <pc:spChg chg="mod">
          <ac:chgData name="Helena Worthington (DTF)" userId="872c2340-4a31-4883-b18d-67548b3a9bcd" providerId="ADAL" clId="{5B976348-321C-46BE-966A-11F3A0C8DFB1}" dt="2025-04-29T00:57:41.650" v="75"/>
          <ac:spMkLst>
            <pc:docMk/>
            <pc:sldMk cId="1284542380" sldId="2147471622"/>
            <ac:spMk id="22" creationId="{B532BA7A-50D4-6124-30BF-3F2576D5321E}"/>
          </ac:spMkLst>
        </pc:spChg>
        <pc:spChg chg="del">
          <ac:chgData name="Helena Worthington (DTF)" userId="872c2340-4a31-4883-b18d-67548b3a9bcd" providerId="ADAL" clId="{5B976348-321C-46BE-966A-11F3A0C8DFB1}" dt="2025-04-29T01:07:33.671" v="169" actId="478"/>
          <ac:spMkLst>
            <pc:docMk/>
            <pc:sldMk cId="1284542380" sldId="2147471622"/>
            <ac:spMk id="23" creationId="{025B438C-5CA2-28EB-040F-2DC3EA3D203E}"/>
          </ac:spMkLst>
        </pc:spChg>
        <pc:spChg chg="mod">
          <ac:chgData name="Helena Worthington (DTF)" userId="872c2340-4a31-4883-b18d-67548b3a9bcd" providerId="ADAL" clId="{5B976348-321C-46BE-966A-11F3A0C8DFB1}" dt="2025-04-29T00:55:00.421" v="31" actId="14100"/>
          <ac:spMkLst>
            <pc:docMk/>
            <pc:sldMk cId="1284542380" sldId="2147471622"/>
            <ac:spMk id="25" creationId="{CC06BDF1-6449-7351-2E72-E1A134369316}"/>
          </ac:spMkLst>
        </pc:spChg>
        <pc:spChg chg="mod">
          <ac:chgData name="Helena Worthington (DTF)" userId="872c2340-4a31-4883-b18d-67548b3a9bcd" providerId="ADAL" clId="{5B976348-321C-46BE-966A-11F3A0C8DFB1}" dt="2025-04-29T01:07:42.445" v="170" actId="1076"/>
          <ac:spMkLst>
            <pc:docMk/>
            <pc:sldMk cId="1284542380" sldId="2147471622"/>
            <ac:spMk id="26" creationId="{7EEC1259-0FBF-6AE8-89DE-51F0E780D872}"/>
          </ac:spMkLst>
        </pc:spChg>
        <pc:spChg chg="mod">
          <ac:chgData name="Helena Worthington (DTF)" userId="872c2340-4a31-4883-b18d-67548b3a9bcd" providerId="ADAL" clId="{5B976348-321C-46BE-966A-11F3A0C8DFB1}" dt="2025-04-29T00:55:20.344" v="40" actId="1036"/>
          <ac:spMkLst>
            <pc:docMk/>
            <pc:sldMk cId="1284542380" sldId="2147471622"/>
            <ac:spMk id="29" creationId="{AFD67F45-FDC0-FC62-9A04-EFD51275AF0D}"/>
          </ac:spMkLst>
        </pc:spChg>
        <pc:spChg chg="mod">
          <ac:chgData name="Helena Worthington (DTF)" userId="872c2340-4a31-4883-b18d-67548b3a9bcd" providerId="ADAL" clId="{5B976348-321C-46BE-966A-11F3A0C8DFB1}" dt="2025-04-29T00:59:19.315" v="100"/>
          <ac:spMkLst>
            <pc:docMk/>
            <pc:sldMk cId="1284542380" sldId="2147471622"/>
            <ac:spMk id="39" creationId="{8FD1E124-6D9D-6E1B-4091-B6D43B1227AF}"/>
          </ac:spMkLst>
        </pc:spChg>
        <pc:spChg chg="mod">
          <ac:chgData name="Helena Worthington (DTF)" userId="872c2340-4a31-4883-b18d-67548b3a9bcd" providerId="ADAL" clId="{5B976348-321C-46BE-966A-11F3A0C8DFB1}" dt="2025-04-29T00:59:19.315" v="100"/>
          <ac:spMkLst>
            <pc:docMk/>
            <pc:sldMk cId="1284542380" sldId="2147471622"/>
            <ac:spMk id="40" creationId="{89294EF2-77EC-6BD4-8C00-44437E5B3F48}"/>
          </ac:spMkLst>
        </pc:spChg>
        <pc:spChg chg="add del mod">
          <ac:chgData name="Helena Worthington (DTF)" userId="872c2340-4a31-4883-b18d-67548b3a9bcd" providerId="ADAL" clId="{5B976348-321C-46BE-966A-11F3A0C8DFB1}" dt="2025-04-29T00:57:13.630" v="69" actId="478"/>
          <ac:spMkLst>
            <pc:docMk/>
            <pc:sldMk cId="1284542380" sldId="2147471622"/>
            <ac:spMk id="41" creationId="{A5006675-906D-AB65-D034-89E9A126154E}"/>
          </ac:spMkLst>
        </pc:spChg>
        <pc:spChg chg="add del">
          <ac:chgData name="Helena Worthington (DTF)" userId="872c2340-4a31-4883-b18d-67548b3a9bcd" providerId="ADAL" clId="{5B976348-321C-46BE-966A-11F3A0C8DFB1}" dt="2025-04-29T00:57:30.698" v="71" actId="478"/>
          <ac:spMkLst>
            <pc:docMk/>
            <pc:sldMk cId="1284542380" sldId="2147471622"/>
            <ac:spMk id="42" creationId="{B1B0B39A-5189-E970-41FF-6D57EC7520DB}"/>
          </ac:spMkLst>
        </pc:spChg>
        <pc:spChg chg="add mod">
          <ac:chgData name="Helena Worthington (DTF)" userId="872c2340-4a31-4883-b18d-67548b3a9bcd" providerId="ADAL" clId="{5B976348-321C-46BE-966A-11F3A0C8DFB1}" dt="2025-04-29T00:57:41.650" v="75"/>
          <ac:spMkLst>
            <pc:docMk/>
            <pc:sldMk cId="1284542380" sldId="2147471622"/>
            <ac:spMk id="43" creationId="{CE2D2CDE-EA2A-8532-5916-220702CDC877}"/>
          </ac:spMkLst>
        </pc:spChg>
        <pc:spChg chg="del mod topLvl">
          <ac:chgData name="Helena Worthington (DTF)" userId="872c2340-4a31-4883-b18d-67548b3a9bcd" providerId="ADAL" clId="{5B976348-321C-46BE-966A-11F3A0C8DFB1}" dt="2025-04-29T00:58:16.731" v="82" actId="478"/>
          <ac:spMkLst>
            <pc:docMk/>
            <pc:sldMk cId="1284542380" sldId="2147471622"/>
            <ac:spMk id="45" creationId="{B20B44D5-FA09-48A5-5A94-084BE0279C41}"/>
          </ac:spMkLst>
        </pc:spChg>
        <pc:spChg chg="del mod topLvl">
          <ac:chgData name="Helena Worthington (DTF)" userId="872c2340-4a31-4883-b18d-67548b3a9bcd" providerId="ADAL" clId="{5B976348-321C-46BE-966A-11F3A0C8DFB1}" dt="2025-04-29T00:57:54.864" v="78" actId="478"/>
          <ac:spMkLst>
            <pc:docMk/>
            <pc:sldMk cId="1284542380" sldId="2147471622"/>
            <ac:spMk id="46" creationId="{697EEA6D-EF6F-5F12-D9D5-F1EE078D1072}"/>
          </ac:spMkLst>
        </pc:spChg>
        <pc:spChg chg="add del mod">
          <ac:chgData name="Helena Worthington (DTF)" userId="872c2340-4a31-4883-b18d-67548b3a9bcd" providerId="ADAL" clId="{5B976348-321C-46BE-966A-11F3A0C8DFB1}" dt="2025-04-29T00:58:32.377" v="85" actId="478"/>
          <ac:spMkLst>
            <pc:docMk/>
            <pc:sldMk cId="1284542380" sldId="2147471622"/>
            <ac:spMk id="47" creationId="{80C73514-2917-0ECF-8E92-5C16F5AB1D8D}"/>
          </ac:spMkLst>
        </pc:spChg>
        <pc:spChg chg="add del mod">
          <ac:chgData name="Helena Worthington (DTF)" userId="872c2340-4a31-4883-b18d-67548b3a9bcd" providerId="ADAL" clId="{5B976348-321C-46BE-966A-11F3A0C8DFB1}" dt="2025-04-29T00:58:55.802" v="96" actId="478"/>
          <ac:spMkLst>
            <pc:docMk/>
            <pc:sldMk cId="1284542380" sldId="2147471622"/>
            <ac:spMk id="48" creationId="{3D4E89AD-D114-2AA5-FD65-8836E9723113}"/>
          </ac:spMkLst>
        </pc:spChg>
        <pc:spChg chg="add mod">
          <ac:chgData name="Helena Worthington (DTF)" userId="872c2340-4a31-4883-b18d-67548b3a9bcd" providerId="ADAL" clId="{5B976348-321C-46BE-966A-11F3A0C8DFB1}" dt="2025-04-29T00:59:19.315" v="100"/>
          <ac:spMkLst>
            <pc:docMk/>
            <pc:sldMk cId="1284542380" sldId="2147471622"/>
            <ac:spMk id="49" creationId="{C29DDF1C-3E9D-4318-C818-78BC5B2683D8}"/>
          </ac:spMkLst>
        </pc:spChg>
        <pc:spChg chg="mod topLvl">
          <ac:chgData name="Helena Worthington (DTF)" userId="872c2340-4a31-4883-b18d-67548b3a9bcd" providerId="ADAL" clId="{5B976348-321C-46BE-966A-11F3A0C8DFB1}" dt="2025-04-29T01:01:07.010" v="119" actId="164"/>
          <ac:spMkLst>
            <pc:docMk/>
            <pc:sldMk cId="1284542380" sldId="2147471622"/>
            <ac:spMk id="51" creationId="{3910FA53-9D33-4C83-C2E1-639773A3DA08}"/>
          </ac:spMkLst>
        </pc:spChg>
        <pc:spChg chg="del mod topLvl">
          <ac:chgData name="Helena Worthington (DTF)" userId="872c2340-4a31-4883-b18d-67548b3a9bcd" providerId="ADAL" clId="{5B976348-321C-46BE-966A-11F3A0C8DFB1}" dt="2025-04-29T00:59:27.835" v="103" actId="478"/>
          <ac:spMkLst>
            <pc:docMk/>
            <pc:sldMk cId="1284542380" sldId="2147471622"/>
            <ac:spMk id="52" creationId="{0E579724-B96C-A45C-5F42-5C6C59DCC447}"/>
          </ac:spMkLst>
        </pc:spChg>
        <pc:spChg chg="add mod">
          <ac:chgData name="Helena Worthington (DTF)" userId="872c2340-4a31-4883-b18d-67548b3a9bcd" providerId="ADAL" clId="{5B976348-321C-46BE-966A-11F3A0C8DFB1}" dt="2025-04-29T02:24:53.307" v="384" actId="207"/>
          <ac:spMkLst>
            <pc:docMk/>
            <pc:sldMk cId="1284542380" sldId="2147471622"/>
            <ac:spMk id="53" creationId="{B442B322-BD1A-91ED-68D6-303E738E3E68}"/>
          </ac:spMkLst>
        </pc:spChg>
        <pc:spChg chg="mod">
          <ac:chgData name="Helena Worthington (DTF)" userId="872c2340-4a31-4883-b18d-67548b3a9bcd" providerId="ADAL" clId="{5B976348-321C-46BE-966A-11F3A0C8DFB1}" dt="2025-04-29T01:01:59.046" v="122"/>
          <ac:spMkLst>
            <pc:docMk/>
            <pc:sldMk cId="1284542380" sldId="2147471622"/>
            <ac:spMk id="56" creationId="{F079A4DF-9CAD-4C2B-3104-AFD85D63B47F}"/>
          </ac:spMkLst>
        </pc:spChg>
        <pc:spChg chg="mod">
          <ac:chgData name="Helena Worthington (DTF)" userId="872c2340-4a31-4883-b18d-67548b3a9bcd" providerId="ADAL" clId="{5B976348-321C-46BE-966A-11F3A0C8DFB1}" dt="2025-04-29T02:25:11.937" v="385" actId="207"/>
          <ac:spMkLst>
            <pc:docMk/>
            <pc:sldMk cId="1284542380" sldId="2147471622"/>
            <ac:spMk id="57" creationId="{B17EEB95-FB44-FD09-B206-65EC2C28DC66}"/>
          </ac:spMkLst>
        </pc:spChg>
        <pc:spChg chg="mod">
          <ac:chgData name="Helena Worthington (DTF)" userId="872c2340-4a31-4883-b18d-67548b3a9bcd" providerId="ADAL" clId="{5B976348-321C-46BE-966A-11F3A0C8DFB1}" dt="2025-04-29T01:02:03.606" v="124"/>
          <ac:spMkLst>
            <pc:docMk/>
            <pc:sldMk cId="1284542380" sldId="2147471622"/>
            <ac:spMk id="59" creationId="{9940BBAE-6D77-60F7-1EBA-4B09912B3FC8}"/>
          </ac:spMkLst>
        </pc:spChg>
        <pc:spChg chg="mod">
          <ac:chgData name="Helena Worthington (DTF)" userId="872c2340-4a31-4883-b18d-67548b3a9bcd" providerId="ADAL" clId="{5B976348-321C-46BE-966A-11F3A0C8DFB1}" dt="2025-04-29T02:25:34.570" v="386" actId="207"/>
          <ac:spMkLst>
            <pc:docMk/>
            <pc:sldMk cId="1284542380" sldId="2147471622"/>
            <ac:spMk id="60" creationId="{D226D999-3E37-F34A-6705-ACAC4FCB75C9}"/>
          </ac:spMkLst>
        </pc:spChg>
        <pc:spChg chg="mod">
          <ac:chgData name="Helena Worthington (DTF)" userId="872c2340-4a31-4883-b18d-67548b3a9bcd" providerId="ADAL" clId="{5B976348-321C-46BE-966A-11F3A0C8DFB1}" dt="2025-04-29T01:02:04.536" v="125"/>
          <ac:spMkLst>
            <pc:docMk/>
            <pc:sldMk cId="1284542380" sldId="2147471622"/>
            <ac:spMk id="62" creationId="{9A40ABFD-AB1F-0190-3275-2435856CDE79}"/>
          </ac:spMkLst>
        </pc:spChg>
        <pc:spChg chg="mod">
          <ac:chgData name="Helena Worthington (DTF)" userId="872c2340-4a31-4883-b18d-67548b3a9bcd" providerId="ADAL" clId="{5B976348-321C-46BE-966A-11F3A0C8DFB1}" dt="2025-04-29T02:25:50.506" v="387" actId="207"/>
          <ac:spMkLst>
            <pc:docMk/>
            <pc:sldMk cId="1284542380" sldId="2147471622"/>
            <ac:spMk id="63" creationId="{B2C6CE15-9BAF-20DA-4E95-56B41001810B}"/>
          </ac:spMkLst>
        </pc:spChg>
        <pc:spChg chg="mod">
          <ac:chgData name="Helena Worthington (DTF)" userId="872c2340-4a31-4883-b18d-67548b3a9bcd" providerId="ADAL" clId="{5B976348-321C-46BE-966A-11F3A0C8DFB1}" dt="2025-04-29T01:02:05.119" v="126"/>
          <ac:spMkLst>
            <pc:docMk/>
            <pc:sldMk cId="1284542380" sldId="2147471622"/>
            <ac:spMk id="65" creationId="{FE5B3905-2FBE-5F14-6092-242E19D0B715}"/>
          </ac:spMkLst>
        </pc:spChg>
        <pc:spChg chg="mod">
          <ac:chgData name="Helena Worthington (DTF)" userId="872c2340-4a31-4883-b18d-67548b3a9bcd" providerId="ADAL" clId="{5B976348-321C-46BE-966A-11F3A0C8DFB1}" dt="2025-04-29T02:26:11.041" v="388" actId="207"/>
          <ac:spMkLst>
            <pc:docMk/>
            <pc:sldMk cId="1284542380" sldId="2147471622"/>
            <ac:spMk id="66" creationId="{BB89E8E7-E69C-8574-ADC9-90B61D948BD3}"/>
          </ac:spMkLst>
        </pc:spChg>
        <pc:spChg chg="mod">
          <ac:chgData name="Helena Worthington (DTF)" userId="872c2340-4a31-4883-b18d-67548b3a9bcd" providerId="ADAL" clId="{5B976348-321C-46BE-966A-11F3A0C8DFB1}" dt="2025-04-29T01:02:05.604" v="127"/>
          <ac:spMkLst>
            <pc:docMk/>
            <pc:sldMk cId="1284542380" sldId="2147471622"/>
            <ac:spMk id="68" creationId="{B7AF2A84-34CF-4340-52B6-DBF32E1FBF12}"/>
          </ac:spMkLst>
        </pc:spChg>
        <pc:spChg chg="mod">
          <ac:chgData name="Helena Worthington (DTF)" userId="872c2340-4a31-4883-b18d-67548b3a9bcd" providerId="ADAL" clId="{5B976348-321C-46BE-966A-11F3A0C8DFB1}" dt="2025-04-29T02:26:26.914" v="389" actId="207"/>
          <ac:spMkLst>
            <pc:docMk/>
            <pc:sldMk cId="1284542380" sldId="2147471622"/>
            <ac:spMk id="69" creationId="{E5DAB09E-97C5-F2E4-3757-E76A29210AAA}"/>
          </ac:spMkLst>
        </pc:spChg>
        <pc:spChg chg="mod">
          <ac:chgData name="Helena Worthington (DTF)" userId="872c2340-4a31-4883-b18d-67548b3a9bcd" providerId="ADAL" clId="{5B976348-321C-46BE-966A-11F3A0C8DFB1}" dt="2025-04-29T01:02:06.805" v="128"/>
          <ac:spMkLst>
            <pc:docMk/>
            <pc:sldMk cId="1284542380" sldId="2147471622"/>
            <ac:spMk id="71" creationId="{B477387A-D31C-5346-CB33-04C450A2F496}"/>
          </ac:spMkLst>
        </pc:spChg>
        <pc:spChg chg="mod">
          <ac:chgData name="Helena Worthington (DTF)" userId="872c2340-4a31-4883-b18d-67548b3a9bcd" providerId="ADAL" clId="{5B976348-321C-46BE-966A-11F3A0C8DFB1}" dt="2025-04-29T02:26:43.538" v="390" actId="207"/>
          <ac:spMkLst>
            <pc:docMk/>
            <pc:sldMk cId="1284542380" sldId="2147471622"/>
            <ac:spMk id="72" creationId="{40D9E488-FDDC-C05A-AF67-CD9B87F7C5AD}"/>
          </ac:spMkLst>
        </pc:spChg>
        <pc:spChg chg="mod">
          <ac:chgData name="Helena Worthington (DTF)" userId="872c2340-4a31-4883-b18d-67548b3a9bcd" providerId="ADAL" clId="{5B976348-321C-46BE-966A-11F3A0C8DFB1}" dt="2025-04-29T01:02:07.422" v="129"/>
          <ac:spMkLst>
            <pc:docMk/>
            <pc:sldMk cId="1284542380" sldId="2147471622"/>
            <ac:spMk id="74" creationId="{CF92E7E7-E258-DE85-15D2-7AE30811D5F7}"/>
          </ac:spMkLst>
        </pc:spChg>
        <pc:spChg chg="mod">
          <ac:chgData name="Helena Worthington (DTF)" userId="872c2340-4a31-4883-b18d-67548b3a9bcd" providerId="ADAL" clId="{5B976348-321C-46BE-966A-11F3A0C8DFB1}" dt="2025-04-29T02:27:13.418" v="391" actId="207"/>
          <ac:spMkLst>
            <pc:docMk/>
            <pc:sldMk cId="1284542380" sldId="2147471622"/>
            <ac:spMk id="75" creationId="{3FF066A4-72D2-9C70-52C4-0EC7BC84EC6C}"/>
          </ac:spMkLst>
        </pc:spChg>
        <pc:spChg chg="mod">
          <ac:chgData name="Helena Worthington (DTF)" userId="872c2340-4a31-4883-b18d-67548b3a9bcd" providerId="ADAL" clId="{5B976348-321C-46BE-966A-11F3A0C8DFB1}" dt="2025-04-29T01:02:07.966" v="130"/>
          <ac:spMkLst>
            <pc:docMk/>
            <pc:sldMk cId="1284542380" sldId="2147471622"/>
            <ac:spMk id="77" creationId="{F492C21A-329C-F19B-108B-61AB4FBA9B4E}"/>
          </ac:spMkLst>
        </pc:spChg>
        <pc:spChg chg="mod">
          <ac:chgData name="Helena Worthington (DTF)" userId="872c2340-4a31-4883-b18d-67548b3a9bcd" providerId="ADAL" clId="{5B976348-321C-46BE-966A-11F3A0C8DFB1}" dt="2025-04-29T02:27:25.793" v="392" actId="207"/>
          <ac:spMkLst>
            <pc:docMk/>
            <pc:sldMk cId="1284542380" sldId="2147471622"/>
            <ac:spMk id="78" creationId="{06BC1516-D86D-3060-2929-1DBE59F194B9}"/>
          </ac:spMkLst>
        </pc:spChg>
        <pc:spChg chg="mod">
          <ac:chgData name="Helena Worthington (DTF)" userId="872c2340-4a31-4883-b18d-67548b3a9bcd" providerId="ADAL" clId="{5B976348-321C-46BE-966A-11F3A0C8DFB1}" dt="2025-04-29T01:02:08.693" v="131"/>
          <ac:spMkLst>
            <pc:docMk/>
            <pc:sldMk cId="1284542380" sldId="2147471622"/>
            <ac:spMk id="80" creationId="{EA3D539B-3B7A-81B2-0F03-4164A0ACD97C}"/>
          </ac:spMkLst>
        </pc:spChg>
        <pc:spChg chg="mod">
          <ac:chgData name="Helena Worthington (DTF)" userId="872c2340-4a31-4883-b18d-67548b3a9bcd" providerId="ADAL" clId="{5B976348-321C-46BE-966A-11F3A0C8DFB1}" dt="2025-04-29T02:27:36.690" v="393" actId="207"/>
          <ac:spMkLst>
            <pc:docMk/>
            <pc:sldMk cId="1284542380" sldId="2147471622"/>
            <ac:spMk id="81" creationId="{E9E863C5-1542-C976-AABD-09E2762C94EE}"/>
          </ac:spMkLst>
        </pc:spChg>
        <pc:grpChg chg="mod">
          <ac:chgData name="Helena Worthington (DTF)" userId="872c2340-4a31-4883-b18d-67548b3a9bcd" providerId="ADAL" clId="{5B976348-321C-46BE-966A-11F3A0C8DFB1}" dt="2025-04-29T00:55:18.239" v="39" actId="1036"/>
          <ac:grpSpMkLst>
            <pc:docMk/>
            <pc:sldMk cId="1284542380" sldId="2147471622"/>
            <ac:grpSpMk id="35" creationId="{D9715B89-1CE6-8472-1841-E1DCBD0E09BD}"/>
          </ac:grpSpMkLst>
        </pc:grpChg>
        <pc:grpChg chg="add mod">
          <ac:chgData name="Helena Worthington (DTF)" userId="872c2340-4a31-4883-b18d-67548b3a9bcd" providerId="ADAL" clId="{5B976348-321C-46BE-966A-11F3A0C8DFB1}" dt="2025-04-29T00:59:19.315" v="100"/>
          <ac:grpSpMkLst>
            <pc:docMk/>
            <pc:sldMk cId="1284542380" sldId="2147471622"/>
            <ac:grpSpMk id="36" creationId="{952288FE-1894-35C8-578D-6DC6D1E1681B}"/>
          </ac:grpSpMkLst>
        </pc:grpChg>
        <pc:grpChg chg="mod">
          <ac:chgData name="Helena Worthington (DTF)" userId="872c2340-4a31-4883-b18d-67548b3a9bcd" providerId="ADAL" clId="{5B976348-321C-46BE-966A-11F3A0C8DFB1}" dt="2025-04-29T00:55:32.719" v="41" actId="1076"/>
          <ac:grpSpMkLst>
            <pc:docMk/>
            <pc:sldMk cId="1284542380" sldId="2147471622"/>
            <ac:grpSpMk id="37" creationId="{F2D30A7E-1103-0BDF-1769-A1C15EC8FCA1}"/>
          </ac:grpSpMkLst>
        </pc:grpChg>
        <pc:grpChg chg="mod">
          <ac:chgData name="Helena Worthington (DTF)" userId="872c2340-4a31-4883-b18d-67548b3a9bcd" providerId="ADAL" clId="{5B976348-321C-46BE-966A-11F3A0C8DFB1}" dt="2025-04-29T00:57:41.650" v="75"/>
          <ac:grpSpMkLst>
            <pc:docMk/>
            <pc:sldMk cId="1284542380" sldId="2147471622"/>
            <ac:grpSpMk id="38" creationId="{1DB12E1A-DBEA-F20A-4954-2594A8044196}"/>
          </ac:grpSpMkLst>
        </pc:grpChg>
        <pc:grpChg chg="add del mod">
          <ac:chgData name="Helena Worthington (DTF)" userId="872c2340-4a31-4883-b18d-67548b3a9bcd" providerId="ADAL" clId="{5B976348-321C-46BE-966A-11F3A0C8DFB1}" dt="2025-04-29T00:57:54.864" v="78" actId="478"/>
          <ac:grpSpMkLst>
            <pc:docMk/>
            <pc:sldMk cId="1284542380" sldId="2147471622"/>
            <ac:grpSpMk id="44" creationId="{6F43687C-F03A-4A53-1916-E94E95C367CA}"/>
          </ac:grpSpMkLst>
        </pc:grpChg>
        <pc:grpChg chg="add del mod">
          <ac:chgData name="Helena Worthington (DTF)" userId="872c2340-4a31-4883-b18d-67548b3a9bcd" providerId="ADAL" clId="{5B976348-321C-46BE-966A-11F3A0C8DFB1}" dt="2025-04-29T00:59:27.835" v="103" actId="478"/>
          <ac:grpSpMkLst>
            <pc:docMk/>
            <pc:sldMk cId="1284542380" sldId="2147471622"/>
            <ac:grpSpMk id="50" creationId="{8FA04301-8EE9-E761-FD7B-9DD5D1174552}"/>
          </ac:grpSpMkLst>
        </pc:grpChg>
        <pc:grpChg chg="add mod">
          <ac:chgData name="Helena Worthington (DTF)" userId="872c2340-4a31-4883-b18d-67548b3a9bcd" providerId="ADAL" clId="{5B976348-321C-46BE-966A-11F3A0C8DFB1}" dt="2025-04-29T01:01:07.010" v="119" actId="164"/>
          <ac:grpSpMkLst>
            <pc:docMk/>
            <pc:sldMk cId="1284542380" sldId="2147471622"/>
            <ac:grpSpMk id="54" creationId="{AB19F2C6-E965-BA04-C2F0-FA36E6B61AFA}"/>
          </ac:grpSpMkLst>
        </pc:grpChg>
        <pc:grpChg chg="add mod">
          <ac:chgData name="Helena Worthington (DTF)" userId="872c2340-4a31-4883-b18d-67548b3a9bcd" providerId="ADAL" clId="{5B976348-321C-46BE-966A-11F3A0C8DFB1}" dt="2025-04-29T01:02:02.871" v="123" actId="1076"/>
          <ac:grpSpMkLst>
            <pc:docMk/>
            <pc:sldMk cId="1284542380" sldId="2147471622"/>
            <ac:grpSpMk id="55" creationId="{005579FB-C1FA-DB39-6BA2-65D97E890432}"/>
          </ac:grpSpMkLst>
        </pc:grpChg>
        <pc:grpChg chg="add mod">
          <ac:chgData name="Helena Worthington (DTF)" userId="872c2340-4a31-4883-b18d-67548b3a9bcd" providerId="ADAL" clId="{5B976348-321C-46BE-966A-11F3A0C8DFB1}" dt="2025-04-29T01:02:03.606" v="124"/>
          <ac:grpSpMkLst>
            <pc:docMk/>
            <pc:sldMk cId="1284542380" sldId="2147471622"/>
            <ac:grpSpMk id="58" creationId="{BD045616-432A-D969-7CB5-CE02F9D86CC8}"/>
          </ac:grpSpMkLst>
        </pc:grpChg>
        <pc:grpChg chg="add mod">
          <ac:chgData name="Helena Worthington (DTF)" userId="872c2340-4a31-4883-b18d-67548b3a9bcd" providerId="ADAL" clId="{5B976348-321C-46BE-966A-11F3A0C8DFB1}" dt="2025-04-29T01:02:04.536" v="125"/>
          <ac:grpSpMkLst>
            <pc:docMk/>
            <pc:sldMk cId="1284542380" sldId="2147471622"/>
            <ac:grpSpMk id="61" creationId="{7571FA26-0673-6F7A-E380-0DCB5BCF3075}"/>
          </ac:grpSpMkLst>
        </pc:grpChg>
        <pc:grpChg chg="add mod">
          <ac:chgData name="Helena Worthington (DTF)" userId="872c2340-4a31-4883-b18d-67548b3a9bcd" providerId="ADAL" clId="{5B976348-321C-46BE-966A-11F3A0C8DFB1}" dt="2025-04-29T01:02:05.119" v="126"/>
          <ac:grpSpMkLst>
            <pc:docMk/>
            <pc:sldMk cId="1284542380" sldId="2147471622"/>
            <ac:grpSpMk id="64" creationId="{600F967C-E8C1-A55E-DBCF-4FB1875E1E0A}"/>
          </ac:grpSpMkLst>
        </pc:grpChg>
        <pc:grpChg chg="add mod">
          <ac:chgData name="Helena Worthington (DTF)" userId="872c2340-4a31-4883-b18d-67548b3a9bcd" providerId="ADAL" clId="{5B976348-321C-46BE-966A-11F3A0C8DFB1}" dt="2025-04-29T01:02:05.604" v="127"/>
          <ac:grpSpMkLst>
            <pc:docMk/>
            <pc:sldMk cId="1284542380" sldId="2147471622"/>
            <ac:grpSpMk id="67" creationId="{99F8E33D-95B3-03CC-1DE3-0CDFB01C8F68}"/>
          </ac:grpSpMkLst>
        </pc:grpChg>
        <pc:grpChg chg="add mod">
          <ac:chgData name="Helena Worthington (DTF)" userId="872c2340-4a31-4883-b18d-67548b3a9bcd" providerId="ADAL" clId="{5B976348-321C-46BE-966A-11F3A0C8DFB1}" dt="2025-04-29T01:02:20.662" v="133" actId="1076"/>
          <ac:grpSpMkLst>
            <pc:docMk/>
            <pc:sldMk cId="1284542380" sldId="2147471622"/>
            <ac:grpSpMk id="70" creationId="{C1C4ABD2-10F2-8F7B-22B8-27EB3B388F86}"/>
          </ac:grpSpMkLst>
        </pc:grpChg>
        <pc:grpChg chg="add mod">
          <ac:chgData name="Helena Worthington (DTF)" userId="872c2340-4a31-4883-b18d-67548b3a9bcd" providerId="ADAL" clId="{5B976348-321C-46BE-966A-11F3A0C8DFB1}" dt="2025-04-29T01:04:45.699" v="150" actId="1076"/>
          <ac:grpSpMkLst>
            <pc:docMk/>
            <pc:sldMk cId="1284542380" sldId="2147471622"/>
            <ac:grpSpMk id="73" creationId="{90E8DA4C-D7BC-F68E-BA0E-4C772D0F5BC1}"/>
          </ac:grpSpMkLst>
        </pc:grpChg>
        <pc:grpChg chg="add mod">
          <ac:chgData name="Helena Worthington (DTF)" userId="872c2340-4a31-4883-b18d-67548b3a9bcd" providerId="ADAL" clId="{5B976348-321C-46BE-966A-11F3A0C8DFB1}" dt="2025-04-29T01:02:07.966" v="130"/>
          <ac:grpSpMkLst>
            <pc:docMk/>
            <pc:sldMk cId="1284542380" sldId="2147471622"/>
            <ac:grpSpMk id="76" creationId="{627FFE13-A80A-A19D-070D-63BEC8A3DBD9}"/>
          </ac:grpSpMkLst>
        </pc:grpChg>
        <pc:grpChg chg="add mod">
          <ac:chgData name="Helena Worthington (DTF)" userId="872c2340-4a31-4883-b18d-67548b3a9bcd" providerId="ADAL" clId="{5B976348-321C-46BE-966A-11F3A0C8DFB1}" dt="2025-04-29T01:02:08.693" v="131"/>
          <ac:grpSpMkLst>
            <pc:docMk/>
            <pc:sldMk cId="1284542380" sldId="2147471622"/>
            <ac:grpSpMk id="79" creationId="{E07368FB-F4DC-11E7-C21C-CA2C92D53A49}"/>
          </ac:grpSpMkLst>
        </pc:grpChg>
      </pc:sldChg>
      <pc:sldChg chg="modSp mod">
        <pc:chgData name="Helena Worthington (DTF)" userId="872c2340-4a31-4883-b18d-67548b3a9bcd" providerId="ADAL" clId="{5B976348-321C-46BE-966A-11F3A0C8DFB1}" dt="2025-04-29T01:40:40.695" v="362" actId="20577"/>
        <pc:sldMkLst>
          <pc:docMk/>
          <pc:sldMk cId="4070250027" sldId="2147471635"/>
        </pc:sldMkLst>
        <pc:spChg chg="mod">
          <ac:chgData name="Helena Worthington (DTF)" userId="872c2340-4a31-4883-b18d-67548b3a9bcd" providerId="ADAL" clId="{5B976348-321C-46BE-966A-11F3A0C8DFB1}" dt="2025-04-29T01:40:40.695" v="362" actId="20577"/>
          <ac:spMkLst>
            <pc:docMk/>
            <pc:sldMk cId="4070250027" sldId="2147471635"/>
            <ac:spMk id="55" creationId="{6622CD2D-507F-46C2-AD9A-F14803979A86}"/>
          </ac:spMkLst>
        </pc:spChg>
      </pc:sldChg>
      <pc:sldChg chg="modSp mod">
        <pc:chgData name="Helena Worthington (DTF)" userId="872c2340-4a31-4883-b18d-67548b3a9bcd" providerId="ADAL" clId="{5B976348-321C-46BE-966A-11F3A0C8DFB1}" dt="2025-04-29T01:16:06.850" v="184" actId="20577"/>
        <pc:sldMkLst>
          <pc:docMk/>
          <pc:sldMk cId="2368218091" sldId="2147471646"/>
        </pc:sldMkLst>
        <pc:spChg chg="mod">
          <ac:chgData name="Helena Worthington (DTF)" userId="872c2340-4a31-4883-b18d-67548b3a9bcd" providerId="ADAL" clId="{5B976348-321C-46BE-966A-11F3A0C8DFB1}" dt="2025-04-29T01:16:06.850" v="184" actId="20577"/>
          <ac:spMkLst>
            <pc:docMk/>
            <pc:sldMk cId="2368218091" sldId="2147471646"/>
            <ac:spMk id="11" creationId="{15718089-E994-E31F-9F9B-7B6DAB737D04}"/>
          </ac:spMkLst>
        </pc:spChg>
      </pc:sldChg>
      <pc:sldChg chg="modSp mod">
        <pc:chgData name="Helena Worthington (DTF)" userId="872c2340-4a31-4883-b18d-67548b3a9bcd" providerId="ADAL" clId="{5B976348-321C-46BE-966A-11F3A0C8DFB1}" dt="2025-04-29T01:35:24.897" v="220" actId="20577"/>
        <pc:sldMkLst>
          <pc:docMk/>
          <pc:sldMk cId="1695633560" sldId="2147471663"/>
        </pc:sldMkLst>
        <pc:spChg chg="mod">
          <ac:chgData name="Helena Worthington (DTF)" userId="872c2340-4a31-4883-b18d-67548b3a9bcd" providerId="ADAL" clId="{5B976348-321C-46BE-966A-11F3A0C8DFB1}" dt="2025-04-29T01:34:31.557" v="216" actId="20577"/>
          <ac:spMkLst>
            <pc:docMk/>
            <pc:sldMk cId="1695633560" sldId="2147471663"/>
            <ac:spMk id="5" creationId="{ACF2BF53-4A71-891D-2E71-BA8F14475197}"/>
          </ac:spMkLst>
        </pc:spChg>
        <pc:spChg chg="mod">
          <ac:chgData name="Helena Worthington (DTF)" userId="872c2340-4a31-4883-b18d-67548b3a9bcd" providerId="ADAL" clId="{5B976348-321C-46BE-966A-11F3A0C8DFB1}" dt="2025-04-29T01:27:46.202" v="192" actId="20577"/>
          <ac:spMkLst>
            <pc:docMk/>
            <pc:sldMk cId="1695633560" sldId="2147471663"/>
            <ac:spMk id="8" creationId="{C7B0C99D-E665-A167-E341-DC706F054939}"/>
          </ac:spMkLst>
        </pc:spChg>
        <pc:spChg chg="mod">
          <ac:chgData name="Helena Worthington (DTF)" userId="872c2340-4a31-4883-b18d-67548b3a9bcd" providerId="ADAL" clId="{5B976348-321C-46BE-966A-11F3A0C8DFB1}" dt="2025-04-29T01:31:10.884" v="215" actId="6549"/>
          <ac:spMkLst>
            <pc:docMk/>
            <pc:sldMk cId="1695633560" sldId="2147471663"/>
            <ac:spMk id="42" creationId="{18282391-98D4-733E-F00B-48123FD273E9}"/>
          </ac:spMkLst>
        </pc:spChg>
        <pc:spChg chg="mod">
          <ac:chgData name="Helena Worthington (DTF)" userId="872c2340-4a31-4883-b18d-67548b3a9bcd" providerId="ADAL" clId="{5B976348-321C-46BE-966A-11F3A0C8DFB1}" dt="2025-04-29T01:35:24.897" v="220" actId="20577"/>
          <ac:spMkLst>
            <pc:docMk/>
            <pc:sldMk cId="1695633560" sldId="2147471663"/>
            <ac:spMk id="46" creationId="{AF2741D6-3AF5-9408-E158-ECD6325A3932}"/>
          </ac:spMkLst>
        </pc:spChg>
      </pc:sldChg>
      <pc:sldChg chg="modSp mod">
        <pc:chgData name="Helena Worthington (DTF)" userId="872c2340-4a31-4883-b18d-67548b3a9bcd" providerId="ADAL" clId="{5B976348-321C-46BE-966A-11F3A0C8DFB1}" dt="2025-04-29T01:38:00.920" v="221" actId="20577"/>
        <pc:sldMkLst>
          <pc:docMk/>
          <pc:sldMk cId="1901411381" sldId="2147471704"/>
        </pc:sldMkLst>
        <pc:spChg chg="mod">
          <ac:chgData name="Helena Worthington (DTF)" userId="872c2340-4a31-4883-b18d-67548b3a9bcd" providerId="ADAL" clId="{5B976348-321C-46BE-966A-11F3A0C8DFB1}" dt="2025-04-29T01:38:00.920" v="221" actId="20577"/>
          <ac:spMkLst>
            <pc:docMk/>
            <pc:sldMk cId="1901411381" sldId="2147471704"/>
            <ac:spMk id="3" creationId="{1DF301C2-A62B-B267-A6E2-FF08EE9D0437}"/>
          </ac:spMkLst>
        </pc:spChg>
      </pc:sldChg>
      <pc:sldChg chg="modSp mod">
        <pc:chgData name="Helena Worthington (DTF)" userId="872c2340-4a31-4883-b18d-67548b3a9bcd" providerId="ADAL" clId="{5B976348-321C-46BE-966A-11F3A0C8DFB1}" dt="2025-04-29T01:22:50.488" v="187" actId="20577"/>
        <pc:sldMkLst>
          <pc:docMk/>
          <pc:sldMk cId="2223694427" sldId="2147471726"/>
        </pc:sldMkLst>
        <pc:spChg chg="mod">
          <ac:chgData name="Helena Worthington (DTF)" userId="872c2340-4a31-4883-b18d-67548b3a9bcd" providerId="ADAL" clId="{5B976348-321C-46BE-966A-11F3A0C8DFB1}" dt="2025-04-29T01:22:50.488" v="187" actId="20577"/>
          <ac:spMkLst>
            <pc:docMk/>
            <pc:sldMk cId="2223694427" sldId="2147471726"/>
            <ac:spMk id="6" creationId="{AB8E4E4D-B34F-7B2E-F557-120148DFA9A7}"/>
          </ac:spMkLst>
        </pc:spChg>
      </pc:sldChg>
      <pc:sldChg chg="modSp mod ord">
        <pc:chgData name="Helena Worthington (DTF)" userId="872c2340-4a31-4883-b18d-67548b3a9bcd" providerId="ADAL" clId="{5B976348-321C-46BE-966A-11F3A0C8DFB1}" dt="2025-04-29T06:06:06.843" v="397" actId="2711"/>
        <pc:sldMkLst>
          <pc:docMk/>
          <pc:sldMk cId="3968180684" sldId="2147471728"/>
        </pc:sldMkLst>
        <pc:spChg chg="mod">
          <ac:chgData name="Helena Worthington (DTF)" userId="872c2340-4a31-4883-b18d-67548b3a9bcd" providerId="ADAL" clId="{5B976348-321C-46BE-966A-11F3A0C8DFB1}" dt="2025-04-29T06:05:59.148" v="395" actId="113"/>
          <ac:spMkLst>
            <pc:docMk/>
            <pc:sldMk cId="3968180684" sldId="2147471728"/>
            <ac:spMk id="6" creationId="{61871A36-9626-BA9B-B77C-9DB7604B9ADD}"/>
          </ac:spMkLst>
        </pc:spChg>
        <pc:spChg chg="mod">
          <ac:chgData name="Helena Worthington (DTF)" userId="872c2340-4a31-4883-b18d-67548b3a9bcd" providerId="ADAL" clId="{5B976348-321C-46BE-966A-11F3A0C8DFB1}" dt="2025-04-29T06:06:06.843" v="397" actId="2711"/>
          <ac:spMkLst>
            <pc:docMk/>
            <pc:sldMk cId="3968180684" sldId="2147471728"/>
            <ac:spMk id="8" creationId="{D12460DA-7E09-FF20-9EAB-553AD2D19D4F}"/>
          </ac:spMkLst>
        </pc:spChg>
      </pc:sldChg>
      <pc:sldChg chg="add del">
        <pc:chgData name="Helena Worthington (DTF)" userId="872c2340-4a31-4883-b18d-67548b3a9bcd" providerId="ADAL" clId="{5B976348-321C-46BE-966A-11F3A0C8DFB1}" dt="2025-04-29T01:17:59.956" v="186" actId="2890"/>
        <pc:sldMkLst>
          <pc:docMk/>
          <pc:sldMk cId="3131741649" sldId="214747172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9787" cy="496967"/>
          </a:xfrm>
          <a:prstGeom prst="rect">
            <a:avLst/>
          </a:prstGeom>
        </p:spPr>
        <p:txBody>
          <a:bodyPr vert="horz" lIns="91434" tIns="45717" rIns="91434" bIns="45717" rtlCol="0"/>
          <a:lstStyle>
            <a:lvl1pPr algn="l">
              <a:defRPr sz="1200"/>
            </a:lvl1pPr>
          </a:lstStyle>
          <a:p>
            <a:endParaRPr lang="en-AU"/>
          </a:p>
        </p:txBody>
      </p:sp>
      <p:sp>
        <p:nvSpPr>
          <p:cNvPr id="3" name="Date Placeholder 2"/>
          <p:cNvSpPr>
            <a:spLocks noGrp="1"/>
          </p:cNvSpPr>
          <p:nvPr>
            <p:ph type="dt" sz="quarter" idx="1"/>
          </p:nvPr>
        </p:nvSpPr>
        <p:spPr>
          <a:xfrm>
            <a:off x="3855839" y="1"/>
            <a:ext cx="2949787" cy="496967"/>
          </a:xfrm>
          <a:prstGeom prst="rect">
            <a:avLst/>
          </a:prstGeom>
        </p:spPr>
        <p:txBody>
          <a:bodyPr vert="horz" lIns="91434" tIns="45717" rIns="91434" bIns="45717" rtlCol="0"/>
          <a:lstStyle>
            <a:lvl1pPr algn="r">
              <a:defRPr sz="1200"/>
            </a:lvl1pPr>
          </a:lstStyle>
          <a:p>
            <a:fld id="{49A2865F-B372-43D2-8255-7FA4007EBB59}" type="datetimeFigureOut">
              <a:rPr lang="en-AU" smtClean="0"/>
              <a:t>29/04/2025</a:t>
            </a:fld>
            <a:endParaRPr lang="en-AU"/>
          </a:p>
        </p:txBody>
      </p:sp>
      <p:sp>
        <p:nvSpPr>
          <p:cNvPr id="4" name="Footer Placeholder 3"/>
          <p:cNvSpPr>
            <a:spLocks noGrp="1"/>
          </p:cNvSpPr>
          <p:nvPr>
            <p:ph type="ftr" sz="quarter" idx="2"/>
          </p:nvPr>
        </p:nvSpPr>
        <p:spPr>
          <a:xfrm>
            <a:off x="1" y="9440647"/>
            <a:ext cx="2949787" cy="496967"/>
          </a:xfrm>
          <a:prstGeom prst="rect">
            <a:avLst/>
          </a:prstGeom>
        </p:spPr>
        <p:txBody>
          <a:bodyPr vert="horz" lIns="91434" tIns="45717" rIns="91434" bIns="45717" rtlCol="0" anchor="b"/>
          <a:lstStyle>
            <a:lvl1pPr algn="l">
              <a:defRPr sz="1200"/>
            </a:lvl1pPr>
          </a:lstStyle>
          <a:p>
            <a:endParaRPr lang="en-AU"/>
          </a:p>
        </p:txBody>
      </p:sp>
      <p:sp>
        <p:nvSpPr>
          <p:cNvPr id="5" name="Slide Number Placeholder 4"/>
          <p:cNvSpPr>
            <a:spLocks noGrp="1"/>
          </p:cNvSpPr>
          <p:nvPr>
            <p:ph type="sldNum" sz="quarter" idx="3"/>
          </p:nvPr>
        </p:nvSpPr>
        <p:spPr>
          <a:xfrm>
            <a:off x="3855839" y="9440647"/>
            <a:ext cx="2949787" cy="496967"/>
          </a:xfrm>
          <a:prstGeom prst="rect">
            <a:avLst/>
          </a:prstGeom>
        </p:spPr>
        <p:txBody>
          <a:bodyPr vert="horz" lIns="91434" tIns="45717" rIns="91434" bIns="45717" rtlCol="0" anchor="b"/>
          <a:lstStyle>
            <a:lvl1pPr algn="r">
              <a:defRPr sz="1200"/>
            </a:lvl1pPr>
          </a:lstStyle>
          <a:p>
            <a:fld id="{484F6DAE-8937-4BD8-96F6-7DF4B65EF419}" type="slidenum">
              <a:rPr lang="en-AU" smtClean="0"/>
              <a:t>‹#›</a:t>
            </a:fld>
            <a:endParaRPr lang="en-AU"/>
          </a:p>
        </p:txBody>
      </p:sp>
    </p:spTree>
    <p:extLst>
      <p:ext uri="{BB962C8B-B14F-4D97-AF65-F5344CB8AC3E}">
        <p14:creationId xmlns:p14="http://schemas.microsoft.com/office/powerpoint/2010/main" val="1651732420"/>
      </p:ext>
    </p:extLst>
  </p:cSld>
  <p:clrMap bg1="lt1" tx1="dk1" bg2="lt2" tx2="dk2" accent1="accent1" accent2="accent2" accent3="accent3" accent4="accent4" accent5="accent5" accent6="accent6" hlink="hlink" folHlink="folHlink"/>
  <p:hf sldNum="0" hdr="0" ftr="0" dt="0"/>
  <p:extLst>
    <p:ext uri="{56416CCD-93CA-4268-BC5B-53C4BB910035}">
      <p15:sldGuideLst xmlns:p15="http://schemas.microsoft.com/office/powerpoint/2012/main">
        <p15:guide id="1" orient="horz" pos="3131" userDrawn="1">
          <p15:clr>
            <a:srgbClr val="F26B43"/>
          </p15:clr>
        </p15:guide>
        <p15:guide id="2" pos="2144"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9787" cy="496967"/>
          </a:xfrm>
          <a:prstGeom prst="rect">
            <a:avLst/>
          </a:prstGeom>
        </p:spPr>
        <p:txBody>
          <a:bodyPr vert="horz" lIns="91434" tIns="45717" rIns="91434" bIns="45717" rtlCol="0"/>
          <a:lstStyle>
            <a:lvl1pPr algn="l" rtl="0">
              <a:defRPr sz="1200"/>
            </a:lvl1pPr>
          </a:lstStyle>
          <a:p>
            <a:endParaRPr lang="en-AU"/>
          </a:p>
        </p:txBody>
      </p:sp>
      <p:sp>
        <p:nvSpPr>
          <p:cNvPr id="3" name="Date Placeholder 2"/>
          <p:cNvSpPr>
            <a:spLocks noGrp="1"/>
          </p:cNvSpPr>
          <p:nvPr>
            <p:ph type="dt" idx="1"/>
          </p:nvPr>
        </p:nvSpPr>
        <p:spPr>
          <a:xfrm>
            <a:off x="3855839" y="1"/>
            <a:ext cx="2949787" cy="496967"/>
          </a:xfrm>
          <a:prstGeom prst="rect">
            <a:avLst/>
          </a:prstGeom>
        </p:spPr>
        <p:txBody>
          <a:bodyPr vert="horz" lIns="91434" tIns="45717" rIns="91434" bIns="45717" rtlCol="0"/>
          <a:lstStyle>
            <a:lvl1pPr algn="r" rtl="0">
              <a:defRPr sz="1200"/>
            </a:lvl1pPr>
          </a:lstStyle>
          <a:p>
            <a:fld id="{0834D938-244D-4739-949C-2C3FCC68DC46}" type="datetimeFigureOut">
              <a:rPr lang="en-AU" smtClean="0"/>
              <a:pPr/>
              <a:t>29/04/2025</a:t>
            </a:fld>
            <a:endParaRPr lang="en-AU"/>
          </a:p>
        </p:txBody>
      </p:sp>
      <p:sp>
        <p:nvSpPr>
          <p:cNvPr id="4" name="Slide Image Placeholder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34" tIns="45717" rIns="91434" bIns="45717" rtlCol="0" anchor="ctr"/>
          <a:lstStyle/>
          <a:p>
            <a:endParaRPr lang="en-AU"/>
          </a:p>
        </p:txBody>
      </p:sp>
      <p:sp>
        <p:nvSpPr>
          <p:cNvPr id="5" name="Notes Placeholder 4"/>
          <p:cNvSpPr>
            <a:spLocks noGrp="1"/>
          </p:cNvSpPr>
          <p:nvPr>
            <p:ph type="body" sz="quarter" idx="3"/>
          </p:nvPr>
        </p:nvSpPr>
        <p:spPr>
          <a:xfrm>
            <a:off x="680720" y="4721186"/>
            <a:ext cx="5445760" cy="4472702"/>
          </a:xfrm>
          <a:prstGeom prst="rect">
            <a:avLst/>
          </a:prstGeom>
        </p:spPr>
        <p:txBody>
          <a:bodyPr vert="horz" lIns="91434" tIns="45717" rIns="91434" bIns="45717" rtlCol="0"/>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6" name="Footer Placeholder 5"/>
          <p:cNvSpPr>
            <a:spLocks noGrp="1"/>
          </p:cNvSpPr>
          <p:nvPr>
            <p:ph type="ftr" sz="quarter" idx="4"/>
          </p:nvPr>
        </p:nvSpPr>
        <p:spPr>
          <a:xfrm>
            <a:off x="1" y="9440647"/>
            <a:ext cx="2949787" cy="496967"/>
          </a:xfrm>
          <a:prstGeom prst="rect">
            <a:avLst/>
          </a:prstGeom>
        </p:spPr>
        <p:txBody>
          <a:bodyPr vert="horz" lIns="91434" tIns="45717" rIns="91434" bIns="45717" rtlCol="0" anchor="b"/>
          <a:lstStyle>
            <a:lvl1pPr algn="l" rtl="0">
              <a:defRPr sz="1200"/>
            </a:lvl1pPr>
          </a:lstStyle>
          <a:p>
            <a:endParaRPr lang="en-AU"/>
          </a:p>
        </p:txBody>
      </p:sp>
      <p:sp>
        <p:nvSpPr>
          <p:cNvPr id="7" name="Slide Number Placeholder 6"/>
          <p:cNvSpPr>
            <a:spLocks noGrp="1"/>
          </p:cNvSpPr>
          <p:nvPr>
            <p:ph type="sldNum" sz="quarter" idx="5"/>
          </p:nvPr>
        </p:nvSpPr>
        <p:spPr>
          <a:xfrm>
            <a:off x="3855839" y="9440647"/>
            <a:ext cx="2949787" cy="496967"/>
          </a:xfrm>
          <a:prstGeom prst="rect">
            <a:avLst/>
          </a:prstGeom>
        </p:spPr>
        <p:txBody>
          <a:bodyPr vert="horz" lIns="91434" tIns="45717" rIns="91434" bIns="45717" rtlCol="0" anchor="b"/>
          <a:lstStyle>
            <a:lvl1pPr algn="r" rtl="0">
              <a:defRPr sz="1200"/>
            </a:lvl1pPr>
          </a:lstStyle>
          <a:p>
            <a:fld id="{4E2C0CB5-59E8-4F90-B170-7BD09AD757BA}" type="slidenum">
              <a:rPr lang="en-AU" smtClean="0"/>
              <a:pPr/>
              <a:t>‹#›</a:t>
            </a:fld>
            <a:endParaRPr lang="en-AU"/>
          </a:p>
        </p:txBody>
      </p:sp>
    </p:spTree>
    <p:extLst>
      <p:ext uri="{BB962C8B-B14F-4D97-AF65-F5344CB8AC3E}">
        <p14:creationId xmlns:p14="http://schemas.microsoft.com/office/powerpoint/2010/main" val="1806720416"/>
      </p:ext>
    </p:extLst>
  </p:cSld>
  <p:clrMap bg1="lt1" tx1="dk1" bg2="lt2" tx2="dk2" accent1="accent1" accent2="accent2" accent3="accent3" accent4="accent4" accent5="accent5" accent6="accent6" hlink="hlink" folHlink="folHlink"/>
  <p:hf sldNum="0" hdr="0" ftr="0" dt="0"/>
  <p:notesStyle>
    <a:lvl1pPr marL="0" algn="l" defTabSz="914349" rtl="0" eaLnBrk="1" latinLnBrk="0" hangingPunct="1">
      <a:defRPr sz="1200" kern="1200">
        <a:solidFill>
          <a:schemeClr val="tx1"/>
        </a:solidFill>
        <a:latin typeface="+mn-lt"/>
        <a:ea typeface="+mn-ea"/>
        <a:cs typeface="+mn-cs"/>
      </a:defRPr>
    </a:lvl1pPr>
    <a:lvl2pPr marL="457174" algn="l" defTabSz="914349" rtl="0" eaLnBrk="1" latinLnBrk="0" hangingPunct="1">
      <a:defRPr sz="1200" kern="1200">
        <a:solidFill>
          <a:schemeClr val="tx1"/>
        </a:solidFill>
        <a:latin typeface="+mn-lt"/>
        <a:ea typeface="+mn-ea"/>
        <a:cs typeface="+mn-cs"/>
      </a:defRPr>
    </a:lvl2pPr>
    <a:lvl3pPr marL="914349" algn="l" defTabSz="914349" rtl="0" eaLnBrk="1" latinLnBrk="0" hangingPunct="1">
      <a:defRPr sz="1200" kern="1200">
        <a:solidFill>
          <a:schemeClr val="tx1"/>
        </a:solidFill>
        <a:latin typeface="+mn-lt"/>
        <a:ea typeface="+mn-ea"/>
        <a:cs typeface="+mn-cs"/>
      </a:defRPr>
    </a:lvl3pPr>
    <a:lvl4pPr marL="1371523" algn="l" defTabSz="914349" rtl="0" eaLnBrk="1" latinLnBrk="0" hangingPunct="1">
      <a:defRPr sz="1200" kern="1200">
        <a:solidFill>
          <a:schemeClr val="tx1"/>
        </a:solidFill>
        <a:latin typeface="+mn-lt"/>
        <a:ea typeface="+mn-ea"/>
        <a:cs typeface="+mn-cs"/>
      </a:defRPr>
    </a:lvl4pPr>
    <a:lvl5pPr marL="1828697" algn="l" defTabSz="914349" rtl="0" eaLnBrk="1" latinLnBrk="0" hangingPunct="1">
      <a:defRPr sz="1200" kern="1200">
        <a:solidFill>
          <a:schemeClr val="tx1"/>
        </a:solidFill>
        <a:latin typeface="+mn-lt"/>
        <a:ea typeface="+mn-ea"/>
        <a:cs typeface="+mn-cs"/>
      </a:defRPr>
    </a:lvl5pPr>
    <a:lvl6pPr marL="2285872" algn="l" defTabSz="914349" rtl="0" eaLnBrk="1" latinLnBrk="0" hangingPunct="1">
      <a:defRPr sz="1200" kern="1200">
        <a:solidFill>
          <a:schemeClr val="tx1"/>
        </a:solidFill>
        <a:latin typeface="+mn-lt"/>
        <a:ea typeface="+mn-ea"/>
        <a:cs typeface="+mn-cs"/>
      </a:defRPr>
    </a:lvl6pPr>
    <a:lvl7pPr marL="2743046" algn="l" defTabSz="914349" rtl="0" eaLnBrk="1" latinLnBrk="0" hangingPunct="1">
      <a:defRPr sz="1200" kern="1200">
        <a:solidFill>
          <a:schemeClr val="tx1"/>
        </a:solidFill>
        <a:latin typeface="+mn-lt"/>
        <a:ea typeface="+mn-ea"/>
        <a:cs typeface="+mn-cs"/>
      </a:defRPr>
    </a:lvl7pPr>
    <a:lvl8pPr marL="3200221" algn="l" defTabSz="914349" rtl="0" eaLnBrk="1" latinLnBrk="0" hangingPunct="1">
      <a:defRPr sz="1200" kern="1200">
        <a:solidFill>
          <a:schemeClr val="tx1"/>
        </a:solidFill>
        <a:latin typeface="+mn-lt"/>
        <a:ea typeface="+mn-ea"/>
        <a:cs typeface="+mn-cs"/>
      </a:defRPr>
    </a:lvl8pPr>
    <a:lvl9pPr marL="3657395" algn="l" defTabSz="91434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0133170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mj-lt"/>
              <a:buNone/>
            </a:pPr>
            <a:endParaRPr lang="en-AU"/>
          </a:p>
        </p:txBody>
      </p:sp>
    </p:spTree>
    <p:extLst>
      <p:ext uri="{BB962C8B-B14F-4D97-AF65-F5344CB8AC3E}">
        <p14:creationId xmlns:p14="http://schemas.microsoft.com/office/powerpoint/2010/main" val="27932589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12680956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2613179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40391750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17953879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877199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40083976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2198439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1534915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1582028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71F58-093D-20EB-12E6-BD39506F8D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04C5AF-CDAA-DB0C-8DC8-242FEBFBBB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063BF5-1C68-76DB-9697-1A947F8BA504}"/>
              </a:ext>
            </a:extLst>
          </p:cNvPr>
          <p:cNvSpPr>
            <a:spLocks noGrp="1"/>
          </p:cNvSpPr>
          <p:nvPr>
            <p:ph type="body" idx="1"/>
          </p:nvPr>
        </p:nvSpPr>
        <p:spPr/>
        <p:txBody>
          <a:bodyPr/>
          <a:lstStyle/>
          <a:p>
            <a:endParaRPr lang="en-AU"/>
          </a:p>
        </p:txBody>
      </p:sp>
    </p:spTree>
    <p:extLst>
      <p:ext uri="{BB962C8B-B14F-4D97-AF65-F5344CB8AC3E}">
        <p14:creationId xmlns:p14="http://schemas.microsoft.com/office/powerpoint/2010/main" val="2912301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08636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365375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5A7E3-9245-76BE-3719-6499FAFEB5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2C7C3A-5DCE-4583-E509-0D29B28059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8CC0EB-A6D2-4FDF-0012-4F36E3D8FD3B}"/>
              </a:ext>
            </a:extLst>
          </p:cNvPr>
          <p:cNvSpPr>
            <a:spLocks noGrp="1"/>
          </p:cNvSpPr>
          <p:nvPr>
            <p:ph type="body" idx="1"/>
          </p:nvPr>
        </p:nvSpPr>
        <p:spPr/>
        <p:txBody>
          <a:bodyPr/>
          <a:lstStyle/>
          <a:p>
            <a:endParaRPr lang="en-AU"/>
          </a:p>
        </p:txBody>
      </p:sp>
    </p:spTree>
    <p:extLst>
      <p:ext uri="{BB962C8B-B14F-4D97-AF65-F5344CB8AC3E}">
        <p14:creationId xmlns:p14="http://schemas.microsoft.com/office/powerpoint/2010/main" val="16942510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5A7E3-9245-76BE-3719-6499FAFEB5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2C7C3A-5DCE-4583-E509-0D29B28059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8CC0EB-A6D2-4FDF-0012-4F36E3D8FD3B}"/>
              </a:ext>
            </a:extLst>
          </p:cNvPr>
          <p:cNvSpPr>
            <a:spLocks noGrp="1"/>
          </p:cNvSpPr>
          <p:nvPr>
            <p:ph type="body" idx="1"/>
          </p:nvPr>
        </p:nvSpPr>
        <p:spPr/>
        <p:txBody>
          <a:bodyPr/>
          <a:lstStyle/>
          <a:p>
            <a:endParaRPr lang="en-AU"/>
          </a:p>
        </p:txBody>
      </p:sp>
    </p:spTree>
    <p:extLst>
      <p:ext uri="{BB962C8B-B14F-4D97-AF65-F5344CB8AC3E}">
        <p14:creationId xmlns:p14="http://schemas.microsoft.com/office/powerpoint/2010/main" val="19371857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2444740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704205733"/>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Master" Target="../slideMasters/slideMaster1.xml"/><Relationship Id="rId7" Type="http://schemas.openxmlformats.org/officeDocument/2006/relationships/image" Target="../media/image4.png"/><Relationship Id="rId2" Type="http://schemas.openxmlformats.org/officeDocument/2006/relationships/tags" Target="../tags/tag3.xml"/><Relationship Id="rId1" Type="http://schemas.openxmlformats.org/officeDocument/2006/relationships/themeOverride" Target="../theme/themeOverride1.x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oleObject" Target="../embeddings/oleObject2.bin"/><Relationship Id="rId9" Type="http://schemas.openxmlformats.org/officeDocument/2006/relationships/image" Target="../media/image6.svg"/></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hemeOverride" Target="../theme/themeOverride10.xml"/><Relationship Id="rId5" Type="http://schemas.openxmlformats.org/officeDocument/2006/relationships/image" Target="../media/image2.emf"/><Relationship Id="rId4" Type="http://schemas.openxmlformats.org/officeDocument/2006/relationships/oleObject" Target="../embeddings/oleObject11.bin"/></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themeOverride" Target="../theme/themeOverride11.xml"/><Relationship Id="rId5" Type="http://schemas.openxmlformats.org/officeDocument/2006/relationships/image" Target="../media/image2.emf"/><Relationship Id="rId4" Type="http://schemas.openxmlformats.org/officeDocument/2006/relationships/oleObject" Target="../embeddings/oleObject12.bin"/></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hemeOverride" Target="../theme/themeOverride12.xml"/><Relationship Id="rId5" Type="http://schemas.openxmlformats.org/officeDocument/2006/relationships/image" Target="../media/image2.emf"/><Relationship Id="rId4" Type="http://schemas.openxmlformats.org/officeDocument/2006/relationships/oleObject" Target="../embeddings/oleObject13.bin"/></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themeOverride" Target="../theme/themeOverride13.xml"/><Relationship Id="rId5" Type="http://schemas.openxmlformats.org/officeDocument/2006/relationships/image" Target="../media/image2.emf"/><Relationship Id="rId4" Type="http://schemas.openxmlformats.org/officeDocument/2006/relationships/oleObject" Target="../embeddings/oleObject13.bin"/></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hemeOverride" Target="../theme/themeOverride14.xml"/><Relationship Id="rId5" Type="http://schemas.openxmlformats.org/officeDocument/2006/relationships/image" Target="../media/image2.emf"/><Relationship Id="rId4" Type="http://schemas.openxmlformats.org/officeDocument/2006/relationships/oleObject" Target="../embeddings/oleObject14.bin"/></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hemeOverride" Target="../theme/themeOverride15.xml"/><Relationship Id="rId5" Type="http://schemas.openxmlformats.org/officeDocument/2006/relationships/image" Target="../media/image2.emf"/><Relationship Id="rId4" Type="http://schemas.openxmlformats.org/officeDocument/2006/relationships/oleObject" Target="../embeddings/oleObject15.bin"/></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hemeOverride" Target="../theme/themeOverride16.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9.xml"/><Relationship Id="rId1" Type="http://schemas.openxmlformats.org/officeDocument/2006/relationships/themeOverride" Target="../theme/themeOverride17.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hemeOverride" Target="../theme/themeOverride18.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themeOverride" Target="../theme/themeOverride19.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hemeOverride" Target="../theme/themeOverride2.x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hemeOverride" Target="../theme/themeOverride20.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hemeOverride" Target="../theme/themeOverride21.xml"/><Relationship Id="rId5" Type="http://schemas.openxmlformats.org/officeDocument/2006/relationships/image" Target="../media/image2.emf"/><Relationship Id="rId4" Type="http://schemas.openxmlformats.org/officeDocument/2006/relationships/oleObject" Target="../embeddings/oleObject17.bin"/></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hemeOverride" Target="../theme/themeOverride22.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2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hemeOverride" Target="../theme/themeOverride23.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2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6.xml"/><Relationship Id="rId1" Type="http://schemas.openxmlformats.org/officeDocument/2006/relationships/themeOverride" Target="../theme/themeOverride24.xml"/><Relationship Id="rId5" Type="http://schemas.openxmlformats.org/officeDocument/2006/relationships/image" Target="../media/image2.emf"/><Relationship Id="rId4" Type="http://schemas.openxmlformats.org/officeDocument/2006/relationships/oleObject" Target="../embeddings/oleObject18.bin"/></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7.xml"/><Relationship Id="rId1" Type="http://schemas.openxmlformats.org/officeDocument/2006/relationships/themeOverride" Target="../theme/themeOverride25.xml"/><Relationship Id="rId5" Type="http://schemas.openxmlformats.org/officeDocument/2006/relationships/image" Target="../media/image2.emf"/><Relationship Id="rId4" Type="http://schemas.openxmlformats.org/officeDocument/2006/relationships/oleObject" Target="../embeddings/oleObject19.bin"/></Relationships>
</file>

<file path=ppt/slideLayouts/_rels/slideLayout2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8.xml"/><Relationship Id="rId1" Type="http://schemas.openxmlformats.org/officeDocument/2006/relationships/themeOverride" Target="../theme/themeOverride26.xml"/><Relationship Id="rId5" Type="http://schemas.openxmlformats.org/officeDocument/2006/relationships/image" Target="../media/image2.emf"/><Relationship Id="rId4" Type="http://schemas.openxmlformats.org/officeDocument/2006/relationships/oleObject" Target="../embeddings/oleObject20.bin"/></Relationships>
</file>

<file path=ppt/slideLayouts/_rels/slideLayout2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9.xml"/><Relationship Id="rId1" Type="http://schemas.openxmlformats.org/officeDocument/2006/relationships/themeOverride" Target="../theme/themeOverride27.xml"/><Relationship Id="rId5" Type="http://schemas.openxmlformats.org/officeDocument/2006/relationships/image" Target="../media/image2.emf"/><Relationship Id="rId4" Type="http://schemas.openxmlformats.org/officeDocument/2006/relationships/oleObject" Target="../embeddings/oleObject21.bin"/></Relationships>
</file>

<file path=ppt/slideLayouts/_rels/slideLayout2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0.xml"/><Relationship Id="rId1" Type="http://schemas.openxmlformats.org/officeDocument/2006/relationships/themeOverride" Target="../theme/themeOverride28.xml"/><Relationship Id="rId5" Type="http://schemas.openxmlformats.org/officeDocument/2006/relationships/image" Target="../media/image1.emf"/><Relationship Id="rId4" Type="http://schemas.openxmlformats.org/officeDocument/2006/relationships/oleObject" Target="../embeddings/oleObject22.bin"/></Relationships>
</file>

<file path=ppt/slideLayouts/_rels/slideLayout2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1.xml"/><Relationship Id="rId1" Type="http://schemas.openxmlformats.org/officeDocument/2006/relationships/themeOverride" Target="../theme/themeOverride29.xml"/><Relationship Id="rId5" Type="http://schemas.openxmlformats.org/officeDocument/2006/relationships/image" Target="../media/image2.emf"/><Relationship Id="rId4" Type="http://schemas.openxmlformats.org/officeDocument/2006/relationships/oleObject" Target="../embeddings/oleObject23.bin"/></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themeOverride" Target="../theme/themeOverride3.xml"/><Relationship Id="rId5" Type="http://schemas.openxmlformats.org/officeDocument/2006/relationships/image" Target="../media/image2.emf"/><Relationship Id="rId4" Type="http://schemas.openxmlformats.org/officeDocument/2006/relationships/oleObject" Target="../embeddings/oleObject4.bin"/></Relationships>
</file>

<file path=ppt/slideLayouts/_rels/slideLayout3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hemeOverride" Target="../theme/themeOverride30.xml"/><Relationship Id="rId5" Type="http://schemas.openxmlformats.org/officeDocument/2006/relationships/image" Target="../media/image2.emf"/><Relationship Id="rId4" Type="http://schemas.openxmlformats.org/officeDocument/2006/relationships/oleObject" Target="../embeddings/oleObject24.bin"/></Relationships>
</file>

<file path=ppt/slideLayouts/_rels/slideLayout3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3.xml"/><Relationship Id="rId1" Type="http://schemas.openxmlformats.org/officeDocument/2006/relationships/themeOverride" Target="../theme/themeOverride31.xml"/><Relationship Id="rId5" Type="http://schemas.openxmlformats.org/officeDocument/2006/relationships/image" Target="../media/image2.emf"/><Relationship Id="rId4" Type="http://schemas.openxmlformats.org/officeDocument/2006/relationships/oleObject" Target="../embeddings/oleObject25.bin"/></Relationships>
</file>

<file path=ppt/slideLayouts/_rels/slideLayout3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hemeOverride" Target="../theme/themeOverride32.xml"/><Relationship Id="rId5" Type="http://schemas.openxmlformats.org/officeDocument/2006/relationships/image" Target="../media/image2.emf"/><Relationship Id="rId4" Type="http://schemas.openxmlformats.org/officeDocument/2006/relationships/oleObject" Target="../embeddings/oleObject26.bin"/></Relationships>
</file>

<file path=ppt/slideLayouts/_rels/slideLayout3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5.xml"/><Relationship Id="rId1" Type="http://schemas.openxmlformats.org/officeDocument/2006/relationships/themeOverride" Target="../theme/themeOverride33.xml"/><Relationship Id="rId5" Type="http://schemas.openxmlformats.org/officeDocument/2006/relationships/image" Target="../media/image2.emf"/><Relationship Id="rId4" Type="http://schemas.openxmlformats.org/officeDocument/2006/relationships/oleObject" Target="../embeddings/oleObject27.bin"/></Relationships>
</file>

<file path=ppt/slideLayouts/_rels/slideLayout34.xml.rels><?xml version="1.0" encoding="UTF-8" standalone="yes"?>
<Relationships xmlns="http://schemas.openxmlformats.org/package/2006/relationships"><Relationship Id="rId3" Type="http://schemas.openxmlformats.org/officeDocument/2006/relationships/oleObject" Target="../embeddings/oleObject28.bin"/><Relationship Id="rId7" Type="http://schemas.openxmlformats.org/officeDocument/2006/relationships/image" Target="../media/image6.svg"/><Relationship Id="rId2" Type="http://schemas.openxmlformats.org/officeDocument/2006/relationships/slideMaster" Target="../slideMasters/slideMaster1.xml"/><Relationship Id="rId1" Type="http://schemas.openxmlformats.org/officeDocument/2006/relationships/tags" Target="../tags/tag3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7.emf"/></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hemeOverride" Target="../theme/themeOverride4.x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hemeOverride" Target="../theme/themeOverride5.xml"/><Relationship Id="rId5" Type="http://schemas.openxmlformats.org/officeDocument/2006/relationships/image" Target="../media/image1.emf"/><Relationship Id="rId4" Type="http://schemas.openxmlformats.org/officeDocument/2006/relationships/oleObject" Target="../embeddings/oleObject6.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hemeOverride" Target="../theme/themeOverride6.xml"/><Relationship Id="rId5" Type="http://schemas.openxmlformats.org/officeDocument/2006/relationships/image" Target="../media/image1.emf"/><Relationship Id="rId4" Type="http://schemas.openxmlformats.org/officeDocument/2006/relationships/oleObject" Target="../embeddings/oleObject7.bin"/></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hemeOverride" Target="../theme/themeOverride7.xml"/><Relationship Id="rId5" Type="http://schemas.openxmlformats.org/officeDocument/2006/relationships/image" Target="../media/image2.emf"/><Relationship Id="rId4" Type="http://schemas.openxmlformats.org/officeDocument/2006/relationships/oleObject" Target="../embeddings/oleObject8.bin"/></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hemeOverride" Target="../theme/themeOverride8.xml"/><Relationship Id="rId5" Type="http://schemas.openxmlformats.org/officeDocument/2006/relationships/image" Target="../media/image2.emf"/><Relationship Id="rId4" Type="http://schemas.openxmlformats.org/officeDocument/2006/relationships/oleObject" Target="../embeddings/oleObject9.bin"/></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themeOverride" Target="../theme/themeOverride9.xml"/><Relationship Id="rId5" Type="http://schemas.openxmlformats.org/officeDocument/2006/relationships/image" Target="../media/image2.emf"/><Relationship Id="rId4" Type="http://schemas.openxmlformats.org/officeDocument/2006/relationships/oleObject" Target="../embeddings/oleObject10.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3BC30854-A257-2DD7-1C2E-2F6BBDA692BC}"/>
              </a:ext>
            </a:extLst>
          </p:cNvPr>
          <p:cNvGraphicFramePr>
            <a:graphicFrameLocks noChangeAspect="1"/>
          </p:cNvGraphicFramePr>
          <p:nvPr userDrawn="1">
            <p:custDataLst>
              <p:tags r:id="rId2"/>
            </p:custDataLst>
            <p:extLst>
              <p:ext uri="{D42A27DB-BD31-4B8C-83A1-F6EECF244321}">
                <p14:modId xmlns:p14="http://schemas.microsoft.com/office/powerpoint/2010/main" val="40515894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3BC30854-A257-2DD7-1C2E-2F6BBDA692B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pic>
        <p:nvPicPr>
          <p:cNvPr id="7" name="Picture 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697417" y="6329118"/>
            <a:ext cx="984655" cy="269121"/>
          </a:xfrm>
          <a:prstGeom prst="rect">
            <a:avLst/>
          </a:prstGeom>
        </p:spPr>
      </p:pic>
      <p:sp>
        <p:nvSpPr>
          <p:cNvPr id="8" name="Text Placeholder 10"/>
          <p:cNvSpPr>
            <a:spLocks noGrp="1"/>
          </p:cNvSpPr>
          <p:nvPr>
            <p:ph type="body" sz="quarter" idx="10" hasCustomPrompt="1"/>
          </p:nvPr>
        </p:nvSpPr>
        <p:spPr>
          <a:xfrm>
            <a:off x="540000" y="3716363"/>
            <a:ext cx="7618023" cy="1080790"/>
          </a:xfrm>
        </p:spPr>
        <p:txBody>
          <a:bodyPr anchor="b" anchorCtr="0"/>
          <a:lstStyle>
            <a:lvl1pPr rtl="0">
              <a:defRPr sz="3200">
                <a:solidFill>
                  <a:schemeClr val="bg1"/>
                </a:solidFill>
                <a:latin typeface="Segoe UI Semibold" panose="020B0702040204020203" pitchFamily="34" charset="0"/>
              </a:defRPr>
            </a:lvl1pPr>
            <a:lvl5pPr>
              <a:defRPr/>
            </a:lvl5pPr>
          </a:lstStyle>
          <a:p>
            <a:pPr lvl="0"/>
            <a:r>
              <a:rPr lang="en-AU" noProof="0"/>
              <a:t>Title</a:t>
            </a:r>
          </a:p>
        </p:txBody>
      </p:sp>
      <p:sp>
        <p:nvSpPr>
          <p:cNvPr id="9" name="Text Placeholder 13"/>
          <p:cNvSpPr>
            <a:spLocks noGrp="1"/>
          </p:cNvSpPr>
          <p:nvPr>
            <p:ph type="body" sz="quarter" idx="11" hasCustomPrompt="1"/>
          </p:nvPr>
        </p:nvSpPr>
        <p:spPr>
          <a:xfrm>
            <a:off x="540000" y="4941912"/>
            <a:ext cx="7618023" cy="503312"/>
          </a:xfrm>
        </p:spPr>
        <p:txBody>
          <a:bodyPr/>
          <a:lstStyle>
            <a:lvl1pPr rtl="0">
              <a:spcBef>
                <a:spcPts val="1200"/>
              </a:spcBef>
              <a:defRPr sz="1400" baseline="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AU" noProof="0"/>
              <a:t>Sub Title</a:t>
            </a:r>
          </a:p>
        </p:txBody>
      </p:sp>
      <p:sp>
        <p:nvSpPr>
          <p:cNvPr id="3" name="Rectangle 2">
            <a:extLst>
              <a:ext uri="{FF2B5EF4-FFF2-40B4-BE49-F238E27FC236}">
                <a16:creationId xmlns:a16="http://schemas.microsoft.com/office/drawing/2014/main" id="{32683308-65A6-28A4-A0A9-1B724B09DED2}"/>
              </a:ext>
            </a:extLst>
          </p:cNvPr>
          <p:cNvSpPr/>
          <p:nvPr userDrawn="1"/>
        </p:nvSpPr>
        <p:spPr>
          <a:xfrm>
            <a:off x="0" y="0"/>
            <a:ext cx="9906000" cy="68642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pic>
        <p:nvPicPr>
          <p:cNvPr id="4" name="BRV logo">
            <a:extLst>
              <a:ext uri="{FF2B5EF4-FFF2-40B4-BE49-F238E27FC236}">
                <a16:creationId xmlns:a16="http://schemas.microsoft.com/office/drawing/2014/main" id="{B599529A-E0E3-770E-836B-A48EE48FC415}"/>
              </a:ext>
            </a:extLst>
          </p:cNvPr>
          <p:cNvPicPr>
            <a:picLocks noChangeAspect="1"/>
          </p:cNvPicPr>
          <p:nvPr userDrawn="1"/>
        </p:nvPicPr>
        <p:blipFill>
          <a:blip r:embed="rId7" cstate="print">
            <a:extLst>
              <a:ext uri="{28A0092B-C50C-407E-A947-70E740481C1C}">
                <a14:useLocalDpi xmlns:a14="http://schemas.microsoft.com/office/drawing/2010/main" val="0"/>
              </a:ext>
            </a:extLst>
          </a:blip>
          <a:srcRect/>
          <a:stretch/>
        </p:blipFill>
        <p:spPr>
          <a:xfrm>
            <a:off x="7339263" y="520108"/>
            <a:ext cx="2037076" cy="466149"/>
          </a:xfrm>
          <a:prstGeom prst="rect">
            <a:avLst/>
          </a:prstGeom>
        </p:spPr>
      </p:pic>
      <p:grpSp>
        <p:nvGrpSpPr>
          <p:cNvPr id="5" name="Graphic elements">
            <a:extLst>
              <a:ext uri="{FF2B5EF4-FFF2-40B4-BE49-F238E27FC236}">
                <a16:creationId xmlns:a16="http://schemas.microsoft.com/office/drawing/2014/main" id="{F9E7F78A-5C95-F73C-ECF0-FFFEC354E0F0}"/>
              </a:ext>
            </a:extLst>
          </p:cNvPr>
          <p:cNvGrpSpPr/>
          <p:nvPr userDrawn="1"/>
        </p:nvGrpSpPr>
        <p:grpSpPr>
          <a:xfrm>
            <a:off x="4476466" y="4141423"/>
            <a:ext cx="5433545" cy="2722837"/>
            <a:chOff x="3535488" y="2524125"/>
            <a:chExt cx="8643185" cy="4331239"/>
          </a:xfrm>
        </p:grpSpPr>
        <p:sp>
          <p:nvSpPr>
            <p:cNvPr id="6" name="Freeform: Shape 5">
              <a:extLst>
                <a:ext uri="{FF2B5EF4-FFF2-40B4-BE49-F238E27FC236}">
                  <a16:creationId xmlns:a16="http://schemas.microsoft.com/office/drawing/2014/main" id="{05824E34-D0FC-9491-0243-B03AB922554F}"/>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1"/>
            </a:solidFill>
            <a:ln w="12096" cap="flat">
              <a:noFill/>
              <a:prstDash val="solid"/>
              <a:miter/>
            </a:ln>
          </p:spPr>
          <p:txBody>
            <a:bodyPr rtlCol="0" anchor="ctr"/>
            <a:lstStyle/>
            <a:p>
              <a:endParaRPr lang="en-AU"/>
            </a:p>
          </p:txBody>
        </p:sp>
        <p:sp>
          <p:nvSpPr>
            <p:cNvPr id="10" name="Freeform: Shape 9">
              <a:extLst>
                <a:ext uri="{FF2B5EF4-FFF2-40B4-BE49-F238E27FC236}">
                  <a16:creationId xmlns:a16="http://schemas.microsoft.com/office/drawing/2014/main" id="{B87960DC-B9DD-6B99-4B94-AC91001D66E4}"/>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solidFill>
            <a:ln w="12096" cap="flat">
              <a:noFill/>
              <a:prstDash val="solid"/>
              <a:miter/>
            </a:ln>
          </p:spPr>
          <p:txBody>
            <a:bodyPr rtlCol="0" anchor="ctr"/>
            <a:lstStyle/>
            <a:p>
              <a:endParaRPr lang="en-AU"/>
            </a:p>
          </p:txBody>
        </p:sp>
        <p:sp>
          <p:nvSpPr>
            <p:cNvPr id="14" name="Freeform: Shape 13">
              <a:extLst>
                <a:ext uri="{FF2B5EF4-FFF2-40B4-BE49-F238E27FC236}">
                  <a16:creationId xmlns:a16="http://schemas.microsoft.com/office/drawing/2014/main" id="{03FE688D-FDE6-3B1A-CD58-C3F5DCF77C58}"/>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accent6"/>
            </a:solidFill>
            <a:ln w="12096" cap="flat">
              <a:noFill/>
              <a:prstDash val="solid"/>
              <a:miter/>
            </a:ln>
          </p:spPr>
          <p:txBody>
            <a:bodyPr rtlCol="0" anchor="ctr"/>
            <a:lstStyle/>
            <a:p>
              <a:endParaRPr lang="en-AU"/>
            </a:p>
          </p:txBody>
        </p:sp>
        <p:sp>
          <p:nvSpPr>
            <p:cNvPr id="15" name="Freeform: Shape 14">
              <a:extLst>
                <a:ext uri="{FF2B5EF4-FFF2-40B4-BE49-F238E27FC236}">
                  <a16:creationId xmlns:a16="http://schemas.microsoft.com/office/drawing/2014/main" id="{05526B31-ACD4-2AC4-1958-5BC19FF85D07}"/>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5"/>
            </a:solidFill>
            <a:ln w="12096" cap="flat">
              <a:noFill/>
              <a:prstDash val="solid"/>
              <a:miter/>
            </a:ln>
          </p:spPr>
          <p:txBody>
            <a:bodyPr rtlCol="0" anchor="ctr"/>
            <a:lstStyle/>
            <a:p>
              <a:endParaRPr lang="en-AU"/>
            </a:p>
          </p:txBody>
        </p:sp>
      </p:grpSp>
      <p:pic>
        <p:nvPicPr>
          <p:cNvPr id="16" name="DTF logo">
            <a:extLst>
              <a:ext uri="{FF2B5EF4-FFF2-40B4-BE49-F238E27FC236}">
                <a16:creationId xmlns:a16="http://schemas.microsoft.com/office/drawing/2014/main" id="{791E803A-FC8C-A7D8-4A5E-0C77AD75FD58}"/>
              </a:ext>
            </a:extLst>
          </p:cNvPr>
          <p:cNvPicPr>
            <a:picLocks noChangeAspect="1"/>
          </p:cNvPicPr>
          <p:nvPr userDrawn="1"/>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40000" y="5860032"/>
            <a:ext cx="993370" cy="568841"/>
          </a:xfrm>
          <a:prstGeom prst="rect">
            <a:avLst/>
          </a:prstGeom>
        </p:spPr>
      </p:pic>
    </p:spTree>
    <p:extLst>
      <p:ext uri="{BB962C8B-B14F-4D97-AF65-F5344CB8AC3E}">
        <p14:creationId xmlns:p14="http://schemas.microsoft.com/office/powerpoint/2010/main" val="4474195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itle and content_gre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9" name="Text Placeholder 4">
            <a:extLst>
              <a:ext uri="{FF2B5EF4-FFF2-40B4-BE49-F238E27FC236}">
                <a16:creationId xmlns:a16="http://schemas.microsoft.com/office/drawing/2014/main" id="{B665DBF6-7AAE-A506-B5F9-21DF72C8DEDB}"/>
              </a:ext>
            </a:extLst>
          </p:cNvPr>
          <p:cNvSpPr txBox="1">
            <a:spLocks/>
          </p:cNvSpPr>
          <p:nvPr userDrawn="1"/>
        </p:nvSpPr>
        <p:spPr>
          <a:xfrm>
            <a:off x="0" y="1931159"/>
            <a:ext cx="9906000" cy="4384982"/>
          </a:xfrm>
          <a:prstGeom prst="rect">
            <a:avLst/>
          </a:prstGeom>
          <a:solidFill>
            <a:srgbClr val="FFFFFF">
              <a:alpha val="45098"/>
            </a:srgbClr>
          </a:solidFill>
          <a:ln w="19050">
            <a:noFill/>
          </a:ln>
        </p:spPr>
        <p:txBody>
          <a:bodyPr lIns="144000" tIns="144000" rIns="144000" bIns="180000"/>
          <a:lstStyle>
            <a:lvl1pPr marL="0" indent="0" algn="l" defTabSz="914349" rtl="0" eaLnBrk="1" latinLnBrk="0" hangingPunct="1">
              <a:spcBef>
                <a:spcPts val="1200"/>
              </a:spcBef>
              <a:buFont typeface="Arial" pitchFamily="34" charset="0"/>
              <a:buNone/>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180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396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720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1008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539970" indent="-269985" algn="l" defTabSz="914349" rtl="0" eaLnBrk="1" latinLnBrk="0" hangingPunct="1">
              <a:spcBef>
                <a:spcPts val="400"/>
              </a:spcBef>
              <a:buClr>
                <a:schemeClr val="accent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accent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accent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lgn="ctr">
              <a:lnSpc>
                <a:spcPct val="90000"/>
              </a:lnSpc>
              <a:spcBef>
                <a:spcPts val="0"/>
              </a:spcBef>
              <a:spcAft>
                <a:spcPts val="600"/>
              </a:spcAft>
            </a:pPr>
            <a:endParaRPr lang="en-AU" sz="1300">
              <a:solidFill>
                <a:schemeClr val="accent2"/>
              </a:solidFill>
              <a:latin typeface="Segoe UI Semibold"/>
              <a:ea typeface="+mn-ea"/>
              <a:cs typeface="+mn-cs"/>
            </a:endParaRPr>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15EDE3AF-13DD-F19D-F565-B74EF943D8DF}"/>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6" name="TextBox 5">
            <a:extLst>
              <a:ext uri="{FF2B5EF4-FFF2-40B4-BE49-F238E27FC236}">
                <a16:creationId xmlns:a16="http://schemas.microsoft.com/office/drawing/2014/main" id="{30F5BB03-D59B-B8B9-896A-5693EDBAC8D3}"/>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0" name="Graphic elements">
            <a:extLst>
              <a:ext uri="{FF2B5EF4-FFF2-40B4-BE49-F238E27FC236}">
                <a16:creationId xmlns:a16="http://schemas.microsoft.com/office/drawing/2014/main" id="{251FFF93-82A1-1679-6D19-B28FED7B6E95}"/>
              </a:ext>
            </a:extLst>
          </p:cNvPr>
          <p:cNvGrpSpPr/>
          <p:nvPr userDrawn="1"/>
        </p:nvGrpSpPr>
        <p:grpSpPr>
          <a:xfrm>
            <a:off x="8355768" y="6080215"/>
            <a:ext cx="1555548" cy="777785"/>
            <a:chOff x="3532313" y="2524125"/>
            <a:chExt cx="8656007" cy="4328064"/>
          </a:xfrm>
        </p:grpSpPr>
        <p:sp>
          <p:nvSpPr>
            <p:cNvPr id="11" name="Freeform: Shape 10">
              <a:extLst>
                <a:ext uri="{FF2B5EF4-FFF2-40B4-BE49-F238E27FC236}">
                  <a16:creationId xmlns:a16="http://schemas.microsoft.com/office/drawing/2014/main" id="{CC46F6C4-9554-4B1D-392E-48CDA979C541}"/>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2" name="Freeform: Shape 11">
              <a:extLst>
                <a:ext uri="{FF2B5EF4-FFF2-40B4-BE49-F238E27FC236}">
                  <a16:creationId xmlns:a16="http://schemas.microsoft.com/office/drawing/2014/main" id="{CCA781E1-EDB8-CC63-1943-51585AB94F2B}"/>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FB5FD490-0705-BEE2-80B7-85662165316F}"/>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4F0CE133-BF48-5FE1-2327-34919DCE68EB}"/>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0" name="Slide Number Placeholder 5">
            <a:extLst>
              <a:ext uri="{FF2B5EF4-FFF2-40B4-BE49-F238E27FC236}">
                <a16:creationId xmlns:a16="http://schemas.microsoft.com/office/drawing/2014/main" id="{F49CB82E-7DC8-BF31-1574-0A0282312039}"/>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96854847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laybook_backgroun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3"/>
            <a:ext cx="9906000" cy="573325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36224168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40000" y="5824215"/>
            <a:ext cx="8824914" cy="300037"/>
          </a:xfrm>
        </p:spPr>
        <p:txBody>
          <a:bodyPr anchor="ctr"/>
          <a:lstStyle>
            <a:lvl1pPr rtl="0">
              <a:defRPr sz="800">
                <a:solidFill>
                  <a:schemeClr val="tx2"/>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40000" y="1267969"/>
            <a:ext cx="8824914"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3" name="Title 1">
            <a:extLst>
              <a:ext uri="{FF2B5EF4-FFF2-40B4-BE49-F238E27FC236}">
                <a16:creationId xmlns:a16="http://schemas.microsoft.com/office/drawing/2014/main" id="{23FAD20B-2FD2-D024-DD2C-7BC8BD1548C4}"/>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Tree>
    <p:extLst>
      <p:ext uri="{BB962C8B-B14F-4D97-AF65-F5344CB8AC3E}">
        <p14:creationId xmlns:p14="http://schemas.microsoft.com/office/powerpoint/2010/main" val="43674417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with title_contents head">
    <p:bg>
      <p:bgRef idx="1001">
        <a:schemeClr val="bg1"/>
      </p:bgRef>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93237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8916987" cy="300037"/>
          </a:xfrm>
        </p:spPr>
        <p:txBody>
          <a:bodyPr anchor="ctr"/>
          <a:lstStyle>
            <a:lvl1pPr rtl="0">
              <a:defRPr sz="800">
                <a:solidFill>
                  <a:schemeClr val="tx1"/>
                </a:solidFill>
                <a:latin typeface="+mj-lt"/>
              </a:defRPr>
            </a:lvl1pPr>
          </a:lstStyle>
          <a:p>
            <a:pPr lvl="0"/>
            <a:r>
              <a:rPr lang="en-AU" noProof="0"/>
              <a:t>Source</a:t>
            </a:r>
          </a:p>
        </p:txBody>
      </p:sp>
      <p:sp>
        <p:nvSpPr>
          <p:cNvPr id="6" name="Text Placeholder 4">
            <a:extLst>
              <a:ext uri="{FF2B5EF4-FFF2-40B4-BE49-F238E27FC236}">
                <a16:creationId xmlns:a16="http://schemas.microsoft.com/office/drawing/2014/main" id="{0C9FCF90-4188-4B90-BB78-2F0A5A86CDDC}"/>
              </a:ext>
            </a:extLst>
          </p:cNvPr>
          <p:cNvSpPr>
            <a:spLocks noGrp="1"/>
          </p:cNvSpPr>
          <p:nvPr>
            <p:ph type="body" sz="quarter" idx="13" hasCustomPrompt="1"/>
          </p:nvPr>
        </p:nvSpPr>
        <p:spPr>
          <a:xfrm>
            <a:off x="541338" y="1479429"/>
            <a:ext cx="8824912" cy="200055"/>
          </a:xfrm>
        </p:spPr>
        <p:txBody>
          <a:bodyPr vert="horz" lIns="0" tIns="0" rIns="0" bIns="0" rtlCol="0" anchor="t" anchorCtr="0">
            <a:spAutoFit/>
          </a:bodyPr>
          <a:lstStyle>
            <a:lvl1pPr rtl="0">
              <a:defRPr lang="en-AU" sz="1300" dirty="0">
                <a:solidFill>
                  <a:schemeClr val="tx2"/>
                </a:solidFill>
                <a:latin typeface="+mj-lt"/>
                <a:cs typeface="Segoe UI Semibold" panose="020B0702040204020203" pitchFamily="34" charset="0"/>
              </a:defRPr>
            </a:lvl1pPr>
          </a:lstStyle>
          <a:p>
            <a:pPr lvl="0"/>
            <a:r>
              <a:rPr lang="en-AU"/>
              <a:t>Content heading</a:t>
            </a: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98300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nk with title_contents hea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CA4B2B7-7FDA-0633-604D-D2CE68274180}"/>
              </a:ext>
            </a:extLst>
          </p:cNvPr>
          <p:cNvSpPr/>
          <p:nvPr userDrawn="1"/>
        </p:nvSpPr>
        <p:spPr>
          <a:xfrm>
            <a:off x="7057103" y="1132271"/>
            <a:ext cx="2848897" cy="57257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93237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3">
            <a:extLst>
              <a:ext uri="{FF2B5EF4-FFF2-40B4-BE49-F238E27FC236}">
                <a16:creationId xmlns:a16="http://schemas.microsoft.com/office/drawing/2014/main" id="{7C3EFA40-0809-7BAB-D117-3DE99FC36C9B}"/>
              </a:ext>
            </a:extLst>
          </p:cNvPr>
          <p:cNvSpPr>
            <a:spLocks noGrp="1"/>
          </p:cNvSpPr>
          <p:nvPr>
            <p:ph sz="quarter" idx="15"/>
          </p:nvPr>
        </p:nvSpPr>
        <p:spPr>
          <a:xfrm>
            <a:off x="540000" y="1267969"/>
            <a:ext cx="6225131"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48163535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Blank with title_contents hea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CA4B2B7-7FDA-0633-604D-D2CE68274180}"/>
              </a:ext>
            </a:extLst>
          </p:cNvPr>
          <p:cNvSpPr/>
          <p:nvPr userDrawn="1"/>
        </p:nvSpPr>
        <p:spPr>
          <a:xfrm>
            <a:off x="6765131" y="1"/>
            <a:ext cx="314086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54632449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1756"/>
            <a:ext cx="5889375"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5889377"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Content Placeholder 3">
            <a:extLst>
              <a:ext uri="{FF2B5EF4-FFF2-40B4-BE49-F238E27FC236}">
                <a16:creationId xmlns:a16="http://schemas.microsoft.com/office/drawing/2014/main" id="{4F79629A-E52B-6B41-FDB5-3357708E553A}"/>
              </a:ext>
            </a:extLst>
          </p:cNvPr>
          <p:cNvSpPr>
            <a:spLocks noGrp="1"/>
          </p:cNvSpPr>
          <p:nvPr>
            <p:ph sz="quarter" idx="15"/>
          </p:nvPr>
        </p:nvSpPr>
        <p:spPr>
          <a:xfrm>
            <a:off x="540000" y="1267969"/>
            <a:ext cx="6225131"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5" name="Rectangle 14">
            <a:extLst>
              <a:ext uri="{FF2B5EF4-FFF2-40B4-BE49-F238E27FC236}">
                <a16:creationId xmlns:a16="http://schemas.microsoft.com/office/drawing/2014/main" id="{3BAA4891-6448-6156-D52F-3866EC3AC40E}"/>
              </a:ext>
            </a:extLst>
          </p:cNvPr>
          <p:cNvSpPr/>
          <p:nvPr userDrawn="1"/>
        </p:nvSpPr>
        <p:spPr>
          <a:xfrm>
            <a:off x="0" y="1124744"/>
            <a:ext cx="6765131"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Tree>
    <p:extLst>
      <p:ext uri="{BB962C8B-B14F-4D97-AF65-F5344CB8AC3E}">
        <p14:creationId xmlns:p14="http://schemas.microsoft.com/office/powerpoint/2010/main" val="315251256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with title_contents head_units">
    <p:bg>
      <p:bgRef idx="1001">
        <a:schemeClr val="bg1"/>
      </p:bgRef>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D402938-ECB2-7E53-1F39-7A4231D082FA}"/>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C01E33E1-8A0E-C72A-C9E1-E5E0A15D970D}"/>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3FE49197-D89A-CBEB-094D-0F97B99F897B}"/>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5238A2F4-461B-F9D7-598D-0268129DE40E}"/>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F7EA583C-A4B7-A77A-F768-0F54C04F7502}"/>
              </a:ext>
            </a:extLst>
          </p:cNvPr>
          <p:cNvGraphicFramePr>
            <a:graphicFrameLocks noChangeAspect="1"/>
          </p:cNvGraphicFramePr>
          <p:nvPr userDrawn="1">
            <p:custDataLst>
              <p:tags r:id="rId2"/>
            </p:custDataLst>
            <p:extLst>
              <p:ext uri="{D42A27DB-BD31-4B8C-83A1-F6EECF244321}">
                <p14:modId xmlns:p14="http://schemas.microsoft.com/office/powerpoint/2010/main" val="25544239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F7EA583C-A4B7-A77A-F768-0F54C04F750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0" name="Title 1"/>
          <p:cNvSpPr>
            <a:spLocks noGrp="1"/>
          </p:cNvSpPr>
          <p:nvPr>
            <p:ph type="title" hasCustomPrompt="1"/>
          </p:nvPr>
        </p:nvSpPr>
        <p:spPr>
          <a:xfrm>
            <a:off x="540000" y="404665"/>
            <a:ext cx="8824913" cy="341618"/>
          </a:xfrm>
        </p:spPr>
        <p:txBody>
          <a:bodyPr vert="horz"/>
          <a:lstStyle>
            <a:lvl1pPr algn="l" defTabSz="914349" rtl="0" eaLnBrk="1" latinLnBrk="0" hangingPunct="1">
              <a:lnSpc>
                <a:spcPct val="90000"/>
              </a:lnSpc>
              <a:spcBef>
                <a:spcPct val="0"/>
              </a:spcBef>
              <a:buNone/>
              <a:defRPr lang="en-AU" sz="1800" kern="1200" baseline="0" noProof="0" dirty="0">
                <a:solidFill>
                  <a:schemeClr val="tx2"/>
                </a:solidFill>
                <a:latin typeface="+mn-lt"/>
                <a:ea typeface="+mj-ea"/>
                <a:cs typeface="+mj-cs"/>
              </a:defRPr>
            </a:lvl1pPr>
          </a:lstStyle>
          <a:p>
            <a:r>
              <a:rPr lang="en-AU" noProof="0"/>
              <a:t>Introduction</a:t>
            </a:r>
          </a:p>
        </p:txBody>
      </p:sp>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6" name="Text Placeholder 4">
            <a:extLst>
              <a:ext uri="{FF2B5EF4-FFF2-40B4-BE49-F238E27FC236}">
                <a16:creationId xmlns:a16="http://schemas.microsoft.com/office/drawing/2014/main" id="{0C9FCF90-4188-4B90-BB78-2F0A5A86CDDC}"/>
              </a:ext>
            </a:extLst>
          </p:cNvPr>
          <p:cNvSpPr>
            <a:spLocks noGrp="1"/>
          </p:cNvSpPr>
          <p:nvPr>
            <p:ph type="body" sz="quarter" idx="13" hasCustomPrompt="1"/>
          </p:nvPr>
        </p:nvSpPr>
        <p:spPr>
          <a:xfrm>
            <a:off x="541338" y="1479429"/>
            <a:ext cx="8824912" cy="200055"/>
          </a:xfrm>
        </p:spPr>
        <p:txBody>
          <a:bodyPr vert="horz" lIns="0" tIns="0" rIns="0" bIns="0" rtlCol="0" anchor="t" anchorCtr="0">
            <a:spAutoFit/>
          </a:bodyPr>
          <a:lstStyle>
            <a:lvl1pPr rtl="0">
              <a:defRPr lang="en-AU" sz="1300" dirty="0">
                <a:solidFill>
                  <a:schemeClr val="tx2"/>
                </a:solidFill>
                <a:latin typeface="+mn-lt"/>
                <a:cs typeface="Segoe UI Semibold" panose="020B0702040204020203" pitchFamily="34" charset="0"/>
              </a:defRPr>
            </a:lvl1pPr>
          </a:lstStyle>
          <a:p>
            <a:pPr lvl="0"/>
            <a:r>
              <a:rPr lang="en-AU"/>
              <a:t>Content heading</a:t>
            </a:r>
          </a:p>
        </p:txBody>
      </p:sp>
      <p:sp>
        <p:nvSpPr>
          <p:cNvPr id="7" name="Text Placeholder 4">
            <a:extLst>
              <a:ext uri="{FF2B5EF4-FFF2-40B4-BE49-F238E27FC236}">
                <a16:creationId xmlns:a16="http://schemas.microsoft.com/office/drawing/2014/main" id="{C835C2B5-12B1-42E1-963E-850311B64C7E}"/>
              </a:ext>
            </a:extLst>
          </p:cNvPr>
          <p:cNvSpPr>
            <a:spLocks noGrp="1"/>
          </p:cNvSpPr>
          <p:nvPr>
            <p:ph type="body" sz="quarter" idx="14" hasCustomPrompt="1"/>
          </p:nvPr>
        </p:nvSpPr>
        <p:spPr>
          <a:xfrm>
            <a:off x="542703" y="1822145"/>
            <a:ext cx="8824912" cy="184666"/>
          </a:xfrm>
        </p:spPr>
        <p:txBody>
          <a:bodyPr vert="horz" lIns="0" tIns="0" rIns="0" bIns="0" rtlCol="0" anchor="t" anchorCtr="0">
            <a:spAutoFit/>
          </a:bodyPr>
          <a:lstStyle>
            <a:lvl1pPr rtl="0">
              <a:defRPr lang="en-AU" sz="1200" dirty="0">
                <a:solidFill>
                  <a:schemeClr val="tx2"/>
                </a:solidFill>
                <a:latin typeface="+mn-lt"/>
                <a:cs typeface="Segoe UI Semibold" panose="020B0702040204020203" pitchFamily="34" charset="0"/>
              </a:defRPr>
            </a:lvl1pPr>
          </a:lstStyle>
          <a:p>
            <a:pPr lvl="0"/>
            <a:r>
              <a:rPr lang="en-AU"/>
              <a:t>Units</a:t>
            </a:r>
          </a:p>
        </p:txBody>
      </p:sp>
      <p:sp>
        <p:nvSpPr>
          <p:cNvPr id="8" name="Content Placeholder 3">
            <a:extLst>
              <a:ext uri="{FF2B5EF4-FFF2-40B4-BE49-F238E27FC236}">
                <a16:creationId xmlns:a16="http://schemas.microsoft.com/office/drawing/2014/main" id="{5AEFF481-37D7-46B2-82BC-A290DC84E136}"/>
              </a:ext>
            </a:extLst>
          </p:cNvPr>
          <p:cNvSpPr>
            <a:spLocks noGrp="1"/>
          </p:cNvSpPr>
          <p:nvPr>
            <p:ph sz="quarter" idx="15"/>
          </p:nvPr>
        </p:nvSpPr>
        <p:spPr>
          <a:xfrm>
            <a:off x="540000" y="2134084"/>
            <a:ext cx="8820000" cy="3710761"/>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397057155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2090459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75789"/>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15588397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5"/>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6"/>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66876213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261719286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84933"/>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5"/>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6"/>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95079919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2"/>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2">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2">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94508663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7EB36B5-621B-686E-C981-3722C8ADD5BD}"/>
              </a:ext>
            </a:extLst>
          </p:cNvPr>
          <p:cNvSpPr/>
          <p:nvPr userDrawn="1"/>
        </p:nvSpPr>
        <p:spPr>
          <a:xfrm>
            <a:off x="0" y="3567933"/>
            <a:ext cx="9906002" cy="227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309682805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4" name="Object 3"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 name="Text Placeholder 10"/>
          <p:cNvSpPr>
            <a:spLocks noGrp="1"/>
          </p:cNvSpPr>
          <p:nvPr>
            <p:ph type="body" sz="quarter" idx="10" hasCustomPrompt="1"/>
          </p:nvPr>
        </p:nvSpPr>
        <p:spPr>
          <a:xfrm>
            <a:off x="540000" y="4149205"/>
            <a:ext cx="6825934" cy="1080790"/>
          </a:xfrm>
        </p:spPr>
        <p:txBody>
          <a:bodyPr anchor="ctr" anchorCtr="0"/>
          <a:lstStyle>
            <a:lvl1pPr rtl="0">
              <a:defRPr sz="2800">
                <a:solidFill>
                  <a:schemeClr val="bg1"/>
                </a:solidFill>
                <a:latin typeface="+mj-lt"/>
              </a:defRPr>
            </a:lvl1pPr>
            <a:lvl5pPr>
              <a:defRPr/>
            </a:lvl5pPr>
          </a:lstStyle>
          <a:p>
            <a:pPr lvl="0"/>
            <a:r>
              <a:rPr lang="en-AU" noProof="0"/>
              <a:t>Section title</a:t>
            </a:r>
          </a:p>
        </p:txBody>
      </p:sp>
      <p:grpSp>
        <p:nvGrpSpPr>
          <p:cNvPr id="15" name="Graphic elements">
            <a:extLst>
              <a:ext uri="{FF2B5EF4-FFF2-40B4-BE49-F238E27FC236}">
                <a16:creationId xmlns:a16="http://schemas.microsoft.com/office/drawing/2014/main" id="{7B1365EA-BE65-EE7C-610B-236CC610D9C2}"/>
              </a:ext>
            </a:extLst>
          </p:cNvPr>
          <p:cNvGrpSpPr/>
          <p:nvPr userDrawn="1"/>
        </p:nvGrpSpPr>
        <p:grpSpPr>
          <a:xfrm rot="16200000">
            <a:off x="8200178" y="4131811"/>
            <a:ext cx="2278800" cy="1141943"/>
            <a:chOff x="3535488" y="2524125"/>
            <a:chExt cx="8643185" cy="4331239"/>
          </a:xfrm>
        </p:grpSpPr>
        <p:sp>
          <p:nvSpPr>
            <p:cNvPr id="16" name="Freeform: Shape 15">
              <a:extLst>
                <a:ext uri="{FF2B5EF4-FFF2-40B4-BE49-F238E27FC236}">
                  <a16:creationId xmlns:a16="http://schemas.microsoft.com/office/drawing/2014/main" id="{6184DC15-0A87-0491-987E-572E236BC3B7}"/>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1"/>
            </a:solidFill>
            <a:ln w="12096" cap="flat">
              <a:noFill/>
              <a:prstDash val="solid"/>
              <a:miter/>
            </a:ln>
          </p:spPr>
          <p:txBody>
            <a:bodyPr rtlCol="0" anchor="ctr"/>
            <a:lstStyle/>
            <a:p>
              <a:endParaRPr lang="en-AU"/>
            </a:p>
          </p:txBody>
        </p:sp>
        <p:sp>
          <p:nvSpPr>
            <p:cNvPr id="17" name="Freeform: Shape 16">
              <a:extLst>
                <a:ext uri="{FF2B5EF4-FFF2-40B4-BE49-F238E27FC236}">
                  <a16:creationId xmlns:a16="http://schemas.microsoft.com/office/drawing/2014/main" id="{3D6D8BC0-9A84-C855-08B3-25783D281ADA}"/>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solidFill>
            <a:ln w="12096" cap="flat">
              <a:noFill/>
              <a:prstDash val="solid"/>
              <a:miter/>
            </a:ln>
          </p:spPr>
          <p:txBody>
            <a:bodyPr rtlCol="0" anchor="ctr"/>
            <a:lstStyle/>
            <a:p>
              <a:endParaRPr lang="en-AU"/>
            </a:p>
          </p:txBody>
        </p:sp>
        <p:sp>
          <p:nvSpPr>
            <p:cNvPr id="18" name="Freeform: Shape 17">
              <a:extLst>
                <a:ext uri="{FF2B5EF4-FFF2-40B4-BE49-F238E27FC236}">
                  <a16:creationId xmlns:a16="http://schemas.microsoft.com/office/drawing/2014/main" id="{61440383-5CDC-5084-4CEF-38D2F5285569}"/>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accent6"/>
            </a:solidFill>
            <a:ln w="12096" cap="flat">
              <a:noFill/>
              <a:prstDash val="solid"/>
              <a:miter/>
            </a:ln>
          </p:spPr>
          <p:txBody>
            <a:bodyPr rtlCol="0" anchor="ctr"/>
            <a:lstStyle/>
            <a:p>
              <a:endParaRPr lang="en-AU"/>
            </a:p>
          </p:txBody>
        </p:sp>
        <p:sp>
          <p:nvSpPr>
            <p:cNvPr id="19" name="Freeform: Shape 18">
              <a:extLst>
                <a:ext uri="{FF2B5EF4-FFF2-40B4-BE49-F238E27FC236}">
                  <a16:creationId xmlns:a16="http://schemas.microsoft.com/office/drawing/2014/main" id="{C652D844-FE9C-C432-D068-DED78E6D5BAF}"/>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5"/>
            </a:solidFill>
            <a:ln w="12096" cap="flat">
              <a:noFill/>
              <a:prstDash val="solid"/>
              <a:miter/>
            </a:ln>
          </p:spPr>
          <p:txBody>
            <a:bodyPr rtlCol="0" anchor="ctr"/>
            <a:lstStyle/>
            <a:p>
              <a:endParaRPr lang="en-AU"/>
            </a:p>
          </p:txBody>
        </p:sp>
      </p:grpSp>
    </p:spTree>
    <p:extLst>
      <p:ext uri="{BB962C8B-B14F-4D97-AF65-F5344CB8AC3E}">
        <p14:creationId xmlns:p14="http://schemas.microsoft.com/office/powerpoint/2010/main" val="195301108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7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19862927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75789"/>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2"/>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2">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2">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20813136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3"/>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3"/>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3">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3">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982306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8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10571018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84933"/>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3"/>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3"/>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3">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3">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28650569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59216469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9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8289663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a:extLst>
              <a:ext uri="{FF2B5EF4-FFF2-40B4-BE49-F238E27FC236}">
                <a16:creationId xmlns:a16="http://schemas.microsoft.com/office/drawing/2014/main" id="{030413DF-8AD5-4747-FC5C-C833EE375A58}"/>
              </a:ext>
            </a:extLst>
          </p:cNvPr>
          <p:cNvSpPr/>
          <p:nvPr userDrawn="1"/>
        </p:nvSpPr>
        <p:spPr>
          <a:xfrm>
            <a:off x="0" y="1632857"/>
            <a:ext cx="9906000" cy="5225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9492287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ull page content">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37629742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DE37A46-CA09-0B53-141F-527B734D1B75}"/>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5" name="TextBox 14">
            <a:extLst>
              <a:ext uri="{FF2B5EF4-FFF2-40B4-BE49-F238E27FC236}">
                <a16:creationId xmlns:a16="http://schemas.microsoft.com/office/drawing/2014/main" id="{D76BFB18-0538-4A9C-A43F-71FE281603DB}"/>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6" name="Graphic elements">
            <a:extLst>
              <a:ext uri="{FF2B5EF4-FFF2-40B4-BE49-F238E27FC236}">
                <a16:creationId xmlns:a16="http://schemas.microsoft.com/office/drawing/2014/main" id="{E3DB4DE2-4EFD-53A4-F8D8-DBECEE3A12FC}"/>
              </a:ext>
            </a:extLst>
          </p:cNvPr>
          <p:cNvGrpSpPr/>
          <p:nvPr userDrawn="1"/>
        </p:nvGrpSpPr>
        <p:grpSpPr>
          <a:xfrm>
            <a:off x="8355768" y="6080215"/>
            <a:ext cx="1555548" cy="777785"/>
            <a:chOff x="3532313" y="2524125"/>
            <a:chExt cx="8656007" cy="4328064"/>
          </a:xfrm>
        </p:grpSpPr>
        <p:sp>
          <p:nvSpPr>
            <p:cNvPr id="17" name="Freeform: Shape 16">
              <a:extLst>
                <a:ext uri="{FF2B5EF4-FFF2-40B4-BE49-F238E27FC236}">
                  <a16:creationId xmlns:a16="http://schemas.microsoft.com/office/drawing/2014/main" id="{C1171C48-5488-7191-B9F1-AE3E6E96A9D2}"/>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8" name="Freeform: Shape 17">
              <a:extLst>
                <a:ext uri="{FF2B5EF4-FFF2-40B4-BE49-F238E27FC236}">
                  <a16:creationId xmlns:a16="http://schemas.microsoft.com/office/drawing/2014/main" id="{F04914DB-D789-A9C1-0ECA-817EC5E2BFD2}"/>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9" name="Freeform: Shape 18">
              <a:extLst>
                <a:ext uri="{FF2B5EF4-FFF2-40B4-BE49-F238E27FC236}">
                  <a16:creationId xmlns:a16="http://schemas.microsoft.com/office/drawing/2014/main" id="{FF66EA98-83E8-1EB2-E1E5-F54C7831C22F}"/>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D4D32013-E7E7-69C2-9ABA-5F3B87735ED7}"/>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0362178B-65FC-F653-28DF-8297713FEFD0}"/>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81734467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with bottom panel">
    <p:bg>
      <p:bgRef idx="1001">
        <a:schemeClr val="bg1"/>
      </p:bgRef>
    </p:bg>
    <p:spTree>
      <p:nvGrpSpPr>
        <p:cNvPr id="1" name=""/>
        <p:cNvGrpSpPr/>
        <p:nvPr/>
      </p:nvGrpSpPr>
      <p:grpSpPr>
        <a:xfrm>
          <a:off x="0" y="0"/>
          <a:ext cx="0" cy="0"/>
          <a:chOff x="0" y="0"/>
          <a:chExt cx="0" cy="0"/>
        </a:xfrm>
      </p:grpSpPr>
      <p:sp>
        <p:nvSpPr>
          <p:cNvPr id="12" name="Прямоугольник 7"/>
          <p:cNvSpPr/>
          <p:nvPr userDrawn="1"/>
        </p:nvSpPr>
        <p:spPr>
          <a:xfrm>
            <a:off x="1" y="5013177"/>
            <a:ext cx="9903600" cy="18464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eaLnBrk="1" fontAlgn="auto" hangingPunct="1">
              <a:spcBef>
                <a:spcPts val="0"/>
              </a:spcBef>
              <a:spcAft>
                <a:spcPts val="0"/>
              </a:spcAft>
              <a:defRPr/>
            </a:pPr>
            <a:endParaRPr lang="en-AU" noProof="0"/>
          </a:p>
        </p:txBody>
      </p:sp>
      <p:grpSp>
        <p:nvGrpSpPr>
          <p:cNvPr id="3" name="Group 2">
            <a:extLst>
              <a:ext uri="{FF2B5EF4-FFF2-40B4-BE49-F238E27FC236}">
                <a16:creationId xmlns:a16="http://schemas.microsoft.com/office/drawing/2014/main" id="{1E86346C-F6B7-F369-C052-897C3B97BCD8}"/>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5B763431-3867-8FFE-2BAD-025B88FF2D4F}"/>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00794D5A-73D5-1414-4C1D-0FBDBFCB2AD9}"/>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2218F730-F5F9-CD1E-A403-F290CD84254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52D93F66-ED3F-04B7-213D-5C913A4328FC}"/>
              </a:ext>
            </a:extLst>
          </p:cNvPr>
          <p:cNvGraphicFramePr>
            <a:graphicFrameLocks noChangeAspect="1"/>
          </p:cNvGraphicFramePr>
          <p:nvPr userDrawn="1">
            <p:custDataLst>
              <p:tags r:id="rId2"/>
            </p:custDataLst>
            <p:extLst>
              <p:ext uri="{D42A27DB-BD31-4B8C-83A1-F6EECF244321}">
                <p14:modId xmlns:p14="http://schemas.microsoft.com/office/powerpoint/2010/main" val="225654246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52D93F66-ED3F-04B7-213D-5C913A4328F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3" hasCustomPrompt="1"/>
          </p:nvPr>
        </p:nvSpPr>
        <p:spPr>
          <a:xfrm>
            <a:off x="540000" y="1700808"/>
            <a:ext cx="8820000" cy="3024336"/>
          </a:xfrm>
        </p:spPr>
        <p:txBody>
          <a:bodyPr numCol="2"/>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AU" noProof="0"/>
              <a:t>Click to edit Master text styles (two column)</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8" name="Text Placeholder 7"/>
          <p:cNvSpPr>
            <a:spLocks noGrp="1"/>
          </p:cNvSpPr>
          <p:nvPr>
            <p:ph type="body" sz="quarter" idx="14"/>
          </p:nvPr>
        </p:nvSpPr>
        <p:spPr>
          <a:xfrm>
            <a:off x="540000" y="5229201"/>
            <a:ext cx="8820000" cy="1163161"/>
          </a:xfrm>
        </p:spPr>
        <p:txBody>
          <a:bodyPr numCol="1"/>
          <a:lstStyle>
            <a:lvl1pPr rtl="0">
              <a:defRPr sz="1400">
                <a:solidFill>
                  <a:schemeClr val="tx2"/>
                </a:solidFill>
                <a:latin typeface="+mn-lt"/>
                <a:ea typeface="Segoe UI" panose="020B0502040204020203" pitchFamily="34" charset="0"/>
                <a:cs typeface="Segoe UI" panose="020B0502040204020203" pitchFamily="34" charset="0"/>
              </a:defRPr>
            </a:lvl1pPr>
            <a:lvl2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2pPr>
            <a:lvl3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3pPr>
            <a:lvl4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4pPr>
            <a:lvl5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5pPr>
          </a:lstStyle>
          <a:p>
            <a:pPr lvl="0"/>
            <a:r>
              <a:rPr lang="en-US" noProof="0"/>
              <a:t>Click to edit Master text styles</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ext Placeholder 5">
            <a:extLst>
              <a:ext uri="{FF2B5EF4-FFF2-40B4-BE49-F238E27FC236}">
                <a16:creationId xmlns:a16="http://schemas.microsoft.com/office/drawing/2014/main" id="{AABECE57-A4A0-3D4C-4B07-611258B0D43B}"/>
              </a:ext>
            </a:extLst>
          </p:cNvPr>
          <p:cNvSpPr>
            <a:spLocks noGrp="1"/>
          </p:cNvSpPr>
          <p:nvPr>
            <p:ph type="body" sz="quarter" idx="15"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14" name="Title 1">
            <a:extLst>
              <a:ext uri="{FF2B5EF4-FFF2-40B4-BE49-F238E27FC236}">
                <a16:creationId xmlns:a16="http://schemas.microsoft.com/office/drawing/2014/main" id="{CCCF105E-E95C-3951-C8B9-6BD431E3B9AE}"/>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15" name="Straight Connector 14">
            <a:extLst>
              <a:ext uri="{FF2B5EF4-FFF2-40B4-BE49-F238E27FC236}">
                <a16:creationId xmlns:a16="http://schemas.microsoft.com/office/drawing/2014/main" id="{F3C14D68-9ECE-D618-2B00-EDC7E5030F21}"/>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963660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grey bottom panel">
    <p:bg>
      <p:bgRef idx="1001">
        <a:schemeClr val="bg1"/>
      </p:bgRef>
    </p:bg>
    <p:spTree>
      <p:nvGrpSpPr>
        <p:cNvPr id="1" name=""/>
        <p:cNvGrpSpPr/>
        <p:nvPr/>
      </p:nvGrpSpPr>
      <p:grpSpPr>
        <a:xfrm>
          <a:off x="0" y="0"/>
          <a:ext cx="0" cy="0"/>
          <a:chOff x="0" y="0"/>
          <a:chExt cx="0" cy="0"/>
        </a:xfrm>
      </p:grpSpPr>
      <p:sp>
        <p:nvSpPr>
          <p:cNvPr id="12" name="Прямоугольник 7"/>
          <p:cNvSpPr/>
          <p:nvPr userDrawn="1"/>
        </p:nvSpPr>
        <p:spPr>
          <a:xfrm>
            <a:off x="0" y="5013177"/>
            <a:ext cx="9909957" cy="184641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eaLnBrk="1" fontAlgn="auto" hangingPunct="1">
              <a:spcBef>
                <a:spcPts val="0"/>
              </a:spcBef>
              <a:spcAft>
                <a:spcPts val="0"/>
              </a:spcAft>
              <a:defRPr/>
            </a:pPr>
            <a:endParaRPr lang="en-AU" noProof="0"/>
          </a:p>
        </p:txBody>
      </p:sp>
      <p:grpSp>
        <p:nvGrpSpPr>
          <p:cNvPr id="7" name="Group 6">
            <a:extLst>
              <a:ext uri="{FF2B5EF4-FFF2-40B4-BE49-F238E27FC236}">
                <a16:creationId xmlns:a16="http://schemas.microsoft.com/office/drawing/2014/main" id="{CA1FEB06-D3E0-548E-DEBB-5C174D8F2A96}"/>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F73006C2-C453-F707-A303-F86AA2257D2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205D976E-E4E3-AC64-1F92-5F5B1F5A471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7077DD11-EE3F-8569-6141-91659BA803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EEFE6554-A53D-3622-FED1-FA8B507A8722}"/>
              </a:ext>
            </a:extLst>
          </p:cNvPr>
          <p:cNvGraphicFramePr>
            <a:graphicFrameLocks noChangeAspect="1"/>
          </p:cNvGraphicFramePr>
          <p:nvPr userDrawn="1">
            <p:custDataLst>
              <p:tags r:id="rId2"/>
            </p:custDataLst>
            <p:extLst>
              <p:ext uri="{D42A27DB-BD31-4B8C-83A1-F6EECF244321}">
                <p14:modId xmlns:p14="http://schemas.microsoft.com/office/powerpoint/2010/main" val="7963408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EFE6554-A53D-3622-FED1-FA8B507A872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3" hasCustomPrompt="1"/>
          </p:nvPr>
        </p:nvSpPr>
        <p:spPr>
          <a:xfrm>
            <a:off x="540000" y="1700808"/>
            <a:ext cx="8820000" cy="3024336"/>
          </a:xfrm>
        </p:spPr>
        <p:txBody>
          <a:bodyPr numCol="2"/>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AU" noProof="0"/>
              <a:t>Click to edit Master text styles (two column)</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8" name="Text Placeholder 7"/>
          <p:cNvSpPr>
            <a:spLocks noGrp="1"/>
          </p:cNvSpPr>
          <p:nvPr>
            <p:ph type="body" sz="quarter" idx="14"/>
          </p:nvPr>
        </p:nvSpPr>
        <p:spPr>
          <a:xfrm>
            <a:off x="540000" y="5229201"/>
            <a:ext cx="8820000" cy="1163161"/>
          </a:xfrm>
        </p:spPr>
        <p:txBody>
          <a:bodyPr numCol="1"/>
          <a:lstStyle>
            <a:lvl1pPr rtl="0">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1pPr>
            <a:lvl2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2pPr>
            <a:lvl3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3pPr>
            <a:lvl4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4pPr>
            <a:lvl5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5pPr>
          </a:lstStyle>
          <a:p>
            <a:pPr lvl="0"/>
            <a:r>
              <a:rPr lang="en-US" noProof="0"/>
              <a:t>Click to edit Master text styles</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5">
            <a:extLst>
              <a:ext uri="{FF2B5EF4-FFF2-40B4-BE49-F238E27FC236}">
                <a16:creationId xmlns:a16="http://schemas.microsoft.com/office/drawing/2014/main" id="{B2199180-72FB-A4B3-6138-97F3E7C974C7}"/>
              </a:ext>
            </a:extLst>
          </p:cNvPr>
          <p:cNvSpPr>
            <a:spLocks noGrp="1"/>
          </p:cNvSpPr>
          <p:nvPr>
            <p:ph type="body" sz="quarter" idx="15"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4" name="Title 1">
            <a:extLst>
              <a:ext uri="{FF2B5EF4-FFF2-40B4-BE49-F238E27FC236}">
                <a16:creationId xmlns:a16="http://schemas.microsoft.com/office/drawing/2014/main" id="{08865070-170A-D8E4-8A31-4885E41433C3}"/>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F54802EB-872F-3088-D3A0-540AF6D42690}"/>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354481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wo charts then content blue">
    <p:bg>
      <p:bgRef idx="1001">
        <a:schemeClr val="bg1"/>
      </p:bgRef>
    </p:bg>
    <p:spTree>
      <p:nvGrpSpPr>
        <p:cNvPr id="1" name=""/>
        <p:cNvGrpSpPr/>
        <p:nvPr/>
      </p:nvGrpSpPr>
      <p:grpSpPr>
        <a:xfrm>
          <a:off x="0" y="0"/>
          <a:ext cx="0" cy="0"/>
          <a:chOff x="0" y="0"/>
          <a:chExt cx="0" cy="0"/>
        </a:xfrm>
      </p:grpSpPr>
      <p:sp>
        <p:nvSpPr>
          <p:cNvPr id="13" name="Rectangle 12"/>
          <p:cNvSpPr/>
          <p:nvPr userDrawn="1"/>
        </p:nvSpPr>
        <p:spPr>
          <a:xfrm>
            <a:off x="0" y="1753590"/>
            <a:ext cx="9906000" cy="456441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pSp>
        <p:nvGrpSpPr>
          <p:cNvPr id="17" name="Group 16">
            <a:extLst>
              <a:ext uri="{FF2B5EF4-FFF2-40B4-BE49-F238E27FC236}">
                <a16:creationId xmlns:a16="http://schemas.microsoft.com/office/drawing/2014/main" id="{E4E9CB43-D51A-F98D-1E9B-352048ED3DDE}"/>
              </a:ext>
            </a:extLst>
          </p:cNvPr>
          <p:cNvGrpSpPr/>
          <p:nvPr userDrawn="1"/>
        </p:nvGrpSpPr>
        <p:grpSpPr>
          <a:xfrm>
            <a:off x="8716488" y="5668488"/>
            <a:ext cx="1193470" cy="1193470"/>
            <a:chOff x="10069009" y="2893384"/>
            <a:chExt cx="1704975" cy="1704975"/>
          </a:xfrm>
        </p:grpSpPr>
        <p:sp>
          <p:nvSpPr>
            <p:cNvPr id="18" name="Freeform: Shape 17">
              <a:extLst>
                <a:ext uri="{FF2B5EF4-FFF2-40B4-BE49-F238E27FC236}">
                  <a16:creationId xmlns:a16="http://schemas.microsoft.com/office/drawing/2014/main" id="{BA4BDF8A-53CF-7B83-AF8D-C8046239DF96}"/>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9" name="Freeform: Shape 18">
              <a:extLst>
                <a:ext uri="{FF2B5EF4-FFF2-40B4-BE49-F238E27FC236}">
                  <a16:creationId xmlns:a16="http://schemas.microsoft.com/office/drawing/2014/main" id="{F2AF1237-6DF2-A789-C7A4-6F0806B2AC5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20" name="Freeform: Shape 19">
              <a:extLst>
                <a:ext uri="{FF2B5EF4-FFF2-40B4-BE49-F238E27FC236}">
                  <a16:creationId xmlns:a16="http://schemas.microsoft.com/office/drawing/2014/main" id="{B95038B3-6205-B95D-2DDD-804A39F28C91}"/>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41612073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4" name="Content Placeholder 5"/>
          <p:cNvSpPr>
            <a:spLocks noGrp="1"/>
          </p:cNvSpPr>
          <p:nvPr>
            <p:ph sz="quarter" idx="13"/>
          </p:nvPr>
        </p:nvSpPr>
        <p:spPr>
          <a:xfrm>
            <a:off x="540000" y="1916832"/>
            <a:ext cx="4248596" cy="288032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vl4pPr rtl="0">
              <a:buClr>
                <a:schemeClr val="bg1"/>
              </a:buClr>
              <a:defRPr sz="1100">
                <a:solidFill>
                  <a:schemeClr val="tx2"/>
                </a:solidFill>
              </a:defRPr>
            </a:lvl4pPr>
            <a:lvl5pPr rtl="0">
              <a:buClr>
                <a:schemeClr val="bg1"/>
              </a:buClr>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5" name="Content Placeholder 5"/>
          <p:cNvSpPr>
            <a:spLocks noGrp="1"/>
          </p:cNvSpPr>
          <p:nvPr>
            <p:ph sz="quarter" idx="15"/>
          </p:nvPr>
        </p:nvSpPr>
        <p:spPr>
          <a:xfrm>
            <a:off x="5139764" y="1915468"/>
            <a:ext cx="4248596" cy="288032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vl4pPr rtl="0">
              <a:buClr>
                <a:schemeClr val="bg1"/>
              </a:buClr>
              <a:defRPr sz="1100">
                <a:solidFill>
                  <a:schemeClr val="tx2"/>
                </a:solidFill>
              </a:defRPr>
            </a:lvl4pPr>
            <a:lvl5pPr rtl="0">
              <a:buClr>
                <a:schemeClr val="bg1"/>
              </a:buClr>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6" name="Text Placeholder 8"/>
          <p:cNvSpPr>
            <a:spLocks noGrp="1"/>
          </p:cNvSpPr>
          <p:nvPr>
            <p:ph type="body" sz="quarter" idx="31"/>
          </p:nvPr>
        </p:nvSpPr>
        <p:spPr>
          <a:xfrm>
            <a:off x="540000" y="5082761"/>
            <a:ext cx="8820000" cy="107950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stStyle>
          <a:p>
            <a:pPr lvl="0"/>
            <a:r>
              <a:rPr lang="en-US" noProof="0"/>
              <a:t>Click to edit Master text styles</a:t>
            </a:r>
          </a:p>
          <a:p>
            <a:pPr lvl="1"/>
            <a:r>
              <a:rPr lang="en-US" noProof="0"/>
              <a:t>Second level</a:t>
            </a:r>
          </a:p>
          <a:p>
            <a:pPr lvl="2"/>
            <a:r>
              <a:rPr lang="en-US" noProof="0"/>
              <a:t>Third level</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7" name="Text Placeholder 5">
            <a:extLst>
              <a:ext uri="{FF2B5EF4-FFF2-40B4-BE49-F238E27FC236}">
                <a16:creationId xmlns:a16="http://schemas.microsoft.com/office/drawing/2014/main" id="{6DA2CE39-2F66-1DC7-3E3D-B700D026A339}"/>
              </a:ext>
            </a:extLst>
          </p:cNvPr>
          <p:cNvSpPr>
            <a:spLocks noGrp="1"/>
          </p:cNvSpPr>
          <p:nvPr>
            <p:ph type="body" sz="quarter" idx="32"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8" name="Title 1">
            <a:extLst>
              <a:ext uri="{FF2B5EF4-FFF2-40B4-BE49-F238E27FC236}">
                <a16:creationId xmlns:a16="http://schemas.microsoft.com/office/drawing/2014/main" id="{95DF9EBD-1CFD-E876-C7E1-3D9035303BAF}"/>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9" name="Straight Connector 8">
            <a:extLst>
              <a:ext uri="{FF2B5EF4-FFF2-40B4-BE49-F238E27FC236}">
                <a16:creationId xmlns:a16="http://schemas.microsoft.com/office/drawing/2014/main" id="{196FDA4F-5ED4-C817-39FF-F2ACF45FECC9}"/>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151792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hart then content">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9B762CC1-4A39-C89E-D8DB-2CEDFCDE3716}"/>
              </a:ext>
            </a:extLst>
          </p:cNvPr>
          <p:cNvGrpSpPr/>
          <p:nvPr userDrawn="1"/>
        </p:nvGrpSpPr>
        <p:grpSpPr>
          <a:xfrm>
            <a:off x="8627258" y="0"/>
            <a:ext cx="1282700" cy="6861958"/>
            <a:chOff x="11229975" y="1714500"/>
            <a:chExt cx="962025" cy="5143500"/>
          </a:xfrm>
        </p:grpSpPr>
        <p:sp>
          <p:nvSpPr>
            <p:cNvPr id="14" name="Freeform: Shape 13">
              <a:extLst>
                <a:ext uri="{FF2B5EF4-FFF2-40B4-BE49-F238E27FC236}">
                  <a16:creationId xmlns:a16="http://schemas.microsoft.com/office/drawing/2014/main" id="{0A4A2EF7-FE0A-D026-2BA2-1E5592C26867}"/>
                </a:ext>
              </a:extLst>
            </p:cNvPr>
            <p:cNvSpPr/>
            <p:nvPr/>
          </p:nvSpPr>
          <p:spPr>
            <a:xfrm>
              <a:off x="11229975" y="4286250"/>
              <a:ext cx="962025" cy="2571750"/>
            </a:xfrm>
            <a:custGeom>
              <a:avLst/>
              <a:gdLst>
                <a:gd name="connsiteX0" fmla="*/ 962025 w 962025"/>
                <a:gd name="connsiteY0" fmla="*/ 2571750 h 2571750"/>
                <a:gd name="connsiteX1" fmla="*/ 0 w 962025"/>
                <a:gd name="connsiteY1" fmla="*/ 2571750 h 2571750"/>
                <a:gd name="connsiteX2" fmla="*/ 960692 w 962025"/>
                <a:gd name="connsiteY2" fmla="*/ 0 h 2571750"/>
                <a:gd name="connsiteX3" fmla="*/ 962025 w 962025"/>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2571750"/>
                  </a:moveTo>
                  <a:lnTo>
                    <a:pt x="0" y="2571750"/>
                  </a:lnTo>
                  <a:lnTo>
                    <a:pt x="960692" y="0"/>
                  </a:lnTo>
                  <a:lnTo>
                    <a:pt x="962025" y="2571750"/>
                  </a:lnTo>
                  <a:close/>
                </a:path>
              </a:pathLst>
            </a:custGeom>
            <a:solidFill>
              <a:schemeClr val="accent1"/>
            </a:solidFill>
            <a:ln w="9525" cap="flat">
              <a:noFill/>
              <a:prstDash val="solid"/>
              <a:miter/>
            </a:ln>
          </p:spPr>
          <p:txBody>
            <a:bodyPr rtlCol="0" anchor="ctr"/>
            <a:lstStyle/>
            <a:p>
              <a:endParaRPr lang="en-AU"/>
            </a:p>
          </p:txBody>
        </p:sp>
        <p:sp>
          <p:nvSpPr>
            <p:cNvPr id="15" name="Freeform: Shape 14">
              <a:extLst>
                <a:ext uri="{FF2B5EF4-FFF2-40B4-BE49-F238E27FC236}">
                  <a16:creationId xmlns:a16="http://schemas.microsoft.com/office/drawing/2014/main" id="{DEB7DE5B-B898-FA75-FD32-DDA158EF9713}"/>
                </a:ext>
              </a:extLst>
            </p:cNvPr>
            <p:cNvSpPr/>
            <p:nvPr/>
          </p:nvSpPr>
          <p:spPr>
            <a:xfrm>
              <a:off x="11229975" y="1714500"/>
              <a:ext cx="962025" cy="2571750"/>
            </a:xfrm>
            <a:custGeom>
              <a:avLst/>
              <a:gdLst>
                <a:gd name="connsiteX0" fmla="*/ 962025 w 962025"/>
                <a:gd name="connsiteY0" fmla="*/ 0 h 2571750"/>
                <a:gd name="connsiteX1" fmla="*/ 0 w 962025"/>
                <a:gd name="connsiteY1" fmla="*/ 0 h 2571750"/>
                <a:gd name="connsiteX2" fmla="*/ 960692 w 962025"/>
                <a:gd name="connsiteY2" fmla="*/ 2571750 h 2571750"/>
                <a:gd name="connsiteX3" fmla="*/ 962025 w 962025"/>
                <a:gd name="connsiteY3" fmla="*/ 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0"/>
                  </a:moveTo>
                  <a:lnTo>
                    <a:pt x="0" y="0"/>
                  </a:lnTo>
                  <a:lnTo>
                    <a:pt x="960692" y="2571750"/>
                  </a:lnTo>
                  <a:lnTo>
                    <a:pt x="962025"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6D41200A-B63D-533F-7FF8-85BB3AF03D03}"/>
              </a:ext>
            </a:extLst>
          </p:cNvPr>
          <p:cNvGraphicFramePr>
            <a:graphicFrameLocks noChangeAspect="1"/>
          </p:cNvGraphicFramePr>
          <p:nvPr userDrawn="1">
            <p:custDataLst>
              <p:tags r:id="rId2"/>
            </p:custDataLst>
            <p:extLst>
              <p:ext uri="{D42A27DB-BD31-4B8C-83A1-F6EECF244321}">
                <p14:modId xmlns:p14="http://schemas.microsoft.com/office/powerpoint/2010/main" val="8656615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6D41200A-B63D-533F-7FF8-85BB3AF03D0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Content Placeholder 3"/>
          <p:cNvSpPr>
            <a:spLocks noGrp="1"/>
          </p:cNvSpPr>
          <p:nvPr>
            <p:ph sz="quarter" idx="12"/>
          </p:nvPr>
        </p:nvSpPr>
        <p:spPr>
          <a:xfrm>
            <a:off x="540000" y="1886853"/>
            <a:ext cx="8204197" cy="2889973"/>
          </a:xfrm>
          <a:prstGeom prst="rect">
            <a:avLst/>
          </a:prstGeom>
        </p:spPr>
        <p:txBody>
          <a:bodyPr/>
          <a:lstStyle>
            <a:lvl1pPr rtl="0" eaLnBrk="1">
              <a:defRPr sz="1100">
                <a:solidFill>
                  <a:schemeClr val="tx2"/>
                </a:solidFill>
                <a:latin typeface="+mn-lt"/>
              </a:defRPr>
            </a:lvl1pPr>
            <a:lvl2pPr>
              <a:defRPr sz="1100"/>
            </a:lvl2pPr>
            <a:lvl3pPr>
              <a:defRPr sz="1100"/>
            </a:lvl3pPr>
            <a:lvl4pPr>
              <a:defRPr sz="1100"/>
            </a:lvl4pPr>
            <a:lvl5pPr>
              <a:defRPr sz="1100"/>
            </a:lvl5pPr>
          </a:lstStyle>
          <a:p>
            <a:pPr lvl="0"/>
            <a:r>
              <a:rPr lang="en-US" noProof="0"/>
              <a:t>Click to edit Master text styles</a:t>
            </a:r>
          </a:p>
        </p:txBody>
      </p:sp>
      <p:sp>
        <p:nvSpPr>
          <p:cNvPr id="12" name="Text Placeholder 8"/>
          <p:cNvSpPr>
            <a:spLocks noGrp="1"/>
          </p:cNvSpPr>
          <p:nvPr>
            <p:ph type="body" sz="quarter" idx="31"/>
          </p:nvPr>
        </p:nvSpPr>
        <p:spPr>
          <a:xfrm>
            <a:off x="540000" y="4945075"/>
            <a:ext cx="8204197" cy="987552"/>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stStyle>
          <a:p>
            <a:pPr lvl="0"/>
            <a:r>
              <a:rPr lang="en-US" noProof="0"/>
              <a:t>Click to edit Master text styles</a:t>
            </a:r>
          </a:p>
          <a:p>
            <a:pPr lvl="1"/>
            <a:r>
              <a:rPr lang="en-US" noProof="0"/>
              <a:t>Second level</a:t>
            </a:r>
          </a:p>
          <a:p>
            <a:pPr lvl="2"/>
            <a:r>
              <a:rPr lang="en-US" noProof="0"/>
              <a:t>Third level</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ext Placeholder 2"/>
          <p:cNvSpPr>
            <a:spLocks noGrp="1"/>
          </p:cNvSpPr>
          <p:nvPr>
            <p:ph type="body" sz="quarter" idx="10" hasCustomPrompt="1"/>
          </p:nvPr>
        </p:nvSpPr>
        <p:spPr>
          <a:xfrm>
            <a:off x="540000" y="6092325"/>
            <a:ext cx="8204197" cy="300037"/>
          </a:xfrm>
        </p:spPr>
        <p:txBody>
          <a:bodyPr anchor="ctr"/>
          <a:lstStyle>
            <a:lvl1pPr rtl="0">
              <a:defRPr sz="800">
                <a:solidFill>
                  <a:schemeClr val="tx2"/>
                </a:solidFill>
                <a:latin typeface="+mn-lt"/>
              </a:defRPr>
            </a:lvl1pPr>
          </a:lstStyle>
          <a:p>
            <a:pPr lvl="0"/>
            <a:r>
              <a:rPr lang="en-AU" noProof="0"/>
              <a:t>Source</a:t>
            </a:r>
          </a:p>
        </p:txBody>
      </p:sp>
      <p:sp>
        <p:nvSpPr>
          <p:cNvPr id="4" name="Text Placeholder 5">
            <a:extLst>
              <a:ext uri="{FF2B5EF4-FFF2-40B4-BE49-F238E27FC236}">
                <a16:creationId xmlns:a16="http://schemas.microsoft.com/office/drawing/2014/main" id="{546ED6B8-7473-4DDC-1E51-3D466125498E}"/>
              </a:ext>
            </a:extLst>
          </p:cNvPr>
          <p:cNvSpPr>
            <a:spLocks noGrp="1"/>
          </p:cNvSpPr>
          <p:nvPr>
            <p:ph type="body" sz="quarter" idx="32" hasCustomPrompt="1"/>
          </p:nvPr>
        </p:nvSpPr>
        <p:spPr>
          <a:xfrm>
            <a:off x="540000" y="1092548"/>
            <a:ext cx="8204197" cy="458792"/>
          </a:xfrm>
        </p:spPr>
        <p:txBody>
          <a:bodyPr/>
          <a:lstStyle>
            <a:lvl1pPr rtl="0">
              <a:defRPr sz="1200">
                <a:solidFill>
                  <a:schemeClr val="tx2"/>
                </a:solidFill>
                <a:latin typeface="+mn-lt"/>
              </a:defRPr>
            </a:lvl1pPr>
          </a:lstStyle>
          <a:p>
            <a:pPr lvl="0"/>
            <a:r>
              <a:rPr lang="en-AU" noProof="0"/>
              <a:t>Sub heading</a:t>
            </a:r>
          </a:p>
        </p:txBody>
      </p:sp>
      <p:sp>
        <p:nvSpPr>
          <p:cNvPr id="5" name="Title 1">
            <a:extLst>
              <a:ext uri="{FF2B5EF4-FFF2-40B4-BE49-F238E27FC236}">
                <a16:creationId xmlns:a16="http://schemas.microsoft.com/office/drawing/2014/main" id="{E9C81774-E7E7-725E-6056-76336BF44ED4}"/>
              </a:ext>
            </a:extLst>
          </p:cNvPr>
          <p:cNvSpPr>
            <a:spLocks noGrp="1"/>
          </p:cNvSpPr>
          <p:nvPr>
            <p:ph type="title" hasCustomPrompt="1"/>
          </p:nvPr>
        </p:nvSpPr>
        <p:spPr>
          <a:xfrm>
            <a:off x="540000" y="548681"/>
            <a:ext cx="8204197"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6" name="Straight Connector 5">
            <a:extLst>
              <a:ext uri="{FF2B5EF4-FFF2-40B4-BE49-F238E27FC236}">
                <a16:creationId xmlns:a16="http://schemas.microsoft.com/office/drawing/2014/main" id="{6878793C-F985-469C-715C-549E8348B216}"/>
              </a:ext>
            </a:extLst>
          </p:cNvPr>
          <p:cNvCxnSpPr>
            <a:cxnSpLocks/>
          </p:cNvCxnSpPr>
          <p:nvPr userDrawn="1"/>
        </p:nvCxnSpPr>
        <p:spPr>
          <a:xfrm>
            <a:off x="539998" y="980309"/>
            <a:ext cx="8204197"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101013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s ">
    <p:bg>
      <p:bgRef idx="1001">
        <a:schemeClr val="bg1"/>
      </p:bgRef>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F744C96-3F0F-E838-DE56-17C1F96FF38E}"/>
              </a:ext>
            </a:extLst>
          </p:cNvPr>
          <p:cNvGrpSpPr/>
          <p:nvPr userDrawn="1"/>
        </p:nvGrpSpPr>
        <p:grpSpPr>
          <a:xfrm>
            <a:off x="8716488" y="5668488"/>
            <a:ext cx="1193470" cy="1193470"/>
            <a:chOff x="10069009" y="2893384"/>
            <a:chExt cx="1704975" cy="1704975"/>
          </a:xfrm>
        </p:grpSpPr>
        <p:sp>
          <p:nvSpPr>
            <p:cNvPr id="7" name="Freeform: Shape 6">
              <a:extLst>
                <a:ext uri="{FF2B5EF4-FFF2-40B4-BE49-F238E27FC236}">
                  <a16:creationId xmlns:a16="http://schemas.microsoft.com/office/drawing/2014/main" id="{40471D8F-9857-0258-04DE-0A8ADAF1D96D}"/>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9" name="Freeform: Shape 8">
              <a:extLst>
                <a:ext uri="{FF2B5EF4-FFF2-40B4-BE49-F238E27FC236}">
                  <a16:creationId xmlns:a16="http://schemas.microsoft.com/office/drawing/2014/main" id="{1650545E-6911-B0F8-E9BE-4646571115C5}"/>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0" name="Freeform: Shape 9">
              <a:extLst>
                <a:ext uri="{FF2B5EF4-FFF2-40B4-BE49-F238E27FC236}">
                  <a16:creationId xmlns:a16="http://schemas.microsoft.com/office/drawing/2014/main" id="{86970DE2-46FD-E50B-953E-7A427A9C85A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99520AEC-DF62-4E73-8F72-33208A922B69}"/>
              </a:ext>
            </a:extLst>
          </p:cNvPr>
          <p:cNvGraphicFramePr>
            <a:graphicFrameLocks noChangeAspect="1"/>
          </p:cNvGraphicFramePr>
          <p:nvPr userDrawn="1">
            <p:custDataLst>
              <p:tags r:id="rId2"/>
            </p:custDataLst>
            <p:extLst>
              <p:ext uri="{D42A27DB-BD31-4B8C-83A1-F6EECF244321}">
                <p14:modId xmlns:p14="http://schemas.microsoft.com/office/powerpoint/2010/main" val="412920103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9520AEC-DF62-4E73-8F72-33208A922B6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itle 1"/>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sp>
        <p:nvSpPr>
          <p:cNvPr id="4" name="TextBox 3"/>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6" name="Content Placeholder 1"/>
          <p:cNvSpPr>
            <a:spLocks noGrp="1"/>
          </p:cNvSpPr>
          <p:nvPr>
            <p:ph sz="quarter" idx="13" hasCustomPrompt="1"/>
          </p:nvPr>
        </p:nvSpPr>
        <p:spPr>
          <a:xfrm>
            <a:off x="540000" y="1268760"/>
            <a:ext cx="8820000" cy="5040559"/>
          </a:xfrm>
        </p:spPr>
        <p:txBody>
          <a:bodyPr/>
          <a:lstStyle>
            <a:lvl1pPr marL="252000" marR="0" indent="-252000" algn="l" defTabSz="914349" rtl="0" eaLnBrk="1" fontAlgn="auto" latinLnBrk="0" hangingPunct="1">
              <a:lnSpc>
                <a:spcPct val="100000"/>
              </a:lnSpc>
              <a:spcBef>
                <a:spcPts val="400"/>
              </a:spcBef>
              <a:spcAft>
                <a:spcPts val="600"/>
              </a:spcAft>
              <a:buClr>
                <a:schemeClr val="bg2"/>
              </a:buClr>
              <a:buSzTx/>
              <a:buFont typeface="Arial" panose="020B0604020202020204" pitchFamily="34" charset="0"/>
              <a:buChar char="•"/>
              <a:tabLst/>
              <a:defRPr sz="1200">
                <a:solidFill>
                  <a:schemeClr val="tx2"/>
                </a:solidFill>
              </a:defRPr>
            </a:lvl1pPr>
            <a:lvl2pPr marL="504000" indent="-252000" rtl="0">
              <a:spcAft>
                <a:spcPts val="600"/>
              </a:spcAft>
              <a:buClr>
                <a:schemeClr val="bg2"/>
              </a:buClr>
              <a:buFont typeface="Segoe UI" panose="020B0502040204020203" pitchFamily="34" charset="0"/>
              <a:buChar char="–"/>
              <a:defRPr sz="1200">
                <a:solidFill>
                  <a:schemeClr val="tx2"/>
                </a:solidFill>
              </a:defRPr>
            </a:lvl2pPr>
            <a:lvl3pPr marL="756000" indent="-252000" rtl="0">
              <a:spcAft>
                <a:spcPts val="600"/>
              </a:spcAft>
              <a:buClr>
                <a:schemeClr val="bg2"/>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cxnSp>
        <p:nvCxnSpPr>
          <p:cNvPr id="11" name="Straight Connector 10">
            <a:extLst>
              <a:ext uri="{FF2B5EF4-FFF2-40B4-BE49-F238E27FC236}">
                <a16:creationId xmlns:a16="http://schemas.microsoft.com/office/drawing/2014/main" id="{BFCB1AD8-51DD-6A5F-04CD-DD808012BE06}"/>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010516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 small panel with content blu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8AF1F190-97CD-9E78-A366-35E937462084}"/>
              </a:ext>
            </a:extLst>
          </p:cNvPr>
          <p:cNvGraphicFramePr>
            <a:graphicFrameLocks noChangeAspect="1"/>
          </p:cNvGraphicFramePr>
          <p:nvPr userDrawn="1">
            <p:custDataLst>
              <p:tags r:id="rId2"/>
            </p:custDataLst>
            <p:extLst>
              <p:ext uri="{D42A27DB-BD31-4B8C-83A1-F6EECF244321}">
                <p14:modId xmlns:p14="http://schemas.microsoft.com/office/powerpoint/2010/main" val="32685486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8AF1F190-97CD-9E78-A366-35E937462084}"/>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6" name="Title 1"/>
          <p:cNvSpPr>
            <a:spLocks noGrp="1"/>
          </p:cNvSpPr>
          <p:nvPr>
            <p:ph type="title" hasCustomPrompt="1"/>
          </p:nvPr>
        </p:nvSpPr>
        <p:spPr>
          <a:xfrm>
            <a:off x="2573078" y="683079"/>
            <a:ext cx="6801656"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6" name="Text Placeholder 5"/>
          <p:cNvSpPr>
            <a:spLocks noGrp="1"/>
          </p:cNvSpPr>
          <p:nvPr>
            <p:ph type="body" sz="quarter" idx="12" hasCustomPrompt="1"/>
          </p:nvPr>
        </p:nvSpPr>
        <p:spPr>
          <a:xfrm>
            <a:off x="2573078" y="1159824"/>
            <a:ext cx="6801656" cy="548146"/>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8" name="Text Placeholder 7"/>
          <p:cNvSpPr>
            <a:spLocks noGrp="1"/>
          </p:cNvSpPr>
          <p:nvPr>
            <p:ph type="body" sz="quarter" idx="13"/>
          </p:nvPr>
        </p:nvSpPr>
        <p:spPr>
          <a:xfrm>
            <a:off x="2573078" y="1779978"/>
            <a:ext cx="6801656" cy="2880319"/>
          </a:xfrm>
        </p:spPr>
        <p:txBody>
          <a:bodyPr numCol="1"/>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2" name="TextBox 11"/>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Rectangle 12"/>
          <p:cNvSpPr/>
          <p:nvPr userDrawn="1"/>
        </p:nvSpPr>
        <p:spPr>
          <a:xfrm>
            <a:off x="-3376" y="0"/>
            <a:ext cx="229208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AU"/>
          </a:p>
        </p:txBody>
      </p:sp>
      <p:sp>
        <p:nvSpPr>
          <p:cNvPr id="15" name="Text Placeholder 8"/>
          <p:cNvSpPr>
            <a:spLocks noGrp="1"/>
          </p:cNvSpPr>
          <p:nvPr>
            <p:ph type="body" sz="quarter" idx="31"/>
          </p:nvPr>
        </p:nvSpPr>
        <p:spPr>
          <a:xfrm>
            <a:off x="272480" y="548680"/>
            <a:ext cx="1764000" cy="5688632"/>
          </a:xfrm>
        </p:spPr>
        <p:txBody>
          <a:bodyPr anchor="ctr"/>
          <a:lstStyle>
            <a:lvl1pPr rtl="0">
              <a:defRPr sz="1100">
                <a:solidFill>
                  <a:schemeClr val="bg1"/>
                </a:solidFill>
                <a:latin typeface="+mn-lt"/>
                <a:cs typeface="Segoe UI Semilight" panose="020B0402040204020203" pitchFamily="34" charset="0"/>
              </a:defRPr>
            </a:lvl1pPr>
            <a:lvl2pPr rtl="0">
              <a:buClr>
                <a:schemeClr val="bg1"/>
              </a:buClr>
              <a:defRPr sz="1100">
                <a:solidFill>
                  <a:schemeClr val="bg1"/>
                </a:solidFill>
                <a:latin typeface="+mn-lt"/>
                <a:cs typeface="Segoe UI Semilight" panose="020B0402040204020203" pitchFamily="34" charset="0"/>
              </a:defRPr>
            </a:lvl2pPr>
            <a:lvl3pPr rtl="0">
              <a:buClr>
                <a:schemeClr val="bg1"/>
              </a:buClr>
              <a:defRPr sz="1100">
                <a:solidFill>
                  <a:schemeClr val="bg1"/>
                </a:solidFill>
                <a:latin typeface="+mn-lt"/>
                <a:cs typeface="Segoe UI Semilight" panose="020B0402040204020203" pitchFamily="34" charset="0"/>
              </a:defRPr>
            </a:lvl3pPr>
          </a:lstStyle>
          <a:p>
            <a:pPr lvl="0"/>
            <a:r>
              <a:rPr lang="en-US" noProof="0"/>
              <a:t>Click to edit Master text styles</a:t>
            </a:r>
          </a:p>
          <a:p>
            <a:pPr lvl="1"/>
            <a:r>
              <a:rPr lang="en-US" noProof="0"/>
              <a:t>Second level</a:t>
            </a:r>
          </a:p>
          <a:p>
            <a:pPr lvl="2"/>
            <a:r>
              <a:rPr lang="en-US" noProof="0"/>
              <a:t>Third level</a:t>
            </a:r>
          </a:p>
        </p:txBody>
      </p:sp>
      <p:cxnSp>
        <p:nvCxnSpPr>
          <p:cNvPr id="3" name="Straight Connector 2">
            <a:extLst>
              <a:ext uri="{FF2B5EF4-FFF2-40B4-BE49-F238E27FC236}">
                <a16:creationId xmlns:a16="http://schemas.microsoft.com/office/drawing/2014/main" id="{273F2836-6ADB-672E-7144-7EF638154E72}"/>
              </a:ext>
            </a:extLst>
          </p:cNvPr>
          <p:cNvCxnSpPr>
            <a:cxnSpLocks/>
          </p:cNvCxnSpPr>
          <p:nvPr userDrawn="1"/>
        </p:nvCxnSpPr>
        <p:spPr>
          <a:xfrm>
            <a:off x="2573078" y="1099063"/>
            <a:ext cx="6801656"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1" name="Graphic elements">
            <a:extLst>
              <a:ext uri="{FF2B5EF4-FFF2-40B4-BE49-F238E27FC236}">
                <a16:creationId xmlns:a16="http://schemas.microsoft.com/office/drawing/2014/main" id="{4380304B-BE25-D6DF-EE72-EEB759D0F713}"/>
              </a:ext>
            </a:extLst>
          </p:cNvPr>
          <p:cNvGrpSpPr/>
          <p:nvPr userDrawn="1"/>
        </p:nvGrpSpPr>
        <p:grpSpPr>
          <a:xfrm>
            <a:off x="8350452" y="6080215"/>
            <a:ext cx="1555548" cy="777785"/>
            <a:chOff x="3532313" y="2524125"/>
            <a:chExt cx="8656007" cy="4328064"/>
          </a:xfrm>
        </p:grpSpPr>
        <p:sp>
          <p:nvSpPr>
            <p:cNvPr id="22" name="Freeform: Shape 21">
              <a:extLst>
                <a:ext uri="{FF2B5EF4-FFF2-40B4-BE49-F238E27FC236}">
                  <a16:creationId xmlns:a16="http://schemas.microsoft.com/office/drawing/2014/main" id="{A4A92599-092D-ABA0-324C-7D8C8976CFDF}"/>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3" name="Freeform: Shape 22">
              <a:extLst>
                <a:ext uri="{FF2B5EF4-FFF2-40B4-BE49-F238E27FC236}">
                  <a16:creationId xmlns:a16="http://schemas.microsoft.com/office/drawing/2014/main" id="{7608AE35-E0C7-1745-40D3-081F301247C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4" name="Freeform: Shape 23">
              <a:extLst>
                <a:ext uri="{FF2B5EF4-FFF2-40B4-BE49-F238E27FC236}">
                  <a16:creationId xmlns:a16="http://schemas.microsoft.com/office/drawing/2014/main" id="{A79204A4-10F7-30F1-E27B-591189994CB7}"/>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5" name="Freeform: Shape 24">
              <a:extLst>
                <a:ext uri="{FF2B5EF4-FFF2-40B4-BE49-F238E27FC236}">
                  <a16:creationId xmlns:a16="http://schemas.microsoft.com/office/drawing/2014/main" id="{40441680-B56D-D360-DAEC-DA6523F16CF4}"/>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6" name="Slide Number Placeholder 5">
            <a:extLst>
              <a:ext uri="{FF2B5EF4-FFF2-40B4-BE49-F238E27FC236}">
                <a16:creationId xmlns:a16="http://schemas.microsoft.com/office/drawing/2014/main" id="{1ABDA20F-ED49-4A12-ED2C-00449DE588D1}"/>
              </a:ext>
            </a:extLst>
          </p:cNvPr>
          <p:cNvSpPr txBox="1">
            <a:spLocks/>
          </p:cNvSpPr>
          <p:nvPr userDrawn="1"/>
        </p:nvSpPr>
        <p:spPr>
          <a:xfrm>
            <a:off x="8906852"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145199756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mall panel with conten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CF993DD0-0D77-7AB7-580F-E59EF96FEF6D}"/>
              </a:ext>
            </a:extLst>
          </p:cNvPr>
          <p:cNvGraphicFramePr>
            <a:graphicFrameLocks noChangeAspect="1"/>
          </p:cNvGraphicFramePr>
          <p:nvPr userDrawn="1">
            <p:custDataLst>
              <p:tags r:id="rId2"/>
            </p:custDataLst>
            <p:extLst>
              <p:ext uri="{D42A27DB-BD31-4B8C-83A1-F6EECF244321}">
                <p14:modId xmlns:p14="http://schemas.microsoft.com/office/powerpoint/2010/main" val="111884670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CF993DD0-0D77-7AB7-580F-E59EF96FEF6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Rectangle 8"/>
          <p:cNvSpPr/>
          <p:nvPr userDrawn="1"/>
        </p:nvSpPr>
        <p:spPr>
          <a:xfrm>
            <a:off x="-3376" y="1"/>
            <a:ext cx="229208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AU"/>
          </a:p>
        </p:txBody>
      </p:sp>
      <p:sp>
        <p:nvSpPr>
          <p:cNvPr id="10" name="Text Placeholder 8"/>
          <p:cNvSpPr>
            <a:spLocks noGrp="1"/>
          </p:cNvSpPr>
          <p:nvPr>
            <p:ph type="body" sz="quarter" idx="31"/>
          </p:nvPr>
        </p:nvSpPr>
        <p:spPr>
          <a:xfrm>
            <a:off x="272480" y="548680"/>
            <a:ext cx="1764000" cy="5688632"/>
          </a:xfrm>
        </p:spPr>
        <p:txBody>
          <a:bodyPr anchor="ct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bg2"/>
              </a:buClr>
              <a:defRPr sz="1100">
                <a:solidFill>
                  <a:schemeClr val="tx2"/>
                </a:solidFill>
                <a:latin typeface="+mn-lt"/>
                <a:ea typeface="Segoe UI" panose="020B0502040204020203" pitchFamily="34" charset="0"/>
                <a:cs typeface="Segoe UI" panose="020B0502040204020203" pitchFamily="34" charset="0"/>
              </a:defRPr>
            </a:lvl2pPr>
            <a:lvl3pPr rtl="0">
              <a:buClr>
                <a:schemeClr val="bg2"/>
              </a:buClr>
              <a:defRPr sz="1100">
                <a:solidFill>
                  <a:schemeClr val="tx2"/>
                </a:solidFill>
                <a:latin typeface="+mn-lt"/>
                <a:ea typeface="Segoe UI" panose="020B0502040204020203" pitchFamily="34" charset="0"/>
                <a:cs typeface="Segoe UI" panose="020B0502040204020203" pitchFamily="34" charset="0"/>
              </a:defRPr>
            </a:lvl3pPr>
          </a:lstStyle>
          <a:p>
            <a:pPr lvl="0"/>
            <a:r>
              <a:rPr lang="en-US" noProof="0"/>
              <a:t>Click to edit Master text styles</a:t>
            </a:r>
          </a:p>
          <a:p>
            <a:pPr lvl="1"/>
            <a:r>
              <a:rPr lang="en-US" noProof="0"/>
              <a:t>Second level</a:t>
            </a:r>
          </a:p>
          <a:p>
            <a:pPr lvl="2"/>
            <a:r>
              <a:rPr lang="en-US" noProof="0"/>
              <a:t>Third level</a:t>
            </a:r>
          </a:p>
        </p:txBody>
      </p:sp>
      <p:sp>
        <p:nvSpPr>
          <p:cNvPr id="13" name="Title 1">
            <a:extLst>
              <a:ext uri="{FF2B5EF4-FFF2-40B4-BE49-F238E27FC236}">
                <a16:creationId xmlns:a16="http://schemas.microsoft.com/office/drawing/2014/main" id="{AAA5E587-F464-EF87-D175-D0F1FC833AAC}"/>
              </a:ext>
            </a:extLst>
          </p:cNvPr>
          <p:cNvSpPr>
            <a:spLocks noGrp="1"/>
          </p:cNvSpPr>
          <p:nvPr>
            <p:ph type="title" hasCustomPrompt="1"/>
          </p:nvPr>
        </p:nvSpPr>
        <p:spPr>
          <a:xfrm>
            <a:off x="2573078" y="683079"/>
            <a:ext cx="6801656"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14" name="Text Placeholder 5">
            <a:extLst>
              <a:ext uri="{FF2B5EF4-FFF2-40B4-BE49-F238E27FC236}">
                <a16:creationId xmlns:a16="http://schemas.microsoft.com/office/drawing/2014/main" id="{9D49C7C3-226C-5D69-BDAB-ABA5AC656A83}"/>
              </a:ext>
            </a:extLst>
          </p:cNvPr>
          <p:cNvSpPr>
            <a:spLocks noGrp="1"/>
          </p:cNvSpPr>
          <p:nvPr>
            <p:ph type="body" sz="quarter" idx="12" hasCustomPrompt="1"/>
          </p:nvPr>
        </p:nvSpPr>
        <p:spPr>
          <a:xfrm>
            <a:off x="2573078" y="1159824"/>
            <a:ext cx="6801656" cy="548146"/>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15" name="Text Placeholder 7">
            <a:extLst>
              <a:ext uri="{FF2B5EF4-FFF2-40B4-BE49-F238E27FC236}">
                <a16:creationId xmlns:a16="http://schemas.microsoft.com/office/drawing/2014/main" id="{4CC6C992-42A7-81A2-43C4-63561CE37543}"/>
              </a:ext>
            </a:extLst>
          </p:cNvPr>
          <p:cNvSpPr>
            <a:spLocks noGrp="1"/>
          </p:cNvSpPr>
          <p:nvPr>
            <p:ph type="body" sz="quarter" idx="13"/>
          </p:nvPr>
        </p:nvSpPr>
        <p:spPr>
          <a:xfrm>
            <a:off x="2573078" y="1779978"/>
            <a:ext cx="6801656" cy="2880319"/>
          </a:xfrm>
        </p:spPr>
        <p:txBody>
          <a:bodyPr numCol="1"/>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cxnSp>
        <p:nvCxnSpPr>
          <p:cNvPr id="19" name="Straight Connector 18">
            <a:extLst>
              <a:ext uri="{FF2B5EF4-FFF2-40B4-BE49-F238E27FC236}">
                <a16:creationId xmlns:a16="http://schemas.microsoft.com/office/drawing/2014/main" id="{8319E869-473C-E3F9-DD04-09FFF1762B23}"/>
              </a:ext>
            </a:extLst>
          </p:cNvPr>
          <p:cNvCxnSpPr>
            <a:cxnSpLocks/>
          </p:cNvCxnSpPr>
          <p:nvPr userDrawn="1"/>
        </p:nvCxnSpPr>
        <p:spPr>
          <a:xfrm>
            <a:off x="2573078" y="1099063"/>
            <a:ext cx="6801656"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5F47202-F991-9342-2F8A-DD0DD25817D0}"/>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8" name="TextBox 7">
            <a:extLst>
              <a:ext uri="{FF2B5EF4-FFF2-40B4-BE49-F238E27FC236}">
                <a16:creationId xmlns:a16="http://schemas.microsoft.com/office/drawing/2014/main" id="{AC088491-AC46-52E1-D9E7-F0131C22162F}"/>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2" name="Graphic elements">
            <a:extLst>
              <a:ext uri="{FF2B5EF4-FFF2-40B4-BE49-F238E27FC236}">
                <a16:creationId xmlns:a16="http://schemas.microsoft.com/office/drawing/2014/main" id="{77490F97-6C23-BD41-ECB6-462B1A21AAD1}"/>
              </a:ext>
            </a:extLst>
          </p:cNvPr>
          <p:cNvGrpSpPr/>
          <p:nvPr userDrawn="1"/>
        </p:nvGrpSpPr>
        <p:grpSpPr>
          <a:xfrm>
            <a:off x="8355768" y="6080215"/>
            <a:ext cx="1555548" cy="777785"/>
            <a:chOff x="3532313" y="2524125"/>
            <a:chExt cx="8656007" cy="4328064"/>
          </a:xfrm>
        </p:grpSpPr>
        <p:sp>
          <p:nvSpPr>
            <p:cNvPr id="16" name="Freeform: Shape 15">
              <a:extLst>
                <a:ext uri="{FF2B5EF4-FFF2-40B4-BE49-F238E27FC236}">
                  <a16:creationId xmlns:a16="http://schemas.microsoft.com/office/drawing/2014/main" id="{D31C00C5-6B3C-4934-76EA-059CFB3BDD4E}"/>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1942E213-9034-0786-2458-3856688B610E}"/>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FEEB45FF-52BA-94F6-1589-4E30F370F2D0}"/>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1" name="Freeform: Shape 20">
              <a:extLst>
                <a:ext uri="{FF2B5EF4-FFF2-40B4-BE49-F238E27FC236}">
                  <a16:creationId xmlns:a16="http://schemas.microsoft.com/office/drawing/2014/main" id="{CAF0EC4F-E99D-C8C0-F31E-77A48C20FB6A}"/>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2" name="Slide Number Placeholder 5">
            <a:extLst>
              <a:ext uri="{FF2B5EF4-FFF2-40B4-BE49-F238E27FC236}">
                <a16:creationId xmlns:a16="http://schemas.microsoft.com/office/drawing/2014/main" id="{759A65D4-C0AF-3796-2500-3248E1BA8AF8}"/>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35010596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wo column content">
    <p:bg>
      <p:bgRef idx="1001">
        <a:schemeClr val="bg1"/>
      </p:bgRef>
    </p:bg>
    <p:spTree>
      <p:nvGrpSpPr>
        <p:cNvPr id="1" name=""/>
        <p:cNvGrpSpPr/>
        <p:nvPr/>
      </p:nvGrpSpPr>
      <p:grpSpPr>
        <a:xfrm>
          <a:off x="0" y="0"/>
          <a:ext cx="0" cy="0"/>
          <a:chOff x="0" y="0"/>
          <a:chExt cx="0" cy="0"/>
        </a:xfrm>
      </p:grpSpPr>
      <p:sp>
        <p:nvSpPr>
          <p:cNvPr id="11" name="Rectangle 10"/>
          <p:cNvSpPr/>
          <p:nvPr userDrawn="1"/>
        </p:nvSpPr>
        <p:spPr>
          <a:xfrm>
            <a:off x="4953332" y="0"/>
            <a:ext cx="4952668" cy="6858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eaLnBrk="1"/>
            <a:endParaRPr lang="en-AU" noProof="0"/>
          </a:p>
        </p:txBody>
      </p:sp>
      <p:grpSp>
        <p:nvGrpSpPr>
          <p:cNvPr id="3" name="Group 2">
            <a:extLst>
              <a:ext uri="{FF2B5EF4-FFF2-40B4-BE49-F238E27FC236}">
                <a16:creationId xmlns:a16="http://schemas.microsoft.com/office/drawing/2014/main" id="{3157A068-79B8-C8A0-50C5-742554A26383}"/>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FB141C00-626E-DA04-9DCF-DF3D66479AF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D7C89847-AA5D-2B93-A2EA-EF3106B893DF}"/>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46811454-1BF9-3D4F-5ED1-6E7E55322B65}"/>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AB6667DE-899E-8A1F-D3F1-91905CAB3F1D}"/>
              </a:ext>
            </a:extLst>
          </p:cNvPr>
          <p:cNvGraphicFramePr>
            <a:graphicFrameLocks noChangeAspect="1"/>
          </p:cNvGraphicFramePr>
          <p:nvPr userDrawn="1">
            <p:custDataLst>
              <p:tags r:id="rId2"/>
            </p:custDataLst>
            <p:extLst>
              <p:ext uri="{D42A27DB-BD31-4B8C-83A1-F6EECF244321}">
                <p14:modId xmlns:p14="http://schemas.microsoft.com/office/powerpoint/2010/main" val="2122108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AB6667DE-899E-8A1F-D3F1-91905CAB3F1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2" name="Text Placeholder 7"/>
          <p:cNvSpPr>
            <a:spLocks noGrp="1"/>
          </p:cNvSpPr>
          <p:nvPr>
            <p:ph type="body" sz="quarter" idx="15"/>
          </p:nvPr>
        </p:nvSpPr>
        <p:spPr>
          <a:xfrm>
            <a:off x="5220000" y="1268759"/>
            <a:ext cx="4176000" cy="4956475"/>
          </a:xfrm>
        </p:spPr>
        <p:txBody>
          <a:bodyP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bg1"/>
              </a:buClr>
              <a:defRPr sz="1100">
                <a:solidFill>
                  <a:schemeClr val="tx2"/>
                </a:solidFill>
                <a:latin typeface="+mn-lt"/>
                <a:ea typeface="Segoe UI" panose="020B0502040204020203" pitchFamily="34" charset="0"/>
                <a:cs typeface="Segoe UI" panose="020B0502040204020203" pitchFamily="34" charset="0"/>
              </a:defRPr>
            </a:lvl2pPr>
            <a:lvl3pPr rtl="0">
              <a:buClr>
                <a:schemeClr val="bg1"/>
              </a:buClr>
              <a:defRPr sz="1100">
                <a:solidFill>
                  <a:schemeClr val="tx2"/>
                </a:solidFill>
                <a:latin typeface="+mn-lt"/>
                <a:ea typeface="Segoe UI" panose="020B0502040204020203" pitchFamily="34" charset="0"/>
                <a:cs typeface="Segoe UI" panose="020B0502040204020203" pitchFamily="34" charset="0"/>
              </a:defRPr>
            </a:lvl3pPr>
            <a:lvl4pPr rtl="0">
              <a:buClr>
                <a:schemeClr val="bg1"/>
              </a:buClr>
              <a:defRPr sz="1100">
                <a:solidFill>
                  <a:schemeClr val="tx2"/>
                </a:solidFill>
                <a:latin typeface="+mn-lt"/>
                <a:ea typeface="Segoe UI" panose="020B0502040204020203" pitchFamily="34" charset="0"/>
                <a:cs typeface="Segoe UI" panose="020B0502040204020203" pitchFamily="34" charset="0"/>
              </a:defRPr>
            </a:lvl4pPr>
            <a:lvl5pPr rtl="0">
              <a:buClr>
                <a:schemeClr val="bg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2" name="Text Placeholder 12"/>
          <p:cNvSpPr>
            <a:spLocks noGrp="1"/>
          </p:cNvSpPr>
          <p:nvPr>
            <p:ph type="body" sz="quarter" idx="16" hasCustomPrompt="1"/>
          </p:nvPr>
        </p:nvSpPr>
        <p:spPr>
          <a:xfrm>
            <a:off x="5220000" y="836714"/>
            <a:ext cx="4176000" cy="288031"/>
          </a:xfrm>
          <a:noFill/>
        </p:spPr>
        <p:txBody>
          <a:bodyPr lIns="0" tIns="36000" rIns="0" bIns="36000" anchor="ctr"/>
          <a:lstStyle>
            <a:lvl1pPr algn="l" rtl="0">
              <a:defRPr sz="1300">
                <a:solidFill>
                  <a:schemeClr val="tx2"/>
                </a:solidFill>
                <a:latin typeface="+mn-lt"/>
              </a:defRPr>
            </a:lvl1pPr>
          </a:lstStyle>
          <a:p>
            <a:pPr lvl="0"/>
            <a:r>
              <a:rPr lang="en-AU" noProof="0"/>
              <a:t>Title</a:t>
            </a:r>
          </a:p>
        </p:txBody>
      </p:sp>
      <p:sp>
        <p:nvSpPr>
          <p:cNvPr id="14" name="TextBox 13"/>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itle 1"/>
          <p:cNvSpPr>
            <a:spLocks noGrp="1"/>
          </p:cNvSpPr>
          <p:nvPr>
            <p:ph type="title" hasCustomPrompt="1"/>
          </p:nvPr>
        </p:nvSpPr>
        <p:spPr>
          <a:xfrm>
            <a:off x="540000" y="397814"/>
            <a:ext cx="4104000" cy="341618"/>
          </a:xfrm>
        </p:spPr>
        <p:txBody>
          <a:bodyPr vert="horz"/>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15" name="Text Placeholder 5"/>
          <p:cNvSpPr>
            <a:spLocks noGrp="1"/>
          </p:cNvSpPr>
          <p:nvPr>
            <p:ph type="body" sz="quarter" idx="12" hasCustomPrompt="1"/>
          </p:nvPr>
        </p:nvSpPr>
        <p:spPr>
          <a:xfrm>
            <a:off x="540000" y="829763"/>
            <a:ext cx="4104000" cy="1080219"/>
          </a:xfrm>
        </p:spPr>
        <p:txBody>
          <a:bodyPr/>
          <a:lstStyle>
            <a:lvl1pPr rtl="0">
              <a:defRPr sz="1200">
                <a:solidFill>
                  <a:schemeClr val="tx1"/>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16" name="Text Placeholder 7"/>
          <p:cNvSpPr>
            <a:spLocks noGrp="1"/>
          </p:cNvSpPr>
          <p:nvPr>
            <p:ph type="body" sz="quarter" idx="13"/>
          </p:nvPr>
        </p:nvSpPr>
        <p:spPr>
          <a:xfrm>
            <a:off x="540000" y="1981990"/>
            <a:ext cx="4104000" cy="4243245"/>
          </a:xfrm>
        </p:spPr>
        <p:txBody>
          <a:bodyPr/>
          <a:lstStyle>
            <a:lvl1pPr rtl="0">
              <a:defRPr sz="1100">
                <a:solidFill>
                  <a:schemeClr val="tx1"/>
                </a:solidFill>
                <a:latin typeface="+mn-lt"/>
                <a:ea typeface="Segoe UI" panose="020B0502040204020203" pitchFamily="34" charset="0"/>
                <a:cs typeface="Segoe UI" panose="020B0502040204020203" pitchFamily="34" charset="0"/>
              </a:defRPr>
            </a:lvl1pPr>
            <a:lvl2pPr rtl="0">
              <a:buClr>
                <a:schemeClr val="tx1"/>
              </a:buClr>
              <a:defRPr sz="1100">
                <a:solidFill>
                  <a:schemeClr val="tx1"/>
                </a:solidFill>
                <a:latin typeface="+mn-lt"/>
                <a:ea typeface="Segoe UI" panose="020B0502040204020203" pitchFamily="34" charset="0"/>
                <a:cs typeface="Segoe UI" panose="020B0502040204020203" pitchFamily="34" charset="0"/>
              </a:defRPr>
            </a:lvl2pPr>
            <a:lvl3pPr rtl="0">
              <a:buClr>
                <a:schemeClr val="tx1"/>
              </a:buClr>
              <a:defRPr sz="1100">
                <a:solidFill>
                  <a:schemeClr val="tx1"/>
                </a:solidFill>
                <a:latin typeface="+mn-lt"/>
                <a:ea typeface="Segoe UI" panose="020B0502040204020203" pitchFamily="34" charset="0"/>
                <a:cs typeface="Segoe UI" panose="020B0502040204020203" pitchFamily="34" charset="0"/>
              </a:defRPr>
            </a:lvl3pPr>
            <a:lvl4pPr rtl="0">
              <a:buClr>
                <a:schemeClr val="tx1"/>
              </a:buClr>
              <a:defRPr sz="1100">
                <a:solidFill>
                  <a:schemeClr val="tx1"/>
                </a:solidFill>
                <a:latin typeface="+mn-lt"/>
                <a:ea typeface="Segoe UI" panose="020B0502040204020203" pitchFamily="34" charset="0"/>
                <a:cs typeface="Segoe UI" panose="020B0502040204020203" pitchFamily="34" charset="0"/>
              </a:defRPr>
            </a:lvl4pPr>
            <a:lvl5pPr rtl="0">
              <a:buClr>
                <a:schemeClr val="tx1"/>
              </a:buClr>
              <a:defRPr sz="1100">
                <a:solidFill>
                  <a:schemeClr val="tx1"/>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196331594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wo column conten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6C31557C-637E-EA2D-B504-C5763CF38CA3}"/>
              </a:ext>
            </a:extLst>
          </p:cNvPr>
          <p:cNvGraphicFramePr>
            <a:graphicFrameLocks noChangeAspect="1"/>
          </p:cNvGraphicFramePr>
          <p:nvPr userDrawn="1">
            <p:custDataLst>
              <p:tags r:id="rId2"/>
            </p:custDataLst>
            <p:extLst>
              <p:ext uri="{D42A27DB-BD31-4B8C-83A1-F6EECF244321}">
                <p14:modId xmlns:p14="http://schemas.microsoft.com/office/powerpoint/2010/main" val="10100102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6C31557C-637E-EA2D-B504-C5763CF38CA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1" name="Rectangle 10"/>
          <p:cNvSpPr/>
          <p:nvPr userDrawn="1"/>
        </p:nvSpPr>
        <p:spPr>
          <a:xfrm>
            <a:off x="4953332" y="0"/>
            <a:ext cx="4952668" cy="68580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eaLnBrk="1"/>
            <a:endParaRPr lang="en-AU" noProof="0"/>
          </a:p>
        </p:txBody>
      </p:sp>
      <p:sp>
        <p:nvSpPr>
          <p:cNvPr id="18" name="Title 1"/>
          <p:cNvSpPr>
            <a:spLocks noGrp="1"/>
          </p:cNvSpPr>
          <p:nvPr>
            <p:ph type="title" hasCustomPrompt="1"/>
          </p:nvPr>
        </p:nvSpPr>
        <p:spPr>
          <a:xfrm>
            <a:off x="540000" y="397814"/>
            <a:ext cx="4104000" cy="341618"/>
          </a:xfrm>
        </p:spPr>
        <p:txBody>
          <a:bodyPr vert="horz"/>
          <a:lstStyle>
            <a:lvl1pPr rtl="0">
              <a:lnSpc>
                <a:spcPct val="90000"/>
              </a:lnSpc>
              <a:defRPr sz="1800">
                <a:solidFill>
                  <a:schemeClr val="tx2"/>
                </a:solidFill>
                <a:latin typeface="+mj-lt"/>
              </a:defRPr>
            </a:lvl1pPr>
          </a:lstStyle>
          <a:p>
            <a:r>
              <a:rPr lang="en-AU" noProof="0"/>
              <a:t>Introduction</a:t>
            </a:r>
          </a:p>
        </p:txBody>
      </p:sp>
      <p:sp>
        <p:nvSpPr>
          <p:cNvPr id="19" name="Text Placeholder 5"/>
          <p:cNvSpPr>
            <a:spLocks noGrp="1"/>
          </p:cNvSpPr>
          <p:nvPr>
            <p:ph type="body" sz="quarter" idx="12" hasCustomPrompt="1"/>
          </p:nvPr>
        </p:nvSpPr>
        <p:spPr>
          <a:xfrm>
            <a:off x="540000" y="829763"/>
            <a:ext cx="4104000" cy="1080219"/>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20" name="Text Placeholder 7"/>
          <p:cNvSpPr>
            <a:spLocks noGrp="1"/>
          </p:cNvSpPr>
          <p:nvPr>
            <p:ph type="body" sz="quarter" idx="13"/>
          </p:nvPr>
        </p:nvSpPr>
        <p:spPr>
          <a:xfrm>
            <a:off x="540000" y="1981990"/>
            <a:ext cx="4104000" cy="4243245"/>
          </a:xfrm>
        </p:spPr>
        <p:txBody>
          <a:bodyP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21" name="Text Placeholder 7"/>
          <p:cNvSpPr>
            <a:spLocks noGrp="1"/>
          </p:cNvSpPr>
          <p:nvPr>
            <p:ph type="body" sz="quarter" idx="15"/>
          </p:nvPr>
        </p:nvSpPr>
        <p:spPr>
          <a:xfrm>
            <a:off x="5220000" y="1268759"/>
            <a:ext cx="4176000" cy="4956475"/>
          </a:xfrm>
        </p:spPr>
        <p:txBody>
          <a:bodyPr/>
          <a:lstStyle>
            <a:lvl1pPr rtl="0">
              <a:defRPr sz="1100">
                <a:solidFill>
                  <a:schemeClr val="bg1"/>
                </a:solidFill>
                <a:latin typeface="+mn-lt"/>
                <a:ea typeface="Segoe UI" panose="020B0502040204020203" pitchFamily="34" charset="0"/>
                <a:cs typeface="Segoe UI" panose="020B0502040204020203" pitchFamily="34" charset="0"/>
              </a:defRPr>
            </a:lvl1pPr>
            <a:lvl2pPr rtl="0">
              <a:buClr>
                <a:schemeClr val="bg2"/>
              </a:buClr>
              <a:defRPr sz="1100">
                <a:solidFill>
                  <a:schemeClr val="bg1"/>
                </a:solidFill>
                <a:latin typeface="+mn-lt"/>
                <a:ea typeface="Segoe UI" panose="020B0502040204020203" pitchFamily="34" charset="0"/>
                <a:cs typeface="Segoe UI" panose="020B0502040204020203" pitchFamily="34" charset="0"/>
              </a:defRPr>
            </a:lvl2pPr>
            <a:lvl3pPr rtl="0">
              <a:buClr>
                <a:schemeClr val="bg2"/>
              </a:buClr>
              <a:defRPr sz="1100">
                <a:solidFill>
                  <a:schemeClr val="bg1"/>
                </a:solidFill>
                <a:latin typeface="+mn-lt"/>
                <a:ea typeface="Segoe UI" panose="020B0502040204020203" pitchFamily="34" charset="0"/>
                <a:cs typeface="Segoe UI" panose="020B0502040204020203" pitchFamily="34" charset="0"/>
              </a:defRPr>
            </a:lvl3pPr>
            <a:lvl4pPr rtl="0">
              <a:buClr>
                <a:schemeClr val="bg2"/>
              </a:buClr>
              <a:defRPr sz="1100">
                <a:solidFill>
                  <a:schemeClr val="bg1"/>
                </a:solidFill>
                <a:latin typeface="+mn-lt"/>
                <a:ea typeface="Segoe UI" panose="020B0502040204020203" pitchFamily="34" charset="0"/>
                <a:cs typeface="Segoe UI" panose="020B0502040204020203" pitchFamily="34" charset="0"/>
              </a:defRPr>
            </a:lvl4pPr>
            <a:lvl5pPr rtl="0">
              <a:buClr>
                <a:schemeClr val="bg2"/>
              </a:buClr>
              <a:defRPr sz="1100">
                <a:solidFill>
                  <a:schemeClr val="bg1"/>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23" name="Text Placeholder 12"/>
          <p:cNvSpPr>
            <a:spLocks noGrp="1"/>
          </p:cNvSpPr>
          <p:nvPr>
            <p:ph type="body" sz="quarter" idx="16" hasCustomPrompt="1"/>
          </p:nvPr>
        </p:nvSpPr>
        <p:spPr>
          <a:xfrm>
            <a:off x="5220000" y="836714"/>
            <a:ext cx="4176000" cy="288031"/>
          </a:xfrm>
          <a:noFill/>
        </p:spPr>
        <p:txBody>
          <a:bodyPr lIns="0" tIns="36000" rIns="0" bIns="36000" anchor="ctr"/>
          <a:lstStyle>
            <a:lvl1pPr algn="l" rtl="0">
              <a:defRPr sz="1300">
                <a:solidFill>
                  <a:schemeClr val="bg1"/>
                </a:solidFill>
                <a:latin typeface="+mn-lt"/>
              </a:defRPr>
            </a:lvl1pPr>
          </a:lstStyle>
          <a:p>
            <a:pPr lvl="0"/>
            <a:r>
              <a:rPr lang="en-AU" noProof="0"/>
              <a:t>Title</a:t>
            </a:r>
          </a:p>
        </p:txBody>
      </p:sp>
      <p:grpSp>
        <p:nvGrpSpPr>
          <p:cNvPr id="3" name="Group 2">
            <a:extLst>
              <a:ext uri="{FF2B5EF4-FFF2-40B4-BE49-F238E27FC236}">
                <a16:creationId xmlns:a16="http://schemas.microsoft.com/office/drawing/2014/main" id="{80F61F25-5266-8B0E-E157-8F1EE415271A}"/>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08D62FF4-40E6-60F8-7F92-283BA91B9DF2}"/>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A41D34FE-A1BC-F63D-2E98-31E7114D402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6" name="Freeform: Shape 5">
              <a:extLst>
                <a:ext uri="{FF2B5EF4-FFF2-40B4-BE49-F238E27FC236}">
                  <a16:creationId xmlns:a16="http://schemas.microsoft.com/office/drawing/2014/main" id="{AF9A9937-7F17-FC79-DD31-160F04F40256}"/>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7" name="TextBox 6">
            <a:extLst>
              <a:ext uri="{FF2B5EF4-FFF2-40B4-BE49-F238E27FC236}">
                <a16:creationId xmlns:a16="http://schemas.microsoft.com/office/drawing/2014/main" id="{CAF1C769-DE2E-7380-BC42-E097A7C01A0E}"/>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12125853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ack pag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E6C3DCF3-BBD9-182F-D774-4487095265BE}"/>
              </a:ext>
            </a:extLst>
          </p:cNvPr>
          <p:cNvGraphicFramePr>
            <a:graphicFrameLocks noChangeAspect="1"/>
          </p:cNvGraphicFramePr>
          <p:nvPr userDrawn="1">
            <p:custDataLst>
              <p:tags r:id="rId1"/>
            </p:custDataLst>
            <p:extLst>
              <p:ext uri="{D42A27DB-BD31-4B8C-83A1-F6EECF244321}">
                <p14:modId xmlns:p14="http://schemas.microsoft.com/office/powerpoint/2010/main" val="138142171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3" name="Object 2" hidden="1">
                        <a:extLst>
                          <a:ext uri="{FF2B5EF4-FFF2-40B4-BE49-F238E27FC236}">
                            <a16:creationId xmlns:a16="http://schemas.microsoft.com/office/drawing/2014/main" id="{E6C3DCF3-BBD9-182F-D774-4487095265B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Rectangle 11">
            <a:extLst>
              <a:ext uri="{FF2B5EF4-FFF2-40B4-BE49-F238E27FC236}">
                <a16:creationId xmlns:a16="http://schemas.microsoft.com/office/drawing/2014/main" id="{FA301358-1E68-2A96-26E5-173FB5603BDE}"/>
              </a:ext>
            </a:extLst>
          </p:cNvPr>
          <p:cNvSpPr/>
          <p:nvPr userDrawn="1"/>
        </p:nvSpPr>
        <p:spPr>
          <a:xfrm>
            <a:off x="0" y="0"/>
            <a:ext cx="9906000" cy="6864260"/>
          </a:xfrm>
          <a:prstGeom prst="rect">
            <a:avLst/>
          </a:prstGeom>
          <a:solidFill>
            <a:srgbClr val="1F2A44"/>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100" b="0" i="0" u="none" strike="noStrike" kern="0" cap="none" spc="0" normalizeH="0" baseline="0" noProof="0">
              <a:ln>
                <a:noFill/>
              </a:ln>
              <a:solidFill>
                <a:srgbClr val="D2D4DA"/>
              </a:solidFill>
              <a:effectLst/>
              <a:uLnTx/>
              <a:uFillTx/>
              <a:latin typeface="Arial"/>
              <a:ea typeface="+mn-ea"/>
              <a:cs typeface="+mn-cs"/>
            </a:endParaRPr>
          </a:p>
        </p:txBody>
      </p:sp>
      <p:pic>
        <p:nvPicPr>
          <p:cNvPr id="13" name="BRV logo">
            <a:extLst>
              <a:ext uri="{FF2B5EF4-FFF2-40B4-BE49-F238E27FC236}">
                <a16:creationId xmlns:a16="http://schemas.microsoft.com/office/drawing/2014/main" id="{DCC4FF7B-BED5-C8BE-C3D8-12D24CAF89FF}"/>
              </a:ext>
            </a:extLst>
          </p:cNvPr>
          <p:cNvPicPr>
            <a:picLocks noChangeAspect="1"/>
          </p:cNvPicPr>
          <p:nvPr userDrawn="1"/>
        </p:nvPicPr>
        <p:blipFill>
          <a:blip r:embed="rId5" cstate="print">
            <a:extLst>
              <a:ext uri="{28A0092B-C50C-407E-A947-70E740481C1C}">
                <a14:useLocalDpi xmlns:a14="http://schemas.microsoft.com/office/drawing/2010/main" val="0"/>
              </a:ext>
            </a:extLst>
          </a:blip>
          <a:srcRect/>
          <a:stretch/>
        </p:blipFill>
        <p:spPr>
          <a:xfrm>
            <a:off x="7339263" y="522762"/>
            <a:ext cx="2037076" cy="466149"/>
          </a:xfrm>
          <a:prstGeom prst="rect">
            <a:avLst/>
          </a:prstGeom>
        </p:spPr>
      </p:pic>
      <p:pic>
        <p:nvPicPr>
          <p:cNvPr id="19" name="DTF logo">
            <a:extLst>
              <a:ext uri="{FF2B5EF4-FFF2-40B4-BE49-F238E27FC236}">
                <a16:creationId xmlns:a16="http://schemas.microsoft.com/office/drawing/2014/main" id="{73BF07E3-3CED-7B98-3310-975F6FEE4252}"/>
              </a:ext>
            </a:extLst>
          </p:cNvPr>
          <p:cNvPicPr>
            <a:picLocks noChangeAspect="1"/>
          </p:cNvPicPr>
          <p:nvPr userDrawn="1"/>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8048" y="522762"/>
            <a:ext cx="993370" cy="568841"/>
          </a:xfrm>
          <a:prstGeom prst="rect">
            <a:avLst/>
          </a:prstGeom>
        </p:spPr>
      </p:pic>
      <p:grpSp>
        <p:nvGrpSpPr>
          <p:cNvPr id="9" name="Graphic elements">
            <a:extLst>
              <a:ext uri="{FF2B5EF4-FFF2-40B4-BE49-F238E27FC236}">
                <a16:creationId xmlns:a16="http://schemas.microsoft.com/office/drawing/2014/main" id="{66002FA4-06E1-6E31-CA28-59854AFE3D77}"/>
              </a:ext>
            </a:extLst>
          </p:cNvPr>
          <p:cNvGrpSpPr/>
          <p:nvPr userDrawn="1"/>
        </p:nvGrpSpPr>
        <p:grpSpPr>
          <a:xfrm>
            <a:off x="5620201" y="4717205"/>
            <a:ext cx="4285799" cy="2147683"/>
            <a:chOff x="3535488" y="2524125"/>
            <a:chExt cx="8643185" cy="4331239"/>
          </a:xfrm>
        </p:grpSpPr>
        <p:sp>
          <p:nvSpPr>
            <p:cNvPr id="10" name="Freeform: Shape 9">
              <a:extLst>
                <a:ext uri="{FF2B5EF4-FFF2-40B4-BE49-F238E27FC236}">
                  <a16:creationId xmlns:a16="http://schemas.microsoft.com/office/drawing/2014/main" id="{CDD6D720-DCF6-87FE-F473-20B658F745BD}"/>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1" name="Freeform: Shape 10">
              <a:extLst>
                <a:ext uri="{FF2B5EF4-FFF2-40B4-BE49-F238E27FC236}">
                  <a16:creationId xmlns:a16="http://schemas.microsoft.com/office/drawing/2014/main" id="{5F49609D-B9B3-535D-45AF-4630D1099B2E}"/>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4" name="Freeform: Shape 13">
              <a:extLst>
                <a:ext uri="{FF2B5EF4-FFF2-40B4-BE49-F238E27FC236}">
                  <a16:creationId xmlns:a16="http://schemas.microsoft.com/office/drawing/2014/main" id="{1BA2D416-7C9D-CD5B-7D4A-D829913AF4B9}"/>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5" name="Freeform: Shape 14">
              <a:extLst>
                <a:ext uri="{FF2B5EF4-FFF2-40B4-BE49-F238E27FC236}">
                  <a16:creationId xmlns:a16="http://schemas.microsoft.com/office/drawing/2014/main" id="{9FCAFCAB-EAEB-8872-7878-0FE84A80DD6A}"/>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grpSp>
      <p:sp>
        <p:nvSpPr>
          <p:cNvPr id="16" name="TextBox 15">
            <a:extLst>
              <a:ext uri="{FF2B5EF4-FFF2-40B4-BE49-F238E27FC236}">
                <a16:creationId xmlns:a16="http://schemas.microsoft.com/office/drawing/2014/main" id="{464E034B-84F6-F022-EEE1-4B966267A1A6}"/>
              </a:ext>
            </a:extLst>
          </p:cNvPr>
          <p:cNvSpPr txBox="1"/>
          <p:nvPr userDrawn="1"/>
        </p:nvSpPr>
        <p:spPr>
          <a:xfrm>
            <a:off x="510955" y="4618564"/>
            <a:ext cx="4855129" cy="1954381"/>
          </a:xfrm>
          <a:prstGeom prst="rect">
            <a:avLst/>
          </a:prstGeom>
          <a:noFill/>
        </p:spPr>
        <p:txBody>
          <a:bodyPr wrap="square" rtlCol="0">
            <a:spAutoFit/>
          </a:bodyPr>
          <a:lstStyle/>
          <a:p>
            <a:pPr defTabSz="914400"/>
            <a:r>
              <a:rPr lang="en-AU" sz="1100">
                <a:solidFill>
                  <a:prstClr val="white"/>
                </a:solidFill>
                <a:latin typeface="+mn-lt"/>
              </a:rPr>
              <a:t>© State of Victoria 2023</a:t>
            </a:r>
          </a:p>
          <a:p>
            <a:pPr defTabSz="914400"/>
            <a:r>
              <a:rPr lang="en-AU" sz="1100">
                <a:solidFill>
                  <a:prstClr val="white"/>
                </a:solidFill>
                <a:latin typeface="+mn-lt"/>
              </a:rPr>
              <a:t> </a:t>
            </a:r>
          </a:p>
          <a:p>
            <a:pPr defTabSz="914400"/>
            <a:endParaRPr lang="en-AU" sz="1100">
              <a:solidFill>
                <a:prstClr val="white"/>
              </a:solidFill>
              <a:latin typeface="+mn-lt"/>
            </a:endParaRPr>
          </a:p>
          <a:p>
            <a:pPr defTabSz="914400"/>
            <a:r>
              <a:rPr lang="en-AU" sz="1100">
                <a:solidFill>
                  <a:prstClr val="white"/>
                </a:solidFill>
                <a:latin typeface="+mn-lt"/>
              </a:rPr>
              <a:t>You are free to re-use this work under a Creative Commons Attribution 4.0 licence, provided you credit the State of Victoria (Department of Treasury and Finance) as author, indicate if changes were made and comply with the other licence terms. The licence does not apply to any branding, including Government logos.</a:t>
            </a:r>
          </a:p>
          <a:p>
            <a:pPr defTabSz="914400"/>
            <a:r>
              <a:rPr lang="en-AU" sz="1100">
                <a:solidFill>
                  <a:prstClr val="white"/>
                </a:solidFill>
                <a:latin typeface="+mn-lt"/>
              </a:rPr>
              <a:t> </a:t>
            </a:r>
          </a:p>
          <a:p>
            <a:pPr defTabSz="914400"/>
            <a:r>
              <a:rPr lang="en-AU" sz="1100">
                <a:solidFill>
                  <a:prstClr val="white"/>
                </a:solidFill>
                <a:latin typeface="+mn-lt"/>
              </a:rPr>
              <a:t>Copyright queries may be directed to IPpolicy@dtf.vic.gov.au</a:t>
            </a:r>
          </a:p>
          <a:p>
            <a:pPr defTabSz="914400"/>
            <a:endParaRPr lang="en-AU" sz="1100">
              <a:solidFill>
                <a:prstClr val="white"/>
              </a:solidFill>
              <a:latin typeface="+mn-lt"/>
            </a:endParaRPr>
          </a:p>
        </p:txBody>
      </p:sp>
    </p:spTree>
    <p:extLst>
      <p:ext uri="{BB962C8B-B14F-4D97-AF65-F5344CB8AC3E}">
        <p14:creationId xmlns:p14="http://schemas.microsoft.com/office/powerpoint/2010/main" val="954092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s Blue">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pSp>
        <p:nvGrpSpPr>
          <p:cNvPr id="5" name="Group 4">
            <a:extLst>
              <a:ext uri="{FF2B5EF4-FFF2-40B4-BE49-F238E27FC236}">
                <a16:creationId xmlns:a16="http://schemas.microsoft.com/office/drawing/2014/main" id="{03FC33C3-0039-A536-26A1-7DBB0C12B4D7}"/>
              </a:ext>
            </a:extLst>
          </p:cNvPr>
          <p:cNvGrpSpPr/>
          <p:nvPr userDrawn="1"/>
        </p:nvGrpSpPr>
        <p:grpSpPr>
          <a:xfrm>
            <a:off x="8716488" y="5668488"/>
            <a:ext cx="1193470" cy="1193470"/>
            <a:chOff x="10069009" y="2893384"/>
            <a:chExt cx="1704975" cy="1704975"/>
          </a:xfrm>
        </p:grpSpPr>
        <p:sp>
          <p:nvSpPr>
            <p:cNvPr id="6" name="Freeform: Shape 5">
              <a:extLst>
                <a:ext uri="{FF2B5EF4-FFF2-40B4-BE49-F238E27FC236}">
                  <a16:creationId xmlns:a16="http://schemas.microsoft.com/office/drawing/2014/main" id="{34399B94-C3DB-8B52-2B00-C3C256B735E6}"/>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FA4DCBED-3105-F2FB-5EE6-00977F3E1554}"/>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1E8FFA23-9D0B-26B0-88A2-37417927A4C8}"/>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15093219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Content Placeholder 1"/>
          <p:cNvSpPr>
            <a:spLocks noGrp="1"/>
          </p:cNvSpPr>
          <p:nvPr>
            <p:ph sz="quarter" idx="13" hasCustomPrompt="1"/>
          </p:nvPr>
        </p:nvSpPr>
        <p:spPr>
          <a:xfrm>
            <a:off x="539999" y="1268760"/>
            <a:ext cx="8820000" cy="4887491"/>
          </a:xfrm>
        </p:spPr>
        <p:txBody>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a:solidFill>
                  <a:schemeClr val="tx2"/>
                </a:solidFill>
              </a:defRPr>
            </a:lvl1pPr>
            <a:lvl2pPr marL="504000" indent="-252000" rtl="0">
              <a:spcAft>
                <a:spcPts val="600"/>
              </a:spcAft>
              <a:buClr>
                <a:schemeClr val="bg1"/>
              </a:buClr>
              <a:buFont typeface="Segoe UI" panose="020B0502040204020203" pitchFamily="34" charset="0"/>
              <a:buChar char="–"/>
              <a:defRPr sz="1200">
                <a:solidFill>
                  <a:schemeClr val="tx2"/>
                </a:solidFill>
              </a:defRPr>
            </a:lvl2pPr>
            <a:lvl3pPr marL="756000" indent="-252000" rtl="0">
              <a:spcAft>
                <a:spcPts val="600"/>
              </a:spcAft>
              <a:buClr>
                <a:schemeClr val="bg1"/>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itle 1">
            <a:extLst>
              <a:ext uri="{FF2B5EF4-FFF2-40B4-BE49-F238E27FC236}">
                <a16:creationId xmlns:a16="http://schemas.microsoft.com/office/drawing/2014/main" id="{131B934D-907E-C9FE-5568-1B58E3D535CE}"/>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E3C03009-60CE-50AE-3C74-4BB8FC57306B}"/>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90671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ntents_V2">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15093219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Content Placeholder 1"/>
          <p:cNvSpPr>
            <a:spLocks noGrp="1"/>
          </p:cNvSpPr>
          <p:nvPr>
            <p:ph sz="quarter" idx="13" hasCustomPrompt="1"/>
          </p:nvPr>
        </p:nvSpPr>
        <p:spPr>
          <a:xfrm>
            <a:off x="539999" y="1268760"/>
            <a:ext cx="8820000" cy="4887491"/>
          </a:xfrm>
        </p:spPr>
        <p:txBody>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a:solidFill>
                  <a:schemeClr val="tx2"/>
                </a:solidFill>
              </a:defRPr>
            </a:lvl1pPr>
            <a:lvl2pPr marL="504000" indent="-252000" rtl="0">
              <a:spcAft>
                <a:spcPts val="600"/>
              </a:spcAft>
              <a:buClr>
                <a:schemeClr val="bg1"/>
              </a:buClr>
              <a:buFont typeface="Segoe UI" panose="020B0502040204020203" pitchFamily="34" charset="0"/>
              <a:buChar char="–"/>
              <a:defRPr sz="1200">
                <a:solidFill>
                  <a:schemeClr val="tx2"/>
                </a:solidFill>
              </a:defRPr>
            </a:lvl2pPr>
            <a:lvl3pPr marL="756000" indent="-252000" rtl="0">
              <a:spcAft>
                <a:spcPts val="600"/>
              </a:spcAft>
              <a:buClr>
                <a:schemeClr val="bg1"/>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3" name="Title 1">
            <a:extLst>
              <a:ext uri="{FF2B5EF4-FFF2-40B4-BE49-F238E27FC236}">
                <a16:creationId xmlns:a16="http://schemas.microsoft.com/office/drawing/2014/main" id="{131B934D-907E-C9FE-5568-1B58E3D535CE}"/>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E3C03009-60CE-50AE-3C74-4BB8FC57306B}"/>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E6FBBB4E-D1DE-12F6-6640-9D524BC9C773}"/>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20" name="TextBox 19">
            <a:extLst>
              <a:ext uri="{FF2B5EF4-FFF2-40B4-BE49-F238E27FC236}">
                <a16:creationId xmlns:a16="http://schemas.microsoft.com/office/drawing/2014/main" id="{52D84F24-9854-56BF-C9E9-236C355B30CB}"/>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21" name="Graphic elements">
            <a:extLst>
              <a:ext uri="{FF2B5EF4-FFF2-40B4-BE49-F238E27FC236}">
                <a16:creationId xmlns:a16="http://schemas.microsoft.com/office/drawing/2014/main" id="{0F548CEA-F268-82E5-9CB0-2DE13FA17342}"/>
              </a:ext>
            </a:extLst>
          </p:cNvPr>
          <p:cNvGrpSpPr/>
          <p:nvPr userDrawn="1"/>
        </p:nvGrpSpPr>
        <p:grpSpPr>
          <a:xfrm>
            <a:off x="8355768" y="6080215"/>
            <a:ext cx="1555548" cy="777785"/>
            <a:chOff x="3532313" y="2524125"/>
            <a:chExt cx="8656007" cy="4328064"/>
          </a:xfrm>
        </p:grpSpPr>
        <p:sp>
          <p:nvSpPr>
            <p:cNvPr id="22" name="Freeform: Shape 21">
              <a:extLst>
                <a:ext uri="{FF2B5EF4-FFF2-40B4-BE49-F238E27FC236}">
                  <a16:creationId xmlns:a16="http://schemas.microsoft.com/office/drawing/2014/main" id="{427F12B7-6790-EFED-A678-B8027475EEED}"/>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3" name="Freeform: Shape 22">
              <a:extLst>
                <a:ext uri="{FF2B5EF4-FFF2-40B4-BE49-F238E27FC236}">
                  <a16:creationId xmlns:a16="http://schemas.microsoft.com/office/drawing/2014/main" id="{9AD0A7CE-6F1C-4065-445B-686D6326271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4" name="Freeform: Shape 23">
              <a:extLst>
                <a:ext uri="{FF2B5EF4-FFF2-40B4-BE49-F238E27FC236}">
                  <a16:creationId xmlns:a16="http://schemas.microsoft.com/office/drawing/2014/main" id="{3B2E1916-BFB4-F318-D59F-E05ABB5C3931}"/>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5" name="Freeform: Shape 24">
              <a:extLst>
                <a:ext uri="{FF2B5EF4-FFF2-40B4-BE49-F238E27FC236}">
                  <a16:creationId xmlns:a16="http://schemas.microsoft.com/office/drawing/2014/main" id="{C9B27873-12CA-9831-4899-88547A29A9B2}"/>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6" name="Slide Number Placeholder 5">
            <a:extLst>
              <a:ext uri="{FF2B5EF4-FFF2-40B4-BE49-F238E27FC236}">
                <a16:creationId xmlns:a16="http://schemas.microsoft.com/office/drawing/2014/main" id="{9AC8B6CC-E77C-4FBA-B91C-541938801D4E}"/>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395068739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s Grey">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56088311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2" name="Content Placeholder 1"/>
          <p:cNvSpPr>
            <a:spLocks noGrp="1"/>
          </p:cNvSpPr>
          <p:nvPr>
            <p:ph sz="quarter" idx="13" hasCustomPrompt="1"/>
          </p:nvPr>
        </p:nvSpPr>
        <p:spPr>
          <a:xfrm>
            <a:off x="540000" y="1268760"/>
            <a:ext cx="8820000" cy="4919389"/>
          </a:xfrm>
        </p:spPr>
        <p:txBody>
          <a:bodyPr/>
          <a:lstStyle>
            <a:lvl1pPr marL="252000" marR="0" indent="-252000" algn="l" defTabSz="914349" rtl="0" eaLnBrk="1" fontAlgn="auto" latinLnBrk="0" hangingPunct="1">
              <a:lnSpc>
                <a:spcPct val="100000"/>
              </a:lnSpc>
              <a:spcBef>
                <a:spcPts val="400"/>
              </a:spcBef>
              <a:spcAft>
                <a:spcPts val="600"/>
              </a:spcAft>
              <a:buClr>
                <a:schemeClr val="bg2"/>
              </a:buClr>
              <a:buSzTx/>
              <a:buFont typeface="Arial" panose="020B0604020202020204" pitchFamily="34" charset="0"/>
              <a:buChar char="•"/>
              <a:tabLst/>
              <a:defRPr sz="1200"/>
            </a:lvl1pPr>
            <a:lvl2pPr marL="504000" indent="-252000" rtl="0">
              <a:spcAft>
                <a:spcPts val="600"/>
              </a:spcAft>
              <a:buClr>
                <a:schemeClr val="bg2"/>
              </a:buClr>
              <a:buFont typeface="Segoe UI" panose="020B0502040204020203" pitchFamily="34" charset="0"/>
              <a:buChar char="–"/>
              <a:defRPr sz="1200"/>
            </a:lvl2pPr>
            <a:lvl3pPr marL="756000" indent="-252000" rtl="0">
              <a:spcAft>
                <a:spcPts val="600"/>
              </a:spcAft>
              <a:buClr>
                <a:schemeClr val="bg2"/>
              </a:buClr>
              <a:buFont typeface="Arial" panose="020B0604020202020204" pitchFamily="34" charset="0"/>
              <a:buChar char="•"/>
              <a:defRPr sz="1200"/>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3" name="Title 1">
            <a:extLst>
              <a:ext uri="{FF2B5EF4-FFF2-40B4-BE49-F238E27FC236}">
                <a16:creationId xmlns:a16="http://schemas.microsoft.com/office/drawing/2014/main" id="{CDCB83E6-1DC4-BAE4-C071-65086FF2A8F3}"/>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3FB1B121-9C26-654D-787D-92A288A8A31A}"/>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358691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with titl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7F9B17D7-DE8A-C9AA-8E8D-01786E847CEA}"/>
              </a:ext>
            </a:extLst>
          </p:cNvPr>
          <p:cNvGraphicFramePr>
            <a:graphicFrameLocks noChangeAspect="1"/>
          </p:cNvGraphicFramePr>
          <p:nvPr userDrawn="1">
            <p:custDataLst>
              <p:tags r:id="rId2"/>
            </p:custDataLst>
            <p:extLst>
              <p:ext uri="{D42A27DB-BD31-4B8C-83A1-F6EECF244321}">
                <p14:modId xmlns:p14="http://schemas.microsoft.com/office/powerpoint/2010/main" val="10289369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7F9B17D7-DE8A-C9AA-8E8D-01786E847CE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0" name="Title 1"/>
          <p:cNvSpPr>
            <a:spLocks noGrp="1"/>
          </p:cNvSpPr>
          <p:nvPr>
            <p:ph type="title" hasCustomPrompt="1"/>
          </p:nvPr>
        </p:nvSpPr>
        <p:spPr>
          <a:xfrm>
            <a:off x="540000" y="548681"/>
            <a:ext cx="7836062"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grpSp>
        <p:nvGrpSpPr>
          <p:cNvPr id="4" name="Group 3">
            <a:extLst>
              <a:ext uri="{FF2B5EF4-FFF2-40B4-BE49-F238E27FC236}">
                <a16:creationId xmlns:a16="http://schemas.microsoft.com/office/drawing/2014/main" id="{2C883C5C-29AD-722C-2BA4-D71A735F0673}"/>
              </a:ext>
            </a:extLst>
          </p:cNvPr>
          <p:cNvGrpSpPr/>
          <p:nvPr userDrawn="1"/>
        </p:nvGrpSpPr>
        <p:grpSpPr>
          <a:xfrm>
            <a:off x="8627258" y="0"/>
            <a:ext cx="1282700" cy="6861958"/>
            <a:chOff x="11229975" y="1714500"/>
            <a:chExt cx="962025" cy="5143500"/>
          </a:xfrm>
        </p:grpSpPr>
        <p:sp>
          <p:nvSpPr>
            <p:cNvPr id="6" name="Freeform: Shape 5">
              <a:extLst>
                <a:ext uri="{FF2B5EF4-FFF2-40B4-BE49-F238E27FC236}">
                  <a16:creationId xmlns:a16="http://schemas.microsoft.com/office/drawing/2014/main" id="{02DC3626-81BE-710D-4D68-84AE67D71B45}"/>
                </a:ext>
              </a:extLst>
            </p:cNvPr>
            <p:cNvSpPr/>
            <p:nvPr/>
          </p:nvSpPr>
          <p:spPr>
            <a:xfrm>
              <a:off x="11229975" y="4286250"/>
              <a:ext cx="962025" cy="2571750"/>
            </a:xfrm>
            <a:custGeom>
              <a:avLst/>
              <a:gdLst>
                <a:gd name="connsiteX0" fmla="*/ 962025 w 962025"/>
                <a:gd name="connsiteY0" fmla="*/ 2571750 h 2571750"/>
                <a:gd name="connsiteX1" fmla="*/ 0 w 962025"/>
                <a:gd name="connsiteY1" fmla="*/ 2571750 h 2571750"/>
                <a:gd name="connsiteX2" fmla="*/ 960692 w 962025"/>
                <a:gd name="connsiteY2" fmla="*/ 0 h 2571750"/>
                <a:gd name="connsiteX3" fmla="*/ 962025 w 962025"/>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2571750"/>
                  </a:moveTo>
                  <a:lnTo>
                    <a:pt x="0" y="2571750"/>
                  </a:lnTo>
                  <a:lnTo>
                    <a:pt x="960692" y="0"/>
                  </a:lnTo>
                  <a:lnTo>
                    <a:pt x="962025" y="2571750"/>
                  </a:lnTo>
                  <a:close/>
                </a:path>
              </a:pathLst>
            </a:custGeom>
            <a:solidFill>
              <a:schemeClr val="accent1"/>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BA2E25F8-5768-5E7D-18A5-05456EF811FB}"/>
                </a:ext>
              </a:extLst>
            </p:cNvPr>
            <p:cNvSpPr/>
            <p:nvPr/>
          </p:nvSpPr>
          <p:spPr>
            <a:xfrm>
              <a:off x="11229975" y="1714500"/>
              <a:ext cx="962025" cy="2571750"/>
            </a:xfrm>
            <a:custGeom>
              <a:avLst/>
              <a:gdLst>
                <a:gd name="connsiteX0" fmla="*/ 962025 w 962025"/>
                <a:gd name="connsiteY0" fmla="*/ 0 h 2571750"/>
                <a:gd name="connsiteX1" fmla="*/ 0 w 962025"/>
                <a:gd name="connsiteY1" fmla="*/ 0 h 2571750"/>
                <a:gd name="connsiteX2" fmla="*/ 960692 w 962025"/>
                <a:gd name="connsiteY2" fmla="*/ 2571750 h 2571750"/>
                <a:gd name="connsiteX3" fmla="*/ 962025 w 962025"/>
                <a:gd name="connsiteY3" fmla="*/ 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0"/>
                  </a:moveTo>
                  <a:lnTo>
                    <a:pt x="0" y="0"/>
                  </a:lnTo>
                  <a:lnTo>
                    <a:pt x="960692" y="2571750"/>
                  </a:lnTo>
                  <a:lnTo>
                    <a:pt x="962025" y="0"/>
                  </a:lnTo>
                  <a:close/>
                </a:path>
              </a:pathLst>
            </a:custGeom>
            <a:solidFill>
              <a:schemeClr val="accent5"/>
            </a:solidFill>
            <a:ln w="9525" cap="flat">
              <a:noFill/>
              <a:prstDash val="solid"/>
              <a:miter/>
            </a:ln>
          </p:spPr>
          <p:txBody>
            <a:bodyPr rtlCol="0" anchor="ctr"/>
            <a:lstStyle/>
            <a:p>
              <a:endParaRPr lang="en-AU"/>
            </a:p>
          </p:txBody>
        </p:sp>
      </p:grpSp>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7879605" cy="300037"/>
          </a:xfrm>
        </p:spPr>
        <p:txBody>
          <a:bodyPr anchor="ctr"/>
          <a:lstStyle>
            <a:lvl1pPr rtl="0">
              <a:defRPr sz="800">
                <a:solidFill>
                  <a:schemeClr val="tx1"/>
                </a:solidFill>
              </a:defRPr>
            </a:lvl1pPr>
          </a:lstStyle>
          <a:p>
            <a:pPr lvl="0"/>
            <a:r>
              <a:rPr lang="en-AU" noProof="0"/>
              <a:t>Source</a:t>
            </a:r>
          </a:p>
        </p:txBody>
      </p:sp>
      <p:cxnSp>
        <p:nvCxnSpPr>
          <p:cNvPr id="8" name="Straight Connector 7">
            <a:extLst>
              <a:ext uri="{FF2B5EF4-FFF2-40B4-BE49-F238E27FC236}">
                <a16:creationId xmlns:a16="http://schemas.microsoft.com/office/drawing/2014/main" id="{820A0974-16D5-3CB7-961E-B441D9BD508A}"/>
              </a:ext>
            </a:extLst>
          </p:cNvPr>
          <p:cNvCxnSpPr>
            <a:cxnSpLocks/>
          </p:cNvCxnSpPr>
          <p:nvPr userDrawn="1"/>
        </p:nvCxnSpPr>
        <p:spPr>
          <a:xfrm>
            <a:off x="539998" y="980309"/>
            <a:ext cx="783606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589603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_nav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39998" y="5824215"/>
            <a:ext cx="8251699" cy="300037"/>
          </a:xfrm>
        </p:spPr>
        <p:txBody>
          <a:bodyPr anchor="ctr"/>
          <a:lstStyle>
            <a:lvl1pPr rtl="0">
              <a:defRPr sz="800">
                <a:solidFill>
                  <a:schemeClr val="bg1"/>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39998" y="1267969"/>
            <a:ext cx="8251699" cy="4465288"/>
          </a:xfrm>
        </p:spPr>
        <p:txBody>
          <a:bodyPr/>
          <a:lstStyle>
            <a:lvl1pPr rtl="0">
              <a:defRPr sz="1100">
                <a:solidFill>
                  <a:schemeClr val="bg1"/>
                </a:solidFill>
              </a:defRPr>
            </a:lvl1pPr>
            <a:lvl2pPr rtl="0">
              <a:defRPr sz="1100">
                <a:solidFill>
                  <a:schemeClr val="bg1"/>
                </a:solidFill>
              </a:defRPr>
            </a:lvl2pPr>
            <a:lvl3pPr rtl="0">
              <a:defRPr sz="1100">
                <a:solidFill>
                  <a:schemeClr val="bg1"/>
                </a:solidFill>
              </a:defRPr>
            </a:lvl3pPr>
            <a:lvl4pPr rtl="0">
              <a:defRPr sz="1100">
                <a:solidFill>
                  <a:schemeClr val="bg1"/>
                </a:solidFill>
              </a:defRPr>
            </a:lvl4pPr>
            <a:lvl5pPr rtl="0">
              <a:defRPr sz="11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E82BA6E-CAA3-8344-A0AF-425A459F8A42}"/>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9498C920-F0CD-AA6F-63FC-56569A3A52EC}"/>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1" name="Graphic elements">
            <a:extLst>
              <a:ext uri="{FF2B5EF4-FFF2-40B4-BE49-F238E27FC236}">
                <a16:creationId xmlns:a16="http://schemas.microsoft.com/office/drawing/2014/main" id="{0CED8651-68EB-F51D-BB18-FBF0176E350A}"/>
              </a:ext>
            </a:extLst>
          </p:cNvPr>
          <p:cNvGrpSpPr/>
          <p:nvPr userDrawn="1"/>
        </p:nvGrpSpPr>
        <p:grpSpPr>
          <a:xfrm>
            <a:off x="8355768" y="6080215"/>
            <a:ext cx="1555548" cy="777785"/>
            <a:chOff x="3532313" y="2524125"/>
            <a:chExt cx="8656007" cy="4328064"/>
          </a:xfrm>
        </p:grpSpPr>
        <p:sp>
          <p:nvSpPr>
            <p:cNvPr id="12" name="Freeform: Shape 11">
              <a:extLst>
                <a:ext uri="{FF2B5EF4-FFF2-40B4-BE49-F238E27FC236}">
                  <a16:creationId xmlns:a16="http://schemas.microsoft.com/office/drawing/2014/main" id="{41D7248A-3853-E50C-D555-F4F392E84D93}"/>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012C53C6-66BB-3B3F-95AB-AE28A969AA9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DE702F51-4A7D-A163-25FF-6FE4D24A2718}"/>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A4E1BDB9-821C-0755-79D3-A7F06C0BFAA3}"/>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058D7E3A-BB32-775A-A1E6-F55EE597B002}"/>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244066415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content_gre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39998" y="5824215"/>
            <a:ext cx="8251699" cy="300037"/>
          </a:xfrm>
        </p:spPr>
        <p:txBody>
          <a:bodyPr anchor="ctr"/>
          <a:lstStyle>
            <a:lvl1pPr rtl="0">
              <a:defRPr sz="800">
                <a:solidFill>
                  <a:schemeClr val="tx2"/>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39998" y="1267969"/>
            <a:ext cx="8251699"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2" name="Group 21">
            <a:extLst>
              <a:ext uri="{FF2B5EF4-FFF2-40B4-BE49-F238E27FC236}">
                <a16:creationId xmlns:a16="http://schemas.microsoft.com/office/drawing/2014/main" id="{77487EB7-AE92-5F79-6E1F-97BDE6E585C7}"/>
              </a:ext>
            </a:extLst>
          </p:cNvPr>
          <p:cNvGrpSpPr/>
          <p:nvPr userDrawn="1"/>
        </p:nvGrpSpPr>
        <p:grpSpPr>
          <a:xfrm>
            <a:off x="8355768" y="6080215"/>
            <a:ext cx="1555548" cy="777785"/>
            <a:chOff x="8355768" y="6080215"/>
            <a:chExt cx="1555548" cy="777785"/>
          </a:xfrm>
        </p:grpSpPr>
        <p:sp>
          <p:nvSpPr>
            <p:cNvPr id="9" name="TextBox 8">
              <a:extLst>
                <a:ext uri="{FF2B5EF4-FFF2-40B4-BE49-F238E27FC236}">
                  <a16:creationId xmlns:a16="http://schemas.microsoft.com/office/drawing/2014/main" id="{C814A1BB-3334-016A-9F1C-21BD251457C7}"/>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E6FB17C8-2B21-4EBF-2C33-8DA5F9093B9A}"/>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1" name="Graphic elements">
              <a:extLst>
                <a:ext uri="{FF2B5EF4-FFF2-40B4-BE49-F238E27FC236}">
                  <a16:creationId xmlns:a16="http://schemas.microsoft.com/office/drawing/2014/main" id="{FD330FA6-DC15-3487-7093-FE4A7A2F39D2}"/>
                </a:ext>
              </a:extLst>
            </p:cNvPr>
            <p:cNvGrpSpPr/>
            <p:nvPr userDrawn="1"/>
          </p:nvGrpSpPr>
          <p:grpSpPr>
            <a:xfrm>
              <a:off x="8355768" y="6080215"/>
              <a:ext cx="1555548" cy="777785"/>
              <a:chOff x="3532313" y="2524125"/>
              <a:chExt cx="8656007" cy="4328064"/>
            </a:xfrm>
          </p:grpSpPr>
          <p:sp>
            <p:nvSpPr>
              <p:cNvPr id="12" name="Freeform: Shape 11">
                <a:extLst>
                  <a:ext uri="{FF2B5EF4-FFF2-40B4-BE49-F238E27FC236}">
                    <a16:creationId xmlns:a16="http://schemas.microsoft.com/office/drawing/2014/main" id="{D6CEE269-DAC7-2ECD-D0A7-5150BA9B9884}"/>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F62CE445-3BFA-E061-6877-C0BBEDCE901D}"/>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9BE19E1D-3682-A736-91CC-93D577DB59C1}"/>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A671DF4B-1D6E-C39E-EA09-FF4D8DEAD520}"/>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4C78D134-F7C9-6B7F-94AF-5E634D81B413}"/>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grpSp>
    </p:spTree>
    <p:extLst>
      <p:ext uri="{BB962C8B-B14F-4D97-AF65-F5344CB8AC3E}">
        <p14:creationId xmlns:p14="http://schemas.microsoft.com/office/powerpoint/2010/main" val="341299497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oleObject" Target="../embeddings/oleObject1.bin"/><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ags" Target="../tags/tag2.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36"/>
            </p:custDataLst>
            <p:extLst>
              <p:ext uri="{D42A27DB-BD31-4B8C-83A1-F6EECF244321}">
                <p14:modId xmlns:p14="http://schemas.microsoft.com/office/powerpoint/2010/main" val="607887213"/>
              </p:ext>
            </p:extLst>
          </p:nvPr>
        </p:nvGraphicFramePr>
        <p:xfrm>
          <a:off x="1590" y="1589"/>
          <a:ext cx="1587" cy="1587"/>
        </p:xfrm>
        <a:graphic>
          <a:graphicData uri="http://schemas.openxmlformats.org/presentationml/2006/ole">
            <mc:AlternateContent xmlns:mc="http://schemas.openxmlformats.org/markup-compatibility/2006">
              <mc:Choice xmlns:v="urn:schemas-microsoft-com:vml" Requires="v">
                <p:oleObj name="think-cell Slide" r:id="rId37" imgW="270" imgH="270" progId="TCLayout.ActiveDocument.1">
                  <p:embed/>
                </p:oleObj>
              </mc:Choice>
              <mc:Fallback>
                <p:oleObj name="think-cell Slide" r:id="rId37" imgW="270" imgH="270" progId="TCLayout.ActiveDocument.1">
                  <p:embed/>
                  <p:pic>
                    <p:nvPicPr>
                      <p:cNvPr id="4" name="Object 3" hidden="1"/>
                      <p:cNvPicPr/>
                      <p:nvPr/>
                    </p:nvPicPr>
                    <p:blipFill>
                      <a:blip r:embed="rId38"/>
                      <a:stretch>
                        <a:fillRect/>
                      </a:stretch>
                    </p:blipFill>
                    <p:spPr>
                      <a:xfrm>
                        <a:off x="1590" y="1589"/>
                        <a:ext cx="1587" cy="1587"/>
                      </a:xfrm>
                      <a:prstGeom prst="rect">
                        <a:avLst/>
                      </a:prstGeom>
                    </p:spPr>
                  </p:pic>
                </p:oleObj>
              </mc:Fallback>
            </mc:AlternateContent>
          </a:graphicData>
        </a:graphic>
      </p:graphicFrame>
      <p:sp>
        <p:nvSpPr>
          <p:cNvPr id="2" name="Title Placeholder 1"/>
          <p:cNvSpPr>
            <a:spLocks noGrp="1"/>
          </p:cNvSpPr>
          <p:nvPr>
            <p:ph type="title"/>
          </p:nvPr>
        </p:nvSpPr>
        <p:spPr>
          <a:xfrm>
            <a:off x="540215" y="403200"/>
            <a:ext cx="8824911" cy="400095"/>
          </a:xfrm>
          <a:prstGeom prst="rect">
            <a:avLst/>
          </a:prstGeom>
        </p:spPr>
        <p:txBody>
          <a:bodyPr vert="horz" lIns="0" tIns="45713" rIns="0" bIns="45713" rtlCol="0" anchor="t" anchorCtr="0">
            <a:spAutoFit/>
          </a:bodyPr>
          <a:lstStyle/>
          <a:p>
            <a:r>
              <a:rPr lang="en-AU" noProof="0"/>
              <a:t>Governing thought</a:t>
            </a:r>
          </a:p>
        </p:txBody>
      </p:sp>
      <p:sp>
        <p:nvSpPr>
          <p:cNvPr id="3" name="Text Placeholder 2"/>
          <p:cNvSpPr>
            <a:spLocks noGrp="1"/>
          </p:cNvSpPr>
          <p:nvPr>
            <p:ph type="body" idx="1"/>
          </p:nvPr>
        </p:nvSpPr>
        <p:spPr>
          <a:xfrm>
            <a:off x="540000" y="1845192"/>
            <a:ext cx="8823600" cy="4030009"/>
          </a:xfrm>
          <a:prstGeom prst="rect">
            <a:avLst/>
          </a:prstGeom>
        </p:spPr>
        <p:txBody>
          <a:bodyPr vert="horz" lIns="0" tIns="45713" rIns="0" bIns="45713" rtlCol="0">
            <a:noAutofit/>
          </a:bodyPr>
          <a:lstStyle/>
          <a:p>
            <a:pPr lvl="0"/>
            <a:r>
              <a:rPr lang="en-AU" noProof="0"/>
              <a:t>Body</a:t>
            </a:r>
          </a:p>
          <a:p>
            <a:pPr lvl="1"/>
            <a:r>
              <a:rPr lang="en-AU" noProof="0"/>
              <a:t>Second level</a:t>
            </a:r>
          </a:p>
          <a:p>
            <a:pPr lvl="2"/>
            <a:r>
              <a:rPr lang="en-AU" noProof="0"/>
              <a:t>Third level</a:t>
            </a:r>
          </a:p>
          <a:p>
            <a:pPr lvl="3"/>
            <a:r>
              <a:rPr lang="en-AU" noProof="0"/>
              <a:t>Fourth level</a:t>
            </a:r>
          </a:p>
          <a:p>
            <a:pPr lvl="4"/>
            <a:r>
              <a:rPr lang="en-AU" noProof="0"/>
              <a:t>Fifth level</a:t>
            </a:r>
          </a:p>
          <a:p>
            <a:pPr lvl="5"/>
            <a:r>
              <a:rPr lang="en-AU" noProof="0"/>
              <a:t>Sixth level</a:t>
            </a:r>
          </a:p>
          <a:p>
            <a:pPr lvl="6"/>
            <a:r>
              <a:rPr lang="en-AU" noProof="0"/>
              <a:t>Seventh level</a:t>
            </a:r>
          </a:p>
          <a:p>
            <a:pPr lvl="7"/>
            <a:r>
              <a:rPr lang="en-AU" noProof="0"/>
              <a:t>Eight level</a:t>
            </a:r>
          </a:p>
        </p:txBody>
      </p:sp>
      <p:sp>
        <p:nvSpPr>
          <p:cNvPr id="6" name="TextBox 5">
            <a:extLst>
              <a:ext uri="{FF2B5EF4-FFF2-40B4-BE49-F238E27FC236}">
                <a16:creationId xmlns:a16="http://schemas.microsoft.com/office/drawing/2014/main" id="{FB26F56F-6C90-C6B0-BECB-E7F3C5E2B054}"/>
              </a:ext>
            </a:extLst>
          </p:cNvPr>
          <p:cNvSpPr txBox="1"/>
          <p:nvPr userDrawn="1">
            <p:extLst>
              <p:ext uri="{1162E1C5-73C7-4A58-AE30-91384D911F3F}">
                <p184:classification xmlns:p184="http://schemas.microsoft.com/office/powerpoint/2018/4/main" val="ftr"/>
              </p:ext>
            </p:extLst>
          </p:nvPr>
        </p:nvSpPr>
        <p:spPr>
          <a:xfrm>
            <a:off x="63500" y="6626860"/>
            <a:ext cx="534988" cy="167640"/>
          </a:xfrm>
          <a:prstGeom prst="rect">
            <a:avLst/>
          </a:prstGeom>
        </p:spPr>
        <p:txBody>
          <a:bodyPr horzOverflow="overflow" lIns="0" tIns="0" rIns="0" bIns="0">
            <a:spAutoFit/>
          </a:bodyPr>
          <a:lstStyle/>
          <a:p>
            <a:pPr algn="l"/>
            <a:r>
              <a:rPr lang="en-AU" sz="1100">
                <a:solidFill>
                  <a:srgbClr val="000000"/>
                </a:solidFill>
                <a:latin typeface="Calibri" panose="020F0502020204030204" pitchFamily="34" charset="0"/>
                <a:cs typeface="Calibri" panose="020F0502020204030204" pitchFamily="34" charset="0"/>
              </a:rPr>
              <a:t>OFFICIAL</a:t>
            </a:r>
          </a:p>
        </p:txBody>
      </p:sp>
    </p:spTree>
    <p:extLst>
      <p:ext uri="{BB962C8B-B14F-4D97-AF65-F5344CB8AC3E}">
        <p14:creationId xmlns:p14="http://schemas.microsoft.com/office/powerpoint/2010/main" val="3713331802"/>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04" r:id="rId3"/>
    <p:sldLayoutId id="2147483684" r:id="rId4"/>
    <p:sldLayoutId id="2147483791" r:id="rId5"/>
    <p:sldLayoutId id="2147483685" r:id="rId6"/>
    <p:sldLayoutId id="2147483672" r:id="rId7"/>
    <p:sldLayoutId id="2147483781" r:id="rId8"/>
    <p:sldLayoutId id="2147483787" r:id="rId9"/>
    <p:sldLayoutId id="2147483789" r:id="rId10"/>
    <p:sldLayoutId id="2147483786" r:id="rId11"/>
    <p:sldLayoutId id="2147483771" r:id="rId12"/>
    <p:sldLayoutId id="2147483790" r:id="rId13"/>
    <p:sldLayoutId id="2147483801" r:id="rId14"/>
    <p:sldLayoutId id="2147483772" r:id="rId15"/>
    <p:sldLayoutId id="2147483796" r:id="rId16"/>
    <p:sldLayoutId id="2147483793" r:id="rId17"/>
    <p:sldLayoutId id="2147483797" r:id="rId18"/>
    <p:sldLayoutId id="2147483794" r:id="rId19"/>
    <p:sldLayoutId id="2147483798" r:id="rId20"/>
    <p:sldLayoutId id="2147483795" r:id="rId21"/>
    <p:sldLayoutId id="2147483799" r:id="rId22"/>
    <p:sldLayoutId id="2147483792" r:id="rId23"/>
    <p:sldLayoutId id="2147483800" r:id="rId24"/>
    <p:sldLayoutId id="2147483692" r:id="rId25"/>
    <p:sldLayoutId id="2147483725" r:id="rId26"/>
    <p:sldLayoutId id="2147483726" r:id="rId27"/>
    <p:sldLayoutId id="2147483755" r:id="rId28"/>
    <p:sldLayoutId id="2147483745" r:id="rId29"/>
    <p:sldLayoutId id="2147483760" r:id="rId30"/>
    <p:sldLayoutId id="2147483763" r:id="rId31"/>
    <p:sldLayoutId id="2147483676" r:id="rId32"/>
    <p:sldLayoutId id="2147483687" r:id="rId33"/>
    <p:sldLayoutId id="2147483788" r:id="rId34"/>
  </p:sldLayoutIdLst>
  <p:hf sldNum="0" hdr="0" ftr="0" dt="0"/>
  <p:txStyles>
    <p:titleStyle>
      <a:lvl1pPr algn="l" defTabSz="914349" rtl="0" eaLnBrk="1" latinLnBrk="0" hangingPunct="1">
        <a:lnSpc>
          <a:spcPct val="100000"/>
        </a:lnSpc>
        <a:spcBef>
          <a:spcPct val="0"/>
        </a:spcBef>
        <a:buNone/>
        <a:defRPr sz="2000" kern="1200" baseline="0">
          <a:solidFill>
            <a:schemeClr val="bg2"/>
          </a:solidFill>
          <a:latin typeface="+mn-lt"/>
          <a:ea typeface="+mj-ea"/>
          <a:cs typeface="+mj-cs"/>
        </a:defRPr>
      </a:lvl1pPr>
    </p:titleStyle>
    <p:bodyStyle>
      <a:lvl1pPr marL="0" indent="0" algn="l" defTabSz="914349" rtl="0" eaLnBrk="1" latinLnBrk="0" hangingPunct="1">
        <a:spcBef>
          <a:spcPts val="1200"/>
        </a:spcBef>
        <a:buFont typeface="Arial" pitchFamily="34" charset="0"/>
        <a:buNone/>
        <a:defRPr sz="1400" kern="1200" spc="0">
          <a:solidFill>
            <a:schemeClr val="bg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49" rtl="0" eaLnBrk="1" latinLnBrk="0" hangingPunct="1">
        <a:defRPr sz="1800" kern="1200">
          <a:solidFill>
            <a:schemeClr val="tx1"/>
          </a:solidFill>
          <a:latin typeface="+mn-lt"/>
          <a:ea typeface="+mn-ea"/>
          <a:cs typeface="+mn-cs"/>
        </a:defRPr>
      </a:lvl1pPr>
      <a:lvl2pPr marL="457174" algn="l" defTabSz="914349" rtl="0" eaLnBrk="1" latinLnBrk="0" hangingPunct="1">
        <a:defRPr sz="1800" kern="1200">
          <a:solidFill>
            <a:schemeClr val="tx1"/>
          </a:solidFill>
          <a:latin typeface="+mn-lt"/>
          <a:ea typeface="+mn-ea"/>
          <a:cs typeface="+mn-cs"/>
        </a:defRPr>
      </a:lvl2pPr>
      <a:lvl3pPr marL="914349" algn="l" defTabSz="914349" rtl="0" eaLnBrk="1" latinLnBrk="0" hangingPunct="1">
        <a:defRPr sz="1800" kern="1200">
          <a:solidFill>
            <a:schemeClr val="tx1"/>
          </a:solidFill>
          <a:latin typeface="+mn-lt"/>
          <a:ea typeface="+mn-ea"/>
          <a:cs typeface="+mn-cs"/>
        </a:defRPr>
      </a:lvl3pPr>
      <a:lvl4pPr marL="1371523" algn="l" defTabSz="914349" rtl="0" eaLnBrk="1" latinLnBrk="0" hangingPunct="1">
        <a:defRPr sz="1800" kern="1200">
          <a:solidFill>
            <a:schemeClr val="tx1"/>
          </a:solidFill>
          <a:latin typeface="+mn-lt"/>
          <a:ea typeface="+mn-ea"/>
          <a:cs typeface="+mn-cs"/>
        </a:defRPr>
      </a:lvl4pPr>
      <a:lvl5pPr marL="1828697" algn="l" defTabSz="914349" rtl="0" eaLnBrk="1" latinLnBrk="0" hangingPunct="1">
        <a:defRPr sz="1800" kern="1200">
          <a:solidFill>
            <a:schemeClr val="tx1"/>
          </a:solidFill>
          <a:latin typeface="+mn-lt"/>
          <a:ea typeface="+mn-ea"/>
          <a:cs typeface="+mn-cs"/>
        </a:defRPr>
      </a:lvl5pPr>
      <a:lvl6pPr marL="2285872" algn="l" defTabSz="914349" rtl="0" eaLnBrk="1" latinLnBrk="0" hangingPunct="1">
        <a:defRPr sz="1800" kern="1200">
          <a:solidFill>
            <a:schemeClr val="tx1"/>
          </a:solidFill>
          <a:latin typeface="+mn-lt"/>
          <a:ea typeface="+mn-ea"/>
          <a:cs typeface="+mn-cs"/>
        </a:defRPr>
      </a:lvl6pPr>
      <a:lvl7pPr marL="2743046" algn="l" defTabSz="914349" rtl="0" eaLnBrk="1" latinLnBrk="0" hangingPunct="1">
        <a:defRPr sz="1800" kern="1200">
          <a:solidFill>
            <a:schemeClr val="tx1"/>
          </a:solidFill>
          <a:latin typeface="+mn-lt"/>
          <a:ea typeface="+mn-ea"/>
          <a:cs typeface="+mn-cs"/>
        </a:defRPr>
      </a:lvl7pPr>
      <a:lvl8pPr marL="3200221" algn="l" defTabSz="914349" rtl="0" eaLnBrk="1" latinLnBrk="0" hangingPunct="1">
        <a:defRPr sz="1800" kern="1200">
          <a:solidFill>
            <a:schemeClr val="tx1"/>
          </a:solidFill>
          <a:latin typeface="+mn-lt"/>
          <a:ea typeface="+mn-ea"/>
          <a:cs typeface="+mn-cs"/>
        </a:defRPr>
      </a:lvl8pPr>
      <a:lvl9pPr marL="3657395" algn="l" defTabSz="914349"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12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37.xml"/><Relationship Id="rId5" Type="http://schemas.openxmlformats.org/officeDocument/2006/relationships/image" Target="../media/image2.emf"/><Relationship Id="rId4" Type="http://schemas.openxmlformats.org/officeDocument/2006/relationships/oleObject" Target="../embeddings/oleObject29.bin"/></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40.xml"/><Relationship Id="rId5" Type="http://schemas.openxmlformats.org/officeDocument/2006/relationships/image" Target="../media/image10.emf"/><Relationship Id="rId4" Type="http://schemas.openxmlformats.org/officeDocument/2006/relationships/oleObject" Target="../embeddings/oleObject31.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image" Target="../media/image12.png"/><Relationship Id="rId2" Type="http://schemas.openxmlformats.org/officeDocument/2006/relationships/slideLayout" Target="../slideLayouts/slideLayout4.xml"/><Relationship Id="rId1" Type="http://schemas.openxmlformats.org/officeDocument/2006/relationships/tags" Target="../tags/tag41.xml"/><Relationship Id="rId6" Type="http://schemas.openxmlformats.org/officeDocument/2006/relationships/image" Target="../media/image11.png"/><Relationship Id="rId5" Type="http://schemas.openxmlformats.org/officeDocument/2006/relationships/image" Target="../media/image9.emf"/><Relationship Id="rId4" Type="http://schemas.openxmlformats.org/officeDocument/2006/relationships/oleObject" Target="../embeddings/oleObject30.bin"/></Relationships>
</file>

<file path=ppt/slides/_rels/slide12.xml.rels><?xml version="1.0" encoding="UTF-8" standalone="yes"?>
<Relationships xmlns="http://schemas.openxmlformats.org/package/2006/relationships"><Relationship Id="rId2" Type="http://schemas.openxmlformats.org/officeDocument/2006/relationships/slide" Target="slide23.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notesSlide" Target="../notesSlides/notesSlide10.xml"/><Relationship Id="rId7" Type="http://schemas.openxmlformats.org/officeDocument/2006/relationships/slide" Target="slide14.xml"/><Relationship Id="rId2" Type="http://schemas.openxmlformats.org/officeDocument/2006/relationships/slideLayout" Target="../slideLayouts/slideLayout3.xml"/><Relationship Id="rId1" Type="http://schemas.openxmlformats.org/officeDocument/2006/relationships/tags" Target="../tags/tag42.xml"/><Relationship Id="rId6" Type="http://schemas.openxmlformats.org/officeDocument/2006/relationships/slide" Target="slide11.xml"/><Relationship Id="rId5" Type="http://schemas.openxmlformats.org/officeDocument/2006/relationships/image" Target="../media/image10.emf"/><Relationship Id="rId4" Type="http://schemas.openxmlformats.org/officeDocument/2006/relationships/oleObject" Target="../embeddings/oleObject32.bin"/><Relationship Id="rId9" Type="http://schemas.openxmlformats.org/officeDocument/2006/relationships/image" Target="../media/image14.svg"/></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8" Type="http://schemas.openxmlformats.org/officeDocument/2006/relationships/slide" Target="slide25.xml"/><Relationship Id="rId3" Type="http://schemas.openxmlformats.org/officeDocument/2006/relationships/notesSlide" Target="../notesSlides/notesSlide12.xml"/><Relationship Id="rId7" Type="http://schemas.openxmlformats.org/officeDocument/2006/relationships/slide" Target="slide16.xml"/><Relationship Id="rId2" Type="http://schemas.openxmlformats.org/officeDocument/2006/relationships/slideLayout" Target="../slideLayouts/slideLayout4.xml"/><Relationship Id="rId1" Type="http://schemas.openxmlformats.org/officeDocument/2006/relationships/tags" Target="../tags/tag43.xml"/><Relationship Id="rId6" Type="http://schemas.openxmlformats.org/officeDocument/2006/relationships/slide" Target="slide24.xml"/><Relationship Id="rId5" Type="http://schemas.openxmlformats.org/officeDocument/2006/relationships/image" Target="../media/image10.emf"/><Relationship Id="rId10" Type="http://schemas.openxmlformats.org/officeDocument/2006/relationships/image" Target="../media/image14.svg"/><Relationship Id="rId4" Type="http://schemas.openxmlformats.org/officeDocument/2006/relationships/oleObject" Target="../embeddings/oleObject33.bin"/><Relationship Id="rId9" Type="http://schemas.openxmlformats.org/officeDocument/2006/relationships/image" Target="../media/image13.png"/></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4.xml"/><Relationship Id="rId1" Type="http://schemas.openxmlformats.org/officeDocument/2006/relationships/tags" Target="../tags/tag44.xml"/><Relationship Id="rId4" Type="http://schemas.openxmlformats.org/officeDocument/2006/relationships/image" Target="../media/image9.emf"/></Relationships>
</file>

<file path=ppt/slides/_rels/slide19.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notesSlide" Target="../notesSlides/notesSlide14.xml"/><Relationship Id="rId7" Type="http://schemas.openxmlformats.org/officeDocument/2006/relationships/slide" Target="slide11.xml"/><Relationship Id="rId2" Type="http://schemas.openxmlformats.org/officeDocument/2006/relationships/slideLayout" Target="../slideLayouts/slideLayout4.xml"/><Relationship Id="rId1" Type="http://schemas.openxmlformats.org/officeDocument/2006/relationships/tags" Target="../tags/tag45.xml"/><Relationship Id="rId6" Type="http://schemas.openxmlformats.org/officeDocument/2006/relationships/slide" Target="slide6.xml"/><Relationship Id="rId11" Type="http://schemas.openxmlformats.org/officeDocument/2006/relationships/slide" Target="slide18.xml"/><Relationship Id="rId5" Type="http://schemas.openxmlformats.org/officeDocument/2006/relationships/image" Target="../media/image10.emf"/><Relationship Id="rId10" Type="http://schemas.openxmlformats.org/officeDocument/2006/relationships/slide" Target="slide15.xml"/><Relationship Id="rId4" Type="http://schemas.openxmlformats.org/officeDocument/2006/relationships/oleObject" Target="../embeddings/oleObject35.bin"/><Relationship Id="rId9" Type="http://schemas.openxmlformats.org/officeDocument/2006/relationships/slide" Target="slide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4.xml"/><Relationship Id="rId1" Type="http://schemas.openxmlformats.org/officeDocument/2006/relationships/tags" Target="../tags/tag46.xml"/><Relationship Id="rId5" Type="http://schemas.openxmlformats.org/officeDocument/2006/relationships/image" Target="../media/image10.emf"/><Relationship Id="rId4" Type="http://schemas.openxmlformats.org/officeDocument/2006/relationships/oleObject" Target="../embeddings/oleObject36.bin"/></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4.xml"/><Relationship Id="rId1" Type="http://schemas.openxmlformats.org/officeDocument/2006/relationships/tags" Target="../tags/tag47.xml"/><Relationship Id="rId4" Type="http://schemas.openxmlformats.org/officeDocument/2006/relationships/image" Target="../media/image10.emf"/></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4.xml"/><Relationship Id="rId1" Type="http://schemas.openxmlformats.org/officeDocument/2006/relationships/tags" Target="../tags/tag48.xml"/><Relationship Id="rId5" Type="http://schemas.openxmlformats.org/officeDocument/2006/relationships/image" Target="../media/image10.emf"/><Relationship Id="rId4" Type="http://schemas.openxmlformats.org/officeDocument/2006/relationships/oleObject" Target="../embeddings/oleObject36.bin"/></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4.xml"/><Relationship Id="rId1" Type="http://schemas.openxmlformats.org/officeDocument/2006/relationships/tags" Target="../tags/tag49.xml"/><Relationship Id="rId5" Type="http://schemas.openxmlformats.org/officeDocument/2006/relationships/image" Target="../media/image10.emf"/><Relationship Id="rId4" Type="http://schemas.openxmlformats.org/officeDocument/2006/relationships/oleObject" Target="../embeddings/oleObject37.bin"/></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33.xml"/><Relationship Id="rId1" Type="http://schemas.openxmlformats.org/officeDocument/2006/relationships/tags" Target="../tags/tag50.xml"/><Relationship Id="rId4" Type="http://schemas.openxmlformats.org/officeDocument/2006/relationships/image" Target="../media/image7.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slide" Target="slide5.xml"/><Relationship Id="rId7" Type="http://schemas.openxmlformats.org/officeDocument/2006/relationships/slide" Target="slide12.xml"/><Relationship Id="rId12" Type="http://schemas.openxmlformats.org/officeDocument/2006/relationships/slide" Target="slide20.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slide" Target="slide10.xml"/><Relationship Id="rId11" Type="http://schemas.openxmlformats.org/officeDocument/2006/relationships/slide" Target="slide19.xml"/><Relationship Id="rId5" Type="http://schemas.openxmlformats.org/officeDocument/2006/relationships/slide" Target="slide8.xml"/><Relationship Id="rId10" Type="http://schemas.openxmlformats.org/officeDocument/2006/relationships/slide" Target="slide18.xml"/><Relationship Id="rId4" Type="http://schemas.openxmlformats.org/officeDocument/2006/relationships/slide" Target="slide6.xml"/><Relationship Id="rId9" Type="http://schemas.openxmlformats.org/officeDocument/2006/relationships/slide" Target="slide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notesSlide" Target="../notesSlides/notesSlide5.xml"/><Relationship Id="rId1" Type="http://schemas.openxmlformats.org/officeDocument/2006/relationships/slideLayout" Target="../slideLayouts/slideLayout14.xml"/><Relationship Id="rId5" Type="http://schemas.openxmlformats.org/officeDocument/2006/relationships/image" Target="../media/image8.png"/><Relationship Id="rId4" Type="http://schemas.openxmlformats.org/officeDocument/2006/relationships/slide" Target="slide2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38.xml"/><Relationship Id="rId5" Type="http://schemas.openxmlformats.org/officeDocument/2006/relationships/image" Target="../media/image9.emf"/><Relationship Id="rId4" Type="http://schemas.openxmlformats.org/officeDocument/2006/relationships/oleObject" Target="../embeddings/oleObject30.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39.xml"/><Relationship Id="rId5" Type="http://schemas.openxmlformats.org/officeDocument/2006/relationships/image" Target="../media/image9.emf"/><Relationship Id="rId4" Type="http://schemas.openxmlformats.org/officeDocument/2006/relationships/oleObject" Target="../embeddings/oleObject3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422A7DD3-FD92-1108-DF53-E8DDD9C4C786}"/>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422A7DD3-FD92-1108-DF53-E8DDD9C4C78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 Placeholder 4"/>
          <p:cNvSpPr>
            <a:spLocks noGrp="1"/>
          </p:cNvSpPr>
          <p:nvPr>
            <p:ph type="body" sz="quarter" idx="10"/>
          </p:nvPr>
        </p:nvSpPr>
        <p:spPr>
          <a:xfrm>
            <a:off x="526756" y="1785556"/>
            <a:ext cx="8299199" cy="792760"/>
          </a:xfrm>
        </p:spPr>
        <p:txBody>
          <a:bodyPr anchor="ctr"/>
          <a:lstStyle/>
          <a:p>
            <a:r>
              <a:rPr lang="en-AU" sz="3600" b="1">
                <a:latin typeface="+mn-lt"/>
              </a:rPr>
              <a:t>Implementing ‘Better Practice’ Inspections</a:t>
            </a:r>
          </a:p>
        </p:txBody>
      </p:sp>
      <p:sp>
        <p:nvSpPr>
          <p:cNvPr id="4" name="Text Placeholder 4">
            <a:extLst>
              <a:ext uri="{FF2B5EF4-FFF2-40B4-BE49-F238E27FC236}">
                <a16:creationId xmlns:a16="http://schemas.microsoft.com/office/drawing/2014/main" id="{74695963-93D3-CEED-3211-EA22860FE331}"/>
              </a:ext>
            </a:extLst>
          </p:cNvPr>
          <p:cNvSpPr txBox="1">
            <a:spLocks/>
          </p:cNvSpPr>
          <p:nvPr/>
        </p:nvSpPr>
        <p:spPr>
          <a:xfrm>
            <a:off x="526756" y="2751550"/>
            <a:ext cx="6938464" cy="792760"/>
          </a:xfrm>
          <a:prstGeom prst="rect">
            <a:avLst/>
          </a:prstGeom>
        </p:spPr>
        <p:txBody>
          <a:bodyPr vert="horz" lIns="0" tIns="45713" rIns="0" bIns="45713" rtlCol="0" anchor="ctr" anchorCtr="0">
            <a:noAutofit/>
          </a:bodyPr>
          <a:lstStyle>
            <a:lvl1pPr marL="0" indent="0" algn="l" defTabSz="914349" rtl="0" eaLnBrk="1" latinLnBrk="0" hangingPunct="1">
              <a:spcBef>
                <a:spcPts val="1200"/>
              </a:spcBef>
              <a:buFont typeface="Arial" pitchFamily="34" charset="0"/>
              <a:buNone/>
              <a:defRPr sz="3200" kern="1200" spc="0">
                <a:solidFill>
                  <a:schemeClr val="bg1"/>
                </a:solidFill>
                <a:latin typeface="Segoe UI Semibold" panose="020B0702040204020203" pitchFamily="34" charset="0"/>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349" rtl="0" eaLnBrk="1" fontAlgn="auto" latinLnBrk="0" hangingPunct="1">
              <a:lnSpc>
                <a:spcPct val="100000"/>
              </a:lnSpc>
              <a:spcBef>
                <a:spcPts val="1200"/>
              </a:spcBef>
              <a:spcAft>
                <a:spcPts val="0"/>
              </a:spcAft>
              <a:buClrTx/>
              <a:buSzTx/>
              <a:buFont typeface="Arial" pitchFamily="34" charset="0"/>
              <a:buNone/>
              <a:tabLst/>
              <a:defRPr/>
            </a:pPr>
            <a:r>
              <a:rPr kumimoji="0" lang="en-AU" sz="1600" i="0" u="none" strike="noStrike" kern="1200" cap="none" spc="0" normalizeH="0" baseline="0" noProof="0" dirty="0">
                <a:ln>
                  <a:noFill/>
                </a:ln>
                <a:solidFill>
                  <a:prstClr val="white"/>
                </a:solidFill>
                <a:effectLst/>
                <a:uLnTx/>
                <a:uFillTx/>
                <a:latin typeface="VIC"/>
                <a:cs typeface="Segoe UI"/>
              </a:rPr>
              <a:t>A Playbook for regulators to design and optimise compliance monitoring inspections to become digitally ready</a:t>
            </a:r>
          </a:p>
        </p:txBody>
      </p:sp>
      <p:cxnSp>
        <p:nvCxnSpPr>
          <p:cNvPr id="7" name="Straight Connector 6">
            <a:extLst>
              <a:ext uri="{FF2B5EF4-FFF2-40B4-BE49-F238E27FC236}">
                <a16:creationId xmlns:a16="http://schemas.microsoft.com/office/drawing/2014/main" id="{C488D9C8-3FE7-738F-D31B-F93755B60FF4}"/>
              </a:ext>
            </a:extLst>
          </p:cNvPr>
          <p:cNvCxnSpPr>
            <a:cxnSpLocks/>
            <a:endCxn id="4" idx="2"/>
          </p:cNvCxnSpPr>
          <p:nvPr/>
        </p:nvCxnSpPr>
        <p:spPr>
          <a:xfrm>
            <a:off x="526756" y="3544310"/>
            <a:ext cx="3469232"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77178ECA-CA3E-4467-3A71-AA5C76829FA3}"/>
              </a:ext>
            </a:extLst>
          </p:cNvPr>
          <p:cNvSpPr txBox="1">
            <a:spLocks/>
          </p:cNvSpPr>
          <p:nvPr/>
        </p:nvSpPr>
        <p:spPr>
          <a:xfrm>
            <a:off x="539999" y="3664480"/>
            <a:ext cx="4624931" cy="503312"/>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400" kern="1200" spc="0" baseline="0">
                <a:solidFill>
                  <a:schemeClr val="bg1"/>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1"/>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1"/>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1"/>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1"/>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349" rtl="0" eaLnBrk="1" fontAlgn="auto" latinLnBrk="0" hangingPunct="1">
              <a:lnSpc>
                <a:spcPct val="100000"/>
              </a:lnSpc>
              <a:spcBef>
                <a:spcPts val="1200"/>
              </a:spcBef>
              <a:spcAft>
                <a:spcPts val="0"/>
              </a:spcAft>
              <a:buClrTx/>
              <a:buSzTx/>
              <a:buFont typeface="Arial" pitchFamily="34" charset="0"/>
              <a:buNone/>
              <a:tabLst/>
              <a:defRPr/>
            </a:pPr>
            <a:r>
              <a:rPr kumimoji="0" lang="en-AU" sz="2400" b="1" i="0" u="none" strike="noStrike" kern="1200" cap="none" spc="0" normalizeH="0" baseline="0" noProof="0" dirty="0">
                <a:ln>
                  <a:noFill/>
                </a:ln>
                <a:solidFill>
                  <a:prstClr val="white"/>
                </a:solidFill>
                <a:effectLst/>
                <a:uLnTx/>
                <a:uFillTx/>
                <a:latin typeface="VIC"/>
                <a:cs typeface="Segoe UI" panose="020B0502040204020203" pitchFamily="34" charset="0"/>
              </a:rPr>
              <a:t>Part A: </a:t>
            </a:r>
            <a:r>
              <a:rPr kumimoji="0" lang="en-AU" sz="2000" b="1" i="0" u="none" strike="noStrike" kern="1200" cap="none" spc="0" normalizeH="0" baseline="0" noProof="0" dirty="0">
                <a:ln>
                  <a:noFill/>
                </a:ln>
                <a:solidFill>
                  <a:prstClr val="white"/>
                </a:solidFill>
                <a:effectLst/>
                <a:uLnTx/>
                <a:uFillTx/>
                <a:latin typeface="VIC"/>
                <a:cs typeface="Segoe UI" panose="020B0502040204020203" pitchFamily="34" charset="0"/>
              </a:rPr>
              <a:t>Review your compliance monitoring foundations</a:t>
            </a:r>
            <a:endParaRPr kumimoji="0" lang="en-AU" sz="2400" b="1" i="0" u="none" strike="noStrike" kern="1200" cap="none" spc="0" normalizeH="0" baseline="0" noProof="0" dirty="0">
              <a:ln>
                <a:noFill/>
              </a:ln>
              <a:solidFill>
                <a:prstClr val="white"/>
              </a:solidFill>
              <a:effectLst/>
              <a:uLnTx/>
              <a:uFillTx/>
              <a:latin typeface="VIC"/>
              <a:cs typeface="Segoe UI" panose="020B0502040204020203" pitchFamily="34" charset="0"/>
            </a:endParaRPr>
          </a:p>
        </p:txBody>
      </p:sp>
    </p:spTree>
    <p:extLst>
      <p:ext uri="{BB962C8B-B14F-4D97-AF65-F5344CB8AC3E}">
        <p14:creationId xmlns:p14="http://schemas.microsoft.com/office/powerpoint/2010/main" val="2083619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DCEE8F0D-271D-A3F4-ABA4-55804FF8C507}"/>
              </a:ext>
            </a:extLst>
          </p:cNvPr>
          <p:cNvGraphicFramePr>
            <a:graphicFrameLocks noChangeAspect="1"/>
          </p:cNvGraphicFramePr>
          <p:nvPr>
            <p:custDataLst>
              <p:tags r:id="rId1"/>
            </p:custDataLst>
            <p:extLst>
              <p:ext uri="{D42A27DB-BD31-4B8C-83A1-F6EECF244321}">
                <p14:modId xmlns:p14="http://schemas.microsoft.com/office/powerpoint/2010/main" val="114663433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5" name="think-cell data - do not delete" hidden="1">
                        <a:extLst>
                          <a:ext uri="{FF2B5EF4-FFF2-40B4-BE49-F238E27FC236}">
                            <a16:creationId xmlns:a16="http://schemas.microsoft.com/office/drawing/2014/main" id="{DCEE8F0D-271D-A3F4-ABA4-55804FF8C507}"/>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70A675F7-CAF4-83EC-53BD-56B259073B05}"/>
              </a:ext>
            </a:extLst>
          </p:cNvPr>
          <p:cNvSpPr>
            <a:spLocks noGrp="1"/>
          </p:cNvSpPr>
          <p:nvPr>
            <p:ph type="title"/>
          </p:nvPr>
        </p:nvSpPr>
        <p:spPr>
          <a:xfrm>
            <a:off x="539997" y="553634"/>
            <a:ext cx="8820000" cy="341618"/>
          </a:xfrm>
        </p:spPr>
        <p:txBody>
          <a:bodyPr vert="horz"/>
          <a:lstStyle/>
          <a:p>
            <a:r>
              <a:rPr lang="en-AU" b="1"/>
              <a:t>Inspection mix </a:t>
            </a:r>
            <a:r>
              <a:rPr lang="en-AU"/>
              <a:t>| Consider the different types of inspections</a:t>
            </a:r>
          </a:p>
        </p:txBody>
      </p:sp>
      <p:sp>
        <p:nvSpPr>
          <p:cNvPr id="6" name="Content Placeholder 1">
            <a:extLst>
              <a:ext uri="{FF2B5EF4-FFF2-40B4-BE49-F238E27FC236}">
                <a16:creationId xmlns:a16="http://schemas.microsoft.com/office/drawing/2014/main" id="{E1296918-AD6D-C9E2-9E46-991182C85F7C}"/>
              </a:ext>
            </a:extLst>
          </p:cNvPr>
          <p:cNvSpPr txBox="1">
            <a:spLocks/>
          </p:cNvSpPr>
          <p:nvPr/>
        </p:nvSpPr>
        <p:spPr>
          <a:xfrm>
            <a:off x="562126" y="1211121"/>
            <a:ext cx="8797874" cy="891332"/>
          </a:xfrm>
          <a:prstGeom prst="rect">
            <a:avLst/>
          </a:prstGeom>
        </p:spPr>
        <p:txBody>
          <a:bodyPr vert="horz" lIns="0" tIns="45713" rIns="0" bIns="45713" rtlCol="0" anchor="t">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spcAft>
                <a:spcPts val="400"/>
              </a:spcAft>
              <a:buClr>
                <a:schemeClr val="tx2"/>
              </a:buClr>
              <a:buNone/>
            </a:pPr>
            <a:r>
              <a:rPr lang="en-AU" sz="1000">
                <a:solidFill>
                  <a:schemeClr val="tx1"/>
                </a:solidFill>
                <a:cs typeface="Segoe UI"/>
              </a:rPr>
              <a:t>Understanding your overall regulatory approach will help you to define the type of inspection activities you need to deliver your objectives.</a:t>
            </a:r>
          </a:p>
          <a:p>
            <a:pPr marL="0" indent="0">
              <a:spcBef>
                <a:spcPts val="0"/>
              </a:spcBef>
              <a:spcAft>
                <a:spcPts val="400"/>
              </a:spcAft>
              <a:buClr>
                <a:schemeClr val="tx2"/>
              </a:buClr>
              <a:buNone/>
            </a:pPr>
            <a:r>
              <a:rPr lang="en-AU" sz="1000">
                <a:solidFill>
                  <a:schemeClr val="tx1"/>
                </a:solidFill>
                <a:cs typeface="Segoe UI"/>
              </a:rPr>
              <a:t>This Playbook outlines three inspection types as strategic, maintenance, and responsive. You will be using your own terminology to describe these different inspection types or categories.</a:t>
            </a:r>
          </a:p>
          <a:p>
            <a:pPr marL="0" indent="0">
              <a:spcBef>
                <a:spcPts val="0"/>
              </a:spcBef>
              <a:spcAft>
                <a:spcPts val="400"/>
              </a:spcAft>
              <a:buClr>
                <a:schemeClr val="tx2"/>
              </a:buClr>
              <a:buNone/>
            </a:pPr>
            <a:endParaRPr lang="en-AU" sz="1000">
              <a:cs typeface="Segoe UI"/>
            </a:endParaRPr>
          </a:p>
          <a:p>
            <a:pPr marL="0" indent="0">
              <a:spcBef>
                <a:spcPts val="0"/>
              </a:spcBef>
              <a:spcAft>
                <a:spcPts val="400"/>
              </a:spcAft>
              <a:buClr>
                <a:schemeClr val="tx2"/>
              </a:buClr>
              <a:buNone/>
            </a:pPr>
            <a:endParaRPr lang="en-AU" sz="1000">
              <a:solidFill>
                <a:srgbClr val="FF0000"/>
              </a:solidFill>
              <a:cs typeface="Segoe UI"/>
            </a:endParaRPr>
          </a:p>
          <a:p>
            <a:pPr marL="0" indent="0">
              <a:spcBef>
                <a:spcPts val="0"/>
              </a:spcBef>
              <a:spcAft>
                <a:spcPts val="400"/>
              </a:spcAft>
              <a:buClr>
                <a:schemeClr val="tx2"/>
              </a:buClr>
              <a:buNone/>
            </a:pPr>
            <a:endParaRPr lang="en-AU" sz="1000">
              <a:solidFill>
                <a:srgbClr val="FF0000"/>
              </a:solidFill>
              <a:cs typeface="Segoe UI"/>
            </a:endParaRPr>
          </a:p>
        </p:txBody>
      </p:sp>
      <p:sp>
        <p:nvSpPr>
          <p:cNvPr id="61" name="Rectangle 60">
            <a:extLst>
              <a:ext uri="{FF2B5EF4-FFF2-40B4-BE49-F238E27FC236}">
                <a16:creationId xmlns:a16="http://schemas.microsoft.com/office/drawing/2014/main" id="{1FF6B810-6AD5-BB03-6DD4-EDA274DB54C0}"/>
              </a:ext>
            </a:extLst>
          </p:cNvPr>
          <p:cNvSpPr/>
          <p:nvPr/>
        </p:nvSpPr>
        <p:spPr>
          <a:xfrm>
            <a:off x="-1" y="6254151"/>
            <a:ext cx="9359999" cy="603849"/>
          </a:xfrm>
          <a:prstGeom prst="rect">
            <a:avLst/>
          </a:prstGeom>
          <a:noFill/>
          <a:ln w="15875">
            <a:noFill/>
          </a:ln>
        </p:spPr>
        <p:style>
          <a:lnRef idx="2">
            <a:schemeClr val="accent5"/>
          </a:lnRef>
          <a:fillRef idx="1">
            <a:schemeClr val="lt1"/>
          </a:fillRef>
          <a:effectRef idx="0">
            <a:schemeClr val="accent5"/>
          </a:effectRef>
          <a:fontRef idx="minor">
            <a:schemeClr val="dk1"/>
          </a:fontRef>
        </p:style>
        <p:txBody>
          <a:bodyPr lIns="936000" rIns="144000" rtlCol="0" anchor="ctr"/>
          <a:lstStyle/>
          <a:p>
            <a:pPr>
              <a:defRPr/>
            </a:pPr>
            <a:endParaRPr lang="en-AU" sz="1050">
              <a:latin typeface="+mj-lt"/>
              <a:cs typeface="Segoe UI" panose="020B0502040204020203" pitchFamily="34" charset="0"/>
            </a:endParaRPr>
          </a:p>
        </p:txBody>
      </p:sp>
      <p:grpSp>
        <p:nvGrpSpPr>
          <p:cNvPr id="22" name="Group 21">
            <a:extLst>
              <a:ext uri="{FF2B5EF4-FFF2-40B4-BE49-F238E27FC236}">
                <a16:creationId xmlns:a16="http://schemas.microsoft.com/office/drawing/2014/main" id="{9434D0D8-A858-B36E-9E45-E54EFF9914AF}"/>
              </a:ext>
            </a:extLst>
          </p:cNvPr>
          <p:cNvGrpSpPr>
            <a:grpSpLocks noChangeAspect="1"/>
          </p:cNvGrpSpPr>
          <p:nvPr/>
        </p:nvGrpSpPr>
        <p:grpSpPr>
          <a:xfrm>
            <a:off x="539999" y="2016478"/>
            <a:ext cx="369362" cy="369363"/>
            <a:chOff x="721518" y="1050677"/>
            <a:chExt cx="539750" cy="539751"/>
          </a:xfrm>
          <a:solidFill>
            <a:schemeClr val="accent3"/>
          </a:solidFill>
        </p:grpSpPr>
        <p:sp>
          <p:nvSpPr>
            <p:cNvPr id="23" name="Freeform 103">
              <a:extLst>
                <a:ext uri="{FF2B5EF4-FFF2-40B4-BE49-F238E27FC236}">
                  <a16:creationId xmlns:a16="http://schemas.microsoft.com/office/drawing/2014/main" id="{0704EE71-6AC4-5712-F617-9465813A6CE1}"/>
                </a:ext>
              </a:extLst>
            </p:cNvPr>
            <p:cNvSpPr>
              <a:spLocks/>
            </p:cNvSpPr>
            <p:nvPr/>
          </p:nvSpPr>
          <p:spPr bwMode="auto">
            <a:xfrm>
              <a:off x="721518" y="1050677"/>
              <a:ext cx="539750" cy="530225"/>
            </a:xfrm>
            <a:custGeom>
              <a:avLst/>
              <a:gdLst>
                <a:gd name="T0" fmla="*/ 88 w 169"/>
                <a:gd name="T1" fmla="*/ 0 h 166"/>
                <a:gd name="T2" fmla="*/ 85 w 169"/>
                <a:gd name="T3" fmla="*/ 0 h 166"/>
                <a:gd name="T4" fmla="*/ 26 w 169"/>
                <a:gd name="T5" fmla="*/ 24 h 166"/>
                <a:gd name="T6" fmla="*/ 0 w 169"/>
                <a:gd name="T7" fmla="*/ 83 h 166"/>
                <a:gd name="T8" fmla="*/ 70 w 169"/>
                <a:gd name="T9" fmla="*/ 166 h 166"/>
                <a:gd name="T10" fmla="*/ 71 w 169"/>
                <a:gd name="T11" fmla="*/ 166 h 166"/>
                <a:gd name="T12" fmla="*/ 74 w 169"/>
                <a:gd name="T13" fmla="*/ 163 h 166"/>
                <a:gd name="T14" fmla="*/ 74 w 169"/>
                <a:gd name="T15" fmla="*/ 163 h 166"/>
                <a:gd name="T16" fmla="*/ 74 w 169"/>
                <a:gd name="T17" fmla="*/ 161 h 166"/>
                <a:gd name="T18" fmla="*/ 71 w 169"/>
                <a:gd name="T19" fmla="*/ 160 h 166"/>
                <a:gd name="T20" fmla="*/ 25 w 169"/>
                <a:gd name="T21" fmla="*/ 134 h 166"/>
                <a:gd name="T22" fmla="*/ 6 w 169"/>
                <a:gd name="T23" fmla="*/ 83 h 166"/>
                <a:gd name="T24" fmla="*/ 30 w 169"/>
                <a:gd name="T25" fmla="*/ 28 h 166"/>
                <a:gd name="T26" fmla="*/ 87 w 169"/>
                <a:gd name="T27" fmla="*/ 6 h 166"/>
                <a:gd name="T28" fmla="*/ 163 w 169"/>
                <a:gd name="T29" fmla="*/ 83 h 166"/>
                <a:gd name="T30" fmla="*/ 97 w 169"/>
                <a:gd name="T31" fmla="*/ 160 h 166"/>
                <a:gd name="T32" fmla="*/ 95 w 169"/>
                <a:gd name="T33" fmla="*/ 163 h 166"/>
                <a:gd name="T34" fmla="*/ 98 w 169"/>
                <a:gd name="T35" fmla="*/ 166 h 166"/>
                <a:gd name="T36" fmla="*/ 169 w 169"/>
                <a:gd name="T37" fmla="*/ 83 h 166"/>
                <a:gd name="T38" fmla="*/ 88 w 169"/>
                <a:gd name="T39" fmla="*/ 0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69" h="166">
                  <a:moveTo>
                    <a:pt x="88" y="0"/>
                  </a:moveTo>
                  <a:cubicBezTo>
                    <a:pt x="87" y="0"/>
                    <a:pt x="86" y="0"/>
                    <a:pt x="85" y="0"/>
                  </a:cubicBezTo>
                  <a:cubicBezTo>
                    <a:pt x="63" y="0"/>
                    <a:pt x="42" y="8"/>
                    <a:pt x="26" y="24"/>
                  </a:cubicBezTo>
                  <a:cubicBezTo>
                    <a:pt x="9" y="40"/>
                    <a:pt x="0" y="60"/>
                    <a:pt x="0" y="83"/>
                  </a:cubicBezTo>
                  <a:cubicBezTo>
                    <a:pt x="0" y="124"/>
                    <a:pt x="29" y="159"/>
                    <a:pt x="70" y="166"/>
                  </a:cubicBezTo>
                  <a:cubicBezTo>
                    <a:pt x="71" y="166"/>
                    <a:pt x="71" y="166"/>
                    <a:pt x="71" y="166"/>
                  </a:cubicBezTo>
                  <a:cubicBezTo>
                    <a:pt x="72" y="166"/>
                    <a:pt x="74" y="165"/>
                    <a:pt x="74" y="163"/>
                  </a:cubicBezTo>
                  <a:cubicBezTo>
                    <a:pt x="74" y="163"/>
                    <a:pt x="74" y="163"/>
                    <a:pt x="74" y="163"/>
                  </a:cubicBezTo>
                  <a:cubicBezTo>
                    <a:pt x="74" y="162"/>
                    <a:pt x="74" y="162"/>
                    <a:pt x="74" y="161"/>
                  </a:cubicBezTo>
                  <a:cubicBezTo>
                    <a:pt x="73" y="160"/>
                    <a:pt x="72" y="160"/>
                    <a:pt x="71" y="160"/>
                  </a:cubicBezTo>
                  <a:cubicBezTo>
                    <a:pt x="53" y="157"/>
                    <a:pt x="37" y="148"/>
                    <a:pt x="25" y="134"/>
                  </a:cubicBezTo>
                  <a:cubicBezTo>
                    <a:pt x="13" y="120"/>
                    <a:pt x="6" y="102"/>
                    <a:pt x="6" y="83"/>
                  </a:cubicBezTo>
                  <a:cubicBezTo>
                    <a:pt x="6" y="63"/>
                    <a:pt x="15" y="42"/>
                    <a:pt x="30" y="28"/>
                  </a:cubicBezTo>
                  <a:cubicBezTo>
                    <a:pt x="46" y="13"/>
                    <a:pt x="67" y="5"/>
                    <a:pt x="87" y="6"/>
                  </a:cubicBezTo>
                  <a:cubicBezTo>
                    <a:pt x="129" y="8"/>
                    <a:pt x="163" y="43"/>
                    <a:pt x="163" y="83"/>
                  </a:cubicBezTo>
                  <a:cubicBezTo>
                    <a:pt x="163" y="122"/>
                    <a:pt x="135" y="154"/>
                    <a:pt x="97" y="160"/>
                  </a:cubicBezTo>
                  <a:cubicBezTo>
                    <a:pt x="96" y="160"/>
                    <a:pt x="95" y="162"/>
                    <a:pt x="95" y="163"/>
                  </a:cubicBezTo>
                  <a:cubicBezTo>
                    <a:pt x="96" y="165"/>
                    <a:pt x="97" y="166"/>
                    <a:pt x="98" y="166"/>
                  </a:cubicBezTo>
                  <a:cubicBezTo>
                    <a:pt x="139" y="159"/>
                    <a:pt x="169" y="124"/>
                    <a:pt x="169" y="83"/>
                  </a:cubicBezTo>
                  <a:cubicBezTo>
                    <a:pt x="169" y="39"/>
                    <a:pt x="133" y="2"/>
                    <a:pt x="8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50"/>
            </a:p>
          </p:txBody>
        </p:sp>
        <p:sp>
          <p:nvSpPr>
            <p:cNvPr id="24" name="Freeform 104">
              <a:extLst>
                <a:ext uri="{FF2B5EF4-FFF2-40B4-BE49-F238E27FC236}">
                  <a16:creationId xmlns:a16="http://schemas.microsoft.com/office/drawing/2014/main" id="{D6F70A59-5C08-2F9D-E93D-24C617E1D6E7}"/>
                </a:ext>
              </a:extLst>
            </p:cNvPr>
            <p:cNvSpPr>
              <a:spLocks/>
            </p:cNvSpPr>
            <p:nvPr/>
          </p:nvSpPr>
          <p:spPr bwMode="auto">
            <a:xfrm>
              <a:off x="797718" y="1126877"/>
              <a:ext cx="388938" cy="377825"/>
            </a:xfrm>
            <a:custGeom>
              <a:avLst/>
              <a:gdLst>
                <a:gd name="T0" fmla="*/ 73 w 122"/>
                <a:gd name="T1" fmla="*/ 116 h 118"/>
                <a:gd name="T2" fmla="*/ 73 w 122"/>
                <a:gd name="T3" fmla="*/ 116 h 118"/>
                <a:gd name="T4" fmla="*/ 74 w 122"/>
                <a:gd name="T5" fmla="*/ 118 h 118"/>
                <a:gd name="T6" fmla="*/ 76 w 122"/>
                <a:gd name="T7" fmla="*/ 118 h 118"/>
                <a:gd name="T8" fmla="*/ 122 w 122"/>
                <a:gd name="T9" fmla="*/ 59 h 118"/>
                <a:gd name="T10" fmla="*/ 60 w 122"/>
                <a:gd name="T11" fmla="*/ 0 h 118"/>
                <a:gd name="T12" fmla="*/ 0 w 122"/>
                <a:gd name="T13" fmla="*/ 59 h 118"/>
                <a:gd name="T14" fmla="*/ 45 w 122"/>
                <a:gd name="T15" fmla="*/ 118 h 118"/>
                <a:gd name="T16" fmla="*/ 46 w 122"/>
                <a:gd name="T17" fmla="*/ 118 h 118"/>
                <a:gd name="T18" fmla="*/ 49 w 122"/>
                <a:gd name="T19" fmla="*/ 116 h 118"/>
                <a:gd name="T20" fmla="*/ 49 w 122"/>
                <a:gd name="T21" fmla="*/ 116 h 118"/>
                <a:gd name="T22" fmla="*/ 46 w 122"/>
                <a:gd name="T23" fmla="*/ 112 h 118"/>
                <a:gd name="T24" fmla="*/ 6 w 122"/>
                <a:gd name="T25" fmla="*/ 59 h 118"/>
                <a:gd name="T26" fmla="*/ 60 w 122"/>
                <a:gd name="T27" fmla="*/ 6 h 118"/>
                <a:gd name="T28" fmla="*/ 99 w 122"/>
                <a:gd name="T29" fmla="*/ 22 h 118"/>
                <a:gd name="T30" fmla="*/ 116 w 122"/>
                <a:gd name="T31" fmla="*/ 59 h 118"/>
                <a:gd name="T32" fmla="*/ 74 w 122"/>
                <a:gd name="T33" fmla="*/ 112 h 118"/>
                <a:gd name="T34" fmla="*/ 73 w 122"/>
                <a:gd name="T35" fmla="*/ 11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2" h="118">
                  <a:moveTo>
                    <a:pt x="73" y="116"/>
                  </a:moveTo>
                  <a:cubicBezTo>
                    <a:pt x="73" y="116"/>
                    <a:pt x="73" y="116"/>
                    <a:pt x="73" y="116"/>
                  </a:cubicBezTo>
                  <a:cubicBezTo>
                    <a:pt x="73" y="117"/>
                    <a:pt x="73" y="118"/>
                    <a:pt x="74" y="118"/>
                  </a:cubicBezTo>
                  <a:cubicBezTo>
                    <a:pt x="74" y="118"/>
                    <a:pt x="75" y="118"/>
                    <a:pt x="76" y="118"/>
                  </a:cubicBezTo>
                  <a:cubicBezTo>
                    <a:pt x="103" y="111"/>
                    <a:pt x="122" y="87"/>
                    <a:pt x="122" y="59"/>
                  </a:cubicBezTo>
                  <a:cubicBezTo>
                    <a:pt x="122" y="27"/>
                    <a:pt x="94" y="0"/>
                    <a:pt x="60" y="0"/>
                  </a:cubicBezTo>
                  <a:cubicBezTo>
                    <a:pt x="27" y="0"/>
                    <a:pt x="0" y="27"/>
                    <a:pt x="0" y="59"/>
                  </a:cubicBezTo>
                  <a:cubicBezTo>
                    <a:pt x="0" y="87"/>
                    <a:pt x="18" y="111"/>
                    <a:pt x="45" y="118"/>
                  </a:cubicBezTo>
                  <a:cubicBezTo>
                    <a:pt x="46" y="118"/>
                    <a:pt x="46" y="118"/>
                    <a:pt x="46" y="118"/>
                  </a:cubicBezTo>
                  <a:cubicBezTo>
                    <a:pt x="47" y="118"/>
                    <a:pt x="49" y="117"/>
                    <a:pt x="49" y="116"/>
                  </a:cubicBezTo>
                  <a:cubicBezTo>
                    <a:pt x="49" y="116"/>
                    <a:pt x="49" y="116"/>
                    <a:pt x="49" y="116"/>
                  </a:cubicBezTo>
                  <a:cubicBezTo>
                    <a:pt x="50" y="115"/>
                    <a:pt x="48" y="113"/>
                    <a:pt x="46" y="112"/>
                  </a:cubicBezTo>
                  <a:cubicBezTo>
                    <a:pt x="22" y="106"/>
                    <a:pt x="6" y="85"/>
                    <a:pt x="6" y="59"/>
                  </a:cubicBezTo>
                  <a:cubicBezTo>
                    <a:pt x="6" y="30"/>
                    <a:pt x="30" y="6"/>
                    <a:pt x="60" y="6"/>
                  </a:cubicBezTo>
                  <a:cubicBezTo>
                    <a:pt x="75" y="6"/>
                    <a:pt x="89" y="12"/>
                    <a:pt x="99" y="22"/>
                  </a:cubicBezTo>
                  <a:cubicBezTo>
                    <a:pt x="110" y="32"/>
                    <a:pt x="116" y="45"/>
                    <a:pt x="116" y="59"/>
                  </a:cubicBezTo>
                  <a:cubicBezTo>
                    <a:pt x="116" y="84"/>
                    <a:pt x="99" y="106"/>
                    <a:pt x="74" y="112"/>
                  </a:cubicBezTo>
                  <a:cubicBezTo>
                    <a:pt x="73" y="113"/>
                    <a:pt x="72" y="114"/>
                    <a:pt x="73" y="1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50"/>
            </a:p>
          </p:txBody>
        </p:sp>
        <p:sp>
          <p:nvSpPr>
            <p:cNvPr id="25" name="Freeform 105">
              <a:extLst>
                <a:ext uri="{FF2B5EF4-FFF2-40B4-BE49-F238E27FC236}">
                  <a16:creationId xmlns:a16="http://schemas.microsoft.com/office/drawing/2014/main" id="{A00A3C24-ACEB-4D04-3E0C-BC591089DF6D}"/>
                </a:ext>
              </a:extLst>
            </p:cNvPr>
            <p:cNvSpPr>
              <a:spLocks/>
            </p:cNvSpPr>
            <p:nvPr/>
          </p:nvSpPr>
          <p:spPr bwMode="auto">
            <a:xfrm>
              <a:off x="873918" y="1211015"/>
              <a:ext cx="233363" cy="211138"/>
            </a:xfrm>
            <a:custGeom>
              <a:avLst/>
              <a:gdLst>
                <a:gd name="T0" fmla="*/ 55 w 73"/>
                <a:gd name="T1" fmla="*/ 61 h 66"/>
                <a:gd name="T2" fmla="*/ 53 w 73"/>
                <a:gd name="T3" fmla="*/ 63 h 66"/>
                <a:gd name="T4" fmla="*/ 54 w 73"/>
                <a:gd name="T5" fmla="*/ 64 h 66"/>
                <a:gd name="T6" fmla="*/ 54 w 73"/>
                <a:gd name="T7" fmla="*/ 64 h 66"/>
                <a:gd name="T8" fmla="*/ 55 w 73"/>
                <a:gd name="T9" fmla="*/ 66 h 66"/>
                <a:gd name="T10" fmla="*/ 58 w 73"/>
                <a:gd name="T11" fmla="*/ 65 h 66"/>
                <a:gd name="T12" fmla="*/ 73 w 73"/>
                <a:gd name="T13" fmla="*/ 36 h 66"/>
                <a:gd name="T14" fmla="*/ 36 w 73"/>
                <a:gd name="T15" fmla="*/ 0 h 66"/>
                <a:gd name="T16" fmla="*/ 0 w 73"/>
                <a:gd name="T17" fmla="*/ 36 h 66"/>
                <a:gd name="T18" fmla="*/ 15 w 73"/>
                <a:gd name="T19" fmla="*/ 66 h 66"/>
                <a:gd name="T20" fmla="*/ 17 w 73"/>
                <a:gd name="T21" fmla="*/ 66 h 66"/>
                <a:gd name="T22" fmla="*/ 20 w 73"/>
                <a:gd name="T23" fmla="*/ 65 h 66"/>
                <a:gd name="T24" fmla="*/ 19 w 73"/>
                <a:gd name="T25" fmla="*/ 61 h 66"/>
                <a:gd name="T26" fmla="*/ 6 w 73"/>
                <a:gd name="T27" fmla="*/ 36 h 66"/>
                <a:gd name="T28" fmla="*/ 36 w 73"/>
                <a:gd name="T29" fmla="*/ 6 h 66"/>
                <a:gd name="T30" fmla="*/ 67 w 73"/>
                <a:gd name="T31" fmla="*/ 36 h 66"/>
                <a:gd name="T32" fmla="*/ 55 w 73"/>
                <a:gd name="T33" fmla="*/ 61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3" h="66">
                  <a:moveTo>
                    <a:pt x="55" y="61"/>
                  </a:moveTo>
                  <a:cubicBezTo>
                    <a:pt x="54" y="61"/>
                    <a:pt x="53" y="62"/>
                    <a:pt x="53" y="63"/>
                  </a:cubicBezTo>
                  <a:cubicBezTo>
                    <a:pt x="53" y="63"/>
                    <a:pt x="53" y="64"/>
                    <a:pt x="54" y="64"/>
                  </a:cubicBezTo>
                  <a:cubicBezTo>
                    <a:pt x="54" y="64"/>
                    <a:pt x="54" y="64"/>
                    <a:pt x="54" y="64"/>
                  </a:cubicBezTo>
                  <a:cubicBezTo>
                    <a:pt x="54" y="65"/>
                    <a:pt x="54" y="65"/>
                    <a:pt x="55" y="66"/>
                  </a:cubicBezTo>
                  <a:cubicBezTo>
                    <a:pt x="56" y="66"/>
                    <a:pt x="57" y="66"/>
                    <a:pt x="58" y="65"/>
                  </a:cubicBezTo>
                  <a:cubicBezTo>
                    <a:pt x="67" y="58"/>
                    <a:pt x="73" y="47"/>
                    <a:pt x="73" y="36"/>
                  </a:cubicBezTo>
                  <a:cubicBezTo>
                    <a:pt x="73" y="15"/>
                    <a:pt x="57" y="0"/>
                    <a:pt x="36" y="0"/>
                  </a:cubicBezTo>
                  <a:cubicBezTo>
                    <a:pt x="16" y="0"/>
                    <a:pt x="0" y="16"/>
                    <a:pt x="0" y="36"/>
                  </a:cubicBezTo>
                  <a:cubicBezTo>
                    <a:pt x="0" y="48"/>
                    <a:pt x="6" y="59"/>
                    <a:pt x="15" y="66"/>
                  </a:cubicBezTo>
                  <a:cubicBezTo>
                    <a:pt x="17" y="66"/>
                    <a:pt x="17" y="66"/>
                    <a:pt x="17" y="66"/>
                  </a:cubicBezTo>
                  <a:cubicBezTo>
                    <a:pt x="18" y="66"/>
                    <a:pt x="19" y="66"/>
                    <a:pt x="20" y="65"/>
                  </a:cubicBezTo>
                  <a:cubicBezTo>
                    <a:pt x="21" y="64"/>
                    <a:pt x="21" y="62"/>
                    <a:pt x="19" y="61"/>
                  </a:cubicBezTo>
                  <a:cubicBezTo>
                    <a:pt x="11" y="55"/>
                    <a:pt x="6" y="45"/>
                    <a:pt x="6" y="36"/>
                  </a:cubicBezTo>
                  <a:cubicBezTo>
                    <a:pt x="6" y="20"/>
                    <a:pt x="20" y="6"/>
                    <a:pt x="36" y="6"/>
                  </a:cubicBezTo>
                  <a:cubicBezTo>
                    <a:pt x="54" y="6"/>
                    <a:pt x="67" y="19"/>
                    <a:pt x="67" y="36"/>
                  </a:cubicBezTo>
                  <a:cubicBezTo>
                    <a:pt x="67" y="45"/>
                    <a:pt x="62" y="54"/>
                    <a:pt x="55" y="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50"/>
            </a:p>
          </p:txBody>
        </p:sp>
        <p:sp>
          <p:nvSpPr>
            <p:cNvPr id="29" name="Freeform 106">
              <a:extLst>
                <a:ext uri="{FF2B5EF4-FFF2-40B4-BE49-F238E27FC236}">
                  <a16:creationId xmlns:a16="http://schemas.microsoft.com/office/drawing/2014/main" id="{EEA34068-0CB3-783B-D34D-748ABB6A4DC0}"/>
                </a:ext>
              </a:extLst>
            </p:cNvPr>
            <p:cNvSpPr>
              <a:spLocks/>
            </p:cNvSpPr>
            <p:nvPr/>
          </p:nvSpPr>
          <p:spPr bwMode="auto">
            <a:xfrm>
              <a:off x="939006" y="1303090"/>
              <a:ext cx="107950" cy="287338"/>
            </a:xfrm>
            <a:custGeom>
              <a:avLst/>
              <a:gdLst>
                <a:gd name="T0" fmla="*/ 31 w 34"/>
                <a:gd name="T1" fmla="*/ 20 h 90"/>
                <a:gd name="T2" fmla="*/ 34 w 34"/>
                <a:gd name="T3" fmla="*/ 18 h 90"/>
                <a:gd name="T4" fmla="*/ 33 w 34"/>
                <a:gd name="T5" fmla="*/ 15 h 90"/>
                <a:gd name="T6" fmla="*/ 19 w 34"/>
                <a:gd name="T7" fmla="*/ 1 h 90"/>
                <a:gd name="T8" fmla="*/ 17 w 34"/>
                <a:gd name="T9" fmla="*/ 0 h 90"/>
                <a:gd name="T10" fmla="*/ 16 w 34"/>
                <a:gd name="T11" fmla="*/ 0 h 90"/>
                <a:gd name="T12" fmla="*/ 15 w 34"/>
                <a:gd name="T13" fmla="*/ 1 h 90"/>
                <a:gd name="T14" fmla="*/ 1 w 34"/>
                <a:gd name="T15" fmla="*/ 15 h 90"/>
                <a:gd name="T16" fmla="*/ 0 w 34"/>
                <a:gd name="T17" fmla="*/ 18 h 90"/>
                <a:gd name="T18" fmla="*/ 2 w 34"/>
                <a:gd name="T19" fmla="*/ 20 h 90"/>
                <a:gd name="T20" fmla="*/ 5 w 34"/>
                <a:gd name="T21" fmla="*/ 19 h 90"/>
                <a:gd name="T22" fmla="*/ 14 w 34"/>
                <a:gd name="T23" fmla="*/ 11 h 90"/>
                <a:gd name="T24" fmla="*/ 14 w 34"/>
                <a:gd name="T25" fmla="*/ 87 h 90"/>
                <a:gd name="T26" fmla="*/ 17 w 34"/>
                <a:gd name="T27" fmla="*/ 90 h 90"/>
                <a:gd name="T28" fmla="*/ 20 w 34"/>
                <a:gd name="T29" fmla="*/ 87 h 90"/>
                <a:gd name="T30" fmla="*/ 20 w 34"/>
                <a:gd name="T31" fmla="*/ 11 h 90"/>
                <a:gd name="T32" fmla="*/ 29 w 34"/>
                <a:gd name="T33" fmla="*/ 19 h 90"/>
                <a:gd name="T34" fmla="*/ 31 w 34"/>
                <a:gd name="T35" fmla="*/ 2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4" h="90">
                  <a:moveTo>
                    <a:pt x="31" y="20"/>
                  </a:moveTo>
                  <a:cubicBezTo>
                    <a:pt x="33" y="20"/>
                    <a:pt x="34" y="19"/>
                    <a:pt x="34" y="18"/>
                  </a:cubicBezTo>
                  <a:cubicBezTo>
                    <a:pt x="34" y="17"/>
                    <a:pt x="34" y="16"/>
                    <a:pt x="33" y="15"/>
                  </a:cubicBezTo>
                  <a:cubicBezTo>
                    <a:pt x="19" y="1"/>
                    <a:pt x="19" y="1"/>
                    <a:pt x="19" y="1"/>
                  </a:cubicBezTo>
                  <a:cubicBezTo>
                    <a:pt x="19" y="1"/>
                    <a:pt x="18" y="0"/>
                    <a:pt x="17" y="0"/>
                  </a:cubicBezTo>
                  <a:cubicBezTo>
                    <a:pt x="17" y="0"/>
                    <a:pt x="17" y="0"/>
                    <a:pt x="16" y="0"/>
                  </a:cubicBezTo>
                  <a:cubicBezTo>
                    <a:pt x="16" y="1"/>
                    <a:pt x="15" y="1"/>
                    <a:pt x="15" y="1"/>
                  </a:cubicBezTo>
                  <a:cubicBezTo>
                    <a:pt x="1" y="15"/>
                    <a:pt x="1" y="15"/>
                    <a:pt x="1" y="15"/>
                  </a:cubicBezTo>
                  <a:cubicBezTo>
                    <a:pt x="0" y="16"/>
                    <a:pt x="0" y="17"/>
                    <a:pt x="0" y="18"/>
                  </a:cubicBezTo>
                  <a:cubicBezTo>
                    <a:pt x="0" y="19"/>
                    <a:pt x="1" y="20"/>
                    <a:pt x="2" y="20"/>
                  </a:cubicBezTo>
                  <a:cubicBezTo>
                    <a:pt x="3" y="20"/>
                    <a:pt x="4" y="20"/>
                    <a:pt x="5" y="19"/>
                  </a:cubicBezTo>
                  <a:cubicBezTo>
                    <a:pt x="14" y="11"/>
                    <a:pt x="14" y="11"/>
                    <a:pt x="14" y="11"/>
                  </a:cubicBezTo>
                  <a:cubicBezTo>
                    <a:pt x="14" y="87"/>
                    <a:pt x="14" y="87"/>
                    <a:pt x="14" y="87"/>
                  </a:cubicBezTo>
                  <a:cubicBezTo>
                    <a:pt x="14" y="89"/>
                    <a:pt x="16" y="90"/>
                    <a:pt x="17" y="90"/>
                  </a:cubicBezTo>
                  <a:cubicBezTo>
                    <a:pt x="19" y="90"/>
                    <a:pt x="20" y="89"/>
                    <a:pt x="20" y="87"/>
                  </a:cubicBezTo>
                  <a:cubicBezTo>
                    <a:pt x="20" y="11"/>
                    <a:pt x="20" y="11"/>
                    <a:pt x="20" y="11"/>
                  </a:cubicBezTo>
                  <a:cubicBezTo>
                    <a:pt x="29" y="19"/>
                    <a:pt x="29" y="19"/>
                    <a:pt x="29" y="19"/>
                  </a:cubicBezTo>
                  <a:cubicBezTo>
                    <a:pt x="30" y="20"/>
                    <a:pt x="31" y="20"/>
                    <a:pt x="31"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50"/>
            </a:p>
          </p:txBody>
        </p:sp>
      </p:grpSp>
      <p:grpSp>
        <p:nvGrpSpPr>
          <p:cNvPr id="33" name="Group 32">
            <a:extLst>
              <a:ext uri="{FF2B5EF4-FFF2-40B4-BE49-F238E27FC236}">
                <a16:creationId xmlns:a16="http://schemas.microsoft.com/office/drawing/2014/main" id="{49B164B3-1D0F-F092-974E-A4E1614E3E7B}"/>
              </a:ext>
            </a:extLst>
          </p:cNvPr>
          <p:cNvGrpSpPr>
            <a:grpSpLocks noChangeAspect="1"/>
          </p:cNvGrpSpPr>
          <p:nvPr/>
        </p:nvGrpSpPr>
        <p:grpSpPr>
          <a:xfrm>
            <a:off x="6474285" y="2020823"/>
            <a:ext cx="369362" cy="360672"/>
            <a:chOff x="6143086" y="2136527"/>
            <a:chExt cx="539750" cy="527051"/>
          </a:xfrm>
          <a:solidFill>
            <a:schemeClr val="accent3"/>
          </a:solidFill>
        </p:grpSpPr>
        <p:sp>
          <p:nvSpPr>
            <p:cNvPr id="37" name="Freeform 47">
              <a:extLst>
                <a:ext uri="{FF2B5EF4-FFF2-40B4-BE49-F238E27FC236}">
                  <a16:creationId xmlns:a16="http://schemas.microsoft.com/office/drawing/2014/main" id="{BFEE6266-3ADD-34FF-4E15-EF2B5379CF0E}"/>
                </a:ext>
              </a:extLst>
            </p:cNvPr>
            <p:cNvSpPr>
              <a:spLocks noEditPoints="1"/>
            </p:cNvSpPr>
            <p:nvPr/>
          </p:nvSpPr>
          <p:spPr bwMode="auto">
            <a:xfrm>
              <a:off x="6265323" y="2258765"/>
              <a:ext cx="417513" cy="404813"/>
            </a:xfrm>
            <a:custGeom>
              <a:avLst/>
              <a:gdLst>
                <a:gd name="T0" fmla="*/ 94 w 131"/>
                <a:gd name="T1" fmla="*/ 87 h 127"/>
                <a:gd name="T2" fmla="*/ 94 w 131"/>
                <a:gd name="T3" fmla="*/ 87 h 127"/>
                <a:gd name="T4" fmla="*/ 107 w 131"/>
                <a:gd name="T5" fmla="*/ 52 h 127"/>
                <a:gd name="T6" fmla="*/ 54 w 131"/>
                <a:gd name="T7" fmla="*/ 0 h 127"/>
                <a:gd name="T8" fmla="*/ 0 w 131"/>
                <a:gd name="T9" fmla="*/ 52 h 127"/>
                <a:gd name="T10" fmla="*/ 54 w 131"/>
                <a:gd name="T11" fmla="*/ 105 h 127"/>
                <a:gd name="T12" fmla="*/ 89 w 131"/>
                <a:gd name="T13" fmla="*/ 92 h 127"/>
                <a:gd name="T14" fmla="*/ 89 w 131"/>
                <a:gd name="T15" fmla="*/ 92 h 127"/>
                <a:gd name="T16" fmla="*/ 95 w 131"/>
                <a:gd name="T17" fmla="*/ 98 h 127"/>
                <a:gd name="T18" fmla="*/ 95 w 131"/>
                <a:gd name="T19" fmla="*/ 98 h 127"/>
                <a:gd name="T20" fmla="*/ 125 w 131"/>
                <a:gd name="T21" fmla="*/ 126 h 127"/>
                <a:gd name="T22" fmla="*/ 127 w 131"/>
                <a:gd name="T23" fmla="*/ 127 h 127"/>
                <a:gd name="T24" fmla="*/ 131 w 131"/>
                <a:gd name="T25" fmla="*/ 124 h 127"/>
                <a:gd name="T26" fmla="*/ 130 w 131"/>
                <a:gd name="T27" fmla="*/ 122 h 127"/>
                <a:gd name="T28" fmla="*/ 94 w 131"/>
                <a:gd name="T29" fmla="*/ 87 h 127"/>
                <a:gd name="T30" fmla="*/ 54 w 131"/>
                <a:gd name="T31" fmla="*/ 98 h 127"/>
                <a:gd name="T32" fmla="*/ 7 w 131"/>
                <a:gd name="T33" fmla="*/ 52 h 127"/>
                <a:gd name="T34" fmla="*/ 54 w 131"/>
                <a:gd name="T35" fmla="*/ 6 h 127"/>
                <a:gd name="T36" fmla="*/ 101 w 131"/>
                <a:gd name="T37" fmla="*/ 52 h 127"/>
                <a:gd name="T38" fmla="*/ 54 w 131"/>
                <a:gd name="T39" fmla="*/ 98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31" h="127">
                  <a:moveTo>
                    <a:pt x="94" y="87"/>
                  </a:moveTo>
                  <a:cubicBezTo>
                    <a:pt x="94" y="87"/>
                    <a:pt x="94" y="87"/>
                    <a:pt x="94" y="87"/>
                  </a:cubicBezTo>
                  <a:cubicBezTo>
                    <a:pt x="103" y="77"/>
                    <a:pt x="107" y="65"/>
                    <a:pt x="107" y="52"/>
                  </a:cubicBezTo>
                  <a:cubicBezTo>
                    <a:pt x="107" y="23"/>
                    <a:pt x="83" y="0"/>
                    <a:pt x="54" y="0"/>
                  </a:cubicBezTo>
                  <a:cubicBezTo>
                    <a:pt x="24" y="0"/>
                    <a:pt x="0" y="23"/>
                    <a:pt x="0" y="52"/>
                  </a:cubicBezTo>
                  <a:cubicBezTo>
                    <a:pt x="0" y="81"/>
                    <a:pt x="24" y="105"/>
                    <a:pt x="54" y="105"/>
                  </a:cubicBezTo>
                  <a:cubicBezTo>
                    <a:pt x="67" y="105"/>
                    <a:pt x="79" y="100"/>
                    <a:pt x="89" y="92"/>
                  </a:cubicBezTo>
                  <a:cubicBezTo>
                    <a:pt x="89" y="92"/>
                    <a:pt x="89" y="92"/>
                    <a:pt x="89" y="92"/>
                  </a:cubicBezTo>
                  <a:cubicBezTo>
                    <a:pt x="95" y="98"/>
                    <a:pt x="95" y="98"/>
                    <a:pt x="95" y="98"/>
                  </a:cubicBezTo>
                  <a:cubicBezTo>
                    <a:pt x="95" y="98"/>
                    <a:pt x="95" y="98"/>
                    <a:pt x="95" y="98"/>
                  </a:cubicBezTo>
                  <a:cubicBezTo>
                    <a:pt x="125" y="126"/>
                    <a:pt x="125" y="126"/>
                    <a:pt x="125" y="126"/>
                  </a:cubicBezTo>
                  <a:cubicBezTo>
                    <a:pt x="126" y="127"/>
                    <a:pt x="126" y="127"/>
                    <a:pt x="127" y="127"/>
                  </a:cubicBezTo>
                  <a:cubicBezTo>
                    <a:pt x="129" y="127"/>
                    <a:pt x="131" y="126"/>
                    <a:pt x="131" y="124"/>
                  </a:cubicBezTo>
                  <a:cubicBezTo>
                    <a:pt x="131" y="123"/>
                    <a:pt x="130" y="122"/>
                    <a:pt x="130" y="122"/>
                  </a:cubicBezTo>
                  <a:lnTo>
                    <a:pt x="94" y="87"/>
                  </a:lnTo>
                  <a:close/>
                  <a:moveTo>
                    <a:pt x="54" y="98"/>
                  </a:moveTo>
                  <a:cubicBezTo>
                    <a:pt x="28" y="98"/>
                    <a:pt x="7" y="77"/>
                    <a:pt x="7" y="52"/>
                  </a:cubicBezTo>
                  <a:cubicBezTo>
                    <a:pt x="7" y="27"/>
                    <a:pt x="28" y="6"/>
                    <a:pt x="54" y="6"/>
                  </a:cubicBezTo>
                  <a:cubicBezTo>
                    <a:pt x="80" y="6"/>
                    <a:pt x="101" y="27"/>
                    <a:pt x="101" y="52"/>
                  </a:cubicBezTo>
                  <a:cubicBezTo>
                    <a:pt x="101" y="77"/>
                    <a:pt x="80" y="98"/>
                    <a:pt x="54" y="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50"/>
            </a:p>
          </p:txBody>
        </p:sp>
        <p:sp>
          <p:nvSpPr>
            <p:cNvPr id="38" name="Freeform 48">
              <a:extLst>
                <a:ext uri="{FF2B5EF4-FFF2-40B4-BE49-F238E27FC236}">
                  <a16:creationId xmlns:a16="http://schemas.microsoft.com/office/drawing/2014/main" id="{ED894B50-C744-8323-8AB2-8C1FDEAF7894}"/>
                </a:ext>
              </a:extLst>
            </p:cNvPr>
            <p:cNvSpPr>
              <a:spLocks/>
            </p:cNvSpPr>
            <p:nvPr/>
          </p:nvSpPr>
          <p:spPr bwMode="auto">
            <a:xfrm>
              <a:off x="6143086" y="2136527"/>
              <a:ext cx="539750" cy="431800"/>
            </a:xfrm>
            <a:custGeom>
              <a:avLst/>
              <a:gdLst>
                <a:gd name="T0" fmla="*/ 154 w 169"/>
                <a:gd name="T1" fmla="*/ 15 h 135"/>
                <a:gd name="T2" fmla="*/ 84 w 169"/>
                <a:gd name="T3" fmla="*/ 15 h 135"/>
                <a:gd name="T4" fmla="*/ 68 w 169"/>
                <a:gd name="T5" fmla="*/ 7 h 135"/>
                <a:gd name="T6" fmla="*/ 53 w 169"/>
                <a:gd name="T7" fmla="*/ 0 h 135"/>
                <a:gd name="T8" fmla="*/ 15 w 169"/>
                <a:gd name="T9" fmla="*/ 0 h 135"/>
                <a:gd name="T10" fmla="*/ 0 w 169"/>
                <a:gd name="T11" fmla="*/ 14 h 135"/>
                <a:gd name="T12" fmla="*/ 0 w 169"/>
                <a:gd name="T13" fmla="*/ 120 h 135"/>
                <a:gd name="T14" fmla="*/ 15 w 169"/>
                <a:gd name="T15" fmla="*/ 135 h 135"/>
                <a:gd name="T16" fmla="*/ 50 w 169"/>
                <a:gd name="T17" fmla="*/ 135 h 135"/>
                <a:gd name="T18" fmla="*/ 43 w 169"/>
                <a:gd name="T19" fmla="*/ 129 h 135"/>
                <a:gd name="T20" fmla="*/ 15 w 169"/>
                <a:gd name="T21" fmla="*/ 129 h 135"/>
                <a:gd name="T22" fmla="*/ 6 w 169"/>
                <a:gd name="T23" fmla="*/ 120 h 135"/>
                <a:gd name="T24" fmla="*/ 6 w 169"/>
                <a:gd name="T25" fmla="*/ 44 h 135"/>
                <a:gd name="T26" fmla="*/ 51 w 169"/>
                <a:gd name="T27" fmla="*/ 44 h 135"/>
                <a:gd name="T28" fmla="*/ 60 w 169"/>
                <a:gd name="T29" fmla="*/ 38 h 135"/>
                <a:gd name="T30" fmla="*/ 6 w 169"/>
                <a:gd name="T31" fmla="*/ 38 h 135"/>
                <a:gd name="T32" fmla="*/ 6 w 169"/>
                <a:gd name="T33" fmla="*/ 14 h 135"/>
                <a:gd name="T34" fmla="*/ 15 w 169"/>
                <a:gd name="T35" fmla="*/ 6 h 135"/>
                <a:gd name="T36" fmla="*/ 53 w 169"/>
                <a:gd name="T37" fmla="*/ 6 h 135"/>
                <a:gd name="T38" fmla="*/ 65 w 169"/>
                <a:gd name="T39" fmla="*/ 13 h 135"/>
                <a:gd name="T40" fmla="*/ 84 w 169"/>
                <a:gd name="T41" fmla="*/ 21 h 135"/>
                <a:gd name="T42" fmla="*/ 154 w 169"/>
                <a:gd name="T43" fmla="*/ 21 h 135"/>
                <a:gd name="T44" fmla="*/ 162 w 169"/>
                <a:gd name="T45" fmla="*/ 30 h 135"/>
                <a:gd name="T46" fmla="*/ 162 w 169"/>
                <a:gd name="T47" fmla="*/ 38 h 135"/>
                <a:gd name="T48" fmla="*/ 124 w 169"/>
                <a:gd name="T49" fmla="*/ 38 h 135"/>
                <a:gd name="T50" fmla="*/ 133 w 169"/>
                <a:gd name="T51" fmla="*/ 44 h 135"/>
                <a:gd name="T52" fmla="*/ 162 w 169"/>
                <a:gd name="T53" fmla="*/ 44 h 135"/>
                <a:gd name="T54" fmla="*/ 162 w 169"/>
                <a:gd name="T55" fmla="*/ 120 h 135"/>
                <a:gd name="T56" fmla="*/ 154 w 169"/>
                <a:gd name="T57" fmla="*/ 129 h 135"/>
                <a:gd name="T58" fmla="*/ 148 w 169"/>
                <a:gd name="T59" fmla="*/ 129 h 135"/>
                <a:gd name="T60" fmla="*/ 155 w 169"/>
                <a:gd name="T61" fmla="*/ 135 h 135"/>
                <a:gd name="T62" fmla="*/ 169 w 169"/>
                <a:gd name="T63" fmla="*/ 120 h 135"/>
                <a:gd name="T64" fmla="*/ 169 w 169"/>
                <a:gd name="T65" fmla="*/ 30 h 135"/>
                <a:gd name="T66" fmla="*/ 154 w 169"/>
                <a:gd name="T67" fmla="*/ 15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9" h="135">
                  <a:moveTo>
                    <a:pt x="154" y="15"/>
                  </a:moveTo>
                  <a:cubicBezTo>
                    <a:pt x="84" y="15"/>
                    <a:pt x="84" y="15"/>
                    <a:pt x="84" y="15"/>
                  </a:cubicBezTo>
                  <a:cubicBezTo>
                    <a:pt x="76" y="15"/>
                    <a:pt x="72" y="11"/>
                    <a:pt x="68" y="7"/>
                  </a:cubicBezTo>
                  <a:cubicBezTo>
                    <a:pt x="64" y="3"/>
                    <a:pt x="61" y="0"/>
                    <a:pt x="53" y="0"/>
                  </a:cubicBezTo>
                  <a:cubicBezTo>
                    <a:pt x="15" y="0"/>
                    <a:pt x="15" y="0"/>
                    <a:pt x="15" y="0"/>
                  </a:cubicBezTo>
                  <a:cubicBezTo>
                    <a:pt x="6" y="0"/>
                    <a:pt x="0" y="6"/>
                    <a:pt x="0" y="14"/>
                  </a:cubicBezTo>
                  <a:cubicBezTo>
                    <a:pt x="0" y="120"/>
                    <a:pt x="0" y="120"/>
                    <a:pt x="0" y="120"/>
                  </a:cubicBezTo>
                  <a:cubicBezTo>
                    <a:pt x="0" y="129"/>
                    <a:pt x="6" y="135"/>
                    <a:pt x="15" y="135"/>
                  </a:cubicBezTo>
                  <a:cubicBezTo>
                    <a:pt x="50" y="135"/>
                    <a:pt x="50" y="135"/>
                    <a:pt x="50" y="135"/>
                  </a:cubicBezTo>
                  <a:cubicBezTo>
                    <a:pt x="47" y="133"/>
                    <a:pt x="45" y="131"/>
                    <a:pt x="43" y="129"/>
                  </a:cubicBezTo>
                  <a:cubicBezTo>
                    <a:pt x="15" y="129"/>
                    <a:pt x="15" y="129"/>
                    <a:pt x="15" y="129"/>
                  </a:cubicBezTo>
                  <a:cubicBezTo>
                    <a:pt x="10" y="129"/>
                    <a:pt x="6" y="125"/>
                    <a:pt x="6" y="120"/>
                  </a:cubicBezTo>
                  <a:cubicBezTo>
                    <a:pt x="6" y="44"/>
                    <a:pt x="6" y="44"/>
                    <a:pt x="6" y="44"/>
                  </a:cubicBezTo>
                  <a:cubicBezTo>
                    <a:pt x="51" y="44"/>
                    <a:pt x="51" y="44"/>
                    <a:pt x="51" y="44"/>
                  </a:cubicBezTo>
                  <a:cubicBezTo>
                    <a:pt x="54" y="42"/>
                    <a:pt x="57" y="39"/>
                    <a:pt x="60" y="38"/>
                  </a:cubicBezTo>
                  <a:cubicBezTo>
                    <a:pt x="6" y="38"/>
                    <a:pt x="6" y="38"/>
                    <a:pt x="6" y="38"/>
                  </a:cubicBezTo>
                  <a:cubicBezTo>
                    <a:pt x="6" y="14"/>
                    <a:pt x="6" y="14"/>
                    <a:pt x="6" y="14"/>
                  </a:cubicBezTo>
                  <a:cubicBezTo>
                    <a:pt x="6" y="10"/>
                    <a:pt x="10" y="6"/>
                    <a:pt x="15" y="6"/>
                  </a:cubicBezTo>
                  <a:cubicBezTo>
                    <a:pt x="53" y="6"/>
                    <a:pt x="53" y="6"/>
                    <a:pt x="53" y="6"/>
                  </a:cubicBezTo>
                  <a:cubicBezTo>
                    <a:pt x="58" y="6"/>
                    <a:pt x="61" y="9"/>
                    <a:pt x="65" y="13"/>
                  </a:cubicBezTo>
                  <a:cubicBezTo>
                    <a:pt x="69" y="17"/>
                    <a:pt x="73" y="21"/>
                    <a:pt x="84" y="21"/>
                  </a:cubicBezTo>
                  <a:cubicBezTo>
                    <a:pt x="154" y="21"/>
                    <a:pt x="154" y="21"/>
                    <a:pt x="154" y="21"/>
                  </a:cubicBezTo>
                  <a:cubicBezTo>
                    <a:pt x="158" y="21"/>
                    <a:pt x="162" y="25"/>
                    <a:pt x="162" y="30"/>
                  </a:cubicBezTo>
                  <a:cubicBezTo>
                    <a:pt x="162" y="38"/>
                    <a:pt x="162" y="38"/>
                    <a:pt x="162" y="38"/>
                  </a:cubicBezTo>
                  <a:cubicBezTo>
                    <a:pt x="124" y="38"/>
                    <a:pt x="124" y="38"/>
                    <a:pt x="124" y="38"/>
                  </a:cubicBezTo>
                  <a:cubicBezTo>
                    <a:pt x="127" y="39"/>
                    <a:pt x="130" y="42"/>
                    <a:pt x="133" y="44"/>
                  </a:cubicBezTo>
                  <a:cubicBezTo>
                    <a:pt x="162" y="44"/>
                    <a:pt x="162" y="44"/>
                    <a:pt x="162" y="44"/>
                  </a:cubicBezTo>
                  <a:cubicBezTo>
                    <a:pt x="162" y="120"/>
                    <a:pt x="162" y="120"/>
                    <a:pt x="162" y="120"/>
                  </a:cubicBezTo>
                  <a:cubicBezTo>
                    <a:pt x="162" y="125"/>
                    <a:pt x="158" y="129"/>
                    <a:pt x="154" y="129"/>
                  </a:cubicBezTo>
                  <a:cubicBezTo>
                    <a:pt x="148" y="129"/>
                    <a:pt x="148" y="129"/>
                    <a:pt x="148" y="129"/>
                  </a:cubicBezTo>
                  <a:cubicBezTo>
                    <a:pt x="155" y="135"/>
                    <a:pt x="155" y="135"/>
                    <a:pt x="155" y="135"/>
                  </a:cubicBezTo>
                  <a:cubicBezTo>
                    <a:pt x="162" y="135"/>
                    <a:pt x="169" y="128"/>
                    <a:pt x="169" y="120"/>
                  </a:cubicBezTo>
                  <a:cubicBezTo>
                    <a:pt x="169" y="30"/>
                    <a:pt x="169" y="30"/>
                    <a:pt x="169" y="30"/>
                  </a:cubicBezTo>
                  <a:cubicBezTo>
                    <a:pt x="169" y="21"/>
                    <a:pt x="162" y="15"/>
                    <a:pt x="154"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50"/>
            </a:p>
          </p:txBody>
        </p:sp>
      </p:grpSp>
      <p:sp>
        <p:nvSpPr>
          <p:cNvPr id="43" name="Rectangle 42">
            <a:extLst>
              <a:ext uri="{FF2B5EF4-FFF2-40B4-BE49-F238E27FC236}">
                <a16:creationId xmlns:a16="http://schemas.microsoft.com/office/drawing/2014/main" id="{E4BBEB7A-B70E-C2FB-D323-11ECD914BD2B}"/>
              </a:ext>
            </a:extLst>
          </p:cNvPr>
          <p:cNvSpPr/>
          <p:nvPr/>
        </p:nvSpPr>
        <p:spPr>
          <a:xfrm>
            <a:off x="539999" y="2459019"/>
            <a:ext cx="2897666" cy="29892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rIns="90000" bIns="54000" rtlCol="0" anchor="t">
            <a:noAutofit/>
          </a:bodyPr>
          <a:lstStyle/>
          <a:p>
            <a:pPr defTabSz="914400">
              <a:spcAft>
                <a:spcPts val="600"/>
              </a:spcAft>
              <a:defRPr/>
            </a:pPr>
            <a:r>
              <a:rPr lang="en-AU" sz="1000" b="1">
                <a:solidFill>
                  <a:schemeClr val="tx2"/>
                </a:solidFill>
              </a:rPr>
              <a:t>Definition</a:t>
            </a:r>
            <a:r>
              <a:rPr lang="en-AU" sz="1000">
                <a:solidFill>
                  <a:schemeClr val="tx2"/>
                </a:solidFill>
              </a:rPr>
              <a:t>: A form of proactive or problem-orientated program of inspections targeting a particular outcome.</a:t>
            </a:r>
          </a:p>
          <a:p>
            <a:pPr>
              <a:spcAft>
                <a:spcPts val="600"/>
              </a:spcAft>
            </a:pPr>
            <a:r>
              <a:rPr lang="en-AU" sz="1000" b="1">
                <a:solidFill>
                  <a:schemeClr val="tx2"/>
                </a:solidFill>
              </a:rPr>
              <a:t>Use this inspection when: </a:t>
            </a:r>
            <a:r>
              <a:rPr lang="en-AU" sz="1000">
                <a:solidFill>
                  <a:schemeClr val="tx2"/>
                </a:solidFill>
              </a:rPr>
              <a:t>Analysis, decision-makers or stakeholders identify </a:t>
            </a:r>
            <a:br>
              <a:rPr lang="en-AU" sz="1000">
                <a:solidFill>
                  <a:schemeClr val="tx2"/>
                </a:solidFill>
              </a:rPr>
            </a:br>
            <a:r>
              <a:rPr lang="en-AU" sz="1000">
                <a:solidFill>
                  <a:schemeClr val="tx2"/>
                </a:solidFill>
              </a:rPr>
              <a:t>a specific issue/priority that should be addressed in a targeted approach </a:t>
            </a:r>
            <a:br>
              <a:rPr lang="en-AU" sz="1000">
                <a:solidFill>
                  <a:schemeClr val="tx2"/>
                </a:solidFill>
              </a:rPr>
            </a:br>
            <a:r>
              <a:rPr lang="en-AU" sz="1000">
                <a:solidFill>
                  <a:schemeClr val="tx2"/>
                </a:solidFill>
              </a:rPr>
              <a:t>(for example blitz or campaign).</a:t>
            </a:r>
          </a:p>
          <a:p>
            <a:pPr>
              <a:spcAft>
                <a:spcPts val="600"/>
              </a:spcAft>
            </a:pPr>
            <a:endParaRPr lang="en-AU" sz="1000">
              <a:solidFill>
                <a:schemeClr val="tx2"/>
              </a:solidFill>
            </a:endParaRPr>
          </a:p>
          <a:p>
            <a:pPr>
              <a:spcAft>
                <a:spcPts val="600"/>
              </a:spcAft>
            </a:pPr>
            <a:r>
              <a:rPr lang="en-AU" sz="1000">
                <a:solidFill>
                  <a:schemeClr val="tx2"/>
                </a:solidFill>
              </a:rPr>
              <a:t>Strategic inspections are guided by formalised decision-making processes, such as strategic or business planning, or by specific business rules (for example criteria for launching a campaign). </a:t>
            </a:r>
          </a:p>
          <a:p>
            <a:pPr>
              <a:spcAft>
                <a:spcPts val="600"/>
              </a:spcAft>
            </a:pPr>
            <a:endParaRPr lang="en-AU" sz="1000">
              <a:solidFill>
                <a:schemeClr val="tx2"/>
              </a:solidFill>
            </a:endParaRPr>
          </a:p>
        </p:txBody>
      </p:sp>
      <p:sp>
        <p:nvSpPr>
          <p:cNvPr id="44" name="Rectangle 43">
            <a:extLst>
              <a:ext uri="{FF2B5EF4-FFF2-40B4-BE49-F238E27FC236}">
                <a16:creationId xmlns:a16="http://schemas.microsoft.com/office/drawing/2014/main" id="{9C43858B-5A97-3C3D-B6F8-AC63228C66E1}"/>
              </a:ext>
            </a:extLst>
          </p:cNvPr>
          <p:cNvSpPr/>
          <p:nvPr/>
        </p:nvSpPr>
        <p:spPr>
          <a:xfrm>
            <a:off x="3517042" y="2454066"/>
            <a:ext cx="2897666" cy="29892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rIns="90000" bIns="54000" rtlCol="0" anchor="t">
            <a:noAutofit/>
          </a:bodyPr>
          <a:lstStyle/>
          <a:p>
            <a:pPr>
              <a:spcAft>
                <a:spcPts val="600"/>
              </a:spcAft>
            </a:pPr>
            <a:r>
              <a:rPr lang="en-AU" sz="1000" b="1">
                <a:solidFill>
                  <a:schemeClr val="tx2"/>
                </a:solidFill>
              </a:rPr>
              <a:t>Definition: </a:t>
            </a:r>
            <a:r>
              <a:rPr lang="en-AU" sz="1000">
                <a:solidFill>
                  <a:schemeClr val="tx2"/>
                </a:solidFill>
              </a:rPr>
              <a:t>Proactive inspections for a known cohort of regulated entities. </a:t>
            </a:r>
            <a:br>
              <a:rPr lang="en-AU" sz="1000">
                <a:solidFill>
                  <a:schemeClr val="tx2"/>
                </a:solidFill>
              </a:rPr>
            </a:br>
            <a:r>
              <a:rPr lang="en-AU" sz="1000">
                <a:solidFill>
                  <a:schemeClr val="tx2"/>
                </a:solidFill>
              </a:rPr>
              <a:t>These inspections are more general monitoring and will often be conducted at set intervals/milestones. </a:t>
            </a:r>
          </a:p>
          <a:p>
            <a:pPr>
              <a:spcAft>
                <a:spcPts val="600"/>
              </a:spcAft>
            </a:pPr>
            <a:r>
              <a:rPr lang="en-AU" sz="1000" b="1">
                <a:solidFill>
                  <a:schemeClr val="tx2"/>
                </a:solidFill>
              </a:rPr>
              <a:t>Use this inspection when: </a:t>
            </a:r>
            <a:r>
              <a:rPr lang="en-AU" sz="1000">
                <a:solidFill>
                  <a:schemeClr val="tx2"/>
                </a:solidFill>
              </a:rPr>
              <a:t>Analysis indicates risk of non-compliance after a certain process point or amount of time </a:t>
            </a:r>
            <a:br>
              <a:rPr lang="en-AU" sz="1000">
                <a:solidFill>
                  <a:schemeClr val="tx2"/>
                </a:solidFill>
              </a:rPr>
            </a:br>
            <a:r>
              <a:rPr lang="en-AU" sz="1000">
                <a:solidFill>
                  <a:schemeClr val="tx2"/>
                </a:solidFill>
              </a:rPr>
              <a:t>or as part of your overall deterrence approach, to review permits or licences, </a:t>
            </a:r>
            <a:br>
              <a:rPr lang="en-AU" sz="1000">
                <a:solidFill>
                  <a:schemeClr val="tx2"/>
                </a:solidFill>
              </a:rPr>
            </a:br>
            <a:r>
              <a:rPr lang="en-AU" sz="1000">
                <a:solidFill>
                  <a:schemeClr val="tx2"/>
                </a:solidFill>
              </a:rPr>
              <a:t>to follow up compliance with remedial notices or monitor compliance with conditions. </a:t>
            </a:r>
          </a:p>
          <a:p>
            <a:pPr>
              <a:spcAft>
                <a:spcPts val="600"/>
              </a:spcAft>
            </a:pPr>
            <a:endParaRPr lang="en-AU" sz="1000">
              <a:solidFill>
                <a:schemeClr val="tx2"/>
              </a:solidFill>
            </a:endParaRPr>
          </a:p>
          <a:p>
            <a:pPr>
              <a:spcAft>
                <a:spcPts val="600"/>
              </a:spcAft>
            </a:pPr>
            <a:r>
              <a:rPr lang="en-AU" sz="1000">
                <a:solidFill>
                  <a:schemeClr val="tx2"/>
                </a:solidFill>
              </a:rPr>
              <a:t>Maintenance inspections can be driven </a:t>
            </a:r>
            <a:br>
              <a:rPr lang="en-AU" sz="1000">
                <a:solidFill>
                  <a:schemeClr val="tx2"/>
                </a:solidFill>
              </a:rPr>
            </a:br>
            <a:r>
              <a:rPr lang="en-AU" sz="1000">
                <a:solidFill>
                  <a:schemeClr val="tx2"/>
                </a:solidFill>
              </a:rPr>
              <a:t>by clear business rules, key indicators or established milestones.</a:t>
            </a:r>
          </a:p>
          <a:p>
            <a:pPr>
              <a:spcAft>
                <a:spcPts val="600"/>
              </a:spcAft>
            </a:pPr>
            <a:endParaRPr lang="en-AU" sz="1000">
              <a:solidFill>
                <a:schemeClr val="tx2"/>
              </a:solidFill>
            </a:endParaRPr>
          </a:p>
        </p:txBody>
      </p:sp>
      <p:sp>
        <p:nvSpPr>
          <p:cNvPr id="45" name="Rectangle 44">
            <a:extLst>
              <a:ext uri="{FF2B5EF4-FFF2-40B4-BE49-F238E27FC236}">
                <a16:creationId xmlns:a16="http://schemas.microsoft.com/office/drawing/2014/main" id="{47048286-AD81-DDD8-D2AA-100E287CDACB}"/>
              </a:ext>
            </a:extLst>
          </p:cNvPr>
          <p:cNvSpPr/>
          <p:nvPr/>
        </p:nvSpPr>
        <p:spPr>
          <a:xfrm>
            <a:off x="6462335" y="2454066"/>
            <a:ext cx="2897666" cy="29892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rIns="90000" bIns="54000" rtlCol="0" anchor="t">
            <a:no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AU" sz="1000" b="1">
                <a:solidFill>
                  <a:schemeClr val="tx2"/>
                </a:solidFill>
              </a:rPr>
              <a:t>Definition:</a:t>
            </a:r>
            <a:r>
              <a:rPr lang="en-AU" sz="1000">
                <a:solidFill>
                  <a:schemeClr val="tx2"/>
                </a:solidFill>
              </a:rPr>
              <a:t> </a:t>
            </a:r>
            <a:r>
              <a:rPr lang="en-AU" sz="1000">
                <a:solidFill>
                  <a:srgbClr val="000000"/>
                </a:solidFill>
                <a:latin typeface="VIC"/>
                <a:ea typeface="+mn-lt"/>
                <a:cs typeface="+mn-lt"/>
              </a:rPr>
              <a:t>Inspections</a:t>
            </a:r>
            <a:r>
              <a:rPr kumimoji="0" lang="en-AU" sz="1000" b="0" i="0" u="none" strike="noStrike" kern="1200" cap="none" spc="0" normalizeH="0" baseline="0" noProof="0">
                <a:ln>
                  <a:noFill/>
                </a:ln>
                <a:solidFill>
                  <a:srgbClr val="000000"/>
                </a:solidFill>
                <a:effectLst/>
                <a:uLnTx/>
                <a:uFillTx/>
                <a:latin typeface="VIC"/>
                <a:ea typeface="+mn-lt"/>
                <a:cs typeface="+mn-lt"/>
              </a:rPr>
              <a:t> driven by complaints, referrals, reports, or incidents. These inspections respond to identified instances of non-compliance.</a:t>
            </a:r>
          </a:p>
          <a:p>
            <a:pPr>
              <a:spcAft>
                <a:spcPts val="600"/>
              </a:spcAft>
            </a:pPr>
            <a:r>
              <a:rPr lang="en-AU" sz="1000" b="1">
                <a:solidFill>
                  <a:schemeClr val="tx2"/>
                </a:solidFill>
              </a:rPr>
              <a:t>Use this inspection when: </a:t>
            </a:r>
            <a:r>
              <a:rPr lang="en-AU" sz="1000">
                <a:solidFill>
                  <a:schemeClr val="tx2"/>
                </a:solidFill>
              </a:rPr>
              <a:t>You are responding to information indicating an instance of non-compliance that satisfies the requirements for an inspection.</a:t>
            </a:r>
          </a:p>
          <a:p>
            <a:pPr>
              <a:spcAft>
                <a:spcPts val="600"/>
              </a:spcAft>
            </a:pPr>
            <a:endParaRPr lang="en-AU" sz="1000">
              <a:solidFill>
                <a:schemeClr val="tx2"/>
              </a:solidFill>
            </a:endParaRPr>
          </a:p>
          <a:p>
            <a:pPr>
              <a:spcAft>
                <a:spcPts val="600"/>
              </a:spcAft>
            </a:pPr>
            <a:r>
              <a:rPr lang="en-AU" sz="1000">
                <a:solidFill>
                  <a:schemeClr val="tx2"/>
                </a:solidFill>
              </a:rPr>
              <a:t>Responsive inspections occur when there </a:t>
            </a:r>
            <a:br>
              <a:rPr lang="en-AU" sz="1000">
                <a:solidFill>
                  <a:schemeClr val="tx2"/>
                </a:solidFill>
              </a:rPr>
            </a:br>
            <a:r>
              <a:rPr lang="en-AU" sz="1000">
                <a:solidFill>
                  <a:schemeClr val="tx2"/>
                </a:solidFill>
              </a:rPr>
              <a:t>is a trigger requiring an inspection </a:t>
            </a:r>
            <a:br>
              <a:rPr lang="en-AU" sz="1000">
                <a:solidFill>
                  <a:schemeClr val="tx2"/>
                </a:solidFill>
              </a:rPr>
            </a:br>
            <a:r>
              <a:rPr lang="en-AU" sz="1000">
                <a:solidFill>
                  <a:schemeClr val="tx2"/>
                </a:solidFill>
              </a:rPr>
              <a:t>(as outlined further in Part B (Trigger). </a:t>
            </a:r>
            <a:br>
              <a:rPr lang="en-AU" sz="1000">
                <a:solidFill>
                  <a:schemeClr val="tx2"/>
                </a:solidFill>
              </a:rPr>
            </a:br>
            <a:r>
              <a:rPr lang="en-AU" sz="1000">
                <a:solidFill>
                  <a:schemeClr val="tx2"/>
                </a:solidFill>
              </a:rPr>
              <a:t>It may not be feasible or appropriate to respond to every compliant, referral or intelligence so regulators should develop clear rules on when inputs will trigger an inspection, relevant to your unique context.</a:t>
            </a:r>
          </a:p>
          <a:p>
            <a:pPr>
              <a:spcAft>
                <a:spcPts val="600"/>
              </a:spcAft>
            </a:pPr>
            <a:endParaRPr lang="en-AU" sz="1000">
              <a:solidFill>
                <a:schemeClr val="tx2"/>
              </a:solidFill>
            </a:endParaRPr>
          </a:p>
        </p:txBody>
      </p:sp>
      <p:sp>
        <p:nvSpPr>
          <p:cNvPr id="46" name="Rectangle 45">
            <a:extLst>
              <a:ext uri="{FF2B5EF4-FFF2-40B4-BE49-F238E27FC236}">
                <a16:creationId xmlns:a16="http://schemas.microsoft.com/office/drawing/2014/main" id="{F35C4228-DD9B-96EE-0B02-E15C982AA04B}"/>
              </a:ext>
            </a:extLst>
          </p:cNvPr>
          <p:cNvSpPr/>
          <p:nvPr/>
        </p:nvSpPr>
        <p:spPr>
          <a:xfrm>
            <a:off x="883360" y="1906601"/>
            <a:ext cx="2897666" cy="47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oAutofit/>
          </a:bodyPr>
          <a:lstStyle/>
          <a:p>
            <a:r>
              <a:rPr lang="en-AU" sz="1050">
                <a:solidFill>
                  <a:schemeClr val="tx2"/>
                </a:solidFill>
                <a:latin typeface="VIC SemiBold" panose="00000700000000000000" pitchFamily="50" charset="0"/>
              </a:rPr>
              <a:t>STRATEGIC INSPECTION</a:t>
            </a:r>
          </a:p>
        </p:txBody>
      </p:sp>
      <p:sp>
        <p:nvSpPr>
          <p:cNvPr id="47" name="Rectangle 46">
            <a:extLst>
              <a:ext uri="{FF2B5EF4-FFF2-40B4-BE49-F238E27FC236}">
                <a16:creationId xmlns:a16="http://schemas.microsoft.com/office/drawing/2014/main" id="{3C3FD4E8-DA51-BDCC-9597-037FA2A24F08}"/>
              </a:ext>
            </a:extLst>
          </p:cNvPr>
          <p:cNvSpPr/>
          <p:nvPr/>
        </p:nvSpPr>
        <p:spPr>
          <a:xfrm>
            <a:off x="3874262" y="2023464"/>
            <a:ext cx="2897666" cy="3605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oAutofit/>
          </a:bodyPr>
          <a:lstStyle/>
          <a:p>
            <a:r>
              <a:rPr lang="en-AU" sz="1050">
                <a:solidFill>
                  <a:schemeClr val="tx2"/>
                </a:solidFill>
                <a:latin typeface="VIC SemiBold" panose="00000700000000000000" pitchFamily="50" charset="0"/>
              </a:rPr>
              <a:t>MAINTENANCE INSPECTION</a:t>
            </a:r>
          </a:p>
        </p:txBody>
      </p:sp>
      <p:sp>
        <p:nvSpPr>
          <p:cNvPr id="48" name="Rectangle 47">
            <a:extLst>
              <a:ext uri="{FF2B5EF4-FFF2-40B4-BE49-F238E27FC236}">
                <a16:creationId xmlns:a16="http://schemas.microsoft.com/office/drawing/2014/main" id="{9C23D14E-F3B0-90AA-AE27-394933390466}"/>
              </a:ext>
            </a:extLst>
          </p:cNvPr>
          <p:cNvSpPr/>
          <p:nvPr/>
        </p:nvSpPr>
        <p:spPr>
          <a:xfrm>
            <a:off x="6843647" y="1825176"/>
            <a:ext cx="2516354" cy="5588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oAutofit/>
          </a:bodyPr>
          <a:lstStyle/>
          <a:p>
            <a:r>
              <a:rPr lang="en-AU" sz="1050">
                <a:solidFill>
                  <a:schemeClr val="tx2"/>
                </a:solidFill>
                <a:latin typeface="VIC SemiBold" panose="00000700000000000000" pitchFamily="50" charset="0"/>
              </a:rPr>
              <a:t>RESPONSIVE INSPECTION</a:t>
            </a:r>
          </a:p>
        </p:txBody>
      </p:sp>
      <p:cxnSp>
        <p:nvCxnSpPr>
          <p:cNvPr id="54" name="Straight Connector 53">
            <a:extLst>
              <a:ext uri="{FF2B5EF4-FFF2-40B4-BE49-F238E27FC236}">
                <a16:creationId xmlns:a16="http://schemas.microsoft.com/office/drawing/2014/main" id="{0CEAF42F-2C5C-D3FB-1984-565252F2AF23}"/>
              </a:ext>
            </a:extLst>
          </p:cNvPr>
          <p:cNvCxnSpPr>
            <a:cxnSpLocks/>
          </p:cNvCxnSpPr>
          <p:nvPr/>
        </p:nvCxnSpPr>
        <p:spPr>
          <a:xfrm flipV="1">
            <a:off x="539999" y="2459019"/>
            <a:ext cx="2897667" cy="4953"/>
          </a:xfrm>
          <a:prstGeom prst="line">
            <a:avLst/>
          </a:prstGeom>
          <a:ln w="3175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67388F11-638C-E9F7-03C0-CD9EF14BF0C1}"/>
              </a:ext>
            </a:extLst>
          </p:cNvPr>
          <p:cNvCxnSpPr>
            <a:cxnSpLocks/>
          </p:cNvCxnSpPr>
          <p:nvPr/>
        </p:nvCxnSpPr>
        <p:spPr>
          <a:xfrm flipV="1">
            <a:off x="3501166" y="2459019"/>
            <a:ext cx="2897667" cy="4953"/>
          </a:xfrm>
          <a:prstGeom prst="line">
            <a:avLst/>
          </a:prstGeom>
          <a:ln w="3175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ECCE297F-DB78-B2A2-3AD0-ADF43083D6B1}"/>
              </a:ext>
            </a:extLst>
          </p:cNvPr>
          <p:cNvCxnSpPr>
            <a:cxnSpLocks/>
          </p:cNvCxnSpPr>
          <p:nvPr/>
        </p:nvCxnSpPr>
        <p:spPr>
          <a:xfrm flipV="1">
            <a:off x="6462334" y="2459019"/>
            <a:ext cx="2897667" cy="4953"/>
          </a:xfrm>
          <a:prstGeom prst="line">
            <a:avLst/>
          </a:prstGeom>
          <a:ln w="31750">
            <a:solidFill>
              <a:schemeClr val="accent3"/>
            </a:solidFill>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1AAF0710-D2E7-C6C8-1445-17E572AA04F6}"/>
              </a:ext>
            </a:extLst>
          </p:cNvPr>
          <p:cNvGrpSpPr>
            <a:grpSpLocks noChangeAspect="1"/>
          </p:cNvGrpSpPr>
          <p:nvPr/>
        </p:nvGrpSpPr>
        <p:grpSpPr>
          <a:xfrm>
            <a:off x="3541930" y="2051577"/>
            <a:ext cx="339609" cy="323992"/>
            <a:chOff x="4981441" y="2212806"/>
            <a:chExt cx="552450" cy="527050"/>
          </a:xfrm>
          <a:solidFill>
            <a:schemeClr val="accent3"/>
          </a:solidFill>
        </p:grpSpPr>
        <p:sp>
          <p:nvSpPr>
            <p:cNvPr id="4" name="Freeform 29">
              <a:extLst>
                <a:ext uri="{FF2B5EF4-FFF2-40B4-BE49-F238E27FC236}">
                  <a16:creationId xmlns:a16="http://schemas.microsoft.com/office/drawing/2014/main" id="{E3FDAD9A-A06A-5452-AC9C-A76FA8FA354D}"/>
                </a:ext>
              </a:extLst>
            </p:cNvPr>
            <p:cNvSpPr>
              <a:spLocks noEditPoints="1"/>
            </p:cNvSpPr>
            <p:nvPr/>
          </p:nvSpPr>
          <p:spPr bwMode="auto">
            <a:xfrm>
              <a:off x="5051425" y="2636838"/>
              <a:ext cx="28575" cy="30163"/>
            </a:xfrm>
            <a:custGeom>
              <a:avLst/>
              <a:gdLst>
                <a:gd name="T0" fmla="*/ 4 w 9"/>
                <a:gd name="T1" fmla="*/ 0 h 9"/>
                <a:gd name="T2" fmla="*/ 1 w 9"/>
                <a:gd name="T3" fmla="*/ 2 h 9"/>
                <a:gd name="T4" fmla="*/ 0 w 9"/>
                <a:gd name="T5" fmla="*/ 5 h 9"/>
                <a:gd name="T6" fmla="*/ 4 w 9"/>
                <a:gd name="T7" fmla="*/ 9 h 9"/>
                <a:gd name="T8" fmla="*/ 9 w 9"/>
                <a:gd name="T9" fmla="*/ 5 h 9"/>
                <a:gd name="T10" fmla="*/ 4 w 9"/>
                <a:gd name="T11" fmla="*/ 0 h 9"/>
                <a:gd name="T12" fmla="*/ 4 w 9"/>
                <a:gd name="T13" fmla="*/ 8 h 9"/>
                <a:gd name="T14" fmla="*/ 1 w 9"/>
                <a:gd name="T15" fmla="*/ 5 h 9"/>
                <a:gd name="T16" fmla="*/ 2 w 9"/>
                <a:gd name="T17" fmla="*/ 2 h 9"/>
                <a:gd name="T18" fmla="*/ 2 w 9"/>
                <a:gd name="T19" fmla="*/ 2 h 9"/>
                <a:gd name="T20" fmla="*/ 4 w 9"/>
                <a:gd name="T21" fmla="*/ 2 h 9"/>
                <a:gd name="T22" fmla="*/ 7 w 9"/>
                <a:gd name="T23" fmla="*/ 5 h 9"/>
                <a:gd name="T24" fmla="*/ 4 w 9"/>
                <a:gd name="T25" fmla="*/ 8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 h="9">
                  <a:moveTo>
                    <a:pt x="4" y="0"/>
                  </a:moveTo>
                  <a:cubicBezTo>
                    <a:pt x="3" y="0"/>
                    <a:pt x="2" y="1"/>
                    <a:pt x="1" y="2"/>
                  </a:cubicBezTo>
                  <a:cubicBezTo>
                    <a:pt x="0" y="2"/>
                    <a:pt x="0" y="4"/>
                    <a:pt x="0" y="5"/>
                  </a:cubicBezTo>
                  <a:cubicBezTo>
                    <a:pt x="0" y="7"/>
                    <a:pt x="2" y="9"/>
                    <a:pt x="4" y="9"/>
                  </a:cubicBezTo>
                  <a:cubicBezTo>
                    <a:pt x="7" y="9"/>
                    <a:pt x="9" y="7"/>
                    <a:pt x="9" y="5"/>
                  </a:cubicBezTo>
                  <a:cubicBezTo>
                    <a:pt x="9" y="2"/>
                    <a:pt x="7" y="0"/>
                    <a:pt x="4" y="0"/>
                  </a:cubicBezTo>
                  <a:close/>
                  <a:moveTo>
                    <a:pt x="4" y="8"/>
                  </a:moveTo>
                  <a:cubicBezTo>
                    <a:pt x="2" y="8"/>
                    <a:pt x="1" y="6"/>
                    <a:pt x="1" y="5"/>
                  </a:cubicBezTo>
                  <a:cubicBezTo>
                    <a:pt x="1" y="4"/>
                    <a:pt x="1" y="3"/>
                    <a:pt x="2" y="2"/>
                  </a:cubicBezTo>
                  <a:cubicBezTo>
                    <a:pt x="2" y="2"/>
                    <a:pt x="2" y="2"/>
                    <a:pt x="2" y="2"/>
                  </a:cubicBezTo>
                  <a:cubicBezTo>
                    <a:pt x="2" y="2"/>
                    <a:pt x="3" y="2"/>
                    <a:pt x="4" y="2"/>
                  </a:cubicBezTo>
                  <a:cubicBezTo>
                    <a:pt x="6" y="2"/>
                    <a:pt x="7" y="3"/>
                    <a:pt x="7" y="5"/>
                  </a:cubicBezTo>
                  <a:cubicBezTo>
                    <a:pt x="7" y="6"/>
                    <a:pt x="6" y="8"/>
                    <a:pt x="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 name="Freeform 31">
              <a:extLst>
                <a:ext uri="{FF2B5EF4-FFF2-40B4-BE49-F238E27FC236}">
                  <a16:creationId xmlns:a16="http://schemas.microsoft.com/office/drawing/2014/main" id="{39E79785-8D7E-56E8-B788-31D66BDCF50F}"/>
                </a:ext>
              </a:extLst>
            </p:cNvPr>
            <p:cNvSpPr>
              <a:spLocks/>
            </p:cNvSpPr>
            <p:nvPr/>
          </p:nvSpPr>
          <p:spPr bwMode="auto">
            <a:xfrm>
              <a:off x="5051425" y="2636838"/>
              <a:ext cx="28575" cy="30163"/>
            </a:xfrm>
            <a:custGeom>
              <a:avLst/>
              <a:gdLst>
                <a:gd name="T0" fmla="*/ 4 w 9"/>
                <a:gd name="T1" fmla="*/ 9 h 9"/>
                <a:gd name="T2" fmla="*/ 0 w 9"/>
                <a:gd name="T3" fmla="*/ 5 h 9"/>
                <a:gd name="T4" fmla="*/ 1 w 9"/>
                <a:gd name="T5" fmla="*/ 2 h 9"/>
                <a:gd name="T6" fmla="*/ 4 w 9"/>
                <a:gd name="T7" fmla="*/ 0 h 9"/>
                <a:gd name="T8" fmla="*/ 9 w 9"/>
                <a:gd name="T9" fmla="*/ 5 h 9"/>
                <a:gd name="T10" fmla="*/ 4 w 9"/>
                <a:gd name="T11" fmla="*/ 9 h 9"/>
              </a:gdLst>
              <a:ahLst/>
              <a:cxnLst>
                <a:cxn ang="0">
                  <a:pos x="T0" y="T1"/>
                </a:cxn>
                <a:cxn ang="0">
                  <a:pos x="T2" y="T3"/>
                </a:cxn>
                <a:cxn ang="0">
                  <a:pos x="T4" y="T5"/>
                </a:cxn>
                <a:cxn ang="0">
                  <a:pos x="T6" y="T7"/>
                </a:cxn>
                <a:cxn ang="0">
                  <a:pos x="T8" y="T9"/>
                </a:cxn>
                <a:cxn ang="0">
                  <a:pos x="T10" y="T11"/>
                </a:cxn>
              </a:cxnLst>
              <a:rect l="0" t="0" r="r" b="b"/>
              <a:pathLst>
                <a:path w="9" h="9">
                  <a:moveTo>
                    <a:pt x="4" y="9"/>
                  </a:moveTo>
                  <a:cubicBezTo>
                    <a:pt x="2" y="9"/>
                    <a:pt x="0" y="7"/>
                    <a:pt x="0" y="5"/>
                  </a:cubicBezTo>
                  <a:cubicBezTo>
                    <a:pt x="0" y="4"/>
                    <a:pt x="0" y="2"/>
                    <a:pt x="1" y="2"/>
                  </a:cubicBezTo>
                  <a:cubicBezTo>
                    <a:pt x="2" y="1"/>
                    <a:pt x="3" y="0"/>
                    <a:pt x="4" y="0"/>
                  </a:cubicBezTo>
                  <a:cubicBezTo>
                    <a:pt x="7" y="0"/>
                    <a:pt x="9" y="2"/>
                    <a:pt x="9" y="5"/>
                  </a:cubicBezTo>
                  <a:cubicBezTo>
                    <a:pt x="9" y="7"/>
                    <a:pt x="7" y="9"/>
                    <a:pt x="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 name="Freeform 32">
              <a:extLst>
                <a:ext uri="{FF2B5EF4-FFF2-40B4-BE49-F238E27FC236}">
                  <a16:creationId xmlns:a16="http://schemas.microsoft.com/office/drawing/2014/main" id="{AFB56AB2-0243-6285-E066-0CF0698CE95F}"/>
                </a:ext>
              </a:extLst>
            </p:cNvPr>
            <p:cNvSpPr>
              <a:spLocks noEditPoints="1"/>
            </p:cNvSpPr>
            <p:nvPr/>
          </p:nvSpPr>
          <p:spPr bwMode="auto">
            <a:xfrm>
              <a:off x="4981441" y="2212806"/>
              <a:ext cx="552450" cy="527050"/>
            </a:xfrm>
            <a:custGeom>
              <a:avLst/>
              <a:gdLst>
                <a:gd name="T0" fmla="*/ 164 w 173"/>
                <a:gd name="T1" fmla="*/ 34 h 165"/>
                <a:gd name="T2" fmla="*/ 161 w 173"/>
                <a:gd name="T3" fmla="*/ 37 h 165"/>
                <a:gd name="T4" fmla="*/ 161 w 173"/>
                <a:gd name="T5" fmla="*/ 37 h 165"/>
                <a:gd name="T6" fmla="*/ 142 w 173"/>
                <a:gd name="T7" fmla="*/ 55 h 165"/>
                <a:gd name="T8" fmla="*/ 142 w 173"/>
                <a:gd name="T9" fmla="*/ 55 h 165"/>
                <a:gd name="T10" fmla="*/ 128 w 173"/>
                <a:gd name="T11" fmla="*/ 61 h 165"/>
                <a:gd name="T12" fmla="*/ 108 w 173"/>
                <a:gd name="T13" fmla="*/ 41 h 165"/>
                <a:gd name="T14" fmla="*/ 114 w 173"/>
                <a:gd name="T15" fmla="*/ 28 h 165"/>
                <a:gd name="T16" fmla="*/ 136 w 173"/>
                <a:gd name="T17" fmla="*/ 6 h 165"/>
                <a:gd name="T18" fmla="*/ 114 w 173"/>
                <a:gd name="T19" fmla="*/ 0 h 165"/>
                <a:gd name="T20" fmla="*/ 92 w 173"/>
                <a:gd name="T21" fmla="*/ 9 h 165"/>
                <a:gd name="T22" fmla="*/ 71 w 173"/>
                <a:gd name="T23" fmla="*/ 29 h 165"/>
                <a:gd name="T24" fmla="*/ 71 w 173"/>
                <a:gd name="T25" fmla="*/ 71 h 165"/>
                <a:gd name="T26" fmla="*/ 71 w 173"/>
                <a:gd name="T27" fmla="*/ 71 h 165"/>
                <a:gd name="T28" fmla="*/ 71 w 173"/>
                <a:gd name="T29" fmla="*/ 72 h 165"/>
                <a:gd name="T30" fmla="*/ 7 w 173"/>
                <a:gd name="T31" fmla="*/ 127 h 165"/>
                <a:gd name="T32" fmla="*/ 0 w 173"/>
                <a:gd name="T33" fmla="*/ 143 h 165"/>
                <a:gd name="T34" fmla="*/ 23 w 173"/>
                <a:gd name="T35" fmla="*/ 165 h 165"/>
                <a:gd name="T36" fmla="*/ 39 w 173"/>
                <a:gd name="T37" fmla="*/ 158 h 165"/>
                <a:gd name="T38" fmla="*/ 97 w 173"/>
                <a:gd name="T39" fmla="*/ 96 h 165"/>
                <a:gd name="T40" fmla="*/ 98 w 173"/>
                <a:gd name="T41" fmla="*/ 96 h 165"/>
                <a:gd name="T42" fmla="*/ 125 w 173"/>
                <a:gd name="T43" fmla="*/ 105 h 165"/>
                <a:gd name="T44" fmla="*/ 141 w 173"/>
                <a:gd name="T45" fmla="*/ 98 h 165"/>
                <a:gd name="T46" fmla="*/ 162 w 173"/>
                <a:gd name="T47" fmla="*/ 78 h 165"/>
                <a:gd name="T48" fmla="*/ 164 w 173"/>
                <a:gd name="T49" fmla="*/ 34 h 165"/>
                <a:gd name="T50" fmla="*/ 157 w 173"/>
                <a:gd name="T51" fmla="*/ 73 h 165"/>
                <a:gd name="T52" fmla="*/ 136 w 173"/>
                <a:gd name="T53" fmla="*/ 94 h 165"/>
                <a:gd name="T54" fmla="*/ 125 w 173"/>
                <a:gd name="T55" fmla="*/ 98 h 165"/>
                <a:gd name="T56" fmla="*/ 99 w 173"/>
                <a:gd name="T57" fmla="*/ 90 h 165"/>
                <a:gd name="T58" fmla="*/ 99 w 173"/>
                <a:gd name="T59" fmla="*/ 90 h 165"/>
                <a:gd name="T60" fmla="*/ 98 w 173"/>
                <a:gd name="T61" fmla="*/ 89 h 165"/>
                <a:gd name="T62" fmla="*/ 94 w 173"/>
                <a:gd name="T63" fmla="*/ 90 h 165"/>
                <a:gd name="T64" fmla="*/ 94 w 173"/>
                <a:gd name="T65" fmla="*/ 91 h 165"/>
                <a:gd name="T66" fmla="*/ 94 w 173"/>
                <a:gd name="T67" fmla="*/ 91 h 165"/>
                <a:gd name="T68" fmla="*/ 34 w 173"/>
                <a:gd name="T69" fmla="*/ 154 h 165"/>
                <a:gd name="T70" fmla="*/ 23 w 173"/>
                <a:gd name="T71" fmla="*/ 158 h 165"/>
                <a:gd name="T72" fmla="*/ 7 w 173"/>
                <a:gd name="T73" fmla="*/ 143 h 165"/>
                <a:gd name="T74" fmla="*/ 12 w 173"/>
                <a:gd name="T75" fmla="*/ 132 h 165"/>
                <a:gd name="T76" fmla="*/ 77 w 173"/>
                <a:gd name="T77" fmla="*/ 75 h 165"/>
                <a:gd name="T78" fmla="*/ 77 w 173"/>
                <a:gd name="T79" fmla="*/ 75 h 165"/>
                <a:gd name="T80" fmla="*/ 77 w 173"/>
                <a:gd name="T81" fmla="*/ 74 h 165"/>
                <a:gd name="T82" fmla="*/ 79 w 173"/>
                <a:gd name="T83" fmla="*/ 72 h 165"/>
                <a:gd name="T84" fmla="*/ 78 w 173"/>
                <a:gd name="T85" fmla="*/ 70 h 165"/>
                <a:gd name="T86" fmla="*/ 78 w 173"/>
                <a:gd name="T87" fmla="*/ 70 h 165"/>
                <a:gd name="T88" fmla="*/ 78 w 173"/>
                <a:gd name="T89" fmla="*/ 70 h 165"/>
                <a:gd name="T90" fmla="*/ 76 w 173"/>
                <a:gd name="T91" fmla="*/ 34 h 165"/>
                <a:gd name="T92" fmla="*/ 97 w 173"/>
                <a:gd name="T93" fmla="*/ 13 h 165"/>
                <a:gd name="T94" fmla="*/ 114 w 173"/>
                <a:gd name="T95" fmla="*/ 7 h 165"/>
                <a:gd name="T96" fmla="*/ 123 w 173"/>
                <a:gd name="T97" fmla="*/ 8 h 165"/>
                <a:gd name="T98" fmla="*/ 124 w 173"/>
                <a:gd name="T99" fmla="*/ 8 h 165"/>
                <a:gd name="T100" fmla="*/ 109 w 173"/>
                <a:gd name="T101" fmla="*/ 23 h 165"/>
                <a:gd name="T102" fmla="*/ 101 w 173"/>
                <a:gd name="T103" fmla="*/ 41 h 165"/>
                <a:gd name="T104" fmla="*/ 128 w 173"/>
                <a:gd name="T105" fmla="*/ 67 h 165"/>
                <a:gd name="T106" fmla="*/ 147 w 173"/>
                <a:gd name="T107" fmla="*/ 59 h 165"/>
                <a:gd name="T108" fmla="*/ 147 w 173"/>
                <a:gd name="T109" fmla="*/ 59 h 165"/>
                <a:gd name="T110" fmla="*/ 147 w 173"/>
                <a:gd name="T111" fmla="*/ 59 h 165"/>
                <a:gd name="T112" fmla="*/ 162 w 173"/>
                <a:gd name="T113" fmla="*/ 45 h 165"/>
                <a:gd name="T114" fmla="*/ 162 w 173"/>
                <a:gd name="T115" fmla="*/ 46 h 165"/>
                <a:gd name="T116" fmla="*/ 157 w 173"/>
                <a:gd name="T117" fmla="*/ 73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73" h="165">
                  <a:moveTo>
                    <a:pt x="164" y="34"/>
                  </a:moveTo>
                  <a:cubicBezTo>
                    <a:pt x="161" y="37"/>
                    <a:pt x="161" y="37"/>
                    <a:pt x="161" y="37"/>
                  </a:cubicBezTo>
                  <a:cubicBezTo>
                    <a:pt x="161" y="37"/>
                    <a:pt x="161" y="37"/>
                    <a:pt x="161" y="37"/>
                  </a:cubicBezTo>
                  <a:cubicBezTo>
                    <a:pt x="142" y="55"/>
                    <a:pt x="142" y="55"/>
                    <a:pt x="142" y="55"/>
                  </a:cubicBezTo>
                  <a:cubicBezTo>
                    <a:pt x="142" y="55"/>
                    <a:pt x="142" y="55"/>
                    <a:pt x="142" y="55"/>
                  </a:cubicBezTo>
                  <a:cubicBezTo>
                    <a:pt x="138" y="59"/>
                    <a:pt x="133" y="61"/>
                    <a:pt x="128" y="61"/>
                  </a:cubicBezTo>
                  <a:cubicBezTo>
                    <a:pt x="117" y="61"/>
                    <a:pt x="108" y="52"/>
                    <a:pt x="108" y="41"/>
                  </a:cubicBezTo>
                  <a:cubicBezTo>
                    <a:pt x="108" y="36"/>
                    <a:pt x="110" y="32"/>
                    <a:pt x="114" y="28"/>
                  </a:cubicBezTo>
                  <a:cubicBezTo>
                    <a:pt x="136" y="6"/>
                    <a:pt x="136" y="6"/>
                    <a:pt x="136" y="6"/>
                  </a:cubicBezTo>
                  <a:cubicBezTo>
                    <a:pt x="129" y="2"/>
                    <a:pt x="121" y="0"/>
                    <a:pt x="114" y="0"/>
                  </a:cubicBezTo>
                  <a:cubicBezTo>
                    <a:pt x="105" y="0"/>
                    <a:pt x="98" y="3"/>
                    <a:pt x="92" y="9"/>
                  </a:cubicBezTo>
                  <a:cubicBezTo>
                    <a:pt x="71" y="29"/>
                    <a:pt x="71" y="29"/>
                    <a:pt x="71" y="29"/>
                  </a:cubicBezTo>
                  <a:cubicBezTo>
                    <a:pt x="60" y="41"/>
                    <a:pt x="60" y="55"/>
                    <a:pt x="71" y="71"/>
                  </a:cubicBezTo>
                  <a:cubicBezTo>
                    <a:pt x="71" y="71"/>
                    <a:pt x="71" y="71"/>
                    <a:pt x="71" y="71"/>
                  </a:cubicBezTo>
                  <a:cubicBezTo>
                    <a:pt x="71" y="72"/>
                    <a:pt x="71" y="72"/>
                    <a:pt x="71" y="72"/>
                  </a:cubicBezTo>
                  <a:cubicBezTo>
                    <a:pt x="7" y="127"/>
                    <a:pt x="7" y="127"/>
                    <a:pt x="7" y="127"/>
                  </a:cubicBezTo>
                  <a:cubicBezTo>
                    <a:pt x="3" y="131"/>
                    <a:pt x="0" y="137"/>
                    <a:pt x="0" y="143"/>
                  </a:cubicBezTo>
                  <a:cubicBezTo>
                    <a:pt x="0" y="155"/>
                    <a:pt x="10" y="165"/>
                    <a:pt x="23" y="165"/>
                  </a:cubicBezTo>
                  <a:cubicBezTo>
                    <a:pt x="29" y="165"/>
                    <a:pt x="35" y="162"/>
                    <a:pt x="39" y="158"/>
                  </a:cubicBezTo>
                  <a:cubicBezTo>
                    <a:pt x="97" y="96"/>
                    <a:pt x="97" y="96"/>
                    <a:pt x="97" y="96"/>
                  </a:cubicBezTo>
                  <a:cubicBezTo>
                    <a:pt x="98" y="96"/>
                    <a:pt x="98" y="96"/>
                    <a:pt x="98" y="96"/>
                  </a:cubicBezTo>
                  <a:cubicBezTo>
                    <a:pt x="112" y="104"/>
                    <a:pt x="125" y="105"/>
                    <a:pt x="125" y="105"/>
                  </a:cubicBezTo>
                  <a:cubicBezTo>
                    <a:pt x="131" y="105"/>
                    <a:pt x="137" y="102"/>
                    <a:pt x="141" y="98"/>
                  </a:cubicBezTo>
                  <a:cubicBezTo>
                    <a:pt x="162" y="78"/>
                    <a:pt x="162" y="78"/>
                    <a:pt x="162" y="78"/>
                  </a:cubicBezTo>
                  <a:cubicBezTo>
                    <a:pt x="172" y="67"/>
                    <a:pt x="173" y="50"/>
                    <a:pt x="164" y="34"/>
                  </a:cubicBezTo>
                  <a:close/>
                  <a:moveTo>
                    <a:pt x="157" y="73"/>
                  </a:moveTo>
                  <a:cubicBezTo>
                    <a:pt x="136" y="94"/>
                    <a:pt x="136" y="94"/>
                    <a:pt x="136" y="94"/>
                  </a:cubicBezTo>
                  <a:cubicBezTo>
                    <a:pt x="134" y="96"/>
                    <a:pt x="129" y="98"/>
                    <a:pt x="125" y="98"/>
                  </a:cubicBezTo>
                  <a:cubicBezTo>
                    <a:pt x="125" y="98"/>
                    <a:pt x="112" y="97"/>
                    <a:pt x="99" y="90"/>
                  </a:cubicBezTo>
                  <a:cubicBezTo>
                    <a:pt x="99" y="90"/>
                    <a:pt x="99" y="90"/>
                    <a:pt x="99" y="90"/>
                  </a:cubicBezTo>
                  <a:cubicBezTo>
                    <a:pt x="98" y="89"/>
                    <a:pt x="98" y="89"/>
                    <a:pt x="98" y="89"/>
                  </a:cubicBezTo>
                  <a:cubicBezTo>
                    <a:pt x="97" y="88"/>
                    <a:pt x="95" y="89"/>
                    <a:pt x="94" y="90"/>
                  </a:cubicBezTo>
                  <a:cubicBezTo>
                    <a:pt x="94" y="91"/>
                    <a:pt x="94" y="91"/>
                    <a:pt x="94" y="91"/>
                  </a:cubicBezTo>
                  <a:cubicBezTo>
                    <a:pt x="94" y="91"/>
                    <a:pt x="94" y="91"/>
                    <a:pt x="94" y="91"/>
                  </a:cubicBezTo>
                  <a:cubicBezTo>
                    <a:pt x="34" y="154"/>
                    <a:pt x="34" y="154"/>
                    <a:pt x="34" y="154"/>
                  </a:cubicBezTo>
                  <a:cubicBezTo>
                    <a:pt x="31" y="157"/>
                    <a:pt x="27" y="158"/>
                    <a:pt x="23" y="158"/>
                  </a:cubicBezTo>
                  <a:cubicBezTo>
                    <a:pt x="14" y="158"/>
                    <a:pt x="7" y="151"/>
                    <a:pt x="7" y="143"/>
                  </a:cubicBezTo>
                  <a:cubicBezTo>
                    <a:pt x="7" y="139"/>
                    <a:pt x="9" y="135"/>
                    <a:pt x="12" y="132"/>
                  </a:cubicBezTo>
                  <a:cubicBezTo>
                    <a:pt x="77" y="75"/>
                    <a:pt x="77" y="75"/>
                    <a:pt x="77" y="75"/>
                  </a:cubicBezTo>
                  <a:cubicBezTo>
                    <a:pt x="77" y="75"/>
                    <a:pt x="77" y="75"/>
                    <a:pt x="77" y="75"/>
                  </a:cubicBezTo>
                  <a:cubicBezTo>
                    <a:pt x="77" y="74"/>
                    <a:pt x="77" y="74"/>
                    <a:pt x="77" y="74"/>
                  </a:cubicBezTo>
                  <a:cubicBezTo>
                    <a:pt x="78" y="74"/>
                    <a:pt x="79" y="73"/>
                    <a:pt x="79" y="72"/>
                  </a:cubicBezTo>
                  <a:cubicBezTo>
                    <a:pt x="79" y="71"/>
                    <a:pt x="78" y="71"/>
                    <a:pt x="78" y="70"/>
                  </a:cubicBezTo>
                  <a:cubicBezTo>
                    <a:pt x="78" y="70"/>
                    <a:pt x="78" y="70"/>
                    <a:pt x="78" y="70"/>
                  </a:cubicBezTo>
                  <a:cubicBezTo>
                    <a:pt x="78" y="70"/>
                    <a:pt x="78" y="70"/>
                    <a:pt x="78" y="70"/>
                  </a:cubicBezTo>
                  <a:cubicBezTo>
                    <a:pt x="67" y="55"/>
                    <a:pt x="66" y="44"/>
                    <a:pt x="76" y="34"/>
                  </a:cubicBezTo>
                  <a:cubicBezTo>
                    <a:pt x="97" y="13"/>
                    <a:pt x="97" y="13"/>
                    <a:pt x="97" y="13"/>
                  </a:cubicBezTo>
                  <a:cubicBezTo>
                    <a:pt x="102" y="8"/>
                    <a:pt x="109" y="7"/>
                    <a:pt x="114" y="7"/>
                  </a:cubicBezTo>
                  <a:cubicBezTo>
                    <a:pt x="117" y="7"/>
                    <a:pt x="120" y="7"/>
                    <a:pt x="123" y="8"/>
                  </a:cubicBezTo>
                  <a:cubicBezTo>
                    <a:pt x="124" y="8"/>
                    <a:pt x="124" y="8"/>
                    <a:pt x="124" y="8"/>
                  </a:cubicBezTo>
                  <a:cubicBezTo>
                    <a:pt x="109" y="23"/>
                    <a:pt x="109" y="23"/>
                    <a:pt x="109" y="23"/>
                  </a:cubicBezTo>
                  <a:cubicBezTo>
                    <a:pt x="104" y="28"/>
                    <a:pt x="101" y="35"/>
                    <a:pt x="101" y="41"/>
                  </a:cubicBezTo>
                  <a:cubicBezTo>
                    <a:pt x="101" y="55"/>
                    <a:pt x="113" y="67"/>
                    <a:pt x="128" y="67"/>
                  </a:cubicBezTo>
                  <a:cubicBezTo>
                    <a:pt x="135" y="67"/>
                    <a:pt x="142" y="64"/>
                    <a:pt x="147" y="59"/>
                  </a:cubicBezTo>
                  <a:cubicBezTo>
                    <a:pt x="147" y="59"/>
                    <a:pt x="147" y="59"/>
                    <a:pt x="147" y="59"/>
                  </a:cubicBezTo>
                  <a:cubicBezTo>
                    <a:pt x="147" y="59"/>
                    <a:pt x="147" y="59"/>
                    <a:pt x="147" y="59"/>
                  </a:cubicBezTo>
                  <a:cubicBezTo>
                    <a:pt x="162" y="45"/>
                    <a:pt x="162" y="45"/>
                    <a:pt x="162" y="45"/>
                  </a:cubicBezTo>
                  <a:cubicBezTo>
                    <a:pt x="162" y="46"/>
                    <a:pt x="162" y="46"/>
                    <a:pt x="162" y="46"/>
                  </a:cubicBezTo>
                  <a:cubicBezTo>
                    <a:pt x="166" y="57"/>
                    <a:pt x="164" y="67"/>
                    <a:pt x="157"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9" name="Freeform 33">
              <a:extLst>
                <a:ext uri="{FF2B5EF4-FFF2-40B4-BE49-F238E27FC236}">
                  <a16:creationId xmlns:a16="http://schemas.microsoft.com/office/drawing/2014/main" id="{914A0820-BC18-B429-164F-182B24F51599}"/>
                </a:ext>
              </a:extLst>
            </p:cNvPr>
            <p:cNvSpPr>
              <a:spLocks/>
            </p:cNvSpPr>
            <p:nvPr/>
          </p:nvSpPr>
          <p:spPr bwMode="auto">
            <a:xfrm>
              <a:off x="5054600" y="2644775"/>
              <a:ext cx="19050" cy="19050"/>
            </a:xfrm>
            <a:custGeom>
              <a:avLst/>
              <a:gdLst>
                <a:gd name="T0" fmla="*/ 3 w 6"/>
                <a:gd name="T1" fmla="*/ 0 h 6"/>
                <a:gd name="T2" fmla="*/ 1 w 6"/>
                <a:gd name="T3" fmla="*/ 0 h 6"/>
                <a:gd name="T4" fmla="*/ 1 w 6"/>
                <a:gd name="T5" fmla="*/ 0 h 6"/>
                <a:gd name="T6" fmla="*/ 0 w 6"/>
                <a:gd name="T7" fmla="*/ 3 h 6"/>
                <a:gd name="T8" fmla="*/ 3 w 6"/>
                <a:gd name="T9" fmla="*/ 6 h 6"/>
                <a:gd name="T10" fmla="*/ 6 w 6"/>
                <a:gd name="T11" fmla="*/ 3 h 6"/>
                <a:gd name="T12" fmla="*/ 3 w 6"/>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6" h="6">
                  <a:moveTo>
                    <a:pt x="3" y="0"/>
                  </a:moveTo>
                  <a:cubicBezTo>
                    <a:pt x="2" y="0"/>
                    <a:pt x="1" y="0"/>
                    <a:pt x="1" y="0"/>
                  </a:cubicBezTo>
                  <a:cubicBezTo>
                    <a:pt x="1" y="0"/>
                    <a:pt x="1" y="0"/>
                    <a:pt x="1" y="0"/>
                  </a:cubicBezTo>
                  <a:cubicBezTo>
                    <a:pt x="0" y="1"/>
                    <a:pt x="0" y="2"/>
                    <a:pt x="0" y="3"/>
                  </a:cubicBezTo>
                  <a:cubicBezTo>
                    <a:pt x="0" y="4"/>
                    <a:pt x="1" y="6"/>
                    <a:pt x="3" y="6"/>
                  </a:cubicBezTo>
                  <a:cubicBezTo>
                    <a:pt x="5" y="6"/>
                    <a:pt x="6" y="4"/>
                    <a:pt x="6" y="3"/>
                  </a:cubicBezTo>
                  <a:cubicBezTo>
                    <a:pt x="6" y="1"/>
                    <a:pt x="5" y="0"/>
                    <a:pt x="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spTree>
    <p:extLst>
      <p:ext uri="{BB962C8B-B14F-4D97-AF65-F5344CB8AC3E}">
        <p14:creationId xmlns:p14="http://schemas.microsoft.com/office/powerpoint/2010/main" val="32740221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8667094-05B8-5230-663A-F197B1ACE08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5" name="think-cell data - do not delete" hidden="1">
                        <a:extLst>
                          <a:ext uri="{FF2B5EF4-FFF2-40B4-BE49-F238E27FC236}">
                            <a16:creationId xmlns:a16="http://schemas.microsoft.com/office/drawing/2014/main" id="{F8667094-05B8-5230-663A-F197B1ACE08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825DB7DA-FBF7-D936-5ECE-9EDFB91E9FD3}"/>
              </a:ext>
            </a:extLst>
          </p:cNvPr>
          <p:cNvSpPr>
            <a:spLocks noGrp="1"/>
          </p:cNvSpPr>
          <p:nvPr>
            <p:ph type="title"/>
          </p:nvPr>
        </p:nvSpPr>
        <p:spPr>
          <a:xfrm>
            <a:off x="539999" y="292457"/>
            <a:ext cx="8820000" cy="597842"/>
          </a:xfrm>
        </p:spPr>
        <p:txBody>
          <a:bodyPr vert="horz"/>
          <a:lstStyle/>
          <a:p>
            <a:r>
              <a:rPr lang="en-AU" b="1"/>
              <a:t>Inspection mix </a:t>
            </a:r>
            <a:r>
              <a:rPr lang="en-AU"/>
              <a:t>| Reflect on your current mix of inspections and whether it suits your regulatory approach</a:t>
            </a:r>
          </a:p>
        </p:txBody>
      </p:sp>
      <p:sp>
        <p:nvSpPr>
          <p:cNvPr id="41" name="Content Placeholder 1">
            <a:extLst>
              <a:ext uri="{FF2B5EF4-FFF2-40B4-BE49-F238E27FC236}">
                <a16:creationId xmlns:a16="http://schemas.microsoft.com/office/drawing/2014/main" id="{E91717B6-AE86-9981-44E0-A03BA6E971FC}"/>
              </a:ext>
            </a:extLst>
          </p:cNvPr>
          <p:cNvSpPr txBox="1">
            <a:spLocks/>
          </p:cNvSpPr>
          <p:nvPr/>
        </p:nvSpPr>
        <p:spPr>
          <a:xfrm>
            <a:off x="746516" y="6386419"/>
            <a:ext cx="8175232" cy="435274"/>
          </a:xfrm>
          <a:prstGeom prst="rect">
            <a:avLst/>
          </a:prstGeom>
        </p:spPr>
        <p:txBody>
          <a:bodyPr vert="horz" lIns="0" tIns="45713" rIns="0" bIns="108000" rtlCol="0" anchor="t">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spcAft>
                <a:spcPts val="0"/>
              </a:spcAft>
              <a:buClr>
                <a:schemeClr val="tx2"/>
              </a:buClr>
              <a:buNone/>
            </a:pPr>
            <a:r>
              <a:rPr lang="en-AU" sz="800"/>
              <a:t>Note: Not all inspection types may be required in your inspection mix and an even distribution across inspection types may not reflect your regulatory approach. You should consider the value added by each inspection type proportionate to the effort required to undertake the activity.  </a:t>
            </a:r>
            <a:br>
              <a:rPr lang="en-AU" sz="800"/>
            </a:br>
            <a:r>
              <a:rPr lang="en-AU" sz="800" baseline="30000"/>
              <a:t>1 </a:t>
            </a:r>
            <a:r>
              <a:rPr lang="en-AU" sz="800"/>
              <a:t>These types of inspection are described in detail in subsequent slides.</a:t>
            </a:r>
          </a:p>
        </p:txBody>
      </p:sp>
      <p:sp>
        <p:nvSpPr>
          <p:cNvPr id="42" name="Content Placeholder 2">
            <a:extLst>
              <a:ext uri="{FF2B5EF4-FFF2-40B4-BE49-F238E27FC236}">
                <a16:creationId xmlns:a16="http://schemas.microsoft.com/office/drawing/2014/main" id="{6D5C1E1D-534E-2245-F472-2FB55FAC8883}"/>
              </a:ext>
            </a:extLst>
          </p:cNvPr>
          <p:cNvSpPr txBox="1">
            <a:spLocks/>
          </p:cNvSpPr>
          <p:nvPr/>
        </p:nvSpPr>
        <p:spPr>
          <a:xfrm>
            <a:off x="539057" y="1153912"/>
            <a:ext cx="8900217" cy="2143032"/>
          </a:xfrm>
          <a:prstGeom prst="rect">
            <a:avLst/>
          </a:prstGeom>
        </p:spPr>
        <p:txBody>
          <a:bodyPr vert="horz" lIns="0" tIns="45713" rIns="0" bIns="45713"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tx1"/>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tx1"/>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tx1"/>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tx1"/>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10000"/>
              </a:lnSpc>
              <a:spcBef>
                <a:spcPts val="0"/>
              </a:spcBef>
              <a:spcAft>
                <a:spcPts val="600"/>
              </a:spcAft>
            </a:pPr>
            <a:r>
              <a:rPr lang="en-AU" sz="1000">
                <a:latin typeface="VIC SemiBold"/>
                <a:cs typeface="Segoe UI"/>
              </a:rPr>
              <a:t>Different types of inspections are used by regulators for different purposes and to achieve different objectives. Inspections might be Strategic, Maintenance or Responsive Inspections</a:t>
            </a:r>
            <a:r>
              <a:rPr lang="en-AU" sz="1000" baseline="30000">
                <a:latin typeface="VIC SemiBold"/>
                <a:cs typeface="Segoe UI"/>
              </a:rPr>
              <a:t>1</a:t>
            </a:r>
            <a:r>
              <a:rPr lang="en-AU" sz="1000">
                <a:latin typeface="VIC SemiBold"/>
                <a:cs typeface="Segoe UI"/>
              </a:rPr>
              <a:t> and might have an educative or directive purpose. Take a critical look at your current mix of inspections to ensure it aligns with your regulatory strategy and overall approach.</a:t>
            </a:r>
          </a:p>
          <a:p>
            <a:pPr>
              <a:lnSpc>
                <a:spcPct val="110000"/>
              </a:lnSpc>
              <a:spcBef>
                <a:spcPts val="0"/>
              </a:spcBef>
              <a:spcAft>
                <a:spcPts val="600"/>
              </a:spcAft>
            </a:pPr>
            <a:r>
              <a:rPr lang="en-AU" sz="1000">
                <a:cs typeface="Segoe UI"/>
              </a:rPr>
              <a:t>Consider your types of inspections, the outcomes they achieve, and whether they are appropriately resourced in line with your regulatory approach.</a:t>
            </a:r>
            <a:r>
              <a:rPr lang="en-AU" sz="1000" b="1">
                <a:cs typeface="Segoe UI"/>
              </a:rPr>
              <a:t> </a:t>
            </a:r>
            <a:r>
              <a:rPr lang="en-AU" sz="1000">
                <a:cs typeface="Segoe UI"/>
              </a:rPr>
              <a:t>You will need to balance resource allocation, depth of inspections, and the mixture of general and specialist capabilities applied to inspections. Your regulatory approach will also communicate when decisions to focus in one area (e.g., more attention to higher-risk sites) will affect another (e.g. a higher volume of lower-risk sites) and this will be reflected in your inspection mix.</a:t>
            </a:r>
          </a:p>
          <a:p>
            <a:pPr>
              <a:lnSpc>
                <a:spcPct val="110000"/>
              </a:lnSpc>
              <a:spcBef>
                <a:spcPts val="0"/>
              </a:spcBef>
              <a:spcAft>
                <a:spcPts val="600"/>
              </a:spcAft>
            </a:pPr>
            <a:r>
              <a:rPr lang="en-AU" sz="1000">
                <a:cs typeface="Segoe UI"/>
              </a:rPr>
              <a:t>The diagrams below offer illustrative examples of how you might review your inspection mix at a high-level, from inspection type to outcome. Reflect on your regulatory strategy and approach to review your current and determine your optimal inspection . Consider what is achievable and use this context to inform your assessment against ‘better practice’. </a:t>
            </a:r>
          </a:p>
        </p:txBody>
      </p:sp>
      <p:grpSp>
        <p:nvGrpSpPr>
          <p:cNvPr id="9" name="Group 8">
            <a:extLst>
              <a:ext uri="{FF2B5EF4-FFF2-40B4-BE49-F238E27FC236}">
                <a16:creationId xmlns:a16="http://schemas.microsoft.com/office/drawing/2014/main" id="{1505C313-BAC6-C3F6-0642-4A8528552985}"/>
              </a:ext>
            </a:extLst>
          </p:cNvPr>
          <p:cNvGrpSpPr/>
          <p:nvPr/>
        </p:nvGrpSpPr>
        <p:grpSpPr>
          <a:xfrm>
            <a:off x="539058" y="3227197"/>
            <a:ext cx="8820941" cy="2769045"/>
            <a:chOff x="539058" y="3224118"/>
            <a:chExt cx="8820941" cy="2316614"/>
          </a:xfrm>
        </p:grpSpPr>
        <p:sp>
          <p:nvSpPr>
            <p:cNvPr id="2" name="Rectangle 1">
              <a:extLst>
                <a:ext uri="{FF2B5EF4-FFF2-40B4-BE49-F238E27FC236}">
                  <a16:creationId xmlns:a16="http://schemas.microsoft.com/office/drawing/2014/main" id="{1B780BE5-EA54-0F23-91DE-DCA92042236B}"/>
                </a:ext>
              </a:extLst>
            </p:cNvPr>
            <p:cNvSpPr/>
            <p:nvPr/>
          </p:nvSpPr>
          <p:spPr>
            <a:xfrm>
              <a:off x="539058" y="3224118"/>
              <a:ext cx="3263322" cy="19576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100">
                  <a:solidFill>
                    <a:schemeClr val="bg1"/>
                  </a:solidFill>
                  <a:latin typeface="VIC SemiBold" panose="00000700000000000000" pitchFamily="50" charset="0"/>
                </a:rPr>
                <a:t>INDICATIVE INSPECTION MIX ILLUSTRATION</a:t>
              </a:r>
            </a:p>
          </p:txBody>
        </p:sp>
        <p:cxnSp>
          <p:nvCxnSpPr>
            <p:cNvPr id="6" name="Connector: Elbow 5">
              <a:extLst>
                <a:ext uri="{FF2B5EF4-FFF2-40B4-BE49-F238E27FC236}">
                  <a16:creationId xmlns:a16="http://schemas.microsoft.com/office/drawing/2014/main" id="{0842A9B6-2214-E191-D3EF-275CC7AC4D57}"/>
                </a:ext>
              </a:extLst>
            </p:cNvPr>
            <p:cNvCxnSpPr/>
            <p:nvPr/>
          </p:nvCxnSpPr>
          <p:spPr>
            <a:xfrm>
              <a:off x="3796654" y="3229720"/>
              <a:ext cx="5563345" cy="2311012"/>
            </a:xfrm>
            <a:prstGeom prst="bentConnector3">
              <a:avLst>
                <a:gd name="adj1" fmla="val 9995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pic>
        <p:nvPicPr>
          <p:cNvPr id="10" name="Picture 9" descr="A colorful lines on a black background&#10;&#10;Description automatically generated">
            <a:extLst>
              <a:ext uri="{FF2B5EF4-FFF2-40B4-BE49-F238E27FC236}">
                <a16:creationId xmlns:a16="http://schemas.microsoft.com/office/drawing/2014/main" id="{1EDA8850-FA40-63CC-4CF1-5130F7C996C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12696" t="7754" r="3827" b="7576"/>
          <a:stretch/>
        </p:blipFill>
        <p:spPr>
          <a:xfrm>
            <a:off x="5397424" y="3843882"/>
            <a:ext cx="3488482" cy="1463548"/>
          </a:xfrm>
          <a:prstGeom prst="rect">
            <a:avLst/>
          </a:prstGeom>
        </p:spPr>
      </p:pic>
      <p:pic>
        <p:nvPicPr>
          <p:cNvPr id="11" name="Picture 10" descr="A colorful lines on a black background&#10;&#10;Description automatically generated">
            <a:extLst>
              <a:ext uri="{FF2B5EF4-FFF2-40B4-BE49-F238E27FC236}">
                <a16:creationId xmlns:a16="http://schemas.microsoft.com/office/drawing/2014/main" id="{D0EF8231-04F7-E4D3-FCB5-B34AEB54E9FD}"/>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12817" t="7754" r="3645" b="7576"/>
          <a:stretch/>
        </p:blipFill>
        <p:spPr>
          <a:xfrm>
            <a:off x="895056" y="3843882"/>
            <a:ext cx="3491043" cy="1463548"/>
          </a:xfrm>
          <a:prstGeom prst="rect">
            <a:avLst/>
          </a:prstGeom>
        </p:spPr>
      </p:pic>
      <p:sp>
        <p:nvSpPr>
          <p:cNvPr id="12" name="Rectangle 11">
            <a:extLst>
              <a:ext uri="{FF2B5EF4-FFF2-40B4-BE49-F238E27FC236}">
                <a16:creationId xmlns:a16="http://schemas.microsoft.com/office/drawing/2014/main" id="{0C6B2006-653F-966F-7A11-1E9209A9FE27}"/>
              </a:ext>
            </a:extLst>
          </p:cNvPr>
          <p:cNvSpPr/>
          <p:nvPr/>
        </p:nvSpPr>
        <p:spPr>
          <a:xfrm rot="16200000">
            <a:off x="4426652" y="4458656"/>
            <a:ext cx="1463548" cy="23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00">
                <a:solidFill>
                  <a:schemeClr val="tx2"/>
                </a:solidFill>
                <a:latin typeface="VIC SemiBold" panose="00000700000000000000" pitchFamily="50" charset="0"/>
              </a:rPr>
              <a:t>INSPECTION TYPES</a:t>
            </a:r>
          </a:p>
        </p:txBody>
      </p:sp>
      <p:sp>
        <p:nvSpPr>
          <p:cNvPr id="15" name="Rectangle 14">
            <a:extLst>
              <a:ext uri="{FF2B5EF4-FFF2-40B4-BE49-F238E27FC236}">
                <a16:creationId xmlns:a16="http://schemas.microsoft.com/office/drawing/2014/main" id="{3ACE2A58-4B3A-E992-D0FD-D491E507D53F}"/>
              </a:ext>
            </a:extLst>
          </p:cNvPr>
          <p:cNvSpPr/>
          <p:nvPr/>
        </p:nvSpPr>
        <p:spPr>
          <a:xfrm rot="5400000">
            <a:off x="8395691" y="4458656"/>
            <a:ext cx="1463548" cy="23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00">
                <a:solidFill>
                  <a:schemeClr val="tx2"/>
                </a:solidFill>
                <a:latin typeface="VIC SemiBold" panose="00000700000000000000" pitchFamily="50" charset="0"/>
              </a:rPr>
              <a:t>OUTCOMES</a:t>
            </a:r>
          </a:p>
        </p:txBody>
      </p:sp>
      <p:sp>
        <p:nvSpPr>
          <p:cNvPr id="16" name="Rectangle 15">
            <a:extLst>
              <a:ext uri="{FF2B5EF4-FFF2-40B4-BE49-F238E27FC236}">
                <a16:creationId xmlns:a16="http://schemas.microsoft.com/office/drawing/2014/main" id="{774BE5ED-C0A9-C835-73DA-B23B63E8F00C}"/>
              </a:ext>
            </a:extLst>
          </p:cNvPr>
          <p:cNvSpPr/>
          <p:nvPr/>
        </p:nvSpPr>
        <p:spPr>
          <a:xfrm rot="16200000">
            <a:off x="-75716" y="4458656"/>
            <a:ext cx="1463548" cy="23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00">
                <a:solidFill>
                  <a:schemeClr val="tx2"/>
                </a:solidFill>
                <a:latin typeface="VIC SemiBold" panose="00000700000000000000" pitchFamily="50" charset="0"/>
              </a:rPr>
              <a:t>INSPECTION TYPES</a:t>
            </a:r>
          </a:p>
        </p:txBody>
      </p:sp>
      <p:sp>
        <p:nvSpPr>
          <p:cNvPr id="17" name="Rectangle 16">
            <a:extLst>
              <a:ext uri="{FF2B5EF4-FFF2-40B4-BE49-F238E27FC236}">
                <a16:creationId xmlns:a16="http://schemas.microsoft.com/office/drawing/2014/main" id="{84CF95EB-DF7F-CCAF-ADFA-45A958903EFA}"/>
              </a:ext>
            </a:extLst>
          </p:cNvPr>
          <p:cNvSpPr/>
          <p:nvPr/>
        </p:nvSpPr>
        <p:spPr>
          <a:xfrm rot="5400000">
            <a:off x="3893323" y="4458656"/>
            <a:ext cx="1463548" cy="23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00">
                <a:solidFill>
                  <a:schemeClr val="tx2"/>
                </a:solidFill>
                <a:latin typeface="VIC SemiBold" panose="00000700000000000000" pitchFamily="50" charset="0"/>
              </a:rPr>
              <a:t>OUTCOMES</a:t>
            </a:r>
          </a:p>
        </p:txBody>
      </p:sp>
      <p:sp>
        <p:nvSpPr>
          <p:cNvPr id="18" name="Rectangle 17">
            <a:extLst>
              <a:ext uri="{FF2B5EF4-FFF2-40B4-BE49-F238E27FC236}">
                <a16:creationId xmlns:a16="http://schemas.microsoft.com/office/drawing/2014/main" id="{4E94D34E-383A-A554-4C1D-56E1248C07DA}"/>
              </a:ext>
            </a:extLst>
          </p:cNvPr>
          <p:cNvSpPr/>
          <p:nvPr/>
        </p:nvSpPr>
        <p:spPr>
          <a:xfrm>
            <a:off x="895056" y="5308475"/>
            <a:ext cx="3491043" cy="7058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108000" bIns="54000" rtlCol="0" anchor="t"/>
          <a:lstStyle/>
          <a:p>
            <a:r>
              <a:rPr lang="en-AU" sz="1000" b="1">
                <a:solidFill>
                  <a:schemeClr val="tx1"/>
                </a:solidFill>
              </a:rPr>
              <a:t>This </a:t>
            </a:r>
            <a:r>
              <a:rPr lang="en-AU" sz="1000">
                <a:solidFill>
                  <a:schemeClr val="tx1"/>
                </a:solidFill>
              </a:rPr>
              <a:t>regulator’s mix is weighted heavily to one inspection type. This has resulted in a single inspection outcome occurring more frequently than others, which is </a:t>
            </a:r>
            <a:r>
              <a:rPr lang="en-AU" sz="1000">
                <a:solidFill>
                  <a:schemeClr val="tx1"/>
                </a:solidFill>
                <a:latin typeface="VIC SemiBold" panose="00000700000000000000" pitchFamily="2" charset="0"/>
              </a:rPr>
              <a:t>not reflective of the agency's intended regulatory approach</a:t>
            </a:r>
            <a:r>
              <a:rPr lang="en-AU" sz="1000">
                <a:solidFill>
                  <a:schemeClr val="tx1"/>
                </a:solidFill>
              </a:rPr>
              <a:t>.</a:t>
            </a:r>
          </a:p>
        </p:txBody>
      </p:sp>
      <p:sp>
        <p:nvSpPr>
          <p:cNvPr id="19" name="Rectangle 18">
            <a:extLst>
              <a:ext uri="{FF2B5EF4-FFF2-40B4-BE49-F238E27FC236}">
                <a16:creationId xmlns:a16="http://schemas.microsoft.com/office/drawing/2014/main" id="{36D1D06D-A134-DA59-9B36-346FE829E35E}"/>
              </a:ext>
            </a:extLst>
          </p:cNvPr>
          <p:cNvSpPr/>
          <p:nvPr/>
        </p:nvSpPr>
        <p:spPr>
          <a:xfrm>
            <a:off x="5397424" y="5308475"/>
            <a:ext cx="3614400" cy="7058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108000" bIns="54000" rtlCol="0" anchor="t"/>
          <a:lstStyle/>
          <a:p>
            <a:r>
              <a:rPr lang="en-AU" sz="1000" b="1" dirty="0">
                <a:solidFill>
                  <a:schemeClr val="tx1"/>
                </a:solidFill>
                <a:latin typeface="VIC SemiBold" panose="00000700000000000000" pitchFamily="2" charset="0"/>
              </a:rPr>
              <a:t>This </a:t>
            </a:r>
            <a:r>
              <a:rPr lang="en-AU" sz="1000" dirty="0">
                <a:solidFill>
                  <a:schemeClr val="tx1"/>
                </a:solidFill>
                <a:latin typeface="VIC SemiBold" panose="00000700000000000000" pitchFamily="2" charset="0"/>
              </a:rPr>
              <a:t>regulator has reformed their inspection mix </a:t>
            </a:r>
            <a:r>
              <a:rPr lang="en-AU" sz="1000" dirty="0">
                <a:solidFill>
                  <a:schemeClr val="tx1"/>
                </a:solidFill>
              </a:rPr>
              <a:t>to have a better balance across all its inspection types, and in terms of outcomes. This better reflects their regulatory approach and appropriately uses all the inspection types and regulatory tools available.</a:t>
            </a:r>
          </a:p>
        </p:txBody>
      </p:sp>
      <p:sp>
        <p:nvSpPr>
          <p:cNvPr id="22" name="Isosceles Triangle 21">
            <a:extLst>
              <a:ext uri="{FF2B5EF4-FFF2-40B4-BE49-F238E27FC236}">
                <a16:creationId xmlns:a16="http://schemas.microsoft.com/office/drawing/2014/main" id="{9C67B87E-2704-4710-1410-27152A13A5E5}"/>
              </a:ext>
            </a:extLst>
          </p:cNvPr>
          <p:cNvSpPr/>
          <p:nvPr/>
        </p:nvSpPr>
        <p:spPr>
          <a:xfrm rot="5400000">
            <a:off x="4813967" y="4520139"/>
            <a:ext cx="154308" cy="111033"/>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4" name="Rectangle 3">
            <a:extLst>
              <a:ext uri="{FF2B5EF4-FFF2-40B4-BE49-F238E27FC236}">
                <a16:creationId xmlns:a16="http://schemas.microsoft.com/office/drawing/2014/main" id="{D9697D70-73C4-C59B-1FB8-B3B1A673B1E3}"/>
              </a:ext>
            </a:extLst>
          </p:cNvPr>
          <p:cNvSpPr/>
          <p:nvPr/>
        </p:nvSpPr>
        <p:spPr>
          <a:xfrm rot="16200000">
            <a:off x="644308" y="3877560"/>
            <a:ext cx="346495" cy="1420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en-AU" sz="600">
                <a:solidFill>
                  <a:schemeClr val="tx1"/>
                </a:solidFill>
              </a:rPr>
              <a:t>Strategic</a:t>
            </a:r>
          </a:p>
        </p:txBody>
      </p:sp>
      <p:sp>
        <p:nvSpPr>
          <p:cNvPr id="7" name="Rectangle 6">
            <a:extLst>
              <a:ext uri="{FF2B5EF4-FFF2-40B4-BE49-F238E27FC236}">
                <a16:creationId xmlns:a16="http://schemas.microsoft.com/office/drawing/2014/main" id="{A1A83F1B-042A-6AA3-1D44-5E5F88A34575}"/>
              </a:ext>
            </a:extLst>
          </p:cNvPr>
          <p:cNvSpPr/>
          <p:nvPr/>
        </p:nvSpPr>
        <p:spPr>
          <a:xfrm rot="16200000">
            <a:off x="564900" y="4341672"/>
            <a:ext cx="505309" cy="1420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en-AU" sz="600">
                <a:solidFill>
                  <a:schemeClr val="tx1"/>
                </a:solidFill>
              </a:rPr>
              <a:t>Maintenance</a:t>
            </a:r>
          </a:p>
        </p:txBody>
      </p:sp>
      <p:sp>
        <p:nvSpPr>
          <p:cNvPr id="20" name="Rectangle 19">
            <a:extLst>
              <a:ext uri="{FF2B5EF4-FFF2-40B4-BE49-F238E27FC236}">
                <a16:creationId xmlns:a16="http://schemas.microsoft.com/office/drawing/2014/main" id="{42AF5E30-5189-61BA-37F9-FC41B8422E90}"/>
              </a:ext>
            </a:extLst>
          </p:cNvPr>
          <p:cNvSpPr/>
          <p:nvPr/>
        </p:nvSpPr>
        <p:spPr>
          <a:xfrm rot="16200000">
            <a:off x="546210" y="4941236"/>
            <a:ext cx="542688" cy="1420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en-AU" sz="600">
                <a:solidFill>
                  <a:schemeClr val="tx1"/>
                </a:solidFill>
              </a:rPr>
              <a:t>Responsive</a:t>
            </a:r>
          </a:p>
        </p:txBody>
      </p:sp>
      <p:sp>
        <p:nvSpPr>
          <p:cNvPr id="21" name="Rectangle 20">
            <a:extLst>
              <a:ext uri="{FF2B5EF4-FFF2-40B4-BE49-F238E27FC236}">
                <a16:creationId xmlns:a16="http://schemas.microsoft.com/office/drawing/2014/main" id="{D3B70A5F-2E6B-9A38-3B8B-407A7116A453}"/>
              </a:ext>
            </a:extLst>
          </p:cNvPr>
          <p:cNvSpPr/>
          <p:nvPr/>
        </p:nvSpPr>
        <p:spPr>
          <a:xfrm rot="16200000">
            <a:off x="5066866" y="3949162"/>
            <a:ext cx="508354" cy="1420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en-AU" sz="600">
                <a:solidFill>
                  <a:schemeClr val="tx1"/>
                </a:solidFill>
              </a:rPr>
              <a:t>Strategic</a:t>
            </a:r>
          </a:p>
        </p:txBody>
      </p:sp>
      <p:sp>
        <p:nvSpPr>
          <p:cNvPr id="23" name="Rectangle 22">
            <a:extLst>
              <a:ext uri="{FF2B5EF4-FFF2-40B4-BE49-F238E27FC236}">
                <a16:creationId xmlns:a16="http://schemas.microsoft.com/office/drawing/2014/main" id="{CF6D9C6B-9570-3314-85A1-D68AF97F1DC9}"/>
              </a:ext>
            </a:extLst>
          </p:cNvPr>
          <p:cNvSpPr/>
          <p:nvPr/>
        </p:nvSpPr>
        <p:spPr>
          <a:xfrm rot="16200000">
            <a:off x="5064299" y="4449383"/>
            <a:ext cx="513488" cy="1420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en-AU" sz="600">
                <a:solidFill>
                  <a:schemeClr val="tx1"/>
                </a:solidFill>
              </a:rPr>
              <a:t>Maintenance</a:t>
            </a:r>
          </a:p>
        </p:txBody>
      </p:sp>
      <p:sp>
        <p:nvSpPr>
          <p:cNvPr id="24" name="Rectangle 23">
            <a:extLst>
              <a:ext uri="{FF2B5EF4-FFF2-40B4-BE49-F238E27FC236}">
                <a16:creationId xmlns:a16="http://schemas.microsoft.com/office/drawing/2014/main" id="{52C6E17D-3914-3C3F-3CFF-33C6D9C9E416}"/>
              </a:ext>
            </a:extLst>
          </p:cNvPr>
          <p:cNvSpPr/>
          <p:nvPr/>
        </p:nvSpPr>
        <p:spPr>
          <a:xfrm rot="16200000">
            <a:off x="5104467" y="4996004"/>
            <a:ext cx="433151" cy="1420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en-AU" sz="600">
                <a:solidFill>
                  <a:schemeClr val="tx1"/>
                </a:solidFill>
              </a:rPr>
              <a:t>Responsive</a:t>
            </a:r>
          </a:p>
        </p:txBody>
      </p:sp>
      <p:sp>
        <p:nvSpPr>
          <p:cNvPr id="25" name="Rectangle 24">
            <a:extLst>
              <a:ext uri="{FF2B5EF4-FFF2-40B4-BE49-F238E27FC236}">
                <a16:creationId xmlns:a16="http://schemas.microsoft.com/office/drawing/2014/main" id="{1EE081EC-B44F-AC8F-D9A3-5B0DA4779B74}"/>
              </a:ext>
            </a:extLst>
          </p:cNvPr>
          <p:cNvSpPr/>
          <p:nvPr/>
        </p:nvSpPr>
        <p:spPr>
          <a:xfrm rot="5400000">
            <a:off x="4292261" y="3908536"/>
            <a:ext cx="346495" cy="1156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en-AU" sz="600">
                <a:solidFill>
                  <a:schemeClr val="tx1"/>
                </a:solidFill>
              </a:rPr>
              <a:t>No action</a:t>
            </a:r>
          </a:p>
        </p:txBody>
      </p:sp>
      <p:sp>
        <p:nvSpPr>
          <p:cNvPr id="26" name="Rectangle 25">
            <a:extLst>
              <a:ext uri="{FF2B5EF4-FFF2-40B4-BE49-F238E27FC236}">
                <a16:creationId xmlns:a16="http://schemas.microsoft.com/office/drawing/2014/main" id="{AD1219B3-C9C8-C781-9DEE-7A3558EF3EDE}"/>
              </a:ext>
            </a:extLst>
          </p:cNvPr>
          <p:cNvSpPr/>
          <p:nvPr/>
        </p:nvSpPr>
        <p:spPr>
          <a:xfrm rot="5400000">
            <a:off x="4212856" y="4309174"/>
            <a:ext cx="505309" cy="1156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en-AU" sz="600">
                <a:solidFill>
                  <a:schemeClr val="tx1"/>
                </a:solidFill>
              </a:rPr>
              <a:t>Remedial action</a:t>
            </a:r>
          </a:p>
        </p:txBody>
      </p:sp>
      <p:sp>
        <p:nvSpPr>
          <p:cNvPr id="27" name="Rectangle 26">
            <a:extLst>
              <a:ext uri="{FF2B5EF4-FFF2-40B4-BE49-F238E27FC236}">
                <a16:creationId xmlns:a16="http://schemas.microsoft.com/office/drawing/2014/main" id="{8E002279-F9E2-C480-BE74-E3FCEA3AAAE9}"/>
              </a:ext>
            </a:extLst>
          </p:cNvPr>
          <p:cNvSpPr/>
          <p:nvPr/>
        </p:nvSpPr>
        <p:spPr>
          <a:xfrm rot="5400000">
            <a:off x="4127403" y="4899601"/>
            <a:ext cx="654618" cy="137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en-AU" sz="600">
                <a:solidFill>
                  <a:schemeClr val="tx1"/>
                </a:solidFill>
              </a:rPr>
              <a:t>Refer or escalate</a:t>
            </a:r>
          </a:p>
        </p:txBody>
      </p:sp>
      <p:sp>
        <p:nvSpPr>
          <p:cNvPr id="28" name="Rectangle 27">
            <a:extLst>
              <a:ext uri="{FF2B5EF4-FFF2-40B4-BE49-F238E27FC236}">
                <a16:creationId xmlns:a16="http://schemas.microsoft.com/office/drawing/2014/main" id="{E69528AE-F485-3B46-AAFD-6122E8366DFF}"/>
              </a:ext>
            </a:extLst>
          </p:cNvPr>
          <p:cNvSpPr/>
          <p:nvPr/>
        </p:nvSpPr>
        <p:spPr>
          <a:xfrm rot="5400000">
            <a:off x="8771495" y="3971460"/>
            <a:ext cx="370796" cy="1156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en-AU" sz="600">
                <a:solidFill>
                  <a:schemeClr val="tx1"/>
                </a:solidFill>
              </a:rPr>
              <a:t>No action</a:t>
            </a:r>
          </a:p>
        </p:txBody>
      </p:sp>
      <p:sp>
        <p:nvSpPr>
          <p:cNvPr id="29" name="Rectangle 28">
            <a:extLst>
              <a:ext uri="{FF2B5EF4-FFF2-40B4-BE49-F238E27FC236}">
                <a16:creationId xmlns:a16="http://schemas.microsoft.com/office/drawing/2014/main" id="{FE323A2C-A8F8-6274-76B6-711E77383315}"/>
              </a:ext>
            </a:extLst>
          </p:cNvPr>
          <p:cNvSpPr/>
          <p:nvPr/>
        </p:nvSpPr>
        <p:spPr>
          <a:xfrm rot="5400000">
            <a:off x="8740820" y="4524192"/>
            <a:ext cx="454817" cy="929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en-AU" sz="600">
                <a:solidFill>
                  <a:schemeClr val="tx1"/>
                </a:solidFill>
              </a:rPr>
              <a:t>Remedial action</a:t>
            </a:r>
          </a:p>
        </p:txBody>
      </p:sp>
      <p:sp>
        <p:nvSpPr>
          <p:cNvPr id="30" name="Rectangle 29">
            <a:extLst>
              <a:ext uri="{FF2B5EF4-FFF2-40B4-BE49-F238E27FC236}">
                <a16:creationId xmlns:a16="http://schemas.microsoft.com/office/drawing/2014/main" id="{1C0454CF-5DF3-D7E8-A6F1-A12FB248E951}"/>
              </a:ext>
            </a:extLst>
          </p:cNvPr>
          <p:cNvSpPr/>
          <p:nvPr/>
        </p:nvSpPr>
        <p:spPr>
          <a:xfrm rot="5400000">
            <a:off x="8715003" y="5060612"/>
            <a:ext cx="506454" cy="92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en-AU" sz="600">
                <a:solidFill>
                  <a:schemeClr val="tx1"/>
                </a:solidFill>
              </a:rPr>
              <a:t>Refer or escalate</a:t>
            </a:r>
          </a:p>
        </p:txBody>
      </p:sp>
      <p:sp>
        <p:nvSpPr>
          <p:cNvPr id="31" name="Rectangle 30">
            <a:extLst>
              <a:ext uri="{FF2B5EF4-FFF2-40B4-BE49-F238E27FC236}">
                <a16:creationId xmlns:a16="http://schemas.microsoft.com/office/drawing/2014/main" id="{F0EDAA68-552E-BEAB-D80D-F84B9580474E}"/>
              </a:ext>
            </a:extLst>
          </p:cNvPr>
          <p:cNvSpPr/>
          <p:nvPr/>
        </p:nvSpPr>
        <p:spPr>
          <a:xfrm>
            <a:off x="884261" y="3578633"/>
            <a:ext cx="2901598" cy="23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54000" rtlCol="0" anchor="t"/>
          <a:lstStyle/>
          <a:p>
            <a:r>
              <a:rPr lang="en-AU" sz="1000" b="1">
                <a:solidFill>
                  <a:schemeClr val="bg1">
                    <a:lumMod val="50000"/>
                    <a:alpha val="56000"/>
                  </a:schemeClr>
                </a:solidFill>
              </a:rPr>
              <a:t>This is an illustrative example only</a:t>
            </a:r>
            <a:endParaRPr lang="en-AU" sz="1000">
              <a:solidFill>
                <a:schemeClr val="bg1">
                  <a:lumMod val="50000"/>
                  <a:alpha val="56000"/>
                </a:schemeClr>
              </a:solidFill>
            </a:endParaRPr>
          </a:p>
        </p:txBody>
      </p:sp>
      <p:sp>
        <p:nvSpPr>
          <p:cNvPr id="32" name="Rectangle 31">
            <a:extLst>
              <a:ext uri="{FF2B5EF4-FFF2-40B4-BE49-F238E27FC236}">
                <a16:creationId xmlns:a16="http://schemas.microsoft.com/office/drawing/2014/main" id="{1DB17640-F2FC-6ACE-96D8-C81831CB74FE}"/>
              </a:ext>
            </a:extLst>
          </p:cNvPr>
          <p:cNvSpPr/>
          <p:nvPr/>
        </p:nvSpPr>
        <p:spPr>
          <a:xfrm>
            <a:off x="5321042" y="3578633"/>
            <a:ext cx="2901598" cy="23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54000" rtlCol="0" anchor="t"/>
          <a:lstStyle/>
          <a:p>
            <a:r>
              <a:rPr lang="en-AU" sz="1000" b="1">
                <a:solidFill>
                  <a:schemeClr val="bg1">
                    <a:lumMod val="50000"/>
                    <a:alpha val="56000"/>
                  </a:schemeClr>
                </a:solidFill>
              </a:rPr>
              <a:t>This is an illustrative example only</a:t>
            </a:r>
            <a:endParaRPr lang="en-AU" sz="1000">
              <a:solidFill>
                <a:schemeClr val="bg1">
                  <a:lumMod val="50000"/>
                  <a:alpha val="56000"/>
                </a:schemeClr>
              </a:solidFill>
            </a:endParaRPr>
          </a:p>
        </p:txBody>
      </p:sp>
    </p:spTree>
    <p:extLst>
      <p:ext uri="{BB962C8B-B14F-4D97-AF65-F5344CB8AC3E}">
        <p14:creationId xmlns:p14="http://schemas.microsoft.com/office/powerpoint/2010/main" val="4210753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D8FFD-B78C-0FD3-2147-2128EC966D32}"/>
              </a:ext>
            </a:extLst>
          </p:cNvPr>
          <p:cNvSpPr>
            <a:spLocks noGrp="1"/>
          </p:cNvSpPr>
          <p:nvPr>
            <p:ph type="title"/>
          </p:nvPr>
        </p:nvSpPr>
        <p:spPr>
          <a:xfrm>
            <a:off x="540000" y="78658"/>
            <a:ext cx="5889375" cy="840216"/>
          </a:xfrm>
        </p:spPr>
        <p:txBody>
          <a:bodyPr/>
          <a:lstStyle/>
          <a:p>
            <a:r>
              <a:rPr lang="en-AU" b="1"/>
              <a:t>Continuous Improvement | </a:t>
            </a:r>
            <a:r>
              <a:rPr lang="en-AU"/>
              <a:t>Design your digital systems so you can report on the contribution of your inspections to regulatory outcomes</a:t>
            </a:r>
          </a:p>
        </p:txBody>
      </p:sp>
      <p:sp>
        <p:nvSpPr>
          <p:cNvPr id="4" name="TextBox 3">
            <a:extLst>
              <a:ext uri="{FF2B5EF4-FFF2-40B4-BE49-F238E27FC236}">
                <a16:creationId xmlns:a16="http://schemas.microsoft.com/office/drawing/2014/main" id="{D8B6DD03-B3CD-ECC9-A8F9-EBDA97995038}"/>
              </a:ext>
            </a:extLst>
          </p:cNvPr>
          <p:cNvSpPr txBox="1"/>
          <p:nvPr/>
        </p:nvSpPr>
        <p:spPr>
          <a:xfrm>
            <a:off x="7100437" y="958131"/>
            <a:ext cx="2567940" cy="4455002"/>
          </a:xfrm>
          <a:prstGeom prst="rect">
            <a:avLst/>
          </a:prstGeom>
          <a:noFill/>
        </p:spPr>
        <p:txBody>
          <a:bodyPr wrap="square">
            <a:spAutoFit/>
          </a:bodyPr>
          <a:lstStyle/>
          <a:p>
            <a:pPr marL="0" marR="0" lvl="0" indent="0" algn="l" defTabSz="914349" rtl="0" eaLnBrk="1" fontAlgn="auto" latinLnBrk="0" hangingPunct="1">
              <a:lnSpc>
                <a:spcPct val="110000"/>
              </a:lnSpc>
              <a:spcBef>
                <a:spcPts val="0"/>
              </a:spcBef>
              <a:spcAft>
                <a:spcPts val="600"/>
              </a:spcAft>
              <a:buClrTx/>
              <a:buSzTx/>
              <a:buFontTx/>
              <a:buNone/>
              <a:tabLst/>
              <a:defRPr/>
            </a:pPr>
            <a:r>
              <a:rPr lang="en-AU" sz="1100" b="1" cap="all" dirty="0">
                <a:solidFill>
                  <a:schemeClr val="bg1"/>
                </a:solidFill>
                <a:latin typeface="VIC"/>
                <a:cs typeface="Segoe UI"/>
              </a:rPr>
              <a:t>measuring end-to-end compliance monitoring activities</a:t>
            </a:r>
          </a:p>
          <a:p>
            <a:pPr marL="0" marR="0" lvl="0" indent="0" algn="l" defTabSz="914349" rtl="0" eaLnBrk="1" fontAlgn="auto" latinLnBrk="0" hangingPunct="1">
              <a:lnSpc>
                <a:spcPct val="110000"/>
              </a:lnSpc>
              <a:spcBef>
                <a:spcPts val="0"/>
              </a:spcBef>
              <a:spcAft>
                <a:spcPts val="600"/>
              </a:spcAft>
              <a:buClrTx/>
              <a:buSzTx/>
              <a:buFontTx/>
              <a:buNone/>
              <a:tabLst/>
              <a:defRPr/>
            </a:pPr>
            <a:r>
              <a:rPr lang="en-AU" sz="1100" dirty="0">
                <a:solidFill>
                  <a:schemeClr val="bg1"/>
                </a:solidFill>
                <a:latin typeface="VIC"/>
                <a:cs typeface="Segoe UI"/>
              </a:rPr>
              <a:t>While </a:t>
            </a:r>
            <a:r>
              <a:rPr kumimoji="0" lang="en-AU" sz="1100" b="0" i="0" u="none" strike="noStrike" kern="1200" cap="none" spc="0" normalizeH="0" baseline="0" noProof="0" dirty="0">
                <a:ln>
                  <a:noFill/>
                </a:ln>
                <a:solidFill>
                  <a:schemeClr val="bg1"/>
                </a:solidFill>
                <a:effectLst/>
                <a:uLnTx/>
                <a:uFillTx/>
                <a:latin typeface="VIC"/>
                <a:ea typeface="+mn-ea"/>
                <a:cs typeface="Segoe UI"/>
              </a:rPr>
              <a:t>you may measure the rate of an activity (e.g., the percentage of complaints responded to), you should also assess the connections and relationships between your activities. For example, to build an informed view you might measure:</a:t>
            </a:r>
          </a:p>
          <a:p>
            <a:pPr marL="171450" marR="0" lvl="0" indent="-171450" algn="l" defTabSz="914349" rtl="0" eaLnBrk="1" fontAlgn="auto" latinLnBrk="0" hangingPunct="1">
              <a:lnSpc>
                <a:spcPct val="110000"/>
              </a:lnSpc>
              <a:spcBef>
                <a:spcPts val="0"/>
              </a:spcBef>
              <a:spcAft>
                <a:spcPts val="600"/>
              </a:spcAft>
              <a:buClrTx/>
              <a:buSzTx/>
              <a:buFont typeface="Arial" panose="020B0604020202020204" pitchFamily="34" charset="0"/>
              <a:buChar char="•"/>
              <a:tabLst/>
              <a:defRPr/>
            </a:pPr>
            <a:r>
              <a:rPr kumimoji="0" lang="en-AU" sz="1100" b="0" i="0" u="none" strike="noStrike" kern="1200" cap="none" spc="0" normalizeH="0" baseline="0" noProof="0" dirty="0">
                <a:ln>
                  <a:noFill/>
                </a:ln>
                <a:solidFill>
                  <a:schemeClr val="bg1"/>
                </a:solidFill>
                <a:effectLst/>
                <a:uLnTx/>
                <a:uFillTx/>
                <a:latin typeface="VIC"/>
                <a:ea typeface="+mn-ea"/>
                <a:cs typeface="Segoe UI"/>
              </a:rPr>
              <a:t>the percentage of complaints responded to, </a:t>
            </a:r>
          </a:p>
          <a:p>
            <a:pPr marL="171450" marR="0" lvl="0" indent="-171450" algn="l" defTabSz="914349" rtl="0" eaLnBrk="1" fontAlgn="auto" latinLnBrk="0" hangingPunct="1">
              <a:lnSpc>
                <a:spcPct val="110000"/>
              </a:lnSpc>
              <a:spcBef>
                <a:spcPts val="0"/>
              </a:spcBef>
              <a:spcAft>
                <a:spcPts val="600"/>
              </a:spcAft>
              <a:buClrTx/>
              <a:buSzTx/>
              <a:buFont typeface="Arial" panose="020B0604020202020204" pitchFamily="34" charset="0"/>
              <a:buChar char="•"/>
              <a:tabLst/>
              <a:defRPr/>
            </a:pPr>
            <a:r>
              <a:rPr kumimoji="0" lang="en-AU" sz="1100" b="0" i="0" u="none" strike="noStrike" kern="1200" cap="none" spc="0" normalizeH="0" baseline="0" noProof="0" dirty="0">
                <a:ln>
                  <a:noFill/>
                </a:ln>
                <a:solidFill>
                  <a:schemeClr val="bg1"/>
                </a:solidFill>
                <a:effectLst/>
                <a:uLnTx/>
                <a:uFillTx/>
                <a:latin typeface="VIC"/>
                <a:ea typeface="+mn-ea"/>
                <a:cs typeface="Segoe UI"/>
              </a:rPr>
              <a:t>the percentage of those complaints that led to the detection of non-compliance, and </a:t>
            </a:r>
          </a:p>
          <a:p>
            <a:pPr marL="171450" marR="0" lvl="0" indent="-171450" algn="l" defTabSz="914349" rtl="0" eaLnBrk="1" fontAlgn="auto" latinLnBrk="0" hangingPunct="1">
              <a:lnSpc>
                <a:spcPct val="110000"/>
              </a:lnSpc>
              <a:spcBef>
                <a:spcPts val="0"/>
              </a:spcBef>
              <a:spcAft>
                <a:spcPts val="600"/>
              </a:spcAft>
              <a:buClrTx/>
              <a:buSzTx/>
              <a:buFont typeface="Arial" panose="020B0604020202020204" pitchFamily="34" charset="0"/>
              <a:buChar char="•"/>
              <a:tabLst/>
              <a:defRPr/>
            </a:pPr>
            <a:r>
              <a:rPr kumimoji="0" lang="en-AU" sz="1100" b="0" i="0" u="none" strike="noStrike" kern="1200" cap="none" spc="0" normalizeH="0" baseline="0" noProof="0" dirty="0">
                <a:ln>
                  <a:noFill/>
                </a:ln>
                <a:solidFill>
                  <a:schemeClr val="bg1"/>
                </a:solidFill>
                <a:effectLst/>
                <a:uLnTx/>
                <a:uFillTx/>
                <a:latin typeface="VIC"/>
                <a:ea typeface="+mn-ea"/>
                <a:cs typeface="Segoe UI"/>
              </a:rPr>
              <a:t>the percentage of non-compliance that you responded to and what the impact of that response was. </a:t>
            </a:r>
          </a:p>
          <a:p>
            <a:pPr marL="0" marR="0" lvl="0" indent="0" algn="l" defTabSz="914349" rtl="0" eaLnBrk="1" fontAlgn="auto" latinLnBrk="0" hangingPunct="1">
              <a:lnSpc>
                <a:spcPct val="110000"/>
              </a:lnSpc>
              <a:spcBef>
                <a:spcPts val="0"/>
              </a:spcBef>
              <a:spcAft>
                <a:spcPts val="600"/>
              </a:spcAft>
              <a:buClrTx/>
              <a:buSzTx/>
              <a:buFontTx/>
              <a:buNone/>
              <a:tabLst/>
              <a:defRPr/>
            </a:pPr>
            <a:r>
              <a:rPr kumimoji="0" lang="en-AU" sz="1100" b="0" i="0" u="none" strike="noStrike" kern="1200" cap="none" spc="0" normalizeH="0" baseline="0" noProof="0" dirty="0">
                <a:ln>
                  <a:noFill/>
                </a:ln>
                <a:solidFill>
                  <a:schemeClr val="bg1"/>
                </a:solidFill>
                <a:effectLst/>
                <a:uLnTx/>
                <a:uFillTx/>
                <a:latin typeface="VIC"/>
                <a:ea typeface="+mn-ea"/>
                <a:cs typeface="Segoe UI"/>
              </a:rPr>
              <a:t>Your regulatory systems should support you in making and reporting on these connections.</a:t>
            </a:r>
          </a:p>
          <a:p>
            <a:pPr marL="0" marR="0" lvl="0" indent="0" algn="l" defTabSz="914349" rtl="0" eaLnBrk="1" fontAlgn="auto" latinLnBrk="0" hangingPunct="1">
              <a:lnSpc>
                <a:spcPct val="110000"/>
              </a:lnSpc>
              <a:spcBef>
                <a:spcPts val="0"/>
              </a:spcBef>
              <a:spcAft>
                <a:spcPts val="600"/>
              </a:spcAft>
              <a:buClrTx/>
              <a:buSzTx/>
              <a:buFontTx/>
              <a:buNone/>
              <a:tabLst/>
              <a:defRPr/>
            </a:pPr>
            <a:endParaRPr lang="en-AU" sz="1100" dirty="0">
              <a:solidFill>
                <a:schemeClr val="bg1"/>
              </a:solidFill>
              <a:latin typeface="VIC"/>
              <a:cs typeface="Segoe UI"/>
            </a:endParaRPr>
          </a:p>
        </p:txBody>
      </p:sp>
      <p:sp>
        <p:nvSpPr>
          <p:cNvPr id="11" name="Rectangle 10">
            <a:extLst>
              <a:ext uri="{FF2B5EF4-FFF2-40B4-BE49-F238E27FC236}">
                <a16:creationId xmlns:a16="http://schemas.microsoft.com/office/drawing/2014/main" id="{1481AC42-4D09-E428-81C3-4FA9F86396A0}"/>
              </a:ext>
            </a:extLst>
          </p:cNvPr>
          <p:cNvSpPr/>
          <p:nvPr/>
        </p:nvSpPr>
        <p:spPr>
          <a:xfrm>
            <a:off x="442351" y="1462527"/>
            <a:ext cx="6126089" cy="26522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oAutofit/>
          </a:bodyPr>
          <a:lstStyle/>
          <a:p>
            <a:pPr>
              <a:spcAft>
                <a:spcPts val="600"/>
              </a:spcAft>
            </a:pPr>
            <a:r>
              <a:rPr lang="en-AU" sz="1000" b="1" dirty="0">
                <a:solidFill>
                  <a:schemeClr val="tx2"/>
                </a:solidFill>
                <a:latin typeface="VIC SemiBold" panose="00000700000000000000"/>
              </a:rPr>
              <a:t>Digitisation provides an opportunity to improve how you monitor and report on your compliance monitoring activities.</a:t>
            </a:r>
          </a:p>
          <a:p>
            <a:pPr>
              <a:spcAft>
                <a:spcPts val="600"/>
              </a:spcAft>
            </a:pPr>
            <a:r>
              <a:rPr lang="en-AU" sz="1000" dirty="0">
                <a:solidFill>
                  <a:schemeClr val="tx2"/>
                </a:solidFill>
              </a:rPr>
              <a:t>In doing so, you should reflect on and measure how well your end-to-end compliance monitoring activities work together and collectively support you to achieve your objectives. </a:t>
            </a:r>
          </a:p>
          <a:p>
            <a:pPr>
              <a:spcAft>
                <a:spcPts val="600"/>
              </a:spcAft>
            </a:pPr>
            <a:r>
              <a:rPr lang="en-AU" sz="1000" dirty="0">
                <a:solidFill>
                  <a:schemeClr val="tx2"/>
                </a:solidFill>
              </a:rPr>
              <a:t>This could include gathering measures to help you answer:</a:t>
            </a:r>
          </a:p>
          <a:p>
            <a:pPr marL="171450" indent="-171450">
              <a:spcAft>
                <a:spcPts val="600"/>
              </a:spcAft>
              <a:buFont typeface="Arial" panose="020B0604020202020204" pitchFamily="34" charset="0"/>
              <a:buChar char="•"/>
            </a:pPr>
            <a:r>
              <a:rPr lang="en-AU" sz="1000" dirty="0">
                <a:solidFill>
                  <a:schemeClr val="tx2"/>
                </a:solidFill>
              </a:rPr>
              <a:t>Whether you have the right mix of inspection types and what is the optimal mix for your regulatory environment</a:t>
            </a:r>
          </a:p>
          <a:p>
            <a:pPr marL="171450" indent="-171450">
              <a:spcAft>
                <a:spcPts val="600"/>
              </a:spcAft>
              <a:buFont typeface="Arial" panose="020B0604020202020204" pitchFamily="34" charset="0"/>
              <a:buChar char="•"/>
            </a:pPr>
            <a:r>
              <a:rPr lang="en-AU" sz="1000" dirty="0">
                <a:solidFill>
                  <a:schemeClr val="tx2"/>
                </a:solidFill>
              </a:rPr>
              <a:t>How each type of inspection is being conducted and is performing in terms of contributing to your regulatory objectives</a:t>
            </a:r>
          </a:p>
          <a:p>
            <a:pPr marL="171450" indent="-171450">
              <a:spcAft>
                <a:spcPts val="600"/>
              </a:spcAft>
              <a:buFont typeface="Arial" panose="020B0604020202020204" pitchFamily="34" charset="0"/>
              <a:buChar char="•"/>
            </a:pPr>
            <a:r>
              <a:rPr lang="en-AU" sz="1000" dirty="0">
                <a:solidFill>
                  <a:schemeClr val="tx2"/>
                </a:solidFill>
              </a:rPr>
              <a:t>Whether appropriate decisions are being made in the field in response to non-compliance, and how risk is being applied in officer decision-making</a:t>
            </a:r>
          </a:p>
          <a:p>
            <a:pPr marL="171450" indent="-171450">
              <a:spcAft>
                <a:spcPts val="600"/>
              </a:spcAft>
              <a:buFont typeface="Arial" panose="020B0604020202020204" pitchFamily="34" charset="0"/>
              <a:buChar char="•"/>
            </a:pPr>
            <a:r>
              <a:rPr lang="en-AU" sz="1000" dirty="0">
                <a:solidFill>
                  <a:schemeClr val="tx2"/>
                </a:solidFill>
              </a:rPr>
              <a:t>How inspections connect to 'upstream' activities (such as complaints) and 'downstream' activities (such as enforcement), including the flow or throughput of work across functions.</a:t>
            </a:r>
          </a:p>
        </p:txBody>
      </p:sp>
      <p:sp>
        <p:nvSpPr>
          <p:cNvPr id="12" name="Rectangle 11">
            <a:extLst>
              <a:ext uri="{FF2B5EF4-FFF2-40B4-BE49-F238E27FC236}">
                <a16:creationId xmlns:a16="http://schemas.microsoft.com/office/drawing/2014/main" id="{06F3C63F-F9CD-6647-F366-156D5CD26385}"/>
              </a:ext>
            </a:extLst>
          </p:cNvPr>
          <p:cNvSpPr/>
          <p:nvPr/>
        </p:nvSpPr>
        <p:spPr>
          <a:xfrm>
            <a:off x="437674" y="1267415"/>
            <a:ext cx="4248000" cy="2286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noAutofit/>
          </a:bodyPr>
          <a:lstStyle/>
          <a:p>
            <a:pPr marL="180000"/>
            <a:r>
              <a:rPr lang="en-AU" sz="1050" b="1">
                <a:solidFill>
                  <a:schemeClr val="bg1"/>
                </a:solidFill>
                <a:latin typeface="VIC SemiBold" panose="00000700000000000000"/>
              </a:rPr>
              <a:t>IMPROVING YOUR COMPLIANCE MONITORING ACTIVITIES</a:t>
            </a:r>
          </a:p>
        </p:txBody>
      </p:sp>
      <p:sp>
        <p:nvSpPr>
          <p:cNvPr id="5" name="Isosceles Triangle 4">
            <a:extLst>
              <a:ext uri="{FF2B5EF4-FFF2-40B4-BE49-F238E27FC236}">
                <a16:creationId xmlns:a16="http://schemas.microsoft.com/office/drawing/2014/main" id="{3AA972A0-0027-D38F-E7E5-47D51BFEE655}"/>
              </a:ext>
            </a:extLst>
          </p:cNvPr>
          <p:cNvSpPr/>
          <p:nvPr/>
        </p:nvSpPr>
        <p:spPr>
          <a:xfrm rot="5400000">
            <a:off x="6699184" y="1445325"/>
            <a:ext cx="278258" cy="146363"/>
          </a:xfrm>
          <a:prstGeom prst="triangle">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8" name="Rectangle 7">
            <a:extLst>
              <a:ext uri="{FF2B5EF4-FFF2-40B4-BE49-F238E27FC236}">
                <a16:creationId xmlns:a16="http://schemas.microsoft.com/office/drawing/2014/main" id="{A9944F72-789E-A069-A925-D194D89B9F0D}"/>
              </a:ext>
            </a:extLst>
          </p:cNvPr>
          <p:cNvSpPr/>
          <p:nvPr/>
        </p:nvSpPr>
        <p:spPr>
          <a:xfrm>
            <a:off x="442351" y="4425815"/>
            <a:ext cx="6126089" cy="16130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oAutofit/>
          </a:bodyPr>
          <a:lstStyle/>
          <a:p>
            <a:pPr>
              <a:spcAft>
                <a:spcPts val="600"/>
              </a:spcAft>
            </a:pPr>
            <a:r>
              <a:rPr lang="en-AU" sz="1000" b="1" dirty="0">
                <a:solidFill>
                  <a:schemeClr val="tx2"/>
                </a:solidFill>
                <a:latin typeface="VIC SemiBold" panose="00000700000000000000"/>
              </a:rPr>
              <a:t>Digital platforms should support holistic performance reporting.</a:t>
            </a:r>
          </a:p>
          <a:p>
            <a:pPr>
              <a:spcAft>
                <a:spcPts val="600"/>
              </a:spcAft>
            </a:pPr>
            <a:r>
              <a:rPr lang="en-AU" sz="1000" dirty="0">
                <a:solidFill>
                  <a:schemeClr val="tx2"/>
                </a:solidFill>
              </a:rPr>
              <a:t>When building a system to support better practice inspection processes, it is important that data is captured to support performance measurement and reporting. Being conscious of what types of data to capture and when to collect it helps you to report on the performance of different types of inspections and adjust to achieve the optimal the mix of inspections types over time.</a:t>
            </a:r>
          </a:p>
          <a:p>
            <a:pPr>
              <a:spcAft>
                <a:spcPts val="600"/>
              </a:spcAft>
            </a:pPr>
            <a:r>
              <a:rPr lang="en-AU" sz="1000" dirty="0">
                <a:solidFill>
                  <a:schemeClr val="tx2"/>
                </a:solidFill>
              </a:rPr>
              <a:t>Better practice performance reporting considers how your end-to-end compliance monitoring processes work together to minimise harms. </a:t>
            </a:r>
          </a:p>
        </p:txBody>
      </p:sp>
      <p:sp>
        <p:nvSpPr>
          <p:cNvPr id="9" name="Rectangle 8">
            <a:extLst>
              <a:ext uri="{FF2B5EF4-FFF2-40B4-BE49-F238E27FC236}">
                <a16:creationId xmlns:a16="http://schemas.microsoft.com/office/drawing/2014/main" id="{2CC25072-38B5-C442-0A15-7A654005824B}"/>
              </a:ext>
            </a:extLst>
          </p:cNvPr>
          <p:cNvSpPr/>
          <p:nvPr/>
        </p:nvSpPr>
        <p:spPr>
          <a:xfrm>
            <a:off x="437674" y="4218760"/>
            <a:ext cx="2268000"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noAutofit/>
          </a:bodyPr>
          <a:lstStyle/>
          <a:p>
            <a:pPr marL="180000"/>
            <a:r>
              <a:rPr lang="en-AU" sz="1050" b="1" dirty="0">
                <a:solidFill>
                  <a:schemeClr val="bg1"/>
                </a:solidFill>
                <a:latin typeface="VIC SemiBold" panose="00000700000000000000"/>
              </a:rPr>
              <a:t>PERFORMANCE REPORTING </a:t>
            </a:r>
          </a:p>
        </p:txBody>
      </p:sp>
      <p:sp>
        <p:nvSpPr>
          <p:cNvPr id="6" name="TextBox 5">
            <a:extLst>
              <a:ext uri="{FF2B5EF4-FFF2-40B4-BE49-F238E27FC236}">
                <a16:creationId xmlns:a16="http://schemas.microsoft.com/office/drawing/2014/main" id="{AB8E4E4D-B34F-7B2E-F557-120148DFA9A7}"/>
              </a:ext>
            </a:extLst>
          </p:cNvPr>
          <p:cNvSpPr txBox="1"/>
          <p:nvPr/>
        </p:nvSpPr>
        <p:spPr>
          <a:xfrm>
            <a:off x="7369969" y="6023695"/>
            <a:ext cx="2097881" cy="430887"/>
          </a:xfrm>
          <a:prstGeom prst="rect">
            <a:avLst/>
          </a:prstGeom>
          <a:noFill/>
        </p:spPr>
        <p:txBody>
          <a:bodyPr wrap="square">
            <a:spAutoFit/>
          </a:bodyPr>
          <a:lstStyle/>
          <a:p>
            <a:pPr>
              <a:defRPr/>
            </a:pPr>
            <a:r>
              <a:rPr lang="en-AU" sz="1100" baseline="30000" dirty="0">
                <a:solidFill>
                  <a:schemeClr val="bg1"/>
                </a:solidFill>
              </a:rPr>
              <a:t>3 </a:t>
            </a:r>
            <a:r>
              <a:rPr kumimoji="0" lang="en-AU" sz="1100" i="0" u="none" strike="noStrike" kern="1200" cap="none" spc="0" normalizeH="0" baseline="0" noProof="0" dirty="0">
                <a:ln>
                  <a:noFill/>
                </a:ln>
                <a:solidFill>
                  <a:schemeClr val="bg1"/>
                </a:solidFill>
                <a:effectLst/>
                <a:uLnTx/>
                <a:uFillTx/>
                <a:ea typeface="+mn-ea"/>
                <a:cs typeface="+mn-cs"/>
              </a:rPr>
              <a:t>See </a:t>
            </a:r>
            <a:r>
              <a:rPr kumimoji="0" lang="en-AU" sz="1100" i="0" u="none" strike="noStrike" kern="1200" cap="none" spc="0" normalizeH="0" baseline="0" noProof="0" dirty="0">
                <a:ln>
                  <a:noFill/>
                </a:ln>
                <a:solidFill>
                  <a:schemeClr val="bg1"/>
                </a:solidFill>
                <a:effectLst/>
                <a:uLnTx/>
                <a:uFillTx/>
                <a:ea typeface="+mn-ea"/>
                <a:cs typeface="+mn-cs"/>
                <a:hlinkClick r:id="rId2" action="ppaction://hlinksldjump"/>
              </a:rPr>
              <a:t>Appendices</a:t>
            </a:r>
            <a:r>
              <a:rPr kumimoji="0" lang="en-AU" sz="1100" i="0" u="none" strike="noStrike" kern="1200" cap="none" spc="0" normalizeH="0" baseline="0" noProof="0" dirty="0">
                <a:ln>
                  <a:noFill/>
                </a:ln>
                <a:solidFill>
                  <a:schemeClr val="bg1"/>
                </a:solidFill>
                <a:effectLst/>
                <a:uLnTx/>
                <a:uFillTx/>
                <a:ea typeface="+mn-ea"/>
                <a:cs typeface="+mn-cs"/>
              </a:rPr>
              <a:t> for </a:t>
            </a:r>
            <a:r>
              <a:rPr lang="en-AU" sz="1100" dirty="0">
                <a:solidFill>
                  <a:schemeClr val="bg1"/>
                </a:solidFill>
              </a:rPr>
              <a:t>model inspection measures.</a:t>
            </a:r>
            <a:endParaRPr kumimoji="0" lang="en-AU" sz="1100" i="0" u="none" strike="noStrike" kern="1200" cap="none" spc="0" normalizeH="0" baseline="0" noProof="0" dirty="0">
              <a:ln>
                <a:noFill/>
              </a:ln>
              <a:solidFill>
                <a:schemeClr val="bg1"/>
              </a:solidFill>
              <a:effectLst/>
              <a:uLnTx/>
              <a:uFillTx/>
              <a:ea typeface="+mn-ea"/>
              <a:cs typeface="+mn-cs"/>
            </a:endParaRPr>
          </a:p>
        </p:txBody>
      </p:sp>
    </p:spTree>
    <p:extLst>
      <p:ext uri="{BB962C8B-B14F-4D97-AF65-F5344CB8AC3E}">
        <p14:creationId xmlns:p14="http://schemas.microsoft.com/office/powerpoint/2010/main" val="22236944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2E646E56-88CB-F0FB-9D4E-C5FAA9E6217E}"/>
              </a:ext>
            </a:extLst>
          </p:cNvPr>
          <p:cNvSpPr>
            <a:spLocks noGrp="1" noRot="1" noMove="1" noResize="1" noEditPoints="1" noAdjustHandles="1" noChangeArrowheads="1" noChangeShapeType="1"/>
          </p:cNvSpPr>
          <p:nvPr/>
        </p:nvSpPr>
        <p:spPr>
          <a:xfrm>
            <a:off x="0" y="2319436"/>
            <a:ext cx="9906000" cy="393471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gn="ctr"/>
            <a:endParaRPr lang="en-AU" sz="1000">
              <a:solidFill>
                <a:schemeClr val="tx1"/>
              </a:solidFill>
            </a:endParaRPr>
          </a:p>
        </p:txBody>
      </p:sp>
      <p:graphicFrame>
        <p:nvGraphicFramePr>
          <p:cNvPr id="4" name="think-cell data - do not delete" hidden="1">
            <a:extLst>
              <a:ext uri="{FF2B5EF4-FFF2-40B4-BE49-F238E27FC236}">
                <a16:creationId xmlns:a16="http://schemas.microsoft.com/office/drawing/2014/main" id="{1FF68D5D-08D3-5E51-0BD8-DCA807F4478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4" imgH="273" progId="TCLayout.ActiveDocument.1">
                  <p:embed/>
                </p:oleObj>
              </mc:Choice>
              <mc:Fallback>
                <p:oleObj name="think-cell Slide" r:id="rId4" imgW="274" imgH="273" progId="TCLayout.ActiveDocument.1">
                  <p:embed/>
                  <p:pic>
                    <p:nvPicPr>
                      <p:cNvPr id="4" name="think-cell data - do not delete" hidden="1">
                        <a:extLst>
                          <a:ext uri="{FF2B5EF4-FFF2-40B4-BE49-F238E27FC236}">
                            <a16:creationId xmlns:a16="http://schemas.microsoft.com/office/drawing/2014/main" id="{1FF68D5D-08D3-5E51-0BD8-DCA807F4478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3B165031-200E-2185-5C72-7DDC83AC2B3E}"/>
              </a:ext>
            </a:extLst>
          </p:cNvPr>
          <p:cNvSpPr>
            <a:spLocks noGrp="1"/>
          </p:cNvSpPr>
          <p:nvPr>
            <p:ph type="title"/>
          </p:nvPr>
        </p:nvSpPr>
        <p:spPr>
          <a:xfrm>
            <a:off x="539999" y="541756"/>
            <a:ext cx="8820000" cy="348543"/>
          </a:xfrm>
        </p:spPr>
        <p:txBody>
          <a:bodyPr vert="horz"/>
          <a:lstStyle/>
          <a:p>
            <a:r>
              <a:rPr lang="en-AU" b="1"/>
              <a:t>Resources </a:t>
            </a:r>
            <a:r>
              <a:rPr lang="en-AU"/>
              <a:t>| Consider your resourcing at three levels </a:t>
            </a:r>
          </a:p>
        </p:txBody>
      </p:sp>
      <p:sp>
        <p:nvSpPr>
          <p:cNvPr id="16" name="Content Placeholder 1">
            <a:extLst>
              <a:ext uri="{FF2B5EF4-FFF2-40B4-BE49-F238E27FC236}">
                <a16:creationId xmlns:a16="http://schemas.microsoft.com/office/drawing/2014/main" id="{B3ADB788-1FAB-7D0A-57A2-F76EB3CB5571}"/>
              </a:ext>
            </a:extLst>
          </p:cNvPr>
          <p:cNvSpPr>
            <a:spLocks noGrp="1"/>
          </p:cNvSpPr>
          <p:nvPr>
            <p:ph sz="quarter" idx="13"/>
          </p:nvPr>
        </p:nvSpPr>
        <p:spPr>
          <a:xfrm>
            <a:off x="539999" y="1209207"/>
            <a:ext cx="8900217" cy="972018"/>
          </a:xfrm>
        </p:spPr>
        <p:txBody>
          <a:bodyPr vert="horz" lIns="0" tIns="45713" rIns="0" bIns="45713" rtlCol="0" anchor="t">
            <a:noAutofit/>
          </a:bodyPr>
          <a:lstStyle/>
          <a:p>
            <a:pPr marL="0" indent="0">
              <a:spcBef>
                <a:spcPts val="0"/>
              </a:spcBef>
              <a:spcAft>
                <a:spcPts val="400"/>
              </a:spcAft>
              <a:buClr>
                <a:schemeClr val="tx2"/>
              </a:buClr>
              <a:buNone/>
            </a:pPr>
            <a:r>
              <a:rPr lang="en-AU" sz="1000" b="1">
                <a:cs typeface="Segoe UI"/>
              </a:rPr>
              <a:t>Regulators can take a strategic view of their inspections to determine how resources can be distributed to have the greatest impact. </a:t>
            </a:r>
          </a:p>
          <a:p>
            <a:pPr marL="0" indent="0">
              <a:spcBef>
                <a:spcPts val="0"/>
              </a:spcBef>
              <a:spcAft>
                <a:spcPts val="400"/>
              </a:spcAft>
              <a:buClr>
                <a:schemeClr val="tx2"/>
              </a:buClr>
              <a:buNone/>
            </a:pPr>
            <a:r>
              <a:rPr lang="en-AU" sz="1000">
                <a:solidFill>
                  <a:schemeClr val="tx1"/>
                </a:solidFill>
                <a:cs typeface="Segoe UI"/>
              </a:rPr>
              <a:t>Consider your resource allocation at three key levels – organisational, operational, and tactical. The levels are interconnected, and all levels should be reviewed to identify the balance that best supports you to prevent and respond to non-compliance, targeting effort proportionate to risk and achievement of regulatory objectives. </a:t>
            </a:r>
          </a:p>
          <a:p>
            <a:pPr marL="0" indent="0">
              <a:spcBef>
                <a:spcPts val="0"/>
              </a:spcBef>
              <a:spcAft>
                <a:spcPts val="400"/>
              </a:spcAft>
              <a:buClr>
                <a:schemeClr val="tx2"/>
              </a:buClr>
              <a:buNone/>
            </a:pPr>
            <a:r>
              <a:rPr lang="en-AU" sz="1000" i="1">
                <a:solidFill>
                  <a:schemeClr val="tx1"/>
                </a:solidFill>
                <a:cs typeface="Segoe UI"/>
              </a:rPr>
              <a:t>Note that the organisational level is expected to have been considered before reading this Playbook. </a:t>
            </a:r>
          </a:p>
        </p:txBody>
      </p:sp>
      <p:sp>
        <p:nvSpPr>
          <p:cNvPr id="40" name="Rectangle 39">
            <a:extLst>
              <a:ext uri="{FF2B5EF4-FFF2-40B4-BE49-F238E27FC236}">
                <a16:creationId xmlns:a16="http://schemas.microsoft.com/office/drawing/2014/main" id="{84838EC9-27DA-0609-7CE3-347CA0C4B61A}"/>
              </a:ext>
            </a:extLst>
          </p:cNvPr>
          <p:cNvSpPr/>
          <p:nvPr/>
        </p:nvSpPr>
        <p:spPr>
          <a:xfrm>
            <a:off x="540000" y="5980372"/>
            <a:ext cx="8819996" cy="273779"/>
          </a:xfrm>
          <a:prstGeom prst="rect">
            <a:avLst/>
          </a:prstGeom>
          <a:noFill/>
          <a:ln w="15875">
            <a:noFill/>
          </a:ln>
        </p:spPr>
        <p:style>
          <a:lnRef idx="2">
            <a:schemeClr val="accent5"/>
          </a:lnRef>
          <a:fillRef idx="1">
            <a:schemeClr val="lt1"/>
          </a:fillRef>
          <a:effectRef idx="0">
            <a:schemeClr val="accent5"/>
          </a:effectRef>
          <a:fontRef idx="minor">
            <a:schemeClr val="dk1"/>
          </a:fontRef>
        </p:style>
        <p:txBody>
          <a:bodyPr lIns="0" rIns="0" rtlCol="0" anchor="ctr"/>
          <a:lstStyle/>
          <a:p>
            <a:pPr>
              <a:defRPr/>
            </a:pPr>
            <a:endParaRPr lang="en-AU" sz="1000">
              <a:solidFill>
                <a:sysClr val="windowText" lastClr="000000"/>
              </a:solidFill>
              <a:latin typeface="+mj-lt"/>
              <a:cs typeface="Segoe UI" panose="020B0502040204020203" pitchFamily="34" charset="0"/>
            </a:endParaRPr>
          </a:p>
        </p:txBody>
      </p:sp>
      <p:grpSp>
        <p:nvGrpSpPr>
          <p:cNvPr id="30" name="Group 29">
            <a:extLst>
              <a:ext uri="{FF2B5EF4-FFF2-40B4-BE49-F238E27FC236}">
                <a16:creationId xmlns:a16="http://schemas.microsoft.com/office/drawing/2014/main" id="{709A5830-458F-D0A8-0745-E8A2D85534E8}"/>
              </a:ext>
            </a:extLst>
          </p:cNvPr>
          <p:cNvGrpSpPr/>
          <p:nvPr/>
        </p:nvGrpSpPr>
        <p:grpSpPr>
          <a:xfrm>
            <a:off x="543000" y="2680232"/>
            <a:ext cx="8820001" cy="3213122"/>
            <a:chOff x="539997" y="2660637"/>
            <a:chExt cx="8820001" cy="3213122"/>
          </a:xfrm>
        </p:grpSpPr>
        <p:grpSp>
          <p:nvGrpSpPr>
            <p:cNvPr id="27" name="Group 26">
              <a:extLst>
                <a:ext uri="{FF2B5EF4-FFF2-40B4-BE49-F238E27FC236}">
                  <a16:creationId xmlns:a16="http://schemas.microsoft.com/office/drawing/2014/main" id="{78364DC3-1847-0BDD-0E8C-2DBA01EECD2E}"/>
                </a:ext>
              </a:extLst>
            </p:cNvPr>
            <p:cNvGrpSpPr/>
            <p:nvPr/>
          </p:nvGrpSpPr>
          <p:grpSpPr>
            <a:xfrm>
              <a:off x="539997" y="2660637"/>
              <a:ext cx="8820001" cy="844496"/>
              <a:chOff x="539997" y="2518279"/>
              <a:chExt cx="8820001" cy="844496"/>
            </a:xfrm>
          </p:grpSpPr>
          <p:sp>
            <p:nvSpPr>
              <p:cNvPr id="8" name="Rectangle 7">
                <a:extLst>
                  <a:ext uri="{FF2B5EF4-FFF2-40B4-BE49-F238E27FC236}">
                    <a16:creationId xmlns:a16="http://schemas.microsoft.com/office/drawing/2014/main" id="{B025EB83-7047-17B5-FE4E-2175729600D9}"/>
                  </a:ext>
                </a:extLst>
              </p:cNvPr>
              <p:cNvSpPr/>
              <p:nvPr/>
            </p:nvSpPr>
            <p:spPr>
              <a:xfrm>
                <a:off x="539997" y="2734279"/>
                <a:ext cx="8819999" cy="6284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gn="ctr"/>
                <a:r>
                  <a:rPr lang="en-AU" sz="1000">
                    <a:solidFill>
                      <a:schemeClr val="tx1"/>
                    </a:solidFill>
                  </a:rPr>
                  <a:t>Review your current spread of resources across regulatory functions (such as permissions, inspections or enforcement). </a:t>
                </a:r>
                <a:br>
                  <a:rPr lang="en-AU" sz="1000">
                    <a:solidFill>
                      <a:schemeClr val="tx1"/>
                    </a:solidFill>
                  </a:rPr>
                </a:br>
                <a:r>
                  <a:rPr lang="en-AU" sz="1000">
                    <a:solidFill>
                      <a:schemeClr val="tx1"/>
                    </a:solidFill>
                  </a:rPr>
                  <a:t>Consider how each function contributes to prevention and responding to risk and achieves your regulatory objectives. </a:t>
                </a:r>
                <a:br>
                  <a:rPr lang="en-AU" sz="1000">
                    <a:solidFill>
                      <a:schemeClr val="tx1"/>
                    </a:solidFill>
                  </a:rPr>
                </a:br>
                <a:r>
                  <a:rPr lang="en-AU" sz="1000">
                    <a:solidFill>
                      <a:schemeClr val="tx1"/>
                    </a:solidFill>
                  </a:rPr>
                  <a:t>Use this understanding to inform operational resourcing. </a:t>
                </a:r>
              </a:p>
            </p:txBody>
          </p:sp>
          <p:sp>
            <p:nvSpPr>
              <p:cNvPr id="11" name="Rectangle 10">
                <a:extLst>
                  <a:ext uri="{FF2B5EF4-FFF2-40B4-BE49-F238E27FC236}">
                    <a16:creationId xmlns:a16="http://schemas.microsoft.com/office/drawing/2014/main" id="{A2A99163-408A-DC04-C7D0-977C12E32AD0}"/>
                  </a:ext>
                </a:extLst>
              </p:cNvPr>
              <p:cNvSpPr/>
              <p:nvPr/>
            </p:nvSpPr>
            <p:spPr>
              <a:xfrm>
                <a:off x="539999" y="2518279"/>
                <a:ext cx="8819999" cy="216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100" b="1">
                    <a:solidFill>
                      <a:schemeClr val="bg1"/>
                    </a:solidFill>
                    <a:latin typeface="VIC SemiBold" panose="00000700000000000000" pitchFamily="50" charset="0"/>
                  </a:rPr>
                  <a:t>ORGANISATIONAL LEVEL (REGULATORY FUNCTIONS) </a:t>
                </a:r>
              </a:p>
            </p:txBody>
          </p:sp>
        </p:grpSp>
        <p:grpSp>
          <p:nvGrpSpPr>
            <p:cNvPr id="28" name="Group 27">
              <a:extLst>
                <a:ext uri="{FF2B5EF4-FFF2-40B4-BE49-F238E27FC236}">
                  <a16:creationId xmlns:a16="http://schemas.microsoft.com/office/drawing/2014/main" id="{4D4501E6-21DF-BB1A-0B3A-11990224C56B}"/>
                </a:ext>
              </a:extLst>
            </p:cNvPr>
            <p:cNvGrpSpPr/>
            <p:nvPr/>
          </p:nvGrpSpPr>
          <p:grpSpPr>
            <a:xfrm>
              <a:off x="867000" y="3628950"/>
              <a:ext cx="8172000" cy="1060496"/>
              <a:chOff x="867000" y="3642275"/>
              <a:chExt cx="8172000" cy="1060496"/>
            </a:xfrm>
          </p:grpSpPr>
          <p:sp>
            <p:nvSpPr>
              <p:cNvPr id="9" name="Rectangle 8">
                <a:extLst>
                  <a:ext uri="{FF2B5EF4-FFF2-40B4-BE49-F238E27FC236}">
                    <a16:creationId xmlns:a16="http://schemas.microsoft.com/office/drawing/2014/main" id="{58DD9981-8F3C-9DA7-FC25-2083BD1AE196}"/>
                  </a:ext>
                </a:extLst>
              </p:cNvPr>
              <p:cNvSpPr/>
              <p:nvPr/>
            </p:nvSpPr>
            <p:spPr>
              <a:xfrm>
                <a:off x="867000" y="3858275"/>
                <a:ext cx="8172000" cy="8444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45720" rIns="144000" bIns="45720" rtlCol="0" anchor="ctr">
                <a:noAutofit/>
              </a:bodyPr>
              <a:lstStyle/>
              <a:p>
                <a:pPr algn="ctr"/>
                <a:r>
                  <a:rPr lang="en-AU" sz="1000" dirty="0">
                    <a:solidFill>
                      <a:schemeClr val="tx1"/>
                    </a:solidFill>
                  </a:rPr>
                  <a:t>Use your </a:t>
                </a:r>
                <a:r>
                  <a:rPr lang="en-AU" sz="1000" i="1" dirty="0">
                    <a:solidFill>
                      <a:schemeClr val="accent1"/>
                    </a:solidFill>
                    <a:hlinkClick r:id="rId6" action="ppaction://hlinksldjump">
                      <a:extLst>
                        <a:ext uri="{A12FA001-AC4F-418D-AE19-62706E023703}">
                          <ahyp:hlinkClr xmlns:ahyp="http://schemas.microsoft.com/office/drawing/2018/hyperlinkcolor" val="tx"/>
                        </a:ext>
                      </a:extLst>
                    </a:hlinkClick>
                  </a:rPr>
                  <a:t>mix of inspection types </a:t>
                </a:r>
                <a:r>
                  <a:rPr lang="en-AU" sz="1000" dirty="0">
                    <a:solidFill>
                      <a:schemeClr val="tx1"/>
                    </a:solidFill>
                  </a:rPr>
                  <a:t>and the resources made available from the organisational level to inform how resources will be spread across inspection types. Test scenarios and determine the best allocation of resources across your inspection mix, considering factors such as time intensiveness and the need for specialist skills (see </a:t>
                </a:r>
                <a:r>
                  <a:rPr lang="en-AU" sz="1000" dirty="0">
                    <a:solidFill>
                      <a:schemeClr val="tx1"/>
                    </a:solidFill>
                    <a:hlinkClick r:id="rId7" action="ppaction://hlinksldjump"/>
                  </a:rPr>
                  <a:t>Tool 1</a:t>
                </a:r>
                <a:r>
                  <a:rPr lang="en-AU" sz="1000" dirty="0">
                    <a:solidFill>
                      <a:schemeClr val="tx1"/>
                    </a:solidFill>
                  </a:rPr>
                  <a:t>). Consider any ‘reserve’ </a:t>
                </a:r>
                <a:br>
                  <a:rPr lang="en-AU" sz="1000" dirty="0">
                    <a:solidFill>
                      <a:schemeClr val="tx1"/>
                    </a:solidFill>
                  </a:rPr>
                </a:br>
                <a:r>
                  <a:rPr lang="en-AU" sz="1000" dirty="0">
                    <a:solidFill>
                      <a:schemeClr val="tx1"/>
                    </a:solidFill>
                  </a:rPr>
                  <a:t>resources that might be required (for example, in case of sudden external events).</a:t>
                </a:r>
                <a:endParaRPr lang="en-AU" sz="1000" baseline="30000" dirty="0">
                  <a:solidFill>
                    <a:schemeClr val="tx1"/>
                  </a:solidFill>
                </a:endParaRPr>
              </a:p>
            </p:txBody>
          </p:sp>
          <p:sp>
            <p:nvSpPr>
              <p:cNvPr id="12" name="Rectangle 11">
                <a:extLst>
                  <a:ext uri="{FF2B5EF4-FFF2-40B4-BE49-F238E27FC236}">
                    <a16:creationId xmlns:a16="http://schemas.microsoft.com/office/drawing/2014/main" id="{41DDC84E-D16A-BAB2-F696-2E1E954C3A44}"/>
                  </a:ext>
                </a:extLst>
              </p:cNvPr>
              <p:cNvSpPr/>
              <p:nvPr/>
            </p:nvSpPr>
            <p:spPr>
              <a:xfrm>
                <a:off x="867000" y="3642275"/>
                <a:ext cx="8172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100" b="1">
                    <a:solidFill>
                      <a:schemeClr val="bg1"/>
                    </a:solidFill>
                    <a:latin typeface="VIC SemiBold" panose="00000700000000000000" pitchFamily="50" charset="0"/>
                  </a:rPr>
                  <a:t>OPERATIONAL LEVEL (INSPECTION MIX) </a:t>
                </a:r>
              </a:p>
            </p:txBody>
          </p:sp>
        </p:grpSp>
        <p:grpSp>
          <p:nvGrpSpPr>
            <p:cNvPr id="29" name="Group 28">
              <a:extLst>
                <a:ext uri="{FF2B5EF4-FFF2-40B4-BE49-F238E27FC236}">
                  <a16:creationId xmlns:a16="http://schemas.microsoft.com/office/drawing/2014/main" id="{ADFF7102-1FAA-8F59-A0DA-66B05948ACCC}"/>
                </a:ext>
              </a:extLst>
            </p:cNvPr>
            <p:cNvGrpSpPr/>
            <p:nvPr/>
          </p:nvGrpSpPr>
          <p:grpSpPr>
            <a:xfrm>
              <a:off x="1330621" y="4813263"/>
              <a:ext cx="7238752" cy="1060496"/>
              <a:chOff x="1330621" y="4766271"/>
              <a:chExt cx="7238752" cy="1060496"/>
            </a:xfrm>
          </p:grpSpPr>
          <p:sp>
            <p:nvSpPr>
              <p:cNvPr id="10" name="Rectangle 9">
                <a:extLst>
                  <a:ext uri="{FF2B5EF4-FFF2-40B4-BE49-F238E27FC236}">
                    <a16:creationId xmlns:a16="http://schemas.microsoft.com/office/drawing/2014/main" id="{7E48511B-2941-C60C-ACA1-B2F485506B45}"/>
                  </a:ext>
                </a:extLst>
              </p:cNvPr>
              <p:cNvSpPr/>
              <p:nvPr/>
            </p:nvSpPr>
            <p:spPr>
              <a:xfrm>
                <a:off x="1330621" y="4982271"/>
                <a:ext cx="7238750" cy="8444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gn="ctr"/>
                <a:r>
                  <a:rPr lang="en-AU" sz="1000">
                    <a:solidFill>
                      <a:schemeClr val="tx1"/>
                    </a:solidFill>
                  </a:rPr>
                  <a:t>At the tactical level, consider how resources should be distributed within specific inspection types </a:t>
                </a:r>
                <a:br>
                  <a:rPr lang="en-AU" sz="1000">
                    <a:solidFill>
                      <a:schemeClr val="tx1"/>
                    </a:solidFill>
                  </a:rPr>
                </a:br>
                <a:r>
                  <a:rPr lang="en-AU" sz="1000">
                    <a:solidFill>
                      <a:schemeClr val="tx1"/>
                    </a:solidFill>
                  </a:rPr>
                  <a:t>to address the unique risks faced by your sector. For example, you may allocate more resources to </a:t>
                </a:r>
                <a:br>
                  <a:rPr lang="en-AU" sz="1000">
                    <a:solidFill>
                      <a:schemeClr val="tx1"/>
                    </a:solidFill>
                  </a:rPr>
                </a:br>
                <a:r>
                  <a:rPr lang="en-AU" sz="1000">
                    <a:solidFill>
                      <a:schemeClr val="tx1"/>
                    </a:solidFill>
                  </a:rPr>
                  <a:t>high-risk entities or specific licence types. A tactical view of resourcing can inform the scheduling of </a:t>
                </a:r>
                <a:br>
                  <a:rPr lang="en-AU" sz="1000">
                    <a:solidFill>
                      <a:schemeClr val="tx1"/>
                    </a:solidFill>
                  </a:rPr>
                </a:br>
                <a:r>
                  <a:rPr lang="en-AU" sz="1000">
                    <a:solidFill>
                      <a:schemeClr val="tx1"/>
                    </a:solidFill>
                  </a:rPr>
                  <a:t>inspections and can be used to guide digital systems.</a:t>
                </a:r>
              </a:p>
            </p:txBody>
          </p:sp>
          <p:sp>
            <p:nvSpPr>
              <p:cNvPr id="13" name="Rectangle 12">
                <a:extLst>
                  <a:ext uri="{FF2B5EF4-FFF2-40B4-BE49-F238E27FC236}">
                    <a16:creationId xmlns:a16="http://schemas.microsoft.com/office/drawing/2014/main" id="{06E75A85-C146-4C7F-6D23-96D3A9F71C51}"/>
                  </a:ext>
                </a:extLst>
              </p:cNvPr>
              <p:cNvSpPr/>
              <p:nvPr/>
            </p:nvSpPr>
            <p:spPr>
              <a:xfrm>
                <a:off x="1330623" y="4766271"/>
                <a:ext cx="723875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100" b="1">
                    <a:solidFill>
                      <a:schemeClr val="bg1"/>
                    </a:solidFill>
                    <a:latin typeface="VIC SemiBold" panose="00000700000000000000" pitchFamily="50" charset="0"/>
                  </a:rPr>
                  <a:t>TACTICAL LEVEL (WITHIN INSPECTION TYPES) </a:t>
                </a:r>
              </a:p>
            </p:txBody>
          </p:sp>
        </p:grpSp>
      </p:grpSp>
      <p:grpSp>
        <p:nvGrpSpPr>
          <p:cNvPr id="21" name="Group 20">
            <a:extLst>
              <a:ext uri="{FF2B5EF4-FFF2-40B4-BE49-F238E27FC236}">
                <a16:creationId xmlns:a16="http://schemas.microsoft.com/office/drawing/2014/main" id="{50C05109-CD4C-1DB9-4AAF-1E84FB8507A3}"/>
              </a:ext>
            </a:extLst>
          </p:cNvPr>
          <p:cNvGrpSpPr>
            <a:grpSpLocks noGrp="1" noUngrp="1" noRot="1" noMove="1" noResize="1"/>
          </p:cNvGrpSpPr>
          <p:nvPr/>
        </p:nvGrpSpPr>
        <p:grpSpPr>
          <a:xfrm>
            <a:off x="8716488" y="5668488"/>
            <a:ext cx="1193470" cy="1193470"/>
            <a:chOff x="10069009" y="2893384"/>
            <a:chExt cx="1704975" cy="1704975"/>
          </a:xfrm>
        </p:grpSpPr>
        <p:sp>
          <p:nvSpPr>
            <p:cNvPr id="22" name="Freeform: Shape 21">
              <a:extLst>
                <a:ext uri="{FF2B5EF4-FFF2-40B4-BE49-F238E27FC236}">
                  <a16:creationId xmlns:a16="http://schemas.microsoft.com/office/drawing/2014/main" id="{7F86A0AE-704B-3DBE-0B22-1037F58F8345}"/>
                </a:ext>
              </a:extLst>
            </p:cNvPr>
            <p:cNvSpPr>
              <a:spLocks noGrp="1" noRot="1" noMove="1" noResize="1" noEditPoints="1" noAdjustHandles="1" noChangeArrowheads="1" noChangeShapeType="1"/>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23" name="Freeform: Shape 22">
              <a:extLst>
                <a:ext uri="{FF2B5EF4-FFF2-40B4-BE49-F238E27FC236}">
                  <a16:creationId xmlns:a16="http://schemas.microsoft.com/office/drawing/2014/main" id="{26BBF154-7A8F-5C76-4BCE-244BC848BE5D}"/>
                </a:ext>
              </a:extLst>
            </p:cNvPr>
            <p:cNvSpPr>
              <a:spLocks noGrp="1" noRot="1" noMove="1" noResize="1" noEditPoints="1" noAdjustHandles="1" noChangeArrowheads="1" noChangeShapeType="1"/>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24" name="Freeform: Shape 23">
              <a:extLst>
                <a:ext uri="{FF2B5EF4-FFF2-40B4-BE49-F238E27FC236}">
                  <a16:creationId xmlns:a16="http://schemas.microsoft.com/office/drawing/2014/main" id="{2ADF4FEE-32C6-90BC-93B3-CEEA1B35C018}"/>
                </a:ext>
              </a:extLst>
            </p:cNvPr>
            <p:cNvSpPr>
              <a:spLocks noGrp="1" noRot="1" noMove="1" noResize="1" noEditPoints="1" noAdjustHandles="1" noChangeArrowheads="1" noChangeShapeType="1"/>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25" name="TextBox 24">
            <a:extLst>
              <a:ext uri="{FF2B5EF4-FFF2-40B4-BE49-F238E27FC236}">
                <a16:creationId xmlns:a16="http://schemas.microsoft.com/office/drawing/2014/main" id="{78896381-3954-FBFE-AB3B-1B71FBAD40C2}"/>
              </a:ext>
            </a:extLst>
          </p:cNvPr>
          <p:cNvSpPr txBox="1">
            <a:spLocks noGrp="1" noRot="1" noMove="1" noResize="1" noEditPoints="1" noAdjustHandles="1" noChangeArrowheads="1" noChangeShapeType="1"/>
          </p:cNvSpPr>
          <p:nvPr/>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13</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2" name="Rectangle 1">
            <a:extLst>
              <a:ext uri="{FF2B5EF4-FFF2-40B4-BE49-F238E27FC236}">
                <a16:creationId xmlns:a16="http://schemas.microsoft.com/office/drawing/2014/main" id="{2EDA1BE6-9ACE-4F75-8711-F95039B0DC79}"/>
              </a:ext>
            </a:extLst>
          </p:cNvPr>
          <p:cNvSpPr>
            <a:spLocks/>
          </p:cNvSpPr>
          <p:nvPr/>
        </p:nvSpPr>
        <p:spPr>
          <a:xfrm>
            <a:off x="0" y="6254151"/>
            <a:ext cx="9213669" cy="603849"/>
          </a:xfrm>
          <a:prstGeom prst="rect">
            <a:avLst/>
          </a:prstGeom>
          <a:noFill/>
          <a:ln w="15875">
            <a:noFill/>
          </a:ln>
        </p:spPr>
        <p:style>
          <a:lnRef idx="2">
            <a:schemeClr val="accent5"/>
          </a:lnRef>
          <a:fillRef idx="1">
            <a:schemeClr val="lt1"/>
          </a:fillRef>
          <a:effectRef idx="0">
            <a:schemeClr val="accent5"/>
          </a:effectRef>
          <a:fontRef idx="minor">
            <a:schemeClr val="dk1"/>
          </a:fontRef>
        </p:style>
        <p:txBody>
          <a:bodyPr lIns="936000" rtlCol="0" anchor="ctr"/>
          <a:lstStyle/>
          <a:p>
            <a:pPr>
              <a:defRPr/>
            </a:pPr>
            <a:r>
              <a:rPr kumimoji="0" lang="en-AU" sz="1050" b="1" i="0" u="none" strike="noStrike" kern="1200" cap="none" spc="0" normalizeH="0" baseline="0" noProof="0" dirty="0">
                <a:ln>
                  <a:noFill/>
                </a:ln>
                <a:solidFill>
                  <a:srgbClr val="1F2A44"/>
                </a:solidFill>
                <a:effectLst/>
                <a:uLnTx/>
                <a:uFillTx/>
                <a:ea typeface="+mn-ea"/>
                <a:cs typeface="+mn-cs"/>
              </a:rPr>
              <a:t>Tool 1: </a:t>
            </a:r>
            <a:r>
              <a:rPr kumimoji="0" lang="en-AU" sz="1050" i="0" u="none" strike="noStrike" kern="1200" cap="none" spc="0" normalizeH="0" baseline="0" noProof="0" dirty="0">
                <a:ln>
                  <a:noFill/>
                </a:ln>
                <a:solidFill>
                  <a:srgbClr val="1F2A44"/>
                </a:solidFill>
                <a:effectLst/>
                <a:uLnTx/>
                <a:uFillTx/>
                <a:ea typeface="+mn-ea"/>
                <a:cs typeface="+mn-cs"/>
              </a:rPr>
              <a:t>Regulators can review their operational resource allocation using the tool provided to test scenarios and identify the best allocation of resources</a:t>
            </a:r>
            <a:r>
              <a:rPr lang="en-AU" sz="1050" dirty="0">
                <a:solidFill>
                  <a:srgbClr val="1F2A44"/>
                </a:solidFill>
              </a:rPr>
              <a:t>, see </a:t>
            </a:r>
            <a:r>
              <a:rPr lang="en-AU" sz="1050" dirty="0">
                <a:solidFill>
                  <a:srgbClr val="1F2A44"/>
                </a:solidFill>
                <a:hlinkClick r:id="rId7" action="ppaction://hlinksldjump"/>
              </a:rPr>
              <a:t>Tool 1</a:t>
            </a:r>
            <a:r>
              <a:rPr kumimoji="0" lang="en-AU" sz="1050" i="0" u="none" strike="noStrike" kern="1200" cap="none" spc="0" normalizeH="0" baseline="0" noProof="0" dirty="0">
                <a:ln>
                  <a:noFill/>
                </a:ln>
                <a:solidFill>
                  <a:srgbClr val="1F2A44"/>
                </a:solidFill>
                <a:effectLst/>
                <a:uLnTx/>
                <a:uFillTx/>
                <a:ea typeface="+mn-ea"/>
                <a:cs typeface="+mn-cs"/>
              </a:rPr>
              <a:t>.</a:t>
            </a:r>
            <a:endParaRPr lang="en-AU" sz="1050" dirty="0">
              <a:solidFill>
                <a:sysClr val="windowText" lastClr="000000"/>
              </a:solidFill>
              <a:latin typeface="+mj-lt"/>
              <a:cs typeface="Segoe UI" panose="020B0502040204020203" pitchFamily="34" charset="0"/>
            </a:endParaRPr>
          </a:p>
        </p:txBody>
      </p:sp>
      <p:pic>
        <p:nvPicPr>
          <p:cNvPr id="5" name="Graphic 4">
            <a:extLst>
              <a:ext uri="{FF2B5EF4-FFF2-40B4-BE49-F238E27FC236}">
                <a16:creationId xmlns:a16="http://schemas.microsoft.com/office/drawing/2014/main" id="{D5D62AE8-3B91-23DB-6124-1A40AB5B222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9999" y="6407912"/>
            <a:ext cx="268761" cy="296327"/>
          </a:xfrm>
          <a:prstGeom prst="rect">
            <a:avLst/>
          </a:prstGeom>
        </p:spPr>
      </p:pic>
    </p:spTree>
    <p:extLst>
      <p:ext uri="{BB962C8B-B14F-4D97-AF65-F5344CB8AC3E}">
        <p14:creationId xmlns:p14="http://schemas.microsoft.com/office/powerpoint/2010/main" val="25773524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49FFB-6595-327B-1CCB-BA3805CB13C4}"/>
              </a:ext>
            </a:extLst>
          </p:cNvPr>
          <p:cNvSpPr>
            <a:spLocks noGrp="1"/>
          </p:cNvSpPr>
          <p:nvPr>
            <p:ph type="title"/>
          </p:nvPr>
        </p:nvSpPr>
        <p:spPr>
          <a:xfrm>
            <a:off x="540000" y="292457"/>
            <a:ext cx="5889375" cy="597842"/>
          </a:xfrm>
        </p:spPr>
        <p:txBody>
          <a:bodyPr/>
          <a:lstStyle/>
          <a:p>
            <a:r>
              <a:rPr lang="en-AU" b="1" dirty="0"/>
              <a:t>Tool 1 </a:t>
            </a:r>
            <a:r>
              <a:rPr lang="en-AU" dirty="0"/>
              <a:t>| Adopt an approach to strategic resource allocation tool</a:t>
            </a:r>
          </a:p>
        </p:txBody>
      </p:sp>
      <p:sp>
        <p:nvSpPr>
          <p:cNvPr id="3" name="Content Placeholder 2">
            <a:extLst>
              <a:ext uri="{FF2B5EF4-FFF2-40B4-BE49-F238E27FC236}">
                <a16:creationId xmlns:a16="http://schemas.microsoft.com/office/drawing/2014/main" id="{49DCF03E-953C-1032-16BF-E0401E0766FD}"/>
              </a:ext>
            </a:extLst>
          </p:cNvPr>
          <p:cNvSpPr>
            <a:spLocks noGrp="1"/>
          </p:cNvSpPr>
          <p:nvPr>
            <p:ph sz="quarter" idx="15"/>
          </p:nvPr>
        </p:nvSpPr>
        <p:spPr>
          <a:xfrm>
            <a:off x="540000" y="1307293"/>
            <a:ext cx="5479364" cy="4465288"/>
          </a:xfrm>
        </p:spPr>
        <p:txBody>
          <a:bodyPr/>
          <a:lstStyle/>
          <a:p>
            <a:r>
              <a:rPr lang="en-AU" sz="1000" dirty="0"/>
              <a:t>This tool enables regulators to strategically plan how they allocate their resources across different types of inspections, and what trade-offs exist between inspection activities and resourcing.</a:t>
            </a:r>
          </a:p>
          <a:p>
            <a:r>
              <a:rPr lang="en-AU" sz="1000" b="1" dirty="0">
                <a:latin typeface="VIC SemiBold" panose="00000700000000000000" pitchFamily="50" charset="0"/>
              </a:rPr>
              <a:t>PURPOSE</a:t>
            </a:r>
          </a:p>
          <a:p>
            <a:r>
              <a:rPr lang="en-AU" sz="1000" dirty="0"/>
              <a:t>The strategic resource allocation tool provides a strategic view of resource allocation and inspection activities. It enables regulators to:</a:t>
            </a:r>
          </a:p>
          <a:p>
            <a:pPr marL="171450" indent="-171450">
              <a:buFont typeface="Arial" panose="020B0604020202020204" pitchFamily="34" charset="0"/>
              <a:buChar char="•"/>
            </a:pPr>
            <a:r>
              <a:rPr lang="en-AU" sz="1000" dirty="0">
                <a:cs typeface="Segoe UI"/>
              </a:rPr>
              <a:t>obtain the insights and inputs to inform strategic planning, including trade-offs in terms of activity volumes</a:t>
            </a:r>
          </a:p>
          <a:p>
            <a:pPr marL="171450" indent="-171450">
              <a:buFont typeface="Arial" panose="020B0604020202020204" pitchFamily="34" charset="0"/>
              <a:buChar char="•"/>
            </a:pPr>
            <a:r>
              <a:rPr lang="en-AU" sz="1000" dirty="0">
                <a:cs typeface="Segoe UI"/>
              </a:rPr>
              <a:t>think strategically about how they allocate capacity across their compliance inspection types, and their desired mix of activities</a:t>
            </a:r>
          </a:p>
          <a:p>
            <a:pPr marL="171450" indent="-171450">
              <a:buFont typeface="Arial" panose="020B0604020202020204" pitchFamily="34" charset="0"/>
              <a:buChar char="•"/>
            </a:pPr>
            <a:r>
              <a:rPr lang="en-AU" sz="1000" dirty="0">
                <a:cs typeface="Segoe UI"/>
              </a:rPr>
              <a:t>consider the appropriate number of resources required to meet their compliance objectives.</a:t>
            </a:r>
          </a:p>
          <a:p>
            <a:r>
              <a:rPr lang="en-AU" sz="1000" b="1" dirty="0">
                <a:latin typeface="VIC SemiBold" panose="00000700000000000000" pitchFamily="50" charset="0"/>
              </a:rPr>
              <a:t>HOW IT WORKS</a:t>
            </a:r>
          </a:p>
          <a:p>
            <a:r>
              <a:rPr lang="en-AU" sz="1000" dirty="0"/>
              <a:t>Please refer to the instructions provided within the tool.</a:t>
            </a:r>
          </a:p>
          <a:p>
            <a:pPr>
              <a:spcBef>
                <a:spcPts val="600"/>
              </a:spcBef>
            </a:pPr>
            <a:r>
              <a:rPr lang="en-AU" sz="1000" dirty="0"/>
              <a:t>This tool supports regulators to test scenarios and determine the best mix of inspections. Included is three steps:</a:t>
            </a:r>
          </a:p>
          <a:p>
            <a:pPr marL="228600" indent="-228600">
              <a:spcBef>
                <a:spcPts val="600"/>
              </a:spcBef>
              <a:buFont typeface="+mj-lt"/>
              <a:buAutoNum type="arabicPeriod"/>
            </a:pPr>
            <a:r>
              <a:rPr lang="en-AU" sz="1000" dirty="0"/>
              <a:t>Provide your activity and resourcing inputs</a:t>
            </a:r>
          </a:p>
          <a:p>
            <a:pPr marL="228600" indent="-228600">
              <a:spcBef>
                <a:spcPts val="600"/>
              </a:spcBef>
              <a:buFont typeface="+mj-lt"/>
              <a:buAutoNum type="arabicPeriod"/>
            </a:pPr>
            <a:r>
              <a:rPr lang="en-AU" sz="1000" dirty="0"/>
              <a:t>Set your compliance mix by allocating capacity across inspection categories</a:t>
            </a:r>
          </a:p>
          <a:p>
            <a:pPr marL="228600" indent="-228600">
              <a:spcBef>
                <a:spcPts val="600"/>
              </a:spcBef>
              <a:buFont typeface="+mj-lt"/>
              <a:buAutoNum type="arabicPeriod"/>
            </a:pPr>
            <a:r>
              <a:rPr lang="en-AU" sz="1000" dirty="0"/>
              <a:t>Assess the possible number of activities, or required number of resources</a:t>
            </a:r>
          </a:p>
        </p:txBody>
      </p:sp>
      <p:sp>
        <p:nvSpPr>
          <p:cNvPr id="5" name="Text Placeholder 4">
            <a:extLst>
              <a:ext uri="{FF2B5EF4-FFF2-40B4-BE49-F238E27FC236}">
                <a16:creationId xmlns:a16="http://schemas.microsoft.com/office/drawing/2014/main" id="{75FA6678-1456-E58A-CF7C-3FCB77C55FC0}"/>
              </a:ext>
            </a:extLst>
          </p:cNvPr>
          <p:cNvSpPr txBox="1">
            <a:spLocks/>
          </p:cNvSpPr>
          <p:nvPr/>
        </p:nvSpPr>
        <p:spPr>
          <a:xfrm>
            <a:off x="7094520" y="1123979"/>
            <a:ext cx="2468580" cy="4956475"/>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b="1" dirty="0">
                <a:solidFill>
                  <a:schemeClr val="bg1"/>
                </a:solidFill>
              </a:rPr>
              <a:t>An approach to strategic resource planning</a:t>
            </a:r>
            <a:endParaRPr lang="en-AU" dirty="0">
              <a:solidFill>
                <a:schemeClr val="bg1"/>
              </a:solidFill>
            </a:endParaRPr>
          </a:p>
          <a:p>
            <a:r>
              <a:rPr lang="en-AU" dirty="0">
                <a:solidFill>
                  <a:schemeClr val="bg1"/>
                </a:solidFill>
              </a:rPr>
              <a:t>This is an example of an interactive chart available in the tool’s dashboard. It enables regulators to consider what additional FTE is required to complete a target number of activities.</a:t>
            </a:r>
          </a:p>
        </p:txBody>
      </p:sp>
      <p:pic>
        <p:nvPicPr>
          <p:cNvPr id="9" name="Picture 8">
            <a:extLst>
              <a:ext uri="{FF2B5EF4-FFF2-40B4-BE49-F238E27FC236}">
                <a16:creationId xmlns:a16="http://schemas.microsoft.com/office/drawing/2014/main" id="{A6C4174A-A5CA-419A-5610-5F9146927B3C}"/>
              </a:ext>
            </a:extLst>
          </p:cNvPr>
          <p:cNvPicPr>
            <a:picLocks noChangeAspect="1"/>
          </p:cNvPicPr>
          <p:nvPr/>
        </p:nvPicPr>
        <p:blipFill>
          <a:blip r:embed="rId3"/>
          <a:stretch>
            <a:fillRect/>
          </a:stretch>
        </p:blipFill>
        <p:spPr>
          <a:xfrm>
            <a:off x="6429374" y="2918460"/>
            <a:ext cx="3133725" cy="2884600"/>
          </a:xfrm>
          <a:prstGeom prst="rect">
            <a:avLst/>
          </a:prstGeom>
          <a:effectLst>
            <a:outerShdw blurRad="50800" dist="38100" dir="8100000" algn="tr" rotWithShape="0">
              <a:prstClr val="black">
                <a:alpha val="40000"/>
              </a:prstClr>
            </a:outerShdw>
          </a:effectLst>
        </p:spPr>
      </p:pic>
      <p:sp>
        <p:nvSpPr>
          <p:cNvPr id="4" name="Rectangle 3">
            <a:extLst>
              <a:ext uri="{FF2B5EF4-FFF2-40B4-BE49-F238E27FC236}">
                <a16:creationId xmlns:a16="http://schemas.microsoft.com/office/drawing/2014/main" id="{3761CDF0-9C77-B4B3-2224-F4781564A4E2}"/>
              </a:ext>
            </a:extLst>
          </p:cNvPr>
          <p:cNvSpPr/>
          <p:nvPr/>
        </p:nvSpPr>
        <p:spPr>
          <a:xfrm>
            <a:off x="-1" y="6258756"/>
            <a:ext cx="6765131" cy="381741"/>
          </a:xfrm>
          <a:prstGeom prst="rect">
            <a:avLst/>
          </a:prstGeom>
          <a:noFill/>
          <a:ln w="15875">
            <a:noFill/>
          </a:ln>
        </p:spPr>
        <p:style>
          <a:lnRef idx="2">
            <a:schemeClr val="accent5"/>
          </a:lnRef>
          <a:fillRef idx="1">
            <a:schemeClr val="lt1"/>
          </a:fillRef>
          <a:effectRef idx="0">
            <a:schemeClr val="accent5"/>
          </a:effectRef>
          <a:fontRef idx="minor">
            <a:schemeClr val="dk1"/>
          </a:fontRef>
        </p:style>
        <p:txBody>
          <a:bodyPr lIns="504000" tIns="0" rIns="144000" bIns="45720" rtlCol="0" anchor="ctr"/>
          <a:lstStyle/>
          <a:p>
            <a:pPr>
              <a:defRPr/>
            </a:pPr>
            <a:r>
              <a:rPr lang="en-AU" sz="1000" dirty="0">
                <a:solidFill>
                  <a:schemeClr val="accent1"/>
                </a:solidFill>
                <a:latin typeface="VIC SemiBold" panose="00000700000000000000" pitchFamily="2" charset="0"/>
              </a:rPr>
              <a:t>To access this tool, please visit the Better Regulation Victoria website</a:t>
            </a:r>
          </a:p>
        </p:txBody>
      </p:sp>
    </p:spTree>
    <p:extLst>
      <p:ext uri="{BB962C8B-B14F-4D97-AF65-F5344CB8AC3E}">
        <p14:creationId xmlns:p14="http://schemas.microsoft.com/office/powerpoint/2010/main" val="37177496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13657148-BB7B-1FB7-B4F0-19197BC1BC56}"/>
              </a:ext>
            </a:extLst>
          </p:cNvPr>
          <p:cNvGraphicFramePr>
            <a:graphicFrameLocks noChangeAspect="1"/>
          </p:cNvGraphicFramePr>
          <p:nvPr>
            <p:custDataLst>
              <p:tags r:id="rId1"/>
            </p:custDataLst>
            <p:extLst>
              <p:ext uri="{D42A27DB-BD31-4B8C-83A1-F6EECF244321}">
                <p14:modId xmlns:p14="http://schemas.microsoft.com/office/powerpoint/2010/main" val="629103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4" imgH="273" progId="TCLayout.ActiveDocument.1">
                  <p:embed/>
                </p:oleObj>
              </mc:Choice>
              <mc:Fallback>
                <p:oleObj name="think-cell Slide" r:id="rId4" imgW="274" imgH="273" progId="TCLayout.ActiveDocument.1">
                  <p:embed/>
                  <p:pic>
                    <p:nvPicPr>
                      <p:cNvPr id="4" name="think-cell data - do not delete" hidden="1">
                        <a:extLst>
                          <a:ext uri="{FF2B5EF4-FFF2-40B4-BE49-F238E27FC236}">
                            <a16:creationId xmlns:a16="http://schemas.microsoft.com/office/drawing/2014/main" id="{13657148-BB7B-1FB7-B4F0-19197BC1BC5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Content Placeholder 7">
            <a:extLst>
              <a:ext uri="{FF2B5EF4-FFF2-40B4-BE49-F238E27FC236}">
                <a16:creationId xmlns:a16="http://schemas.microsoft.com/office/drawing/2014/main" id="{C7B0C99D-E665-A167-E341-DC706F054939}"/>
              </a:ext>
            </a:extLst>
          </p:cNvPr>
          <p:cNvSpPr>
            <a:spLocks noGrp="1"/>
          </p:cNvSpPr>
          <p:nvPr>
            <p:ph sz="quarter" idx="13"/>
          </p:nvPr>
        </p:nvSpPr>
        <p:spPr>
          <a:xfrm>
            <a:off x="539999" y="1595883"/>
            <a:ext cx="8820000" cy="1016688"/>
          </a:xfrm>
        </p:spPr>
        <p:txBody>
          <a:bodyPr/>
          <a:lstStyle/>
          <a:p>
            <a:pPr marL="0" indent="0">
              <a:spcBef>
                <a:spcPts val="400"/>
              </a:spcBef>
              <a:spcAft>
                <a:spcPts val="600"/>
              </a:spcAft>
              <a:buClr>
                <a:srgbClr val="1F2A44"/>
              </a:buClr>
              <a:buNone/>
              <a:defRPr/>
            </a:pPr>
            <a:r>
              <a:rPr lang="en-AU" sz="1000" dirty="0">
                <a:solidFill>
                  <a:srgbClr val="1F2A44"/>
                </a:solidFill>
                <a:latin typeface="VIC"/>
                <a:cs typeface="Segoe UI"/>
              </a:rPr>
              <a:t>Effective data management and information practices ensure that regulators can make informed decisions underpinned by accurate and up-to-date insights. Better practice data and information-sharing practices enable regulators to deliver targeted inspection programs that draw on quality data. This ensures that stakeholders who provide data to regulators can be assured it is appropriately managed and that the regulator is making evidence-based decisions. </a:t>
            </a:r>
          </a:p>
          <a:p>
            <a:pPr marL="0" indent="0">
              <a:spcBef>
                <a:spcPts val="0"/>
              </a:spcBef>
              <a:spcAft>
                <a:spcPts val="600"/>
              </a:spcAft>
              <a:buClr>
                <a:srgbClr val="1F2A44"/>
              </a:buClr>
              <a:buNone/>
              <a:defRPr/>
            </a:pPr>
            <a:r>
              <a:rPr kumimoji="0" lang="en-AU" sz="1000" i="0" u="none" strike="noStrike" kern="1200" cap="none" spc="0" normalizeH="0" baseline="0" noProof="0" dirty="0">
                <a:ln>
                  <a:noFill/>
                </a:ln>
                <a:solidFill>
                  <a:srgbClr val="1F2A44"/>
                </a:solidFill>
                <a:effectLst/>
                <a:uLnTx/>
                <a:uFillTx/>
                <a:latin typeface="VIC"/>
                <a:cs typeface="Segoe UI"/>
              </a:rPr>
              <a:t>Review your current data management practices for data and information collection, storage and usage through the four steps outlined below. </a:t>
            </a:r>
            <a:r>
              <a:rPr lang="en-AU" sz="1000" dirty="0">
                <a:solidFill>
                  <a:srgbClr val="1F2A44"/>
                </a:solidFill>
                <a:latin typeface="VIC"/>
                <a:cs typeface="Segoe UI"/>
              </a:rPr>
              <a:t>More information is provided in the </a:t>
            </a:r>
            <a:r>
              <a:rPr lang="en-AU" sz="1000" dirty="0">
                <a:solidFill>
                  <a:srgbClr val="1F2A44"/>
                </a:solidFill>
                <a:latin typeface="VIC"/>
                <a:cs typeface="Segoe UI"/>
                <a:hlinkClick r:id="rId6" action="ppaction://hlinksldjump"/>
              </a:rPr>
              <a:t>Appendices</a:t>
            </a:r>
            <a:r>
              <a:rPr lang="en-AU" sz="1000" dirty="0">
                <a:solidFill>
                  <a:srgbClr val="1F2A44"/>
                </a:solidFill>
                <a:latin typeface="VIC"/>
                <a:cs typeface="Segoe UI"/>
              </a:rPr>
              <a:t> and </a:t>
            </a:r>
            <a:r>
              <a:rPr lang="en-AU" sz="1000" dirty="0">
                <a:solidFill>
                  <a:srgbClr val="1F2A44"/>
                </a:solidFill>
                <a:latin typeface="VIC"/>
                <a:cs typeface="Segoe UI"/>
                <a:hlinkClick r:id="rId7" action="ppaction://hlinksldjump"/>
              </a:rPr>
              <a:t>Tool 2.</a:t>
            </a:r>
            <a:endParaRPr lang="en-AU" sz="1000" dirty="0">
              <a:solidFill>
                <a:srgbClr val="1F2A44"/>
              </a:solidFill>
              <a:latin typeface="VIC"/>
              <a:cs typeface="Segoe UI"/>
            </a:endParaRPr>
          </a:p>
          <a:p>
            <a:pPr marL="0" indent="0">
              <a:buNone/>
            </a:pPr>
            <a:endParaRPr lang="en-AU" sz="1000" dirty="0"/>
          </a:p>
        </p:txBody>
      </p:sp>
      <p:sp>
        <p:nvSpPr>
          <p:cNvPr id="3" name="Title 2">
            <a:extLst>
              <a:ext uri="{FF2B5EF4-FFF2-40B4-BE49-F238E27FC236}">
                <a16:creationId xmlns:a16="http://schemas.microsoft.com/office/drawing/2014/main" id="{3A72520D-7BC7-B0A7-74CF-089C33EB156C}"/>
              </a:ext>
            </a:extLst>
          </p:cNvPr>
          <p:cNvSpPr>
            <a:spLocks noGrp="1"/>
          </p:cNvSpPr>
          <p:nvPr>
            <p:ph type="title"/>
          </p:nvPr>
        </p:nvSpPr>
        <p:spPr>
          <a:xfrm>
            <a:off x="539999" y="292457"/>
            <a:ext cx="8820000" cy="597842"/>
          </a:xfrm>
        </p:spPr>
        <p:txBody>
          <a:bodyPr vert="horz"/>
          <a:lstStyle/>
          <a:p>
            <a:r>
              <a:rPr lang="en-AU" b="1"/>
              <a:t>Intelligence and data</a:t>
            </a:r>
            <a:r>
              <a:rPr lang="en-AU"/>
              <a:t> | Review your data management and information-sharing practices</a:t>
            </a:r>
          </a:p>
        </p:txBody>
      </p:sp>
      <p:sp>
        <p:nvSpPr>
          <p:cNvPr id="5" name="Rectangle 4">
            <a:extLst>
              <a:ext uri="{FF2B5EF4-FFF2-40B4-BE49-F238E27FC236}">
                <a16:creationId xmlns:a16="http://schemas.microsoft.com/office/drawing/2014/main" id="{ACF2BF53-4A71-891D-2E71-BA8F14475197}"/>
              </a:ext>
            </a:extLst>
          </p:cNvPr>
          <p:cNvSpPr/>
          <p:nvPr/>
        </p:nvSpPr>
        <p:spPr>
          <a:xfrm>
            <a:off x="407406" y="6254151"/>
            <a:ext cx="8302028" cy="603849"/>
          </a:xfrm>
          <a:prstGeom prst="rect">
            <a:avLst/>
          </a:prstGeom>
          <a:noFill/>
          <a:ln w="15875">
            <a:noFill/>
          </a:ln>
        </p:spPr>
        <p:style>
          <a:lnRef idx="2">
            <a:schemeClr val="accent5"/>
          </a:lnRef>
          <a:fillRef idx="1">
            <a:schemeClr val="lt1"/>
          </a:fillRef>
          <a:effectRef idx="0">
            <a:schemeClr val="accent5"/>
          </a:effectRef>
          <a:fontRef idx="minor">
            <a:schemeClr val="dk1"/>
          </a:fontRef>
        </p:style>
        <p:txBody>
          <a:bodyPr lIns="504000" tIns="45720" rIns="144000" bIns="45720" rtlCol="0" anchor="ctr"/>
          <a:lstStyle/>
          <a:p>
            <a:pPr marL="0" marR="0" lvl="0" indent="0" algn="l" defTabSz="914349" rtl="0" eaLnBrk="1" fontAlgn="auto" latinLnBrk="0" hangingPunct="1">
              <a:lnSpc>
                <a:spcPct val="100000"/>
              </a:lnSpc>
              <a:spcBef>
                <a:spcPts val="0"/>
              </a:spcBef>
              <a:spcAft>
                <a:spcPts val="300"/>
              </a:spcAft>
              <a:buClrTx/>
              <a:buSzTx/>
              <a:buFontTx/>
              <a:buNone/>
              <a:tabLst/>
              <a:defRPr/>
            </a:pPr>
            <a:r>
              <a:rPr kumimoji="0" lang="en-AU" sz="1050" b="1" i="0" u="none" strike="noStrike" kern="1200" cap="none" spc="0" normalizeH="0" baseline="0" noProof="0" dirty="0">
                <a:ln>
                  <a:noFill/>
                </a:ln>
                <a:solidFill>
                  <a:srgbClr val="1F2A44"/>
                </a:solidFill>
                <a:effectLst/>
                <a:uLnTx/>
                <a:uFillTx/>
                <a:latin typeface="VIC"/>
                <a:ea typeface="+mn-ea"/>
                <a:cs typeface="+mn-cs"/>
              </a:rPr>
              <a:t>Tool 2: </a:t>
            </a:r>
            <a:r>
              <a:rPr kumimoji="0" lang="en-AU" sz="1050" b="0" i="0" u="none" strike="noStrike" kern="1200" cap="none" spc="0" normalizeH="0" baseline="0" noProof="0" dirty="0">
                <a:ln>
                  <a:noFill/>
                </a:ln>
                <a:solidFill>
                  <a:srgbClr val="1F2A44"/>
                </a:solidFill>
                <a:effectLst/>
                <a:uLnTx/>
                <a:uFillTx/>
                <a:latin typeface="VIC"/>
                <a:ea typeface="+mn-ea"/>
                <a:cs typeface="+mn-cs"/>
              </a:rPr>
              <a:t>Regulators can consider how best to store and manage </a:t>
            </a:r>
            <a:r>
              <a:rPr lang="en-AU" sz="1050" dirty="0">
                <a:solidFill>
                  <a:srgbClr val="1F2A44"/>
                </a:solidFill>
                <a:latin typeface="VIC"/>
              </a:rPr>
              <a:t>collected </a:t>
            </a:r>
            <a:r>
              <a:rPr kumimoji="0" lang="en-AU" sz="1050" b="0" i="0" u="none" strike="noStrike" kern="1200" cap="none" spc="0" normalizeH="0" baseline="0" noProof="0" dirty="0">
                <a:ln>
                  <a:noFill/>
                </a:ln>
                <a:solidFill>
                  <a:srgbClr val="1F2A44"/>
                </a:solidFill>
                <a:effectLst/>
                <a:uLnTx/>
                <a:uFillTx/>
                <a:latin typeface="VIC"/>
                <a:ea typeface="+mn-ea"/>
                <a:cs typeface="+mn-cs"/>
              </a:rPr>
              <a:t>data and information, see </a:t>
            </a:r>
            <a:r>
              <a:rPr kumimoji="0" lang="en-AU" sz="1050" b="0" i="0" u="none" strike="noStrike" kern="1200" cap="none" spc="0" normalizeH="0" baseline="0" noProof="0" dirty="0">
                <a:ln>
                  <a:noFill/>
                </a:ln>
                <a:solidFill>
                  <a:srgbClr val="1F2A44"/>
                </a:solidFill>
                <a:effectLst/>
                <a:uLnTx/>
                <a:uFillTx/>
                <a:latin typeface="VIC"/>
                <a:ea typeface="+mn-ea"/>
                <a:cs typeface="+mn-cs"/>
                <a:hlinkClick r:id="rId7" action="ppaction://hlinksldjump"/>
              </a:rPr>
              <a:t>Tool 2</a:t>
            </a:r>
            <a:r>
              <a:rPr kumimoji="0" lang="en-AU" sz="1050" b="0" i="0" u="none" strike="noStrike" kern="1200" cap="none" spc="0" normalizeH="0" baseline="0" noProof="0" dirty="0">
                <a:ln>
                  <a:noFill/>
                </a:ln>
                <a:solidFill>
                  <a:srgbClr val="1F2A44"/>
                </a:solidFill>
                <a:effectLst/>
                <a:uLnTx/>
                <a:uFillTx/>
                <a:latin typeface="VIC"/>
                <a:ea typeface="+mn-ea"/>
                <a:cs typeface="+mn-cs"/>
              </a:rPr>
              <a:t>.</a:t>
            </a:r>
            <a:endParaRPr lang="en-AU" sz="1000" baseline="30000" dirty="0">
              <a:solidFill>
                <a:srgbClr val="1F2A44"/>
              </a:solidFill>
            </a:endParaRPr>
          </a:p>
          <a:p>
            <a:pPr>
              <a:defRPr/>
            </a:pPr>
            <a:r>
              <a:rPr lang="en-AU" sz="1000" baseline="30000" dirty="0">
                <a:solidFill>
                  <a:srgbClr val="1F2A44"/>
                </a:solidFill>
              </a:rPr>
              <a:t>1 </a:t>
            </a:r>
            <a:r>
              <a:rPr lang="en-AU" sz="1000" dirty="0">
                <a:solidFill>
                  <a:srgbClr val="1F2A44"/>
                </a:solidFill>
              </a:rPr>
              <a:t>See </a:t>
            </a:r>
            <a:r>
              <a:rPr lang="en-AU" sz="1000" dirty="0">
                <a:solidFill>
                  <a:srgbClr val="1F2A44"/>
                </a:solidFill>
                <a:hlinkClick r:id="rId6" action="ppaction://hlinksldjump"/>
              </a:rPr>
              <a:t>Appendices</a:t>
            </a:r>
            <a:r>
              <a:rPr lang="en-AU" sz="1000" dirty="0">
                <a:solidFill>
                  <a:srgbClr val="1F2A44"/>
                </a:solidFill>
              </a:rPr>
              <a:t> for guiding questions to support you to review your current information processes for detecting risk.</a:t>
            </a:r>
            <a:endParaRPr lang="en-AU" sz="1000" baseline="30000" dirty="0">
              <a:solidFill>
                <a:srgbClr val="1F2A44"/>
              </a:solidFill>
            </a:endParaRPr>
          </a:p>
          <a:p>
            <a:pPr>
              <a:defRPr/>
            </a:pPr>
            <a:r>
              <a:rPr lang="en-AU" sz="1000" baseline="30000" dirty="0">
                <a:solidFill>
                  <a:srgbClr val="1F2A44"/>
                </a:solidFill>
              </a:rPr>
              <a:t>2 </a:t>
            </a:r>
            <a:r>
              <a:rPr lang="en-AU" sz="1000" dirty="0">
                <a:solidFill>
                  <a:srgbClr val="1F2A44"/>
                </a:solidFill>
              </a:rPr>
              <a:t>See </a:t>
            </a:r>
            <a:r>
              <a:rPr lang="en-AU" sz="1000" dirty="0">
                <a:solidFill>
                  <a:srgbClr val="1F2A44"/>
                </a:solidFill>
                <a:hlinkClick r:id="rId8" action="ppaction://hlinksldjump"/>
              </a:rPr>
              <a:t>Appendices</a:t>
            </a:r>
            <a:r>
              <a:rPr lang="en-AU" sz="1000" dirty="0">
                <a:solidFill>
                  <a:srgbClr val="1F2A44"/>
                </a:solidFill>
              </a:rPr>
              <a:t> for guidance on how to manage your information, including access and collaboration across teams.</a:t>
            </a:r>
            <a:endParaRPr lang="en-AU" sz="1000" dirty="0">
              <a:solidFill>
                <a:sysClr val="windowText" lastClr="000000"/>
              </a:solidFill>
              <a:latin typeface="+mj-lt"/>
              <a:cs typeface="Segoe UI" panose="020B0502040204020203" pitchFamily="34" charset="0"/>
            </a:endParaRPr>
          </a:p>
        </p:txBody>
      </p:sp>
      <p:sp>
        <p:nvSpPr>
          <p:cNvPr id="9" name="Rectangle 8">
            <a:extLst>
              <a:ext uri="{FF2B5EF4-FFF2-40B4-BE49-F238E27FC236}">
                <a16:creationId xmlns:a16="http://schemas.microsoft.com/office/drawing/2014/main" id="{CEDBE013-1E51-B360-D853-118DFDB16835}"/>
              </a:ext>
            </a:extLst>
          </p:cNvPr>
          <p:cNvSpPr/>
          <p:nvPr/>
        </p:nvSpPr>
        <p:spPr>
          <a:xfrm>
            <a:off x="539999" y="1268760"/>
            <a:ext cx="6811311" cy="23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100">
                <a:solidFill>
                  <a:schemeClr val="bg1"/>
                </a:solidFill>
                <a:latin typeface="VIC SemiBold" panose="00000700000000000000" pitchFamily="50" charset="0"/>
              </a:rPr>
              <a:t>EFFECTIVE DATA MANAGEMENT PRACTICES PROVIDE THE FOUNDATION FOR RISK ANALYSIS </a:t>
            </a:r>
          </a:p>
        </p:txBody>
      </p:sp>
      <p:sp>
        <p:nvSpPr>
          <p:cNvPr id="26" name="Rectangle 25">
            <a:extLst>
              <a:ext uri="{FF2B5EF4-FFF2-40B4-BE49-F238E27FC236}">
                <a16:creationId xmlns:a16="http://schemas.microsoft.com/office/drawing/2014/main" id="{14305808-4750-8E14-AE75-07D1A4C4915E}"/>
              </a:ext>
            </a:extLst>
          </p:cNvPr>
          <p:cNvSpPr/>
          <p:nvPr/>
        </p:nvSpPr>
        <p:spPr>
          <a:xfrm>
            <a:off x="539999" y="3398112"/>
            <a:ext cx="2138324" cy="255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180000" rIns="90000" bIns="54000" rtlCol="0" anchor="t">
            <a:noAutofit/>
          </a:bodyPr>
          <a:lstStyle/>
          <a:p>
            <a:pPr>
              <a:spcAft>
                <a:spcPts val="300"/>
              </a:spcAft>
            </a:pPr>
            <a:r>
              <a:rPr lang="en-AU" sz="1000">
                <a:solidFill>
                  <a:srgbClr val="1F2A44"/>
                </a:solidFill>
                <a:latin typeface="VIC"/>
                <a:cs typeface="Segoe UI"/>
              </a:rPr>
              <a:t>Review your data governance framework to ensure it defines data accountability, standards, policies and procedures.</a:t>
            </a:r>
          </a:p>
          <a:p>
            <a:pPr>
              <a:spcAft>
                <a:spcPts val="300"/>
              </a:spcAft>
            </a:pPr>
            <a:r>
              <a:rPr lang="en-AU" sz="1000">
                <a:solidFill>
                  <a:srgbClr val="1F2A44"/>
                </a:solidFill>
                <a:latin typeface="VIC"/>
                <a:cs typeface="Segoe UI"/>
              </a:rPr>
              <a:t>Information should consistently be stored safely and in line with Public Record Office Victoria’s recordkeeping practices and requirements. </a:t>
            </a:r>
          </a:p>
        </p:txBody>
      </p:sp>
      <p:sp>
        <p:nvSpPr>
          <p:cNvPr id="27" name="Rectangle 26">
            <a:extLst>
              <a:ext uri="{FF2B5EF4-FFF2-40B4-BE49-F238E27FC236}">
                <a16:creationId xmlns:a16="http://schemas.microsoft.com/office/drawing/2014/main" id="{AAA38ADA-3914-58D1-5F1F-112FD003FBBC}"/>
              </a:ext>
            </a:extLst>
          </p:cNvPr>
          <p:cNvSpPr/>
          <p:nvPr/>
        </p:nvSpPr>
        <p:spPr>
          <a:xfrm>
            <a:off x="539999" y="2675373"/>
            <a:ext cx="2138324" cy="5241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t">
            <a:noAutofit/>
          </a:bodyPr>
          <a:lstStyle/>
          <a:p>
            <a:pPr algn="ctr"/>
            <a:r>
              <a:rPr lang="en-AU" sz="1050">
                <a:solidFill>
                  <a:schemeClr val="tx2"/>
                </a:solidFill>
                <a:latin typeface="VIC SemiBold" panose="00000700000000000000" pitchFamily="50" charset="0"/>
              </a:rPr>
              <a:t>STANDARDISE HOW </a:t>
            </a:r>
            <a:br>
              <a:rPr lang="en-AU" sz="1050">
                <a:solidFill>
                  <a:schemeClr val="tx2"/>
                </a:solidFill>
                <a:latin typeface="VIC SemiBold" panose="00000700000000000000" pitchFamily="50" charset="0"/>
              </a:rPr>
            </a:br>
            <a:r>
              <a:rPr lang="en-AU" sz="1050">
                <a:solidFill>
                  <a:schemeClr val="tx2"/>
                </a:solidFill>
                <a:latin typeface="VIC SemiBold" panose="00000700000000000000" pitchFamily="50" charset="0"/>
              </a:rPr>
              <a:t>DATA IS GOVERNED</a:t>
            </a:r>
          </a:p>
        </p:txBody>
      </p:sp>
      <p:cxnSp>
        <p:nvCxnSpPr>
          <p:cNvPr id="32" name="Straight Connector 31">
            <a:extLst>
              <a:ext uri="{FF2B5EF4-FFF2-40B4-BE49-F238E27FC236}">
                <a16:creationId xmlns:a16="http://schemas.microsoft.com/office/drawing/2014/main" id="{C31007F0-9060-2F17-1690-0B27889FCD76}"/>
              </a:ext>
            </a:extLst>
          </p:cNvPr>
          <p:cNvCxnSpPr>
            <a:cxnSpLocks/>
          </p:cNvCxnSpPr>
          <p:nvPr/>
        </p:nvCxnSpPr>
        <p:spPr>
          <a:xfrm flipV="1">
            <a:off x="539999" y="3398112"/>
            <a:ext cx="2138325" cy="5492"/>
          </a:xfrm>
          <a:prstGeom prst="line">
            <a:avLst/>
          </a:prstGeom>
          <a:ln w="31750">
            <a:solidFill>
              <a:schemeClr val="accent3"/>
            </a:solidFill>
          </a:ln>
        </p:spPr>
        <p:style>
          <a:lnRef idx="1">
            <a:schemeClr val="accent1"/>
          </a:lnRef>
          <a:fillRef idx="0">
            <a:schemeClr val="accent1"/>
          </a:fillRef>
          <a:effectRef idx="0">
            <a:schemeClr val="accent1"/>
          </a:effectRef>
          <a:fontRef idx="minor">
            <a:schemeClr val="tx1"/>
          </a:fontRef>
        </p:style>
      </p:cxnSp>
      <p:sp>
        <p:nvSpPr>
          <p:cNvPr id="34" name="Rectangle 33">
            <a:extLst>
              <a:ext uri="{FF2B5EF4-FFF2-40B4-BE49-F238E27FC236}">
                <a16:creationId xmlns:a16="http://schemas.microsoft.com/office/drawing/2014/main" id="{32F95868-0B8A-4272-15AC-20CE16DC02B2}"/>
              </a:ext>
            </a:extLst>
          </p:cNvPr>
          <p:cNvSpPr/>
          <p:nvPr/>
        </p:nvSpPr>
        <p:spPr>
          <a:xfrm>
            <a:off x="2767224" y="3398112"/>
            <a:ext cx="2138324" cy="255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180000" rIns="90000" bIns="54000" rtlCol="0" anchor="t">
            <a:noAutofit/>
          </a:bodyPr>
          <a:lstStyle/>
          <a:p>
            <a:pPr>
              <a:spcAft>
                <a:spcPts val="300"/>
              </a:spcAft>
            </a:pPr>
            <a:r>
              <a:rPr lang="en-AU" sz="1000">
                <a:solidFill>
                  <a:srgbClr val="1F2A44"/>
                </a:solidFill>
                <a:latin typeface="VIC"/>
                <a:cs typeface="Segoe UI"/>
              </a:rPr>
              <a:t>Consistency in data across your organisation and with </a:t>
            </a:r>
            <a:br>
              <a:rPr lang="en-AU" sz="1000">
                <a:solidFill>
                  <a:srgbClr val="1F2A44"/>
                </a:solidFill>
                <a:latin typeface="VIC"/>
                <a:cs typeface="Segoe UI"/>
              </a:rPr>
            </a:br>
            <a:r>
              <a:rPr lang="en-AU" sz="1000">
                <a:solidFill>
                  <a:srgbClr val="1F2A44"/>
                </a:solidFill>
                <a:latin typeface="VIC"/>
                <a:cs typeface="Segoe UI"/>
              </a:rPr>
              <a:t>co-regulators enables you to be more effective in your decision-making, for example allowing you to easily use information from many different sources (such as permissions, other regulators or internal sources). </a:t>
            </a:r>
            <a:br>
              <a:rPr lang="en-AU" sz="1000">
                <a:solidFill>
                  <a:srgbClr val="1F2A44"/>
                </a:solidFill>
                <a:latin typeface="VIC"/>
                <a:cs typeface="Segoe UI"/>
              </a:rPr>
            </a:br>
            <a:r>
              <a:rPr lang="en-AU" sz="1000">
                <a:solidFill>
                  <a:srgbClr val="1F2A44"/>
                </a:solidFill>
                <a:latin typeface="VIC"/>
                <a:cs typeface="Segoe UI"/>
              </a:rPr>
              <a:t>Consider establishing common information categories and data taxonomy to achieve data consistency within your organisation. </a:t>
            </a:r>
            <a:endParaRPr lang="en-AU" sz="1000">
              <a:solidFill>
                <a:schemeClr val="tx2"/>
              </a:solidFill>
            </a:endParaRPr>
          </a:p>
        </p:txBody>
      </p:sp>
      <p:sp>
        <p:nvSpPr>
          <p:cNvPr id="35" name="Rectangle 34">
            <a:extLst>
              <a:ext uri="{FF2B5EF4-FFF2-40B4-BE49-F238E27FC236}">
                <a16:creationId xmlns:a16="http://schemas.microsoft.com/office/drawing/2014/main" id="{D5F176EF-2098-E97B-AF87-C63E6643A198}"/>
              </a:ext>
            </a:extLst>
          </p:cNvPr>
          <p:cNvSpPr/>
          <p:nvPr/>
        </p:nvSpPr>
        <p:spPr>
          <a:xfrm>
            <a:off x="2767224" y="2675373"/>
            <a:ext cx="2138324" cy="5241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t">
            <a:noAutofit/>
          </a:bodyPr>
          <a:lstStyle/>
          <a:p>
            <a:pPr algn="ctr"/>
            <a:r>
              <a:rPr lang="en-AU" sz="1050">
                <a:solidFill>
                  <a:schemeClr val="tx2"/>
                </a:solidFill>
                <a:latin typeface="VIC SemiBold" panose="00000700000000000000" pitchFamily="50" charset="0"/>
              </a:rPr>
              <a:t>ADOPT CONSISTENT </a:t>
            </a:r>
            <a:br>
              <a:rPr lang="en-AU" sz="1050">
                <a:solidFill>
                  <a:schemeClr val="tx2"/>
                </a:solidFill>
                <a:latin typeface="VIC SemiBold" panose="00000700000000000000" pitchFamily="50" charset="0"/>
              </a:rPr>
            </a:br>
            <a:r>
              <a:rPr lang="en-AU" sz="1050">
                <a:solidFill>
                  <a:schemeClr val="tx2"/>
                </a:solidFill>
                <a:latin typeface="VIC SemiBold" panose="00000700000000000000" pitchFamily="50" charset="0"/>
              </a:rPr>
              <a:t>DATA CATEGORISATION</a:t>
            </a:r>
          </a:p>
        </p:txBody>
      </p:sp>
      <p:cxnSp>
        <p:nvCxnSpPr>
          <p:cNvPr id="37" name="Straight Connector 36">
            <a:extLst>
              <a:ext uri="{FF2B5EF4-FFF2-40B4-BE49-F238E27FC236}">
                <a16:creationId xmlns:a16="http://schemas.microsoft.com/office/drawing/2014/main" id="{6B026083-8B9E-7479-8222-512DC10A5B84}"/>
              </a:ext>
            </a:extLst>
          </p:cNvPr>
          <p:cNvCxnSpPr>
            <a:cxnSpLocks/>
          </p:cNvCxnSpPr>
          <p:nvPr/>
        </p:nvCxnSpPr>
        <p:spPr>
          <a:xfrm flipV="1">
            <a:off x="2767224" y="3398112"/>
            <a:ext cx="2138325" cy="5492"/>
          </a:xfrm>
          <a:prstGeom prst="line">
            <a:avLst/>
          </a:prstGeom>
          <a:ln w="31750">
            <a:solidFill>
              <a:schemeClr val="accent3"/>
            </a:solidFill>
          </a:ln>
        </p:spPr>
        <p:style>
          <a:lnRef idx="1">
            <a:schemeClr val="accent1"/>
          </a:lnRef>
          <a:fillRef idx="0">
            <a:schemeClr val="accent1"/>
          </a:fillRef>
          <a:effectRef idx="0">
            <a:schemeClr val="accent1"/>
          </a:effectRef>
          <a:fontRef idx="minor">
            <a:schemeClr val="tx1"/>
          </a:fontRef>
        </p:style>
      </p:cxnSp>
      <p:sp>
        <p:nvSpPr>
          <p:cNvPr id="42" name="Rectangle 41">
            <a:extLst>
              <a:ext uri="{FF2B5EF4-FFF2-40B4-BE49-F238E27FC236}">
                <a16:creationId xmlns:a16="http://schemas.microsoft.com/office/drawing/2014/main" id="{18282391-98D4-733E-F00B-48123FD273E9}"/>
              </a:ext>
            </a:extLst>
          </p:cNvPr>
          <p:cNvSpPr/>
          <p:nvPr/>
        </p:nvSpPr>
        <p:spPr>
          <a:xfrm>
            <a:off x="4994449" y="3398112"/>
            <a:ext cx="2138324" cy="255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180000" rIns="90000" bIns="54000" rtlCol="0" anchor="t">
            <a:noAutofit/>
          </a:bodyPr>
          <a:lstStyle/>
          <a:p>
            <a:pPr>
              <a:spcBef>
                <a:spcPts val="400"/>
              </a:spcBef>
              <a:spcAft>
                <a:spcPts val="300"/>
              </a:spcAft>
              <a:buClr>
                <a:srgbClr val="1F2A44"/>
              </a:buClr>
              <a:defRPr/>
            </a:pPr>
            <a:r>
              <a:rPr lang="en-AU" sz="1000" dirty="0">
                <a:solidFill>
                  <a:srgbClr val="1F2A44"/>
                </a:solidFill>
                <a:latin typeface="VIC"/>
                <a:cs typeface="Segoe UI"/>
              </a:rPr>
              <a:t>Assess whether your data analysis practices are comprehensive, useful, accurate, timely and effective to inform strategic and operational decision-making regarding your inspection program. Apply analytics to spot trends, identify risks and support reporting. The </a:t>
            </a:r>
            <a:r>
              <a:rPr lang="en-AU" sz="1000" dirty="0">
                <a:solidFill>
                  <a:srgbClr val="1F2A44"/>
                </a:solidFill>
                <a:latin typeface="VIC"/>
                <a:cs typeface="Segoe UI"/>
                <a:hlinkClick r:id="rId6" action="ppaction://hlinksldjump"/>
              </a:rPr>
              <a:t>Appendices</a:t>
            </a:r>
            <a:r>
              <a:rPr lang="en-AU" sz="1000" baseline="30000" dirty="0">
                <a:solidFill>
                  <a:srgbClr val="1F2A44"/>
                </a:solidFill>
                <a:latin typeface="VIC"/>
                <a:cs typeface="Segoe UI"/>
              </a:rPr>
              <a:t>1</a:t>
            </a:r>
            <a:r>
              <a:rPr lang="en-AU" sz="1000" dirty="0">
                <a:solidFill>
                  <a:srgbClr val="1F2A44"/>
                </a:solidFill>
                <a:latin typeface="VIC"/>
                <a:cs typeface="Segoe UI"/>
              </a:rPr>
              <a:t> has a set of questions to support this assessment.</a:t>
            </a:r>
          </a:p>
        </p:txBody>
      </p:sp>
      <p:sp>
        <p:nvSpPr>
          <p:cNvPr id="43" name="Rectangle 42">
            <a:extLst>
              <a:ext uri="{FF2B5EF4-FFF2-40B4-BE49-F238E27FC236}">
                <a16:creationId xmlns:a16="http://schemas.microsoft.com/office/drawing/2014/main" id="{EE6FF65F-E2D0-7244-D176-EB353EF20D30}"/>
              </a:ext>
            </a:extLst>
          </p:cNvPr>
          <p:cNvSpPr/>
          <p:nvPr/>
        </p:nvSpPr>
        <p:spPr>
          <a:xfrm>
            <a:off x="4994449" y="2675373"/>
            <a:ext cx="2138324" cy="5241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t">
            <a:noAutofit/>
          </a:bodyPr>
          <a:lstStyle/>
          <a:p>
            <a:pPr algn="ctr"/>
            <a:r>
              <a:rPr lang="en-AU" sz="1050">
                <a:solidFill>
                  <a:schemeClr val="tx2"/>
                </a:solidFill>
                <a:latin typeface="VIC SemiBold" panose="00000700000000000000" pitchFamily="50" charset="0"/>
              </a:rPr>
              <a:t>DATA </a:t>
            </a:r>
            <a:br>
              <a:rPr lang="en-AU" sz="1050">
                <a:solidFill>
                  <a:schemeClr val="tx2"/>
                </a:solidFill>
                <a:latin typeface="VIC SemiBold" panose="00000700000000000000" pitchFamily="50" charset="0"/>
              </a:rPr>
            </a:br>
            <a:r>
              <a:rPr lang="en-AU" sz="1050">
                <a:solidFill>
                  <a:schemeClr val="tx2"/>
                </a:solidFill>
                <a:latin typeface="VIC SemiBold" panose="00000700000000000000" pitchFamily="50" charset="0"/>
              </a:rPr>
              <a:t>ANALYSIS</a:t>
            </a:r>
          </a:p>
        </p:txBody>
      </p:sp>
      <p:cxnSp>
        <p:nvCxnSpPr>
          <p:cNvPr id="44" name="Straight Connector 43">
            <a:extLst>
              <a:ext uri="{FF2B5EF4-FFF2-40B4-BE49-F238E27FC236}">
                <a16:creationId xmlns:a16="http://schemas.microsoft.com/office/drawing/2014/main" id="{E9225B8B-EC9A-D32D-242D-0D3CABA504B6}"/>
              </a:ext>
            </a:extLst>
          </p:cNvPr>
          <p:cNvCxnSpPr>
            <a:cxnSpLocks/>
          </p:cNvCxnSpPr>
          <p:nvPr/>
        </p:nvCxnSpPr>
        <p:spPr>
          <a:xfrm flipV="1">
            <a:off x="4994449" y="3398112"/>
            <a:ext cx="2138325" cy="5492"/>
          </a:xfrm>
          <a:prstGeom prst="line">
            <a:avLst/>
          </a:prstGeom>
          <a:ln w="31750">
            <a:solidFill>
              <a:schemeClr val="accent3"/>
            </a:solidFill>
          </a:ln>
        </p:spPr>
        <p:style>
          <a:lnRef idx="1">
            <a:schemeClr val="accent1"/>
          </a:lnRef>
          <a:fillRef idx="0">
            <a:schemeClr val="accent1"/>
          </a:fillRef>
          <a:effectRef idx="0">
            <a:schemeClr val="accent1"/>
          </a:effectRef>
          <a:fontRef idx="minor">
            <a:schemeClr val="tx1"/>
          </a:fontRef>
        </p:style>
      </p:cxnSp>
      <p:sp>
        <p:nvSpPr>
          <p:cNvPr id="46" name="Rectangle 45">
            <a:extLst>
              <a:ext uri="{FF2B5EF4-FFF2-40B4-BE49-F238E27FC236}">
                <a16:creationId xmlns:a16="http://schemas.microsoft.com/office/drawing/2014/main" id="{AF2741D6-3AF5-9408-E158-ECD6325A3932}"/>
              </a:ext>
            </a:extLst>
          </p:cNvPr>
          <p:cNvSpPr/>
          <p:nvPr/>
        </p:nvSpPr>
        <p:spPr>
          <a:xfrm>
            <a:off x="7221673" y="3398112"/>
            <a:ext cx="2138324" cy="255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180000" rIns="90000" bIns="54000" rtlCol="0" anchor="t">
            <a:noAutofit/>
          </a:bodyPr>
          <a:lstStyle/>
          <a:p>
            <a:pPr>
              <a:spcAft>
                <a:spcPts val="300"/>
              </a:spcAft>
            </a:pPr>
            <a:r>
              <a:rPr lang="en-AU" sz="1000" dirty="0">
                <a:solidFill>
                  <a:srgbClr val="1F2A44"/>
                </a:solidFill>
                <a:latin typeface="VIC"/>
                <a:cs typeface="Segoe UI"/>
              </a:rPr>
              <a:t>Being able to access necessary information in a timely way is a key enabler of effective regulatory practice. Consider whether your internal systems and processes empower your employees to access the information they need when they need it. Consider how well your knowledge management helps with this. Some guidance for information-sharing and accessibility is provided in the </a:t>
            </a:r>
            <a:r>
              <a:rPr lang="en-AU" sz="1000" dirty="0">
                <a:solidFill>
                  <a:schemeClr val="accent1"/>
                </a:solidFill>
                <a:latin typeface="VIC"/>
                <a:cs typeface="Segoe UI"/>
                <a:hlinkClick r:id="rId8" action="ppaction://hlinksldjump"/>
              </a:rPr>
              <a:t>Appendices</a:t>
            </a:r>
            <a:r>
              <a:rPr lang="en-AU" sz="1000" baseline="30000" dirty="0">
                <a:solidFill>
                  <a:schemeClr val="tx1"/>
                </a:solidFill>
                <a:latin typeface="VIC"/>
                <a:cs typeface="Segoe UI"/>
              </a:rPr>
              <a:t>2</a:t>
            </a:r>
            <a:r>
              <a:rPr lang="en-AU" sz="1000" dirty="0">
                <a:solidFill>
                  <a:srgbClr val="1F2A44"/>
                </a:solidFill>
                <a:latin typeface="VIC"/>
                <a:cs typeface="Segoe UI"/>
              </a:rPr>
              <a:t>.</a:t>
            </a:r>
            <a:endParaRPr lang="en-AU" sz="1000" dirty="0">
              <a:solidFill>
                <a:schemeClr val="tx2"/>
              </a:solidFill>
            </a:endParaRPr>
          </a:p>
        </p:txBody>
      </p:sp>
      <p:sp>
        <p:nvSpPr>
          <p:cNvPr id="47" name="Rectangle 46">
            <a:extLst>
              <a:ext uri="{FF2B5EF4-FFF2-40B4-BE49-F238E27FC236}">
                <a16:creationId xmlns:a16="http://schemas.microsoft.com/office/drawing/2014/main" id="{76EB8F1A-748E-E68C-A39C-AA203222AD04}"/>
              </a:ext>
            </a:extLst>
          </p:cNvPr>
          <p:cNvSpPr/>
          <p:nvPr/>
        </p:nvSpPr>
        <p:spPr>
          <a:xfrm>
            <a:off x="7221673" y="2675373"/>
            <a:ext cx="2138324" cy="5241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t">
            <a:noAutofit/>
          </a:bodyPr>
          <a:lstStyle/>
          <a:p>
            <a:pPr algn="ctr"/>
            <a:r>
              <a:rPr lang="en-AU" sz="1050">
                <a:solidFill>
                  <a:schemeClr val="tx2"/>
                </a:solidFill>
                <a:latin typeface="VIC SemiBold" panose="00000700000000000000" pitchFamily="50" charset="0"/>
              </a:rPr>
              <a:t>CONSIDER HOW ACCESSIBLE DATA AND INFORMATION IS WITHIN YOUR ORGANISATION </a:t>
            </a:r>
          </a:p>
        </p:txBody>
      </p:sp>
      <p:cxnSp>
        <p:nvCxnSpPr>
          <p:cNvPr id="48" name="Straight Connector 47">
            <a:extLst>
              <a:ext uri="{FF2B5EF4-FFF2-40B4-BE49-F238E27FC236}">
                <a16:creationId xmlns:a16="http://schemas.microsoft.com/office/drawing/2014/main" id="{0A254A63-54F6-941D-C29C-E1AF64155B21}"/>
              </a:ext>
            </a:extLst>
          </p:cNvPr>
          <p:cNvCxnSpPr>
            <a:cxnSpLocks/>
          </p:cNvCxnSpPr>
          <p:nvPr/>
        </p:nvCxnSpPr>
        <p:spPr>
          <a:xfrm flipV="1">
            <a:off x="7221673" y="3398112"/>
            <a:ext cx="2138325" cy="5492"/>
          </a:xfrm>
          <a:prstGeom prst="line">
            <a:avLst/>
          </a:prstGeom>
          <a:ln w="31750">
            <a:solidFill>
              <a:schemeClr val="accent3"/>
            </a:solidFill>
          </a:ln>
        </p:spPr>
        <p:style>
          <a:lnRef idx="1">
            <a:schemeClr val="accent1"/>
          </a:lnRef>
          <a:fillRef idx="0">
            <a:schemeClr val="accent1"/>
          </a:fillRef>
          <a:effectRef idx="0">
            <a:schemeClr val="accent1"/>
          </a:effectRef>
          <a:fontRef idx="minor">
            <a:schemeClr val="tx1"/>
          </a:fontRef>
        </p:style>
      </p:cxnSp>
      <p:sp>
        <p:nvSpPr>
          <p:cNvPr id="49" name="Oval 48">
            <a:extLst>
              <a:ext uri="{FF2B5EF4-FFF2-40B4-BE49-F238E27FC236}">
                <a16:creationId xmlns:a16="http://schemas.microsoft.com/office/drawing/2014/main" id="{6403CF99-5867-17D0-638C-D134325D1B0A}"/>
              </a:ext>
            </a:extLst>
          </p:cNvPr>
          <p:cNvSpPr/>
          <p:nvPr/>
        </p:nvSpPr>
        <p:spPr>
          <a:xfrm>
            <a:off x="1465161" y="3256858"/>
            <a:ext cx="288000" cy="288000"/>
          </a:xfrm>
          <a:prstGeom prst="ellipse">
            <a:avLst/>
          </a:prstGeom>
          <a:solidFill>
            <a:schemeClr val="bg1"/>
          </a:solidFill>
          <a:ln w="317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a:solidFill>
                  <a:schemeClr val="tx2"/>
                </a:solidFill>
              </a:rPr>
              <a:t>1</a:t>
            </a:r>
          </a:p>
        </p:txBody>
      </p:sp>
      <p:sp>
        <p:nvSpPr>
          <p:cNvPr id="50" name="Oval 49">
            <a:extLst>
              <a:ext uri="{FF2B5EF4-FFF2-40B4-BE49-F238E27FC236}">
                <a16:creationId xmlns:a16="http://schemas.microsoft.com/office/drawing/2014/main" id="{A2A49DC4-196B-C7E9-3AF7-B9812E20F978}"/>
              </a:ext>
            </a:extLst>
          </p:cNvPr>
          <p:cNvSpPr/>
          <p:nvPr/>
        </p:nvSpPr>
        <p:spPr>
          <a:xfrm>
            <a:off x="8146836" y="3256858"/>
            <a:ext cx="288000" cy="288000"/>
          </a:xfrm>
          <a:prstGeom prst="ellipse">
            <a:avLst/>
          </a:prstGeom>
          <a:solidFill>
            <a:schemeClr val="bg1"/>
          </a:solidFill>
          <a:ln w="317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a:solidFill>
                  <a:schemeClr val="tx2"/>
                </a:solidFill>
              </a:rPr>
              <a:t>4</a:t>
            </a:r>
          </a:p>
        </p:txBody>
      </p:sp>
      <p:sp>
        <p:nvSpPr>
          <p:cNvPr id="51" name="Oval 50">
            <a:extLst>
              <a:ext uri="{FF2B5EF4-FFF2-40B4-BE49-F238E27FC236}">
                <a16:creationId xmlns:a16="http://schemas.microsoft.com/office/drawing/2014/main" id="{90861532-01B7-284B-06AF-E6CE43E6B649}"/>
              </a:ext>
            </a:extLst>
          </p:cNvPr>
          <p:cNvSpPr/>
          <p:nvPr/>
        </p:nvSpPr>
        <p:spPr>
          <a:xfrm>
            <a:off x="5919612" y="3256858"/>
            <a:ext cx="288000" cy="288000"/>
          </a:xfrm>
          <a:prstGeom prst="ellipse">
            <a:avLst/>
          </a:prstGeom>
          <a:solidFill>
            <a:schemeClr val="bg1"/>
          </a:solidFill>
          <a:ln w="317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a:solidFill>
                  <a:schemeClr val="tx2"/>
                </a:solidFill>
              </a:rPr>
              <a:t>3</a:t>
            </a:r>
          </a:p>
        </p:txBody>
      </p:sp>
      <p:sp>
        <p:nvSpPr>
          <p:cNvPr id="52" name="Oval 51">
            <a:extLst>
              <a:ext uri="{FF2B5EF4-FFF2-40B4-BE49-F238E27FC236}">
                <a16:creationId xmlns:a16="http://schemas.microsoft.com/office/drawing/2014/main" id="{19315B47-250B-86B6-CC2B-02D0C077E66E}"/>
              </a:ext>
            </a:extLst>
          </p:cNvPr>
          <p:cNvSpPr/>
          <p:nvPr/>
        </p:nvSpPr>
        <p:spPr>
          <a:xfrm>
            <a:off x="3692386" y="3256858"/>
            <a:ext cx="288000" cy="288000"/>
          </a:xfrm>
          <a:prstGeom prst="ellipse">
            <a:avLst/>
          </a:prstGeom>
          <a:solidFill>
            <a:schemeClr val="bg1"/>
          </a:solidFill>
          <a:ln w="317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a:solidFill>
                  <a:schemeClr val="tx2"/>
                </a:solidFill>
              </a:rPr>
              <a:t>2</a:t>
            </a:r>
          </a:p>
        </p:txBody>
      </p:sp>
      <p:pic>
        <p:nvPicPr>
          <p:cNvPr id="2" name="Graphic 1">
            <a:extLst>
              <a:ext uri="{FF2B5EF4-FFF2-40B4-BE49-F238E27FC236}">
                <a16:creationId xmlns:a16="http://schemas.microsoft.com/office/drawing/2014/main" id="{1C5ACE81-B6D7-3BD5-7DC1-7F9458F6FD0C}"/>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39999" y="6407912"/>
            <a:ext cx="268761" cy="296327"/>
          </a:xfrm>
          <a:prstGeom prst="rect">
            <a:avLst/>
          </a:prstGeom>
        </p:spPr>
      </p:pic>
    </p:spTree>
    <p:extLst>
      <p:ext uri="{BB962C8B-B14F-4D97-AF65-F5344CB8AC3E}">
        <p14:creationId xmlns:p14="http://schemas.microsoft.com/office/powerpoint/2010/main" val="16956335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49FFB-6595-327B-1CCB-BA3805CB13C4}"/>
              </a:ext>
            </a:extLst>
          </p:cNvPr>
          <p:cNvSpPr>
            <a:spLocks noGrp="1"/>
          </p:cNvSpPr>
          <p:nvPr>
            <p:ph type="title"/>
          </p:nvPr>
        </p:nvSpPr>
        <p:spPr/>
        <p:txBody>
          <a:bodyPr/>
          <a:lstStyle/>
          <a:p>
            <a:r>
              <a:rPr lang="en-AU" dirty="0"/>
              <a:t>Tool 2 – Data and information architecture</a:t>
            </a:r>
          </a:p>
        </p:txBody>
      </p:sp>
      <p:sp>
        <p:nvSpPr>
          <p:cNvPr id="3" name="Content Placeholder 2">
            <a:extLst>
              <a:ext uri="{FF2B5EF4-FFF2-40B4-BE49-F238E27FC236}">
                <a16:creationId xmlns:a16="http://schemas.microsoft.com/office/drawing/2014/main" id="{49DCF03E-953C-1032-16BF-E0401E0766FD}"/>
              </a:ext>
            </a:extLst>
          </p:cNvPr>
          <p:cNvSpPr>
            <a:spLocks noGrp="1"/>
          </p:cNvSpPr>
          <p:nvPr>
            <p:ph sz="quarter" idx="15"/>
          </p:nvPr>
        </p:nvSpPr>
        <p:spPr>
          <a:xfrm>
            <a:off x="540001" y="1267969"/>
            <a:ext cx="5479364" cy="4465288"/>
          </a:xfrm>
        </p:spPr>
        <p:txBody>
          <a:bodyPr/>
          <a:lstStyle/>
          <a:p>
            <a:r>
              <a:rPr lang="en-AU"/>
              <a:t>This tool provides a framework for regulators to consider when assessing their data and information architecture.</a:t>
            </a:r>
          </a:p>
          <a:p>
            <a:r>
              <a:rPr lang="en-AU" b="1">
                <a:latin typeface="VIC SemiBold" panose="00000700000000000000" pitchFamily="50" charset="0"/>
              </a:rPr>
              <a:t>PURPOSE</a:t>
            </a:r>
          </a:p>
          <a:p>
            <a:r>
              <a:rPr lang="en-AU"/>
              <a:t>Effective collection and storage of data is a key enabler of good regulatory practice underpinned by strong and accurate analysis to inform intelligence and response. Creating a better practice approach to storing and organising files enables more seamless collaboration and sharing of information across teams, improves the efficiency of regulatory practice, and lays the groundwork for future development of a single view of an entity through digitisation. </a:t>
            </a:r>
          </a:p>
          <a:p>
            <a:r>
              <a:rPr lang="en-AU"/>
              <a:t>While the guidance is most applicable to SharePoint, the principles and approach remain relevant for other data and information management, knowledge management, and collaboration systems. </a:t>
            </a:r>
          </a:p>
          <a:p>
            <a:r>
              <a:rPr lang="en-AU" b="1">
                <a:latin typeface="VIC SemiBold" panose="00000700000000000000" pitchFamily="50" charset="0"/>
              </a:rPr>
              <a:t>HOW IT WORKS</a:t>
            </a:r>
          </a:p>
          <a:p>
            <a:r>
              <a:rPr lang="en-AU"/>
              <a:t>The tool provides a series of considerations regulators can work through to uplift their data and information architecture:</a:t>
            </a:r>
          </a:p>
          <a:p>
            <a:pPr marL="228600" indent="-228600">
              <a:buAutoNum type="arabicPeriod"/>
            </a:pPr>
            <a:r>
              <a:rPr lang="en-AU"/>
              <a:t>Conduct a systematic review of your data and information ecosystem. Consider how information and data should be recorded, stored, managed, shared, and protected.</a:t>
            </a:r>
          </a:p>
          <a:p>
            <a:pPr marL="228600" indent="-228600">
              <a:buAutoNum type="arabicPeriod"/>
            </a:pPr>
            <a:r>
              <a:rPr lang="en-AU"/>
              <a:t>Understand your use cases for cross-team collaboration and information sharing.</a:t>
            </a:r>
          </a:p>
          <a:p>
            <a:pPr marL="228600" indent="-228600">
              <a:buAutoNum type="arabicPeriod"/>
            </a:pPr>
            <a:r>
              <a:rPr lang="en-AU"/>
              <a:t>Define your requirements for access and privacy</a:t>
            </a:r>
          </a:p>
        </p:txBody>
      </p:sp>
      <p:sp>
        <p:nvSpPr>
          <p:cNvPr id="5" name="Text Placeholder 4">
            <a:extLst>
              <a:ext uri="{FF2B5EF4-FFF2-40B4-BE49-F238E27FC236}">
                <a16:creationId xmlns:a16="http://schemas.microsoft.com/office/drawing/2014/main" id="{75FA6678-1456-E58A-CF7C-3FCB77C55FC0}"/>
              </a:ext>
            </a:extLst>
          </p:cNvPr>
          <p:cNvSpPr txBox="1">
            <a:spLocks/>
          </p:cNvSpPr>
          <p:nvPr/>
        </p:nvSpPr>
        <p:spPr>
          <a:xfrm>
            <a:off x="7094520" y="1123979"/>
            <a:ext cx="2468580" cy="4956475"/>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349" rtl="0" eaLnBrk="1" fontAlgn="auto" latinLnBrk="0" hangingPunct="1">
              <a:lnSpc>
                <a:spcPct val="100000"/>
              </a:lnSpc>
              <a:spcBef>
                <a:spcPts val="1200"/>
              </a:spcBef>
              <a:spcAft>
                <a:spcPts val="0"/>
              </a:spcAft>
              <a:buClrTx/>
              <a:buSzTx/>
              <a:buFont typeface="Arial" pitchFamily="34" charset="0"/>
              <a:buNone/>
              <a:tabLst/>
              <a:defRPr/>
            </a:pPr>
            <a:r>
              <a:rPr kumimoji="0" lang="en-AU" sz="1100" b="1" i="0" u="none" strike="noStrike" kern="1200" cap="none" spc="0" normalizeH="0" baseline="0" noProof="0">
                <a:ln>
                  <a:noFill/>
                </a:ln>
                <a:solidFill>
                  <a:prstClr val="white"/>
                </a:solidFill>
                <a:effectLst/>
                <a:uLnTx/>
                <a:uFillTx/>
                <a:latin typeface="VIC"/>
                <a:cs typeface="Segoe UI" panose="020B0502040204020203" pitchFamily="34" charset="0"/>
              </a:rPr>
              <a:t>A tool for reviewing how you manage information</a:t>
            </a:r>
          </a:p>
          <a:p>
            <a:pPr marL="0" marR="0" lvl="0" indent="0" algn="l" defTabSz="914349" rtl="0" eaLnBrk="1" fontAlgn="auto" latinLnBrk="0" hangingPunct="1">
              <a:lnSpc>
                <a:spcPct val="100000"/>
              </a:lnSpc>
              <a:spcBef>
                <a:spcPts val="1200"/>
              </a:spcBef>
              <a:spcAft>
                <a:spcPts val="0"/>
              </a:spcAft>
              <a:buClrTx/>
              <a:buSzTx/>
              <a:buFont typeface="Arial" pitchFamily="34" charset="0"/>
              <a:buNone/>
              <a:tabLst/>
              <a:defRPr/>
            </a:pPr>
            <a:r>
              <a:rPr kumimoji="0" lang="en-AU" sz="1100" b="0" i="0" u="none" strike="noStrike" kern="1200" cap="none" spc="0" normalizeH="0" baseline="0" noProof="0">
                <a:ln>
                  <a:noFill/>
                </a:ln>
                <a:solidFill>
                  <a:prstClr val="white"/>
                </a:solidFill>
                <a:effectLst/>
                <a:uLnTx/>
                <a:uFillTx/>
                <a:latin typeface="VIC"/>
                <a:cs typeface="Segoe UI" panose="020B0502040204020203" pitchFamily="34" charset="0"/>
              </a:rPr>
              <a:t>This diagram is an example of a framework that can be used to systematically assess your data and information ecosystem. These considerations are key elements in defining how you can better set up your information storage and collection systems.</a:t>
            </a:r>
          </a:p>
        </p:txBody>
      </p:sp>
      <p:pic>
        <p:nvPicPr>
          <p:cNvPr id="6" name="Picture 5">
            <a:extLst>
              <a:ext uri="{FF2B5EF4-FFF2-40B4-BE49-F238E27FC236}">
                <a16:creationId xmlns:a16="http://schemas.microsoft.com/office/drawing/2014/main" id="{01B07A0A-CFC6-F875-F5AE-814C8D2C3EAD}"/>
              </a:ext>
            </a:extLst>
          </p:cNvPr>
          <p:cNvPicPr>
            <a:picLocks noChangeAspect="1"/>
          </p:cNvPicPr>
          <p:nvPr/>
        </p:nvPicPr>
        <p:blipFill>
          <a:blip r:embed="rId2"/>
          <a:stretch>
            <a:fillRect/>
          </a:stretch>
        </p:blipFill>
        <p:spPr>
          <a:xfrm>
            <a:off x="6092194" y="3270485"/>
            <a:ext cx="3667040" cy="1630517"/>
          </a:xfrm>
          <a:prstGeom prst="rect">
            <a:avLst/>
          </a:prstGeom>
          <a:effectLst>
            <a:outerShdw blurRad="50800" dist="38100" dir="8100000" algn="tr" rotWithShape="0">
              <a:prstClr val="black">
                <a:alpha val="40000"/>
              </a:prstClr>
            </a:outerShdw>
          </a:effectLst>
        </p:spPr>
      </p:pic>
      <p:sp>
        <p:nvSpPr>
          <p:cNvPr id="4" name="Rectangle 3">
            <a:extLst>
              <a:ext uri="{FF2B5EF4-FFF2-40B4-BE49-F238E27FC236}">
                <a16:creationId xmlns:a16="http://schemas.microsoft.com/office/drawing/2014/main" id="{EFAE887D-0574-4E10-F046-0DCD9016F057}"/>
              </a:ext>
            </a:extLst>
          </p:cNvPr>
          <p:cNvSpPr/>
          <p:nvPr/>
        </p:nvSpPr>
        <p:spPr>
          <a:xfrm>
            <a:off x="-1" y="6258756"/>
            <a:ext cx="6765131" cy="381741"/>
          </a:xfrm>
          <a:prstGeom prst="rect">
            <a:avLst/>
          </a:prstGeom>
          <a:noFill/>
          <a:ln w="15875">
            <a:noFill/>
          </a:ln>
        </p:spPr>
        <p:style>
          <a:lnRef idx="2">
            <a:schemeClr val="accent5"/>
          </a:lnRef>
          <a:fillRef idx="1">
            <a:schemeClr val="lt1"/>
          </a:fillRef>
          <a:effectRef idx="0">
            <a:schemeClr val="accent5"/>
          </a:effectRef>
          <a:fontRef idx="minor">
            <a:schemeClr val="dk1"/>
          </a:fontRef>
        </p:style>
        <p:txBody>
          <a:bodyPr lIns="504000" tIns="0" rIns="144000" bIns="45720" rtlCol="0" anchor="ctr"/>
          <a:lstStyle/>
          <a:p>
            <a:pPr>
              <a:defRPr/>
            </a:pPr>
            <a:r>
              <a:rPr lang="en-AU" sz="1000" dirty="0">
                <a:solidFill>
                  <a:schemeClr val="accent1"/>
                </a:solidFill>
                <a:latin typeface="VIC SemiBold" panose="00000700000000000000" pitchFamily="2" charset="0"/>
              </a:rPr>
              <a:t>To access this tool, please visit the Better Regulation Victoria website</a:t>
            </a:r>
          </a:p>
        </p:txBody>
      </p:sp>
    </p:spTree>
    <p:extLst>
      <p:ext uri="{BB962C8B-B14F-4D97-AF65-F5344CB8AC3E}">
        <p14:creationId xmlns:p14="http://schemas.microsoft.com/office/powerpoint/2010/main" val="7823036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0B192-6D5D-2036-E88F-94D1A983CEBA}"/>
              </a:ext>
            </a:extLst>
          </p:cNvPr>
          <p:cNvSpPr>
            <a:spLocks noGrp="1"/>
          </p:cNvSpPr>
          <p:nvPr>
            <p:ph type="title"/>
          </p:nvPr>
        </p:nvSpPr>
        <p:spPr>
          <a:xfrm>
            <a:off x="540000" y="548681"/>
            <a:ext cx="5889375" cy="341618"/>
          </a:xfrm>
        </p:spPr>
        <p:txBody>
          <a:bodyPr/>
          <a:lstStyle/>
          <a:p>
            <a:r>
              <a:rPr lang="en-AU" b="1"/>
              <a:t>Intelligence and data </a:t>
            </a:r>
            <a:r>
              <a:rPr lang="en-AU"/>
              <a:t>| Review your risk framework</a:t>
            </a:r>
          </a:p>
        </p:txBody>
      </p:sp>
      <p:sp>
        <p:nvSpPr>
          <p:cNvPr id="4" name="Rectangle 3">
            <a:extLst>
              <a:ext uri="{FF2B5EF4-FFF2-40B4-BE49-F238E27FC236}">
                <a16:creationId xmlns:a16="http://schemas.microsoft.com/office/drawing/2014/main" id="{17A64638-A22C-8B1D-B901-3DE96F665FF2}"/>
              </a:ext>
            </a:extLst>
          </p:cNvPr>
          <p:cNvSpPr>
            <a:spLocks/>
          </p:cNvSpPr>
          <p:nvPr/>
        </p:nvSpPr>
        <p:spPr>
          <a:xfrm>
            <a:off x="7094220" y="1168442"/>
            <a:ext cx="2696214" cy="432766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90000" rIns="72000" rtlCol="0" anchor="t" anchorCtr="0"/>
          <a:lstStyle/>
          <a:p>
            <a:pPr>
              <a:spcAft>
                <a:spcPts val="300"/>
              </a:spcAft>
            </a:pPr>
            <a:r>
              <a:rPr lang="en-AU" sz="1100" b="1">
                <a:solidFill>
                  <a:schemeClr val="bg1"/>
                </a:solidFill>
              </a:rPr>
              <a:t>ENTITY</a:t>
            </a:r>
            <a:r>
              <a:rPr lang="en-AU" sz="1100">
                <a:solidFill>
                  <a:schemeClr val="bg1"/>
                </a:solidFill>
              </a:rPr>
              <a:t> </a:t>
            </a:r>
          </a:p>
          <a:p>
            <a:pPr>
              <a:spcAft>
                <a:spcPts val="300"/>
              </a:spcAft>
            </a:pPr>
            <a:r>
              <a:rPr lang="en-AU" sz="1100">
                <a:solidFill>
                  <a:schemeClr val="bg1"/>
                </a:solidFill>
              </a:rPr>
              <a:t>How likely is the entity to be non-compliant?</a:t>
            </a:r>
          </a:p>
          <a:p>
            <a:pPr>
              <a:spcAft>
                <a:spcPts val="300"/>
              </a:spcAft>
            </a:pPr>
            <a:r>
              <a:rPr lang="en-AU" sz="1100">
                <a:solidFill>
                  <a:schemeClr val="bg1"/>
                </a:solidFill>
              </a:rPr>
              <a:t>You might consider:</a:t>
            </a:r>
          </a:p>
          <a:p>
            <a:pPr marL="171450" indent="-171450">
              <a:spcAft>
                <a:spcPts val="300"/>
              </a:spcAft>
              <a:buFont typeface="Arial" panose="020B0604020202020204" pitchFamily="34" charset="0"/>
              <a:buChar char="•"/>
            </a:pPr>
            <a:r>
              <a:rPr lang="en-AU" sz="1100">
                <a:solidFill>
                  <a:schemeClr val="bg1"/>
                </a:solidFill>
              </a:rPr>
              <a:t>Their compliance history: Do they have a history of non-compliance, and do these indicate likely future non-compliance?</a:t>
            </a:r>
          </a:p>
          <a:p>
            <a:pPr marL="171450" indent="-171450">
              <a:spcAft>
                <a:spcPts val="300"/>
              </a:spcAft>
              <a:buFont typeface="Arial" panose="020B0604020202020204" pitchFamily="34" charset="0"/>
              <a:buChar char="•"/>
            </a:pPr>
            <a:r>
              <a:rPr lang="en-AU" sz="1100">
                <a:solidFill>
                  <a:schemeClr val="bg1"/>
                </a:solidFill>
              </a:rPr>
              <a:t>Their capability: Are there concerns over their financial situation, attitude to compliance, competence, or the systems, controls and processes they have in place?</a:t>
            </a:r>
          </a:p>
          <a:p>
            <a:pPr>
              <a:spcBef>
                <a:spcPts val="600"/>
              </a:spcBef>
              <a:spcAft>
                <a:spcPts val="300"/>
              </a:spcAft>
            </a:pPr>
            <a:r>
              <a:rPr lang="en-AU" sz="1100" b="1">
                <a:solidFill>
                  <a:schemeClr val="bg1"/>
                </a:solidFill>
              </a:rPr>
              <a:t>CONDUCT</a:t>
            </a:r>
            <a:endParaRPr lang="en-AU" sz="1100">
              <a:solidFill>
                <a:schemeClr val="bg1"/>
              </a:solidFill>
            </a:endParaRPr>
          </a:p>
          <a:p>
            <a:pPr>
              <a:spcAft>
                <a:spcPts val="300"/>
              </a:spcAft>
            </a:pPr>
            <a:r>
              <a:rPr lang="en-AU" sz="1100">
                <a:solidFill>
                  <a:schemeClr val="bg1"/>
                </a:solidFill>
              </a:rPr>
              <a:t>What is the impact, potential harms, </a:t>
            </a:r>
            <a:br>
              <a:rPr lang="en-AU" sz="1100">
                <a:solidFill>
                  <a:schemeClr val="bg1"/>
                </a:solidFill>
              </a:rPr>
            </a:br>
            <a:r>
              <a:rPr lang="en-AU" sz="1100">
                <a:solidFill>
                  <a:schemeClr val="bg1"/>
                </a:solidFill>
              </a:rPr>
              <a:t>or negative outcomes of non-compliance?</a:t>
            </a:r>
          </a:p>
          <a:p>
            <a:pPr>
              <a:spcAft>
                <a:spcPts val="300"/>
              </a:spcAft>
            </a:pPr>
            <a:r>
              <a:rPr lang="en-AU" sz="1100">
                <a:solidFill>
                  <a:schemeClr val="bg1"/>
                </a:solidFill>
              </a:rPr>
              <a:t>You might consider:</a:t>
            </a:r>
          </a:p>
          <a:p>
            <a:pPr marL="171450" indent="-171450">
              <a:spcAft>
                <a:spcPts val="300"/>
              </a:spcAft>
              <a:buFont typeface="Arial" panose="020B0604020202020204" pitchFamily="34" charset="0"/>
              <a:buChar char="•"/>
            </a:pPr>
            <a:r>
              <a:rPr lang="en-AU" sz="1100">
                <a:solidFill>
                  <a:schemeClr val="bg1"/>
                </a:solidFill>
              </a:rPr>
              <a:t>The scale: What is the potential size and duration of negative outcomes, and who would be affected?</a:t>
            </a:r>
          </a:p>
          <a:p>
            <a:pPr marL="171450" indent="-171450">
              <a:spcAft>
                <a:spcPts val="300"/>
              </a:spcAft>
              <a:buFont typeface="Arial" panose="020B0604020202020204" pitchFamily="34" charset="0"/>
              <a:buChar char="•"/>
            </a:pPr>
            <a:r>
              <a:rPr lang="en-AU" sz="1100">
                <a:solidFill>
                  <a:schemeClr val="bg1"/>
                </a:solidFill>
              </a:rPr>
              <a:t>The flow-on impact: To what extent could this instance of non-compliance lead to future instances or additional </a:t>
            </a:r>
            <a:br>
              <a:rPr lang="en-AU" sz="1100">
                <a:solidFill>
                  <a:schemeClr val="bg1"/>
                </a:solidFill>
              </a:rPr>
            </a:br>
            <a:r>
              <a:rPr lang="en-AU" sz="1100">
                <a:solidFill>
                  <a:schemeClr val="bg1"/>
                </a:solidFill>
              </a:rPr>
              <a:t>negative outcomes?</a:t>
            </a:r>
          </a:p>
          <a:p>
            <a:pPr>
              <a:spcAft>
                <a:spcPts val="300"/>
              </a:spcAft>
            </a:pPr>
            <a:endParaRPr lang="en-AU" sz="1100">
              <a:solidFill>
                <a:schemeClr val="bg1"/>
              </a:solidFill>
            </a:endParaRPr>
          </a:p>
        </p:txBody>
      </p:sp>
      <p:sp>
        <p:nvSpPr>
          <p:cNvPr id="5" name="Rectangle 4">
            <a:extLst>
              <a:ext uri="{FF2B5EF4-FFF2-40B4-BE49-F238E27FC236}">
                <a16:creationId xmlns:a16="http://schemas.microsoft.com/office/drawing/2014/main" id="{C9E80AA1-092A-5141-A1D1-36CAA1816699}"/>
              </a:ext>
            </a:extLst>
          </p:cNvPr>
          <p:cNvSpPr/>
          <p:nvPr/>
        </p:nvSpPr>
        <p:spPr>
          <a:xfrm>
            <a:off x="6964909" y="5872554"/>
            <a:ext cx="2440306" cy="78044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90000" rIns="72000" rtlCol="0" anchor="t" anchorCtr="0"/>
          <a:lstStyle/>
          <a:p>
            <a:pPr>
              <a:spcAft>
                <a:spcPts val="300"/>
              </a:spcAft>
            </a:pPr>
            <a:endParaRPr lang="en-AU" sz="1100">
              <a:solidFill>
                <a:schemeClr val="bg1"/>
              </a:solidFill>
            </a:endParaRPr>
          </a:p>
        </p:txBody>
      </p:sp>
      <p:sp>
        <p:nvSpPr>
          <p:cNvPr id="7" name="Isosceles Triangle 6">
            <a:extLst>
              <a:ext uri="{FF2B5EF4-FFF2-40B4-BE49-F238E27FC236}">
                <a16:creationId xmlns:a16="http://schemas.microsoft.com/office/drawing/2014/main" id="{4689F117-A3DA-E11F-4758-5C1D92C6C4E6}"/>
              </a:ext>
            </a:extLst>
          </p:cNvPr>
          <p:cNvSpPr/>
          <p:nvPr/>
        </p:nvSpPr>
        <p:spPr>
          <a:xfrm rot="5400000">
            <a:off x="6699183" y="1321497"/>
            <a:ext cx="278258" cy="146363"/>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1" name="Rectangle 10">
            <a:extLst>
              <a:ext uri="{FF2B5EF4-FFF2-40B4-BE49-F238E27FC236}">
                <a16:creationId xmlns:a16="http://schemas.microsoft.com/office/drawing/2014/main" id="{15718089-E994-E31F-9F9B-7B6DAB737D04}"/>
              </a:ext>
            </a:extLst>
          </p:cNvPr>
          <p:cNvSpPr/>
          <p:nvPr/>
        </p:nvSpPr>
        <p:spPr>
          <a:xfrm>
            <a:off x="4466" y="6262776"/>
            <a:ext cx="8527801" cy="595223"/>
          </a:xfrm>
          <a:prstGeom prst="rect">
            <a:avLst/>
          </a:prstGeom>
          <a:noFill/>
          <a:ln w="15875">
            <a:noFill/>
          </a:ln>
        </p:spPr>
        <p:style>
          <a:lnRef idx="2">
            <a:schemeClr val="accent5"/>
          </a:lnRef>
          <a:fillRef idx="1">
            <a:schemeClr val="lt1"/>
          </a:fillRef>
          <a:effectRef idx="0">
            <a:schemeClr val="accent5"/>
          </a:effectRef>
          <a:fontRef idx="minor">
            <a:schemeClr val="dk1"/>
          </a:fontRef>
        </p:style>
        <p:txBody>
          <a:bodyPr lIns="540000" rtlCol="0" anchor="ctr"/>
          <a:lstStyle/>
          <a:p>
            <a:pPr>
              <a:defRPr/>
            </a:pPr>
            <a:endParaRPr lang="en-AU" sz="1050">
              <a:solidFill>
                <a:sysClr val="windowText" lastClr="000000"/>
              </a:solidFill>
              <a:latin typeface="+mj-lt"/>
              <a:cs typeface="Segoe UI" panose="020B0502040204020203" pitchFamily="34" charset="0"/>
            </a:endParaRPr>
          </a:p>
        </p:txBody>
      </p:sp>
      <p:sp>
        <p:nvSpPr>
          <p:cNvPr id="12" name="Rectangle 11">
            <a:extLst>
              <a:ext uri="{FF2B5EF4-FFF2-40B4-BE49-F238E27FC236}">
                <a16:creationId xmlns:a16="http://schemas.microsoft.com/office/drawing/2014/main" id="{0AF5C11E-9216-BFD8-9F68-3A3CF9AFC49E}"/>
              </a:ext>
            </a:extLst>
          </p:cNvPr>
          <p:cNvSpPr/>
          <p:nvPr/>
        </p:nvSpPr>
        <p:spPr>
          <a:xfrm>
            <a:off x="540000" y="1453550"/>
            <a:ext cx="5889375" cy="3902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r>
              <a:rPr lang="en-AU" sz="1000">
                <a:solidFill>
                  <a:schemeClr val="tx1"/>
                </a:solidFill>
              </a:rPr>
              <a:t>A risk framework informs how a regulator views and assesses risk within its organisation. </a:t>
            </a:r>
          </a:p>
        </p:txBody>
      </p:sp>
      <p:sp>
        <p:nvSpPr>
          <p:cNvPr id="14" name="Rectangle 13">
            <a:extLst>
              <a:ext uri="{FF2B5EF4-FFF2-40B4-BE49-F238E27FC236}">
                <a16:creationId xmlns:a16="http://schemas.microsoft.com/office/drawing/2014/main" id="{577AB82B-FB3F-AB59-535E-BC9370A9C2EE}"/>
              </a:ext>
            </a:extLst>
          </p:cNvPr>
          <p:cNvSpPr/>
          <p:nvPr/>
        </p:nvSpPr>
        <p:spPr>
          <a:xfrm>
            <a:off x="540000" y="1255549"/>
            <a:ext cx="1943030" cy="19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180000"/>
            <a:r>
              <a:rPr lang="en-AU" sz="1050" b="1">
                <a:solidFill>
                  <a:schemeClr val="bg1"/>
                </a:solidFill>
                <a:latin typeface="VIC SemiBold" panose="00000700000000000000"/>
              </a:rPr>
              <a:t>RISK FRAMEWORK</a:t>
            </a:r>
          </a:p>
        </p:txBody>
      </p:sp>
      <p:sp>
        <p:nvSpPr>
          <p:cNvPr id="17" name="Rectangle 16">
            <a:extLst>
              <a:ext uri="{FF2B5EF4-FFF2-40B4-BE49-F238E27FC236}">
                <a16:creationId xmlns:a16="http://schemas.microsoft.com/office/drawing/2014/main" id="{6AC1891C-ED70-B6CD-FCDC-62F4AB07B134}"/>
              </a:ext>
            </a:extLst>
          </p:cNvPr>
          <p:cNvSpPr/>
          <p:nvPr/>
        </p:nvSpPr>
        <p:spPr>
          <a:xfrm>
            <a:off x="539999" y="2248092"/>
            <a:ext cx="5889374" cy="36457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noAutofit/>
          </a:bodyPr>
          <a:lstStyle/>
          <a:p>
            <a:pPr marL="0" indent="0">
              <a:spcBef>
                <a:spcPts val="0"/>
              </a:spcBef>
              <a:buClr>
                <a:srgbClr val="1F2A44"/>
              </a:buClr>
              <a:buNone/>
              <a:defRPr/>
            </a:pPr>
            <a:r>
              <a:rPr kumimoji="0" lang="en-AU" sz="1000" i="0" u="none" strike="noStrike" kern="1200" cap="none" spc="0" normalizeH="0" baseline="0" noProof="0">
                <a:ln>
                  <a:noFill/>
                </a:ln>
                <a:solidFill>
                  <a:srgbClr val="1F2A44"/>
                </a:solidFill>
                <a:effectLst/>
                <a:uLnTx/>
                <a:uFillTx/>
                <a:latin typeface="VIC"/>
                <a:cs typeface="Segoe UI"/>
              </a:rPr>
              <a:t>A risk-based approach uses data and intelligence to assess risk in terms of the likelihood of the harm occurring and </a:t>
            </a:r>
            <a:r>
              <a:rPr lang="en-AU" sz="1000">
                <a:solidFill>
                  <a:srgbClr val="1F2A44"/>
                </a:solidFill>
                <a:latin typeface="VIC"/>
                <a:cs typeface="Segoe UI"/>
              </a:rPr>
              <a:t>its</a:t>
            </a:r>
            <a:r>
              <a:rPr kumimoji="0" lang="en-AU" sz="1000" i="0" u="none" strike="noStrike" kern="1200" cap="none" spc="0" normalizeH="0" baseline="0" noProof="0">
                <a:ln>
                  <a:noFill/>
                </a:ln>
                <a:solidFill>
                  <a:srgbClr val="1F2A44"/>
                </a:solidFill>
                <a:effectLst/>
                <a:uLnTx/>
                <a:uFillTx/>
                <a:latin typeface="VIC"/>
                <a:cs typeface="Segoe UI"/>
              </a:rPr>
              <a:t> impact. In assessing risk, regulators also consider the practices and behaviour of regulated entities.</a:t>
            </a:r>
          </a:p>
          <a:p>
            <a:pPr marL="0" indent="0">
              <a:spcBef>
                <a:spcPts val="0"/>
              </a:spcBef>
              <a:buClr>
                <a:srgbClr val="1F2A44"/>
              </a:buClr>
              <a:buNone/>
              <a:defRPr/>
            </a:pPr>
            <a:endParaRPr lang="en-AU" sz="1000" b="1">
              <a:solidFill>
                <a:srgbClr val="1F2A44"/>
              </a:solidFill>
              <a:latin typeface="VIC"/>
              <a:cs typeface="Segoe UI"/>
            </a:endParaRPr>
          </a:p>
          <a:p>
            <a:pPr marL="0" indent="0">
              <a:spcBef>
                <a:spcPts val="0"/>
              </a:spcBef>
              <a:buClr>
                <a:srgbClr val="1F2A44"/>
              </a:buClr>
              <a:buNone/>
              <a:defRPr/>
            </a:pPr>
            <a:r>
              <a:rPr kumimoji="0" lang="en-AU" sz="1000" b="1" i="0" u="none" strike="noStrike" kern="1200" cap="none" spc="0" normalizeH="0" baseline="0" noProof="0">
                <a:ln>
                  <a:noFill/>
                </a:ln>
                <a:solidFill>
                  <a:srgbClr val="1F2A44"/>
                </a:solidFill>
                <a:effectLst/>
                <a:uLnTx/>
                <a:uFillTx/>
                <a:latin typeface="VIC"/>
                <a:cs typeface="Segoe UI"/>
              </a:rPr>
              <a:t>Risk identification </a:t>
            </a:r>
          </a:p>
          <a:p>
            <a:pPr marL="0" indent="0">
              <a:spcBef>
                <a:spcPts val="0"/>
              </a:spcBef>
              <a:buClr>
                <a:srgbClr val="1F2A44"/>
              </a:buClr>
              <a:buNone/>
              <a:defRPr/>
            </a:pPr>
            <a:r>
              <a:rPr lang="en-AU" sz="1000">
                <a:solidFill>
                  <a:srgbClr val="1F2A44"/>
                </a:solidFill>
                <a:latin typeface="VIC"/>
                <a:cs typeface="Segoe UI"/>
              </a:rPr>
              <a:t>Develop a thorough understanding of the regulated environment and potential risks. Identify activities, events, or circumstances that can lead to non-compliance and harms or adverse outcomes that the regulation aims to prevent.</a:t>
            </a:r>
          </a:p>
          <a:p>
            <a:pPr marL="0" indent="0">
              <a:spcBef>
                <a:spcPts val="0"/>
              </a:spcBef>
              <a:buClr>
                <a:srgbClr val="1F2A44"/>
              </a:buClr>
              <a:buNone/>
              <a:defRPr/>
            </a:pPr>
            <a:endParaRPr lang="en-AU" sz="1000">
              <a:solidFill>
                <a:srgbClr val="1F2A44"/>
              </a:solidFill>
              <a:latin typeface="VIC"/>
              <a:cs typeface="Segoe UI"/>
            </a:endParaRPr>
          </a:p>
          <a:p>
            <a:pPr marL="0" indent="0">
              <a:spcBef>
                <a:spcPts val="0"/>
              </a:spcBef>
              <a:buClr>
                <a:srgbClr val="1F2A44"/>
              </a:buClr>
              <a:buNone/>
              <a:defRPr/>
            </a:pPr>
            <a:r>
              <a:rPr kumimoji="0" lang="en-AU" sz="1000" b="1" i="0" u="none" strike="noStrike" kern="1200" cap="none" spc="0" normalizeH="0" baseline="0" noProof="0">
                <a:ln>
                  <a:noFill/>
                </a:ln>
                <a:solidFill>
                  <a:srgbClr val="1F2A44"/>
                </a:solidFill>
                <a:effectLst/>
                <a:uLnTx/>
                <a:uFillTx/>
                <a:latin typeface="VIC"/>
                <a:cs typeface="Segoe UI"/>
              </a:rPr>
              <a:t>Risk assessment</a:t>
            </a:r>
          </a:p>
          <a:p>
            <a:pPr>
              <a:spcAft>
                <a:spcPts val="600"/>
              </a:spcAft>
              <a:buClr>
                <a:srgbClr val="1F2A44"/>
              </a:buClr>
              <a:defRPr/>
            </a:pPr>
            <a:r>
              <a:rPr kumimoji="0" lang="en-AU" sz="1000" i="0" u="none" strike="noStrike" kern="1200" cap="none" spc="0" normalizeH="0" baseline="0" noProof="0">
                <a:ln>
                  <a:noFill/>
                </a:ln>
                <a:solidFill>
                  <a:srgbClr val="1F2A44"/>
                </a:solidFill>
                <a:effectLst/>
                <a:uLnTx/>
                <a:uFillTx/>
                <a:latin typeface="VIC"/>
                <a:cs typeface="Segoe UI"/>
              </a:rPr>
              <a:t>Identify your risk indicators, and how risk assessment is integrated into various processes, such as triaging inspections </a:t>
            </a:r>
            <a:r>
              <a:rPr lang="en-AU" sz="1000">
                <a:solidFill>
                  <a:srgbClr val="1F2A44"/>
                </a:solidFill>
                <a:latin typeface="VIC"/>
                <a:cs typeface="Segoe UI"/>
              </a:rPr>
              <a:t>or informing responsive action. Permissions processes can be a useful source of data to inform the risk assessment. </a:t>
            </a:r>
            <a:r>
              <a:rPr lang="en-AU" sz="1000">
                <a:solidFill>
                  <a:srgbClr val="1F2A44"/>
                </a:solidFill>
                <a:cs typeface="Segoe UI"/>
              </a:rPr>
              <a:t>Other sources of information can be combined with this profile information, such as past complaints or notifications, results of desktop audits, or broader analysis e.g. about overall industry health, performance against specific conditions etc.</a:t>
            </a:r>
            <a:r>
              <a:rPr lang="en-AU" sz="1000" baseline="30000">
                <a:solidFill>
                  <a:srgbClr val="1F2A44"/>
                </a:solidFill>
                <a:cs typeface="Segoe UI"/>
              </a:rPr>
              <a:t>1</a:t>
            </a:r>
            <a:r>
              <a:rPr lang="en-AU" sz="1000">
                <a:solidFill>
                  <a:srgbClr val="1F2A44"/>
                </a:solidFill>
                <a:cs typeface="Segoe UI"/>
              </a:rPr>
              <a:t>  </a:t>
            </a:r>
          </a:p>
          <a:p>
            <a:pPr>
              <a:spcAft>
                <a:spcPts val="600"/>
              </a:spcAft>
              <a:buClr>
                <a:srgbClr val="1F2A44"/>
              </a:buClr>
              <a:defRPr/>
            </a:pPr>
            <a:r>
              <a:rPr lang="en-AU" sz="1000">
                <a:solidFill>
                  <a:srgbClr val="1F2A44"/>
                </a:solidFill>
                <a:cs typeface="Segoe UI"/>
              </a:rPr>
              <a:t>Assess risk at three levels</a:t>
            </a:r>
            <a:r>
              <a:rPr lang="en-AU" sz="1000" baseline="30000">
                <a:solidFill>
                  <a:srgbClr val="1F2A44"/>
                </a:solidFill>
                <a:cs typeface="Segoe UI"/>
              </a:rPr>
              <a:t>2</a:t>
            </a:r>
            <a:r>
              <a:rPr lang="en-AU" sz="1000">
                <a:solidFill>
                  <a:srgbClr val="1F2A44"/>
                </a:solidFill>
                <a:cs typeface="Segoe UI"/>
              </a:rPr>
              <a:t> – at the cohort level (an aggregated view of your entity types or within an industry), at the entity level (an ongoing view of an individual regulated entity), and at the conduct level (a view of a particular instance of non-compliance), by evaluating the likelihood and impact of non-compliance and the level of consequent harm shown as a risk matrix. The risk framework will categorise risks as high, medium or low to guide priorities for regulatory response including scope and purpose of inspection. Information on risk indicators is provided in Part B.</a:t>
            </a:r>
          </a:p>
          <a:p>
            <a:pPr>
              <a:spcAft>
                <a:spcPts val="600"/>
              </a:spcAft>
              <a:buClr>
                <a:srgbClr val="1F2A44"/>
              </a:buClr>
              <a:defRPr/>
            </a:pPr>
            <a:r>
              <a:rPr kumimoji="0" lang="en-AU" sz="1000" i="0" u="none" strike="noStrike" kern="1200" cap="none" spc="0" normalizeH="0" baseline="0" noProof="0">
                <a:ln>
                  <a:noFill/>
                </a:ln>
                <a:solidFill>
                  <a:srgbClr val="1F2A44"/>
                </a:solidFill>
                <a:effectLst/>
                <a:uLnTx/>
                <a:uFillTx/>
                <a:latin typeface="VIC Medium"/>
                <a:cs typeface="Segoe UI"/>
              </a:rPr>
              <a:t> </a:t>
            </a:r>
            <a:endParaRPr lang="en-AU" sz="1000" i="0" u="none" strike="noStrike" kern="1200" cap="none" spc="0" normalizeH="0" baseline="0" noProof="0">
              <a:ln>
                <a:noFill/>
              </a:ln>
              <a:solidFill>
                <a:srgbClr val="1F2A44"/>
              </a:solidFill>
              <a:effectLst/>
              <a:uLnTx/>
              <a:uFillTx/>
              <a:latin typeface="VIC"/>
              <a:cs typeface="Segoe UI"/>
            </a:endParaRPr>
          </a:p>
        </p:txBody>
      </p:sp>
      <p:sp>
        <p:nvSpPr>
          <p:cNvPr id="19" name="Rectangle 18">
            <a:extLst>
              <a:ext uri="{FF2B5EF4-FFF2-40B4-BE49-F238E27FC236}">
                <a16:creationId xmlns:a16="http://schemas.microsoft.com/office/drawing/2014/main" id="{8513E3C8-5438-6E60-D572-54FB561E4035}"/>
              </a:ext>
            </a:extLst>
          </p:cNvPr>
          <p:cNvSpPr/>
          <p:nvPr/>
        </p:nvSpPr>
        <p:spPr>
          <a:xfrm>
            <a:off x="540000" y="2039574"/>
            <a:ext cx="3682750"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180000"/>
            <a:r>
              <a:rPr lang="en-AU" sz="1050" b="1">
                <a:solidFill>
                  <a:schemeClr val="bg1"/>
                </a:solidFill>
                <a:latin typeface="VIC SemiBold" panose="00000700000000000000"/>
              </a:rPr>
              <a:t>UNDERSTANDING YOUR RISK  FRAMEWORK</a:t>
            </a:r>
          </a:p>
        </p:txBody>
      </p:sp>
      <p:sp>
        <p:nvSpPr>
          <p:cNvPr id="6" name="Rectangle 5">
            <a:extLst>
              <a:ext uri="{FF2B5EF4-FFF2-40B4-BE49-F238E27FC236}">
                <a16:creationId xmlns:a16="http://schemas.microsoft.com/office/drawing/2014/main" id="{F5C148B9-F3AC-9777-E757-4C873CB37D12}"/>
              </a:ext>
            </a:extLst>
          </p:cNvPr>
          <p:cNvSpPr/>
          <p:nvPr/>
        </p:nvSpPr>
        <p:spPr>
          <a:xfrm>
            <a:off x="7170420" y="692410"/>
            <a:ext cx="2392680" cy="43883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180000"/>
            <a:r>
              <a:rPr lang="en-AU" sz="1050" b="1">
                <a:solidFill>
                  <a:schemeClr val="tx2"/>
                </a:solidFill>
                <a:latin typeface="VIC SemiBold" panose="00000700000000000000"/>
              </a:rPr>
              <a:t>INDICATIVE RISK INDICATORS</a:t>
            </a:r>
          </a:p>
        </p:txBody>
      </p:sp>
      <p:sp>
        <p:nvSpPr>
          <p:cNvPr id="8" name="Rectangle 7">
            <a:extLst>
              <a:ext uri="{FF2B5EF4-FFF2-40B4-BE49-F238E27FC236}">
                <a16:creationId xmlns:a16="http://schemas.microsoft.com/office/drawing/2014/main" id="{31A46274-3910-CCF7-7CA7-BA3E849A0702}"/>
              </a:ext>
            </a:extLst>
          </p:cNvPr>
          <p:cNvSpPr/>
          <p:nvPr/>
        </p:nvSpPr>
        <p:spPr>
          <a:xfrm>
            <a:off x="0" y="6254151"/>
            <a:ext cx="6540650" cy="603849"/>
          </a:xfrm>
          <a:prstGeom prst="rect">
            <a:avLst/>
          </a:prstGeom>
          <a:noFill/>
          <a:ln w="15875">
            <a:noFill/>
          </a:ln>
        </p:spPr>
        <p:style>
          <a:lnRef idx="2">
            <a:schemeClr val="accent5"/>
          </a:lnRef>
          <a:fillRef idx="1">
            <a:schemeClr val="lt1"/>
          </a:fillRef>
          <a:effectRef idx="0">
            <a:schemeClr val="accent5"/>
          </a:effectRef>
          <a:fontRef idx="minor">
            <a:schemeClr val="dk1"/>
          </a:fontRef>
        </p:style>
        <p:txBody>
          <a:bodyPr lIns="936000" tIns="45720" rIns="144000" bIns="45720" rtlCol="0" anchor="ctr"/>
          <a:lstStyle/>
          <a:p>
            <a:pPr>
              <a:defRPr/>
            </a:pPr>
            <a:endParaRPr lang="en-AU" sz="1050" b="1">
              <a:solidFill>
                <a:srgbClr val="1F2A44"/>
              </a:solidFill>
              <a:latin typeface="+mj-lt"/>
              <a:cs typeface="Segoe UI" panose="020B0502040204020203" pitchFamily="34" charset="0"/>
            </a:endParaRPr>
          </a:p>
        </p:txBody>
      </p:sp>
      <p:sp>
        <p:nvSpPr>
          <p:cNvPr id="3" name="Rectangle 2">
            <a:extLst>
              <a:ext uri="{FF2B5EF4-FFF2-40B4-BE49-F238E27FC236}">
                <a16:creationId xmlns:a16="http://schemas.microsoft.com/office/drawing/2014/main" id="{1DF301C2-A62B-B267-A6E2-FF08EE9D0437}"/>
              </a:ext>
            </a:extLst>
          </p:cNvPr>
          <p:cNvSpPr/>
          <p:nvPr/>
        </p:nvSpPr>
        <p:spPr>
          <a:xfrm>
            <a:off x="-1" y="6254151"/>
            <a:ext cx="6765131" cy="603849"/>
          </a:xfrm>
          <a:prstGeom prst="rect">
            <a:avLst/>
          </a:prstGeom>
          <a:noFill/>
          <a:ln w="15875">
            <a:noFill/>
          </a:ln>
        </p:spPr>
        <p:style>
          <a:lnRef idx="2">
            <a:schemeClr val="accent5"/>
          </a:lnRef>
          <a:fillRef idx="1">
            <a:schemeClr val="lt1"/>
          </a:fillRef>
          <a:effectRef idx="0">
            <a:schemeClr val="accent5"/>
          </a:effectRef>
          <a:fontRef idx="minor">
            <a:schemeClr val="dk1"/>
          </a:fontRef>
        </p:style>
        <p:txBody>
          <a:bodyPr lIns="504000" tIns="0" rIns="144000" bIns="45720" rtlCol="0" anchor="ctr"/>
          <a:lstStyle/>
          <a:p>
            <a:pPr>
              <a:buClr>
                <a:srgbClr val="1F2A44"/>
              </a:buClr>
              <a:defRPr/>
            </a:pPr>
            <a:r>
              <a:rPr lang="en-AU" sz="1000" baseline="30000" dirty="0">
                <a:solidFill>
                  <a:srgbClr val="1F2A44"/>
                </a:solidFill>
              </a:rPr>
              <a:t>1  </a:t>
            </a:r>
            <a:r>
              <a:rPr lang="en-AU" sz="1000" dirty="0">
                <a:solidFill>
                  <a:srgbClr val="1F2A44"/>
                </a:solidFill>
                <a:latin typeface="VIC"/>
                <a:cs typeface="Segoe UI"/>
              </a:rPr>
              <a:t>Refer to the Permissions Playbook.</a:t>
            </a:r>
          </a:p>
          <a:p>
            <a:pPr>
              <a:defRPr/>
            </a:pPr>
            <a:r>
              <a:rPr lang="en-AU" sz="1000" baseline="30000" dirty="0">
                <a:solidFill>
                  <a:srgbClr val="1F2A44"/>
                </a:solidFill>
              </a:rPr>
              <a:t>2 </a:t>
            </a:r>
            <a:r>
              <a:rPr lang="en-AU" sz="1000" dirty="0">
                <a:solidFill>
                  <a:srgbClr val="1F2A44"/>
                </a:solidFill>
              </a:rPr>
              <a:t>See </a:t>
            </a:r>
            <a:r>
              <a:rPr lang="en-AU" sz="1000" dirty="0">
                <a:solidFill>
                  <a:srgbClr val="1F2A44"/>
                </a:solidFill>
                <a:hlinkClick r:id="rId3" action="ppaction://hlinksldjump"/>
              </a:rPr>
              <a:t>Appendices</a:t>
            </a:r>
            <a:r>
              <a:rPr lang="en-AU" sz="1000" dirty="0">
                <a:solidFill>
                  <a:srgbClr val="1F2A44"/>
                </a:solidFill>
              </a:rPr>
              <a:t> for more detail of each of the three data categories (cohort, entity, and conduct).</a:t>
            </a:r>
            <a:endParaRPr lang="en-AU" sz="1000" baseline="30000" dirty="0">
              <a:solidFill>
                <a:srgbClr val="1F2A44"/>
              </a:solidFill>
            </a:endParaRPr>
          </a:p>
        </p:txBody>
      </p:sp>
    </p:spTree>
    <p:extLst>
      <p:ext uri="{BB962C8B-B14F-4D97-AF65-F5344CB8AC3E}">
        <p14:creationId xmlns:p14="http://schemas.microsoft.com/office/powerpoint/2010/main" val="19014113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E23DA01C-FD2B-874B-4B48-75812B602B39}"/>
              </a:ext>
            </a:extLst>
          </p:cNvPr>
          <p:cNvGraphicFramePr>
            <a:graphicFrameLocks noChangeAspect="1"/>
          </p:cNvGraphicFramePr>
          <p:nvPr>
            <p:custDataLst>
              <p:tags r:id="rId1"/>
            </p:custDataLst>
            <p:extLst>
              <p:ext uri="{D42A27DB-BD31-4B8C-83A1-F6EECF244321}">
                <p14:modId xmlns:p14="http://schemas.microsoft.com/office/powerpoint/2010/main" val="177443995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1" imgH="411" progId="TCLayout.ActiveDocument.1">
                  <p:embed/>
                </p:oleObj>
              </mc:Choice>
              <mc:Fallback>
                <p:oleObj name="think-cell Slide" r:id="rId3" imgW="411" imgH="411" progId="TCLayout.ActiveDocument.1">
                  <p:embed/>
                  <p:pic>
                    <p:nvPicPr>
                      <p:cNvPr id="5" name="think-cell data - do not delete" hidden="1">
                        <a:extLst>
                          <a:ext uri="{FF2B5EF4-FFF2-40B4-BE49-F238E27FC236}">
                            <a16:creationId xmlns:a16="http://schemas.microsoft.com/office/drawing/2014/main" id="{E23DA01C-FD2B-874B-4B48-75812B602B3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712FE7-2380-FDBF-7AE6-9DA73456559A}"/>
              </a:ext>
            </a:extLst>
          </p:cNvPr>
          <p:cNvSpPr>
            <a:spLocks noGrp="1"/>
          </p:cNvSpPr>
          <p:nvPr>
            <p:ph type="title"/>
          </p:nvPr>
        </p:nvSpPr>
        <p:spPr>
          <a:xfrm>
            <a:off x="539999" y="292457"/>
            <a:ext cx="8820000" cy="597842"/>
          </a:xfrm>
        </p:spPr>
        <p:txBody>
          <a:bodyPr vert="horz"/>
          <a:lstStyle/>
          <a:p>
            <a:r>
              <a:rPr lang="en-AU" b="1" dirty="0">
                <a:latin typeface="+mj-lt"/>
              </a:rPr>
              <a:t>Technology and systems</a:t>
            </a:r>
            <a:r>
              <a:rPr lang="en-AU" dirty="0">
                <a:latin typeface="+mj-lt"/>
              </a:rPr>
              <a:t> | Understand the digital systems and tools at your disposal</a:t>
            </a:r>
            <a:endParaRPr lang="en-AU" dirty="0">
              <a:highlight>
                <a:srgbClr val="FFFF00"/>
              </a:highlight>
              <a:latin typeface="+mj-lt"/>
            </a:endParaRPr>
          </a:p>
        </p:txBody>
      </p:sp>
      <p:sp>
        <p:nvSpPr>
          <p:cNvPr id="45" name="Content Placeholder 1">
            <a:extLst>
              <a:ext uri="{FF2B5EF4-FFF2-40B4-BE49-F238E27FC236}">
                <a16:creationId xmlns:a16="http://schemas.microsoft.com/office/drawing/2014/main" id="{C2606579-9A97-6DA5-23BF-C3DF2BCB8E74}"/>
              </a:ext>
            </a:extLst>
          </p:cNvPr>
          <p:cNvSpPr>
            <a:spLocks noGrp="1"/>
          </p:cNvSpPr>
          <p:nvPr>
            <p:ph sz="quarter" idx="13"/>
          </p:nvPr>
        </p:nvSpPr>
        <p:spPr>
          <a:xfrm>
            <a:off x="539999" y="1251508"/>
            <a:ext cx="8820000" cy="674576"/>
          </a:xfrm>
        </p:spPr>
        <p:txBody>
          <a:bodyPr vert="horz" lIns="0" tIns="45713" rIns="0" bIns="45713" rtlCol="0" anchor="t">
            <a:noAutofit/>
          </a:bodyPr>
          <a:lstStyle/>
          <a:p>
            <a:pPr marL="0" indent="0">
              <a:buClr>
                <a:schemeClr val="tx2"/>
              </a:buClr>
              <a:buNone/>
            </a:pPr>
            <a:r>
              <a:rPr lang="en-AU" sz="1000" dirty="0">
                <a:latin typeface="VIC SemiBold"/>
                <a:cs typeface="Segoe UI"/>
              </a:rPr>
              <a:t>Review your current suite of digital tools and systems </a:t>
            </a:r>
            <a:r>
              <a:rPr lang="en-AU" sz="1000" dirty="0">
                <a:cs typeface="Segoe UI"/>
              </a:rPr>
              <a:t>to consider whether you are using them to their full potential and how they could be used to support better practice inspections. An in-depth understanding of these tools and how they interact with each other enhances your ability to identify and prioritise opportunities for improvement (as detailed further throughout Part B). Consider the below questions to inform your review.</a:t>
            </a:r>
          </a:p>
        </p:txBody>
      </p:sp>
      <p:sp>
        <p:nvSpPr>
          <p:cNvPr id="4" name="Rectangle 3">
            <a:extLst>
              <a:ext uri="{FF2B5EF4-FFF2-40B4-BE49-F238E27FC236}">
                <a16:creationId xmlns:a16="http://schemas.microsoft.com/office/drawing/2014/main" id="{8753471D-3DB7-5C09-EA7C-EF01F0989D76}"/>
              </a:ext>
            </a:extLst>
          </p:cNvPr>
          <p:cNvSpPr/>
          <p:nvPr/>
        </p:nvSpPr>
        <p:spPr>
          <a:xfrm>
            <a:off x="539997" y="2897675"/>
            <a:ext cx="1037995" cy="62803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Ins="54000" rtlCol="0" anchor="ctr"/>
          <a:lstStyle/>
          <a:p>
            <a:r>
              <a:rPr lang="en-AU" sz="1000">
                <a:solidFill>
                  <a:schemeClr val="bg1">
                    <a:lumMod val="95000"/>
                  </a:schemeClr>
                </a:solidFill>
                <a:latin typeface="VIC SemiBold" panose="00000700000000000000" pitchFamily="50" charset="0"/>
              </a:rPr>
              <a:t>Central database</a:t>
            </a:r>
          </a:p>
        </p:txBody>
      </p:sp>
      <p:sp>
        <p:nvSpPr>
          <p:cNvPr id="11" name="Rectangle 10">
            <a:extLst>
              <a:ext uri="{FF2B5EF4-FFF2-40B4-BE49-F238E27FC236}">
                <a16:creationId xmlns:a16="http://schemas.microsoft.com/office/drawing/2014/main" id="{74C2D160-E46A-0958-AD2A-93B048C7666C}"/>
              </a:ext>
            </a:extLst>
          </p:cNvPr>
          <p:cNvSpPr/>
          <p:nvPr/>
        </p:nvSpPr>
        <p:spPr>
          <a:xfrm>
            <a:off x="539997" y="4499812"/>
            <a:ext cx="1037996" cy="87467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Ins="54000" rtlCol="0" anchor="ctr"/>
          <a:lstStyle/>
          <a:p>
            <a:r>
              <a:rPr lang="en-AU" sz="1000">
                <a:solidFill>
                  <a:schemeClr val="bg1">
                    <a:lumMod val="95000"/>
                  </a:schemeClr>
                </a:solidFill>
                <a:latin typeface="VIC SemiBold" panose="00000700000000000000" pitchFamily="50" charset="0"/>
              </a:rPr>
              <a:t>Case management system(s)</a:t>
            </a:r>
          </a:p>
        </p:txBody>
      </p:sp>
      <p:sp>
        <p:nvSpPr>
          <p:cNvPr id="12" name="Rectangle 11">
            <a:extLst>
              <a:ext uri="{FF2B5EF4-FFF2-40B4-BE49-F238E27FC236}">
                <a16:creationId xmlns:a16="http://schemas.microsoft.com/office/drawing/2014/main" id="{F90A2BE8-D2A2-2AF9-185B-A1DD36356518}"/>
              </a:ext>
            </a:extLst>
          </p:cNvPr>
          <p:cNvSpPr/>
          <p:nvPr/>
        </p:nvSpPr>
        <p:spPr>
          <a:xfrm>
            <a:off x="539998" y="2104412"/>
            <a:ext cx="1037995" cy="75167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Ins="54000" rtlCol="0" anchor="ctr"/>
          <a:lstStyle/>
          <a:p>
            <a:r>
              <a:rPr lang="en-AU" sz="1000" dirty="0">
                <a:solidFill>
                  <a:schemeClr val="bg1">
                    <a:lumMod val="95000"/>
                  </a:schemeClr>
                </a:solidFill>
                <a:latin typeface="VIC SemiBold" panose="00000700000000000000" pitchFamily="50" charset="0"/>
              </a:rPr>
              <a:t>Hardware and In-field tools</a:t>
            </a:r>
          </a:p>
        </p:txBody>
      </p:sp>
      <p:sp>
        <p:nvSpPr>
          <p:cNvPr id="13" name="Rectangle 12">
            <a:extLst>
              <a:ext uri="{FF2B5EF4-FFF2-40B4-BE49-F238E27FC236}">
                <a16:creationId xmlns:a16="http://schemas.microsoft.com/office/drawing/2014/main" id="{BCFAB30B-97FE-B340-3270-B265B3EEE669}"/>
              </a:ext>
            </a:extLst>
          </p:cNvPr>
          <p:cNvSpPr/>
          <p:nvPr/>
        </p:nvSpPr>
        <p:spPr>
          <a:xfrm>
            <a:off x="1577992" y="2104413"/>
            <a:ext cx="7782004" cy="751676"/>
          </a:xfrm>
          <a:prstGeom prst="rect">
            <a:avLst/>
          </a:prstGeom>
          <a:solidFill>
            <a:schemeClr val="bg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0000" rtlCol="0" anchor="t" anchorCtr="0"/>
          <a:lstStyle/>
          <a:p>
            <a:pPr>
              <a:spcAft>
                <a:spcPts val="200"/>
              </a:spcAft>
            </a:pPr>
            <a:r>
              <a:rPr lang="en-AU" sz="1000" dirty="0">
                <a:solidFill>
                  <a:schemeClr val="tx2"/>
                </a:solidFill>
              </a:rPr>
              <a:t>Better practice: Provide inspectors with tools that enable more efficient and consistent inspections. This may include phones, tablets, laptops, computers, or specialised equipment unique to your context.</a:t>
            </a:r>
          </a:p>
          <a:p>
            <a:pPr marL="171450" indent="-171450">
              <a:spcAft>
                <a:spcPts val="200"/>
              </a:spcAft>
              <a:buFont typeface="Wingdings" panose="05000000000000000000" pitchFamily="2" charset="2"/>
              <a:buChar char="q"/>
            </a:pPr>
            <a:r>
              <a:rPr lang="en-AU" sz="1000" dirty="0">
                <a:solidFill>
                  <a:schemeClr val="tx2"/>
                </a:solidFill>
              </a:rPr>
              <a:t>Do your physical tools enable effective information collection and interaction with systems?</a:t>
            </a:r>
          </a:p>
          <a:p>
            <a:pPr marL="171450" indent="-171450">
              <a:spcAft>
                <a:spcPts val="200"/>
              </a:spcAft>
              <a:buFont typeface="Wingdings" panose="05000000000000000000" pitchFamily="2" charset="2"/>
              <a:buChar char="q"/>
            </a:pPr>
            <a:r>
              <a:rPr lang="en-AU" sz="1000" dirty="0">
                <a:solidFill>
                  <a:schemeClr val="tx2"/>
                </a:solidFill>
              </a:rPr>
              <a:t>Are these assets providing value for money and how can they be enhanced to support better practice?</a:t>
            </a:r>
          </a:p>
          <a:p>
            <a:pPr>
              <a:spcAft>
                <a:spcPts val="200"/>
              </a:spcAft>
            </a:pPr>
            <a:endParaRPr lang="en-AU" sz="1000" dirty="0">
              <a:solidFill>
                <a:schemeClr val="tx2"/>
              </a:solidFill>
            </a:endParaRPr>
          </a:p>
        </p:txBody>
      </p:sp>
      <p:sp>
        <p:nvSpPr>
          <p:cNvPr id="14" name="Rectangle 13">
            <a:extLst>
              <a:ext uri="{FF2B5EF4-FFF2-40B4-BE49-F238E27FC236}">
                <a16:creationId xmlns:a16="http://schemas.microsoft.com/office/drawing/2014/main" id="{EE2C1E73-9E21-15FF-D8C0-7A4A6638554E}"/>
              </a:ext>
            </a:extLst>
          </p:cNvPr>
          <p:cNvSpPr/>
          <p:nvPr/>
        </p:nvSpPr>
        <p:spPr>
          <a:xfrm>
            <a:off x="1577988" y="2895131"/>
            <a:ext cx="7782008" cy="628031"/>
          </a:xfrm>
          <a:prstGeom prst="rect">
            <a:avLst/>
          </a:prstGeom>
          <a:solidFill>
            <a:schemeClr val="bg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0000" rtlCol="0" anchor="t" anchorCtr="0"/>
          <a:lstStyle/>
          <a:p>
            <a:pPr>
              <a:spcAft>
                <a:spcPts val="200"/>
              </a:spcAft>
            </a:pPr>
            <a:r>
              <a:rPr lang="en-AU" sz="1000">
                <a:solidFill>
                  <a:schemeClr val="tx2"/>
                </a:solidFill>
              </a:rPr>
              <a:t>Better practice: Record and store information in a central location(s) to support data analysis and use.</a:t>
            </a:r>
          </a:p>
          <a:p>
            <a:pPr marL="171450" indent="-171450">
              <a:spcAft>
                <a:spcPts val="200"/>
              </a:spcAft>
              <a:buFont typeface="Wingdings" panose="05000000000000000000" pitchFamily="2" charset="2"/>
              <a:buChar char="q"/>
            </a:pPr>
            <a:r>
              <a:rPr lang="en-AU" sz="1000">
                <a:solidFill>
                  <a:schemeClr val="tx2"/>
                </a:solidFill>
              </a:rPr>
              <a:t>Is your information stored and retrieved from a singular location or many?</a:t>
            </a:r>
          </a:p>
          <a:p>
            <a:pPr marL="171450" indent="-171450">
              <a:spcAft>
                <a:spcPts val="200"/>
              </a:spcAft>
              <a:buFont typeface="Wingdings" panose="05000000000000000000" pitchFamily="2" charset="2"/>
              <a:buChar char="q"/>
            </a:pPr>
            <a:r>
              <a:rPr lang="en-AU" sz="1000">
                <a:solidFill>
                  <a:schemeClr val="tx2"/>
                </a:solidFill>
              </a:rPr>
              <a:t>Is your database easy to access, is it secure and does it support sophisticated data analysis/assessment?</a:t>
            </a:r>
          </a:p>
        </p:txBody>
      </p:sp>
      <p:sp>
        <p:nvSpPr>
          <p:cNvPr id="15" name="Rectangle 14">
            <a:extLst>
              <a:ext uri="{FF2B5EF4-FFF2-40B4-BE49-F238E27FC236}">
                <a16:creationId xmlns:a16="http://schemas.microsoft.com/office/drawing/2014/main" id="{3AF00FED-5BF9-A07B-BD73-E89AEC618169}"/>
              </a:ext>
            </a:extLst>
          </p:cNvPr>
          <p:cNvSpPr/>
          <p:nvPr/>
        </p:nvSpPr>
        <p:spPr>
          <a:xfrm>
            <a:off x="1577990" y="4492179"/>
            <a:ext cx="7782006" cy="874678"/>
          </a:xfrm>
          <a:prstGeom prst="rect">
            <a:avLst/>
          </a:prstGeom>
          <a:solidFill>
            <a:schemeClr val="bg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0000" rtlCol="0" anchor="t" anchorCtr="0"/>
          <a:lstStyle/>
          <a:p>
            <a:pPr>
              <a:spcAft>
                <a:spcPts val="200"/>
              </a:spcAft>
            </a:pPr>
            <a:r>
              <a:rPr lang="en-AU" sz="1000">
                <a:solidFill>
                  <a:schemeClr val="tx2"/>
                </a:solidFill>
              </a:rPr>
              <a:t>Better practice: Have a system(s) in place to monitor and manage your end-to-end individual cases or work orders.</a:t>
            </a:r>
          </a:p>
          <a:p>
            <a:pPr marL="171450" indent="-171450">
              <a:spcAft>
                <a:spcPts val="200"/>
              </a:spcAft>
              <a:buFont typeface="Wingdings" panose="05000000000000000000" pitchFamily="2" charset="2"/>
              <a:buChar char="q"/>
            </a:pPr>
            <a:r>
              <a:rPr lang="en-AU" sz="1000">
                <a:solidFill>
                  <a:schemeClr val="tx2"/>
                </a:solidFill>
              </a:rPr>
              <a:t>Do you have a system(s) in place for case management? This may be a low-fi system (such as excel status tracker for ongoing cases) or high-fi system (for example a Salesforce system) or a combination.</a:t>
            </a:r>
          </a:p>
          <a:p>
            <a:pPr marL="171450" indent="-171450">
              <a:spcAft>
                <a:spcPts val="200"/>
              </a:spcAft>
              <a:buFont typeface="Wingdings" panose="05000000000000000000" pitchFamily="2" charset="2"/>
              <a:buChar char="q"/>
            </a:pPr>
            <a:r>
              <a:rPr lang="en-AU" sz="1000">
                <a:solidFill>
                  <a:schemeClr val="tx2"/>
                </a:solidFill>
              </a:rPr>
              <a:t>Is your system(s) able to monitor the case, assign tasks, track progress, record information and automate processes?</a:t>
            </a:r>
          </a:p>
        </p:txBody>
      </p:sp>
      <p:sp>
        <p:nvSpPr>
          <p:cNvPr id="16" name="Rectangle 15">
            <a:extLst>
              <a:ext uri="{FF2B5EF4-FFF2-40B4-BE49-F238E27FC236}">
                <a16:creationId xmlns:a16="http://schemas.microsoft.com/office/drawing/2014/main" id="{59B48683-F8AB-3C3C-3276-67B509A8EEC1}"/>
              </a:ext>
            </a:extLst>
          </p:cNvPr>
          <p:cNvSpPr/>
          <p:nvPr/>
        </p:nvSpPr>
        <p:spPr>
          <a:xfrm>
            <a:off x="539997" y="5422040"/>
            <a:ext cx="1037996" cy="6286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Ins="54000" rtlCol="0" anchor="ctr"/>
          <a:lstStyle/>
          <a:p>
            <a:r>
              <a:rPr lang="en-AU" sz="1000">
                <a:solidFill>
                  <a:schemeClr val="bg1">
                    <a:lumMod val="95000"/>
                  </a:schemeClr>
                </a:solidFill>
                <a:latin typeface="VIC SemiBold" panose="00000700000000000000" pitchFamily="50" charset="0"/>
              </a:rPr>
              <a:t>Entity management system(s)</a:t>
            </a:r>
          </a:p>
        </p:txBody>
      </p:sp>
      <p:sp>
        <p:nvSpPr>
          <p:cNvPr id="17" name="Rectangle 16">
            <a:extLst>
              <a:ext uri="{FF2B5EF4-FFF2-40B4-BE49-F238E27FC236}">
                <a16:creationId xmlns:a16="http://schemas.microsoft.com/office/drawing/2014/main" id="{CE178D94-FE93-5BF4-5B52-897A19982393}"/>
              </a:ext>
            </a:extLst>
          </p:cNvPr>
          <p:cNvSpPr/>
          <p:nvPr/>
        </p:nvSpPr>
        <p:spPr>
          <a:xfrm>
            <a:off x="1577992" y="5422040"/>
            <a:ext cx="7782005" cy="628675"/>
          </a:xfrm>
          <a:prstGeom prst="rect">
            <a:avLst/>
          </a:prstGeom>
          <a:solidFill>
            <a:schemeClr val="bg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0000" rtlCol="0" anchor="t" anchorCtr="0"/>
          <a:lstStyle/>
          <a:p>
            <a:pPr>
              <a:spcAft>
                <a:spcPts val="200"/>
              </a:spcAft>
            </a:pPr>
            <a:r>
              <a:rPr lang="en-AU" sz="1000">
                <a:solidFill>
                  <a:schemeClr val="tx2"/>
                </a:solidFill>
              </a:rPr>
              <a:t>Better practice: Have a system/systems to interact with your regulated entities. </a:t>
            </a:r>
          </a:p>
          <a:p>
            <a:pPr marL="171450" indent="-171450">
              <a:spcAft>
                <a:spcPts val="200"/>
              </a:spcAft>
              <a:buFont typeface="Wingdings" panose="05000000000000000000" pitchFamily="2" charset="2"/>
              <a:buChar char="q"/>
            </a:pPr>
            <a:r>
              <a:rPr lang="en-AU" sz="1000">
                <a:solidFill>
                  <a:schemeClr val="tx2"/>
                </a:solidFill>
              </a:rPr>
              <a:t>Do you communicate and track communication with regulated entities in a common system?</a:t>
            </a:r>
          </a:p>
          <a:p>
            <a:pPr marL="171450" indent="-171450">
              <a:spcAft>
                <a:spcPts val="200"/>
              </a:spcAft>
              <a:buFont typeface="Wingdings" panose="05000000000000000000" pitchFamily="2" charset="2"/>
              <a:buChar char="q"/>
            </a:pPr>
            <a:r>
              <a:rPr lang="en-AU" sz="1000">
                <a:solidFill>
                  <a:schemeClr val="tx2"/>
                </a:solidFill>
              </a:rPr>
              <a:t>Can regulated entities interact with you through this system(s) and does this interact with your internal systems?</a:t>
            </a:r>
          </a:p>
        </p:txBody>
      </p:sp>
      <p:sp>
        <p:nvSpPr>
          <p:cNvPr id="18" name="Rectangle 17">
            <a:extLst>
              <a:ext uri="{FF2B5EF4-FFF2-40B4-BE49-F238E27FC236}">
                <a16:creationId xmlns:a16="http://schemas.microsoft.com/office/drawing/2014/main" id="{DB8DB690-0E50-2013-5A82-A3035597BD9F}"/>
              </a:ext>
            </a:extLst>
          </p:cNvPr>
          <p:cNvSpPr/>
          <p:nvPr/>
        </p:nvSpPr>
        <p:spPr>
          <a:xfrm>
            <a:off x="539997" y="3572497"/>
            <a:ext cx="1037995" cy="87467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Ins="54000" rtlCol="0" anchor="ctr"/>
          <a:lstStyle/>
          <a:p>
            <a:r>
              <a:rPr lang="en-AU" sz="1000">
                <a:solidFill>
                  <a:schemeClr val="bg1">
                    <a:lumMod val="95000"/>
                  </a:schemeClr>
                </a:solidFill>
                <a:latin typeface="VIC SemiBold" panose="00000700000000000000" pitchFamily="50" charset="0"/>
              </a:rPr>
              <a:t>Scheduling and resourcing</a:t>
            </a:r>
          </a:p>
        </p:txBody>
      </p:sp>
      <p:sp>
        <p:nvSpPr>
          <p:cNvPr id="19" name="Rectangle 18">
            <a:extLst>
              <a:ext uri="{FF2B5EF4-FFF2-40B4-BE49-F238E27FC236}">
                <a16:creationId xmlns:a16="http://schemas.microsoft.com/office/drawing/2014/main" id="{76B5A443-ABE7-4ABB-7987-42749459C475}"/>
              </a:ext>
            </a:extLst>
          </p:cNvPr>
          <p:cNvSpPr/>
          <p:nvPr/>
        </p:nvSpPr>
        <p:spPr>
          <a:xfrm>
            <a:off x="1577990" y="3567408"/>
            <a:ext cx="7782007" cy="874678"/>
          </a:xfrm>
          <a:prstGeom prst="rect">
            <a:avLst/>
          </a:prstGeom>
          <a:solidFill>
            <a:schemeClr val="bg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0000" rtlCol="0" anchor="t" anchorCtr="0"/>
          <a:lstStyle/>
          <a:p>
            <a:pPr>
              <a:spcAft>
                <a:spcPts val="100"/>
              </a:spcAft>
            </a:pPr>
            <a:r>
              <a:rPr lang="en-AU" sz="1000">
                <a:solidFill>
                  <a:schemeClr val="tx2"/>
                </a:solidFill>
              </a:rPr>
              <a:t>Better practice: Use an effective system(s) to monitor and manage work assignments, staff and resources.</a:t>
            </a:r>
          </a:p>
          <a:p>
            <a:pPr marL="228600" indent="-228600">
              <a:spcAft>
                <a:spcPts val="100"/>
              </a:spcAft>
              <a:buFont typeface="Wingdings" panose="05000000000000000000" pitchFamily="2" charset="2"/>
              <a:buChar char="q"/>
            </a:pPr>
            <a:r>
              <a:rPr lang="en-AU" sz="1000">
                <a:solidFill>
                  <a:schemeClr val="tx2"/>
                </a:solidFill>
              </a:rPr>
              <a:t>Do you use a singular system or a combination of sources (for example calendars)?</a:t>
            </a:r>
          </a:p>
          <a:p>
            <a:pPr marL="228600" indent="-228600">
              <a:spcAft>
                <a:spcPts val="100"/>
              </a:spcAft>
              <a:buFont typeface="Wingdings" panose="05000000000000000000" pitchFamily="2" charset="2"/>
              <a:buChar char="q"/>
            </a:pPr>
            <a:r>
              <a:rPr lang="en-AU" sz="1000">
                <a:solidFill>
                  <a:schemeClr val="tx2"/>
                </a:solidFill>
              </a:rPr>
              <a:t>Does your scheduling interact and support other systems (for example case management system)? </a:t>
            </a:r>
          </a:p>
          <a:p>
            <a:pPr marL="228600" indent="-228600">
              <a:spcAft>
                <a:spcPts val="100"/>
              </a:spcAft>
              <a:buFont typeface="Wingdings" panose="05000000000000000000" pitchFamily="2" charset="2"/>
              <a:buChar char="q"/>
            </a:pPr>
            <a:r>
              <a:rPr lang="en-AU" sz="1000">
                <a:solidFill>
                  <a:schemeClr val="tx2"/>
                </a:solidFill>
              </a:rPr>
              <a:t>Are inspectors and internal staff able to use your system(s) to schedule activities, interact with each other, view availability and collect insights?</a:t>
            </a:r>
          </a:p>
        </p:txBody>
      </p:sp>
    </p:spTree>
    <p:extLst>
      <p:ext uri="{BB962C8B-B14F-4D97-AF65-F5344CB8AC3E}">
        <p14:creationId xmlns:p14="http://schemas.microsoft.com/office/powerpoint/2010/main" val="2259921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4489BA1D-3706-9D9F-3A0F-168A0E11C3D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4" imgH="273" progId="TCLayout.ActiveDocument.1">
                  <p:embed/>
                </p:oleObj>
              </mc:Choice>
              <mc:Fallback>
                <p:oleObj name="think-cell Slide" r:id="rId4" imgW="274" imgH="273" progId="TCLayout.ActiveDocument.1">
                  <p:embed/>
                  <p:pic>
                    <p:nvPicPr>
                      <p:cNvPr id="5" name="think-cell data - do not delete" hidden="1">
                        <a:extLst>
                          <a:ext uri="{FF2B5EF4-FFF2-40B4-BE49-F238E27FC236}">
                            <a16:creationId xmlns:a16="http://schemas.microsoft.com/office/drawing/2014/main" id="{4489BA1D-3706-9D9F-3A0F-168A0E11C3D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B853E69-A90C-3E89-6E59-4F50810429A8}"/>
              </a:ext>
            </a:extLst>
          </p:cNvPr>
          <p:cNvSpPr>
            <a:spLocks noGrp="1"/>
          </p:cNvSpPr>
          <p:nvPr>
            <p:ph type="title"/>
          </p:nvPr>
        </p:nvSpPr>
        <p:spPr>
          <a:xfrm>
            <a:off x="539999" y="541756"/>
            <a:ext cx="8820000" cy="348543"/>
          </a:xfrm>
        </p:spPr>
        <p:txBody>
          <a:bodyPr vert="horz"/>
          <a:lstStyle/>
          <a:p>
            <a:r>
              <a:rPr lang="en-AU" b="1"/>
              <a:t>Pause and reflect </a:t>
            </a:r>
            <a:r>
              <a:rPr lang="en-AU"/>
              <a:t>|</a:t>
            </a:r>
            <a:r>
              <a:rPr lang="en-AU" b="1"/>
              <a:t> </a:t>
            </a:r>
            <a:r>
              <a:rPr lang="en-AU"/>
              <a:t>Summary of Part A – getting the foundations in place</a:t>
            </a:r>
          </a:p>
        </p:txBody>
      </p:sp>
      <p:sp>
        <p:nvSpPr>
          <p:cNvPr id="38" name="Content Placeholder 1">
            <a:extLst>
              <a:ext uri="{FF2B5EF4-FFF2-40B4-BE49-F238E27FC236}">
                <a16:creationId xmlns:a16="http://schemas.microsoft.com/office/drawing/2014/main" id="{2216DF5D-5812-9882-391A-17A310306D05}"/>
              </a:ext>
            </a:extLst>
          </p:cNvPr>
          <p:cNvSpPr>
            <a:spLocks noGrp="1"/>
          </p:cNvSpPr>
          <p:nvPr>
            <p:ph sz="quarter" idx="13"/>
          </p:nvPr>
        </p:nvSpPr>
        <p:spPr>
          <a:xfrm>
            <a:off x="539999" y="1173185"/>
            <a:ext cx="8820000" cy="744932"/>
          </a:xfrm>
        </p:spPr>
        <p:txBody>
          <a:bodyPr vert="horz" lIns="0" tIns="45713" rIns="0" bIns="45713" rtlCol="0" anchor="t">
            <a:noAutofit/>
          </a:bodyPr>
          <a:lstStyle/>
          <a:p>
            <a:pPr marL="0" indent="0">
              <a:buClr>
                <a:schemeClr val="tx2"/>
              </a:buClr>
              <a:buNone/>
            </a:pPr>
            <a:r>
              <a:rPr lang="en-AU" sz="1100">
                <a:latin typeface="VIC SemiBold" panose="00000700000000000000" pitchFamily="2" charset="0"/>
                <a:cs typeface="Segoe UI"/>
              </a:rPr>
              <a:t>Part A supports you </a:t>
            </a:r>
            <a:r>
              <a:rPr lang="en-AU" sz="1100" b="1">
                <a:cs typeface="Segoe UI"/>
              </a:rPr>
              <a:t>to ensure your regulatory foundations are in place</a:t>
            </a:r>
            <a:r>
              <a:rPr lang="en-AU" sz="1100">
                <a:cs typeface="Segoe UI"/>
              </a:rPr>
              <a:t>. Use this understanding to inform your view of better practice and identify opportunities for improvement. </a:t>
            </a:r>
          </a:p>
          <a:p>
            <a:pPr marL="0" indent="0">
              <a:spcBef>
                <a:spcPts val="0"/>
              </a:spcBef>
              <a:buClr>
                <a:schemeClr val="tx2"/>
              </a:buClr>
              <a:buNone/>
            </a:pPr>
            <a:r>
              <a:rPr lang="en-AU" sz="1100">
                <a:cs typeface="Segoe UI"/>
              </a:rPr>
              <a:t>Review the below to reflect on Part A and ensure your understanding before moving to Part B.</a:t>
            </a:r>
          </a:p>
        </p:txBody>
      </p:sp>
      <p:sp>
        <p:nvSpPr>
          <p:cNvPr id="40" name="Rectangle 39">
            <a:extLst>
              <a:ext uri="{FF2B5EF4-FFF2-40B4-BE49-F238E27FC236}">
                <a16:creationId xmlns:a16="http://schemas.microsoft.com/office/drawing/2014/main" id="{A03A6873-E87A-A527-EBAE-F4B40FDFF899}"/>
              </a:ext>
            </a:extLst>
          </p:cNvPr>
          <p:cNvSpPr/>
          <p:nvPr/>
        </p:nvSpPr>
        <p:spPr>
          <a:xfrm>
            <a:off x="539999" y="1890575"/>
            <a:ext cx="4824155" cy="2207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algn="ctr"/>
            <a:r>
              <a:rPr lang="en-AU" sz="1050">
                <a:solidFill>
                  <a:schemeClr val="bg1"/>
                </a:solidFill>
                <a:latin typeface="VIC SemiBold" panose="00000700000000000000" pitchFamily="50" charset="0"/>
              </a:rPr>
              <a:t>FOUNDATIONS THAT UNDERPIN ‘BETTER PRACTICE’ INCLUDE…</a:t>
            </a:r>
          </a:p>
        </p:txBody>
      </p:sp>
      <p:sp>
        <p:nvSpPr>
          <p:cNvPr id="43" name="Rectangle 42">
            <a:extLst>
              <a:ext uri="{FF2B5EF4-FFF2-40B4-BE49-F238E27FC236}">
                <a16:creationId xmlns:a16="http://schemas.microsoft.com/office/drawing/2014/main" id="{81674B3B-4879-0B01-F101-DE07FC0504F2}"/>
              </a:ext>
            </a:extLst>
          </p:cNvPr>
          <p:cNvSpPr/>
          <p:nvPr/>
        </p:nvSpPr>
        <p:spPr>
          <a:xfrm>
            <a:off x="539999" y="2195254"/>
            <a:ext cx="4824155" cy="7937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r>
              <a:rPr lang="en-AU" sz="1050" dirty="0">
                <a:solidFill>
                  <a:schemeClr val="tx1"/>
                </a:solidFill>
                <a:latin typeface="+mj-lt"/>
                <a:cs typeface="Segoe UI" panose="020B0502040204020203" pitchFamily="34" charset="0"/>
              </a:rPr>
              <a:t>Do you have a  deep understanding of your </a:t>
            </a:r>
            <a:r>
              <a:rPr lang="en-AU" sz="1050" dirty="0">
                <a:solidFill>
                  <a:schemeClr val="tx1"/>
                </a:solidFill>
                <a:latin typeface="+mj-lt"/>
                <a:cs typeface="Segoe UI" panose="020B0502040204020203" pitchFamily="34" charset="0"/>
                <a:hlinkClick r:id="rId6" action="ppaction://hlinksldjump"/>
              </a:rPr>
              <a:t>regulatory approach </a:t>
            </a:r>
            <a:r>
              <a:rPr lang="en-AU" sz="1050" dirty="0">
                <a:solidFill>
                  <a:schemeClr val="tx1"/>
                </a:solidFill>
                <a:latin typeface="+mj-lt"/>
                <a:cs typeface="Segoe UI" panose="020B0502040204020203" pitchFamily="34" charset="0"/>
              </a:rPr>
              <a:t>which you can use to guide better practice inspections?  Does your compliance monitoring program reflect the regulatory approach? Does your process and approach support continuous improvement?</a:t>
            </a:r>
          </a:p>
        </p:txBody>
      </p:sp>
      <p:sp>
        <p:nvSpPr>
          <p:cNvPr id="46" name="Rectangle 45">
            <a:extLst>
              <a:ext uri="{FF2B5EF4-FFF2-40B4-BE49-F238E27FC236}">
                <a16:creationId xmlns:a16="http://schemas.microsoft.com/office/drawing/2014/main" id="{07A85F0A-14B7-EC36-42AB-307AD80844B8}"/>
              </a:ext>
            </a:extLst>
          </p:cNvPr>
          <p:cNvSpPr/>
          <p:nvPr/>
        </p:nvSpPr>
        <p:spPr>
          <a:xfrm>
            <a:off x="539999" y="3072884"/>
            <a:ext cx="4824155" cy="7937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163"/>
              </a:spcBef>
              <a:spcAft>
                <a:spcPts val="488"/>
              </a:spcAft>
            </a:pPr>
            <a:r>
              <a:rPr lang="en-AU" sz="1050">
                <a:solidFill>
                  <a:schemeClr val="tx1"/>
                </a:solidFill>
                <a:latin typeface="+mj-lt"/>
                <a:cs typeface="Segoe UI" panose="020B0502040204020203" pitchFamily="34" charset="0"/>
              </a:rPr>
              <a:t>Are you clear on your </a:t>
            </a:r>
            <a:r>
              <a:rPr lang="en-AU" sz="1050">
                <a:solidFill>
                  <a:schemeClr val="tx1"/>
                </a:solidFill>
                <a:latin typeface="+mj-lt"/>
                <a:cs typeface="Segoe UI" panose="020B0502040204020203" pitchFamily="34" charset="0"/>
                <a:hlinkClick r:id="rId7" action="ppaction://hlinksldjump"/>
              </a:rPr>
              <a:t>mix of inspections</a:t>
            </a:r>
            <a:r>
              <a:rPr lang="en-AU" sz="1050">
                <a:solidFill>
                  <a:schemeClr val="tx1"/>
                </a:solidFill>
                <a:latin typeface="+mj-lt"/>
                <a:cs typeface="Segoe UI" panose="020B0502040204020203" pitchFamily="34" charset="0"/>
              </a:rPr>
              <a:t> and your business rules that guide the selection of different inspection types? Does your mix of inspections reflect the trade offs articulated in your regulatory approach? </a:t>
            </a:r>
          </a:p>
        </p:txBody>
      </p:sp>
      <p:sp>
        <p:nvSpPr>
          <p:cNvPr id="49" name="Rectangle 48">
            <a:extLst>
              <a:ext uri="{FF2B5EF4-FFF2-40B4-BE49-F238E27FC236}">
                <a16:creationId xmlns:a16="http://schemas.microsoft.com/office/drawing/2014/main" id="{EA9EB7A7-55B6-ECB5-E0C3-61F683F5FB09}"/>
              </a:ext>
            </a:extLst>
          </p:cNvPr>
          <p:cNvSpPr/>
          <p:nvPr/>
        </p:nvSpPr>
        <p:spPr>
          <a:xfrm>
            <a:off x="539999" y="3950512"/>
            <a:ext cx="4824155" cy="7937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163"/>
              </a:spcBef>
              <a:spcAft>
                <a:spcPts val="488"/>
              </a:spcAft>
            </a:pPr>
            <a:r>
              <a:rPr lang="en-AU" sz="1050">
                <a:solidFill>
                  <a:schemeClr val="tx1"/>
                </a:solidFill>
                <a:latin typeface="+mj-lt"/>
                <a:cs typeface="Segoe UI" panose="020B0502040204020203" pitchFamily="34" charset="0"/>
                <a:hlinkClick r:id="rId8" action="ppaction://hlinksldjump"/>
              </a:rPr>
              <a:t>Does your approach to resourcing</a:t>
            </a:r>
            <a:r>
              <a:rPr lang="en-AU" sz="1050">
                <a:solidFill>
                  <a:schemeClr val="tx1"/>
                </a:solidFill>
                <a:latin typeface="+mj-lt"/>
                <a:cs typeface="Segoe UI" panose="020B0502040204020203" pitchFamily="34" charset="0"/>
              </a:rPr>
              <a:t> and</a:t>
            </a:r>
            <a:r>
              <a:rPr lang="en-AU" sz="1050">
                <a:solidFill>
                  <a:schemeClr val="tx1"/>
                </a:solidFill>
                <a:latin typeface="+mj-lt"/>
                <a:cs typeface="Segoe UI" panose="020B0502040204020203" pitchFamily="34" charset="0"/>
                <a:hlinkClick r:id="rId9" action="ppaction://hlinksldjump"/>
              </a:rPr>
              <a:t> to risk </a:t>
            </a:r>
            <a:r>
              <a:rPr lang="en-AU" sz="1050">
                <a:solidFill>
                  <a:schemeClr val="tx1"/>
                </a:solidFill>
                <a:latin typeface="+mj-lt"/>
                <a:cs typeface="Segoe UI" panose="020B0502040204020203" pitchFamily="34" charset="0"/>
              </a:rPr>
              <a:t> support and inform better practice inspections and reflect your regulatory approach? Do you have the right balance of resources across your functions to address risks? </a:t>
            </a:r>
          </a:p>
        </p:txBody>
      </p:sp>
      <p:sp>
        <p:nvSpPr>
          <p:cNvPr id="52" name="Rectangle 51">
            <a:extLst>
              <a:ext uri="{FF2B5EF4-FFF2-40B4-BE49-F238E27FC236}">
                <a16:creationId xmlns:a16="http://schemas.microsoft.com/office/drawing/2014/main" id="{41728C76-7754-0230-51F6-045182D531B1}"/>
              </a:ext>
            </a:extLst>
          </p:cNvPr>
          <p:cNvSpPr/>
          <p:nvPr/>
        </p:nvSpPr>
        <p:spPr>
          <a:xfrm>
            <a:off x="539999" y="4828141"/>
            <a:ext cx="4824155" cy="630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163"/>
              </a:spcBef>
              <a:spcAft>
                <a:spcPts val="488"/>
              </a:spcAft>
            </a:pPr>
            <a:r>
              <a:rPr lang="en-AU" sz="1050" dirty="0">
                <a:solidFill>
                  <a:schemeClr val="tx1"/>
                </a:solidFill>
                <a:latin typeface="+mj-lt"/>
                <a:cs typeface="Segoe UI" panose="020B0502040204020203" pitchFamily="34" charset="0"/>
                <a:hlinkClick r:id="rId10" action="ppaction://hlinksldjump"/>
              </a:rPr>
              <a:t>Have you optimised your Information and data management processes </a:t>
            </a:r>
            <a:r>
              <a:rPr lang="en-AU" sz="1050" dirty="0">
                <a:solidFill>
                  <a:schemeClr val="tx1"/>
                </a:solidFill>
                <a:latin typeface="+mj-lt"/>
                <a:cs typeface="Segoe UI" panose="020B0502040204020203" pitchFamily="34" charset="0"/>
              </a:rPr>
              <a:t>and </a:t>
            </a:r>
            <a:r>
              <a:rPr lang="en-AU" sz="1050" dirty="0">
                <a:solidFill>
                  <a:schemeClr val="tx1"/>
                </a:solidFill>
                <a:latin typeface="+mj-lt"/>
                <a:cs typeface="Segoe UI" panose="020B0502040204020203" pitchFamily="34" charset="0"/>
                <a:hlinkClick r:id="rId11" action="ppaction://hlinksldjump"/>
              </a:rPr>
              <a:t>digital systems </a:t>
            </a:r>
            <a:r>
              <a:rPr lang="en-AU" sz="1050" dirty="0">
                <a:solidFill>
                  <a:schemeClr val="tx1"/>
                </a:solidFill>
                <a:latin typeface="+mj-lt"/>
                <a:cs typeface="Segoe UI" panose="020B0502040204020203" pitchFamily="34" charset="0"/>
              </a:rPr>
              <a:t>to support inspection processes and measure the effectiveness of your compliance monitoring program. </a:t>
            </a:r>
          </a:p>
        </p:txBody>
      </p:sp>
      <p:sp>
        <p:nvSpPr>
          <p:cNvPr id="55" name="Rectangle 54">
            <a:extLst>
              <a:ext uri="{FF2B5EF4-FFF2-40B4-BE49-F238E27FC236}">
                <a16:creationId xmlns:a16="http://schemas.microsoft.com/office/drawing/2014/main" id="{6622CD2D-507F-46C2-AD9A-F14803979A86}"/>
              </a:ext>
            </a:extLst>
          </p:cNvPr>
          <p:cNvSpPr/>
          <p:nvPr/>
        </p:nvSpPr>
        <p:spPr>
          <a:xfrm>
            <a:off x="539999" y="5542112"/>
            <a:ext cx="4824155" cy="630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163"/>
              </a:spcBef>
              <a:spcAft>
                <a:spcPts val="488"/>
              </a:spcAft>
            </a:pPr>
            <a:r>
              <a:rPr lang="en-AU" sz="1050" dirty="0">
                <a:solidFill>
                  <a:schemeClr val="tx1"/>
                </a:solidFill>
                <a:latin typeface="+mj-lt"/>
                <a:cs typeface="Segoe UI" panose="020B0502040204020203" pitchFamily="34" charset="0"/>
              </a:rPr>
              <a:t>Outline your current compliance monitoring processes from upstream to downstream to create a comparison for better practice (Part B).</a:t>
            </a:r>
          </a:p>
        </p:txBody>
      </p:sp>
      <p:sp>
        <p:nvSpPr>
          <p:cNvPr id="41" name="Rectangle 40">
            <a:extLst>
              <a:ext uri="{FF2B5EF4-FFF2-40B4-BE49-F238E27FC236}">
                <a16:creationId xmlns:a16="http://schemas.microsoft.com/office/drawing/2014/main" id="{1992BEFB-3B05-8D01-CAF2-DBD207247ABD}"/>
              </a:ext>
            </a:extLst>
          </p:cNvPr>
          <p:cNvSpPr/>
          <p:nvPr/>
        </p:nvSpPr>
        <p:spPr>
          <a:xfrm>
            <a:off x="5453054" y="1890575"/>
            <a:ext cx="3906945" cy="22079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a:solidFill>
                  <a:schemeClr val="tx2"/>
                </a:solidFill>
                <a:latin typeface="VIC SemiBold" panose="00000700000000000000" pitchFamily="50" charset="0"/>
              </a:rPr>
              <a:t>DIGITAL READINESS MEANS…</a:t>
            </a:r>
          </a:p>
        </p:txBody>
      </p:sp>
      <p:sp>
        <p:nvSpPr>
          <p:cNvPr id="44" name="Rectangle 43">
            <a:extLst>
              <a:ext uri="{FF2B5EF4-FFF2-40B4-BE49-F238E27FC236}">
                <a16:creationId xmlns:a16="http://schemas.microsoft.com/office/drawing/2014/main" id="{BDE5F43A-6E25-ECF3-0935-09CA02DF34D6}"/>
              </a:ext>
            </a:extLst>
          </p:cNvPr>
          <p:cNvSpPr/>
          <p:nvPr/>
        </p:nvSpPr>
        <p:spPr>
          <a:xfrm>
            <a:off x="5453054" y="2195254"/>
            <a:ext cx="3906945" cy="793745"/>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200"/>
              </a:spcBef>
              <a:spcAft>
                <a:spcPts val="600"/>
              </a:spcAft>
            </a:pPr>
            <a:r>
              <a:rPr lang="en-AU" sz="1050" dirty="0">
                <a:solidFill>
                  <a:schemeClr val="tx1"/>
                </a:solidFill>
                <a:latin typeface="+mj-lt"/>
                <a:cs typeface="Segoe UI" panose="020B0502040204020203" pitchFamily="34" charset="0"/>
              </a:rPr>
              <a:t>You use your current digital tools to their full ability to create efficient workflows and reduce manual involvement.</a:t>
            </a:r>
          </a:p>
        </p:txBody>
      </p:sp>
      <p:sp>
        <p:nvSpPr>
          <p:cNvPr id="47" name="Rectangle 46">
            <a:extLst>
              <a:ext uri="{FF2B5EF4-FFF2-40B4-BE49-F238E27FC236}">
                <a16:creationId xmlns:a16="http://schemas.microsoft.com/office/drawing/2014/main" id="{0EB83D79-F87C-A1FD-9AD7-740D9041891E}"/>
              </a:ext>
            </a:extLst>
          </p:cNvPr>
          <p:cNvSpPr/>
          <p:nvPr/>
        </p:nvSpPr>
        <p:spPr>
          <a:xfrm>
            <a:off x="5453054" y="3072884"/>
            <a:ext cx="3906945" cy="793745"/>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163"/>
              </a:spcBef>
              <a:spcAft>
                <a:spcPts val="488"/>
              </a:spcAft>
            </a:pPr>
            <a:r>
              <a:rPr lang="en-AU" sz="1050">
                <a:solidFill>
                  <a:schemeClr val="tx1"/>
                </a:solidFill>
                <a:latin typeface="+mj-lt"/>
                <a:cs typeface="Segoe UI" panose="020B0502040204020203" pitchFamily="34" charset="0"/>
              </a:rPr>
              <a:t>You have defined business rules where relevant to support digital workflows and potential automation.</a:t>
            </a:r>
          </a:p>
        </p:txBody>
      </p:sp>
      <p:sp>
        <p:nvSpPr>
          <p:cNvPr id="50" name="Rectangle 49">
            <a:extLst>
              <a:ext uri="{FF2B5EF4-FFF2-40B4-BE49-F238E27FC236}">
                <a16:creationId xmlns:a16="http://schemas.microsoft.com/office/drawing/2014/main" id="{472EE774-4B45-E61F-C39C-472DC937BAB3}"/>
              </a:ext>
            </a:extLst>
          </p:cNvPr>
          <p:cNvSpPr/>
          <p:nvPr/>
        </p:nvSpPr>
        <p:spPr>
          <a:xfrm>
            <a:off x="5453054" y="3950512"/>
            <a:ext cx="3906945" cy="793745"/>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163"/>
              </a:spcBef>
              <a:spcAft>
                <a:spcPts val="488"/>
              </a:spcAft>
            </a:pPr>
            <a:r>
              <a:rPr lang="en-AU" sz="1050">
                <a:solidFill>
                  <a:schemeClr val="tx1"/>
                </a:solidFill>
                <a:latin typeface="+mj-lt"/>
                <a:cs typeface="Segoe UI"/>
              </a:rPr>
              <a:t>You use and categorise information effectively, with business rules for how intelligence informs risk assessment to provide the basis of triaging and resource allocation. </a:t>
            </a:r>
          </a:p>
        </p:txBody>
      </p:sp>
      <p:sp>
        <p:nvSpPr>
          <p:cNvPr id="53" name="Rectangle 52">
            <a:extLst>
              <a:ext uri="{FF2B5EF4-FFF2-40B4-BE49-F238E27FC236}">
                <a16:creationId xmlns:a16="http://schemas.microsoft.com/office/drawing/2014/main" id="{2B6417F2-53E9-6DEC-3C8C-536B65F2C04B}"/>
              </a:ext>
            </a:extLst>
          </p:cNvPr>
          <p:cNvSpPr/>
          <p:nvPr/>
        </p:nvSpPr>
        <p:spPr>
          <a:xfrm>
            <a:off x="5453054" y="4828141"/>
            <a:ext cx="3906945" cy="630088"/>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163"/>
              </a:spcBef>
              <a:spcAft>
                <a:spcPts val="488"/>
              </a:spcAft>
            </a:pPr>
            <a:r>
              <a:rPr lang="en-AU" sz="1050">
                <a:solidFill>
                  <a:schemeClr val="tx1"/>
                </a:solidFill>
                <a:latin typeface="+mj-lt"/>
                <a:cs typeface="Segoe UI"/>
              </a:rPr>
              <a:t>You have a detailed understanding of your compliance processes, considering how systems interact with each other to design digital process flows.</a:t>
            </a:r>
          </a:p>
        </p:txBody>
      </p:sp>
      <p:sp>
        <p:nvSpPr>
          <p:cNvPr id="56" name="Rectangle 55">
            <a:extLst>
              <a:ext uri="{FF2B5EF4-FFF2-40B4-BE49-F238E27FC236}">
                <a16:creationId xmlns:a16="http://schemas.microsoft.com/office/drawing/2014/main" id="{C4378C83-EAC2-C801-FDC7-2181277A8AFE}"/>
              </a:ext>
            </a:extLst>
          </p:cNvPr>
          <p:cNvSpPr/>
          <p:nvPr/>
        </p:nvSpPr>
        <p:spPr>
          <a:xfrm>
            <a:off x="5453054" y="5542112"/>
            <a:ext cx="3906945" cy="630088"/>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200"/>
              </a:spcBef>
              <a:spcAft>
                <a:spcPts val="600"/>
              </a:spcAft>
            </a:pPr>
            <a:r>
              <a:rPr lang="en-AU" sz="1050">
                <a:solidFill>
                  <a:schemeClr val="tx1"/>
                </a:solidFill>
                <a:latin typeface="+mj-lt"/>
                <a:cs typeface="Segoe UI" panose="020B0502040204020203" pitchFamily="34" charset="0"/>
              </a:rPr>
              <a:t>You have defined priorities for digital reform in your inspection process, highlighting the most beneficial opportunities for the required resources.</a:t>
            </a:r>
          </a:p>
        </p:txBody>
      </p:sp>
    </p:spTree>
    <p:extLst>
      <p:ext uri="{BB962C8B-B14F-4D97-AF65-F5344CB8AC3E}">
        <p14:creationId xmlns:p14="http://schemas.microsoft.com/office/powerpoint/2010/main" val="4070250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BE8670-6D23-469F-467A-78776A0BE96C}"/>
              </a:ext>
            </a:extLst>
          </p:cNvPr>
          <p:cNvSpPr/>
          <p:nvPr/>
        </p:nvSpPr>
        <p:spPr>
          <a:xfrm>
            <a:off x="0" y="0"/>
            <a:ext cx="990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srgbClr val="D2D4DA"/>
              </a:solidFill>
              <a:effectLst/>
              <a:uLnTx/>
              <a:uFillTx/>
              <a:latin typeface="VIC"/>
              <a:ea typeface="+mn-ea"/>
              <a:cs typeface="+mn-cs"/>
            </a:endParaRPr>
          </a:p>
        </p:txBody>
      </p:sp>
      <p:grpSp>
        <p:nvGrpSpPr>
          <p:cNvPr id="9" name="Graphic elements">
            <a:extLst>
              <a:ext uri="{FF2B5EF4-FFF2-40B4-BE49-F238E27FC236}">
                <a16:creationId xmlns:a16="http://schemas.microsoft.com/office/drawing/2014/main" id="{BB6E8CE4-87FF-721A-AF74-494D4FEE2829}"/>
              </a:ext>
            </a:extLst>
          </p:cNvPr>
          <p:cNvGrpSpPr/>
          <p:nvPr/>
        </p:nvGrpSpPr>
        <p:grpSpPr>
          <a:xfrm flipH="1">
            <a:off x="-1" y="5785669"/>
            <a:ext cx="2139887" cy="1072330"/>
            <a:chOff x="3535488" y="2524125"/>
            <a:chExt cx="8643185" cy="4331239"/>
          </a:xfrm>
        </p:grpSpPr>
        <p:sp>
          <p:nvSpPr>
            <p:cNvPr id="10" name="Freeform: Shape 9">
              <a:extLst>
                <a:ext uri="{FF2B5EF4-FFF2-40B4-BE49-F238E27FC236}">
                  <a16:creationId xmlns:a16="http://schemas.microsoft.com/office/drawing/2014/main" id="{705CDEEF-E0FA-9BE5-CB6B-09C327240BF6}"/>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1"/>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1" name="Freeform: Shape 10">
              <a:extLst>
                <a:ext uri="{FF2B5EF4-FFF2-40B4-BE49-F238E27FC236}">
                  <a16:creationId xmlns:a16="http://schemas.microsoft.com/office/drawing/2014/main" id="{89BEC076-95AD-607D-59AA-40B320AC0DFB}"/>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alpha val="20000"/>
              </a:schemeClr>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2" name="Freeform: Shape 11">
              <a:extLst>
                <a:ext uri="{FF2B5EF4-FFF2-40B4-BE49-F238E27FC236}">
                  <a16:creationId xmlns:a16="http://schemas.microsoft.com/office/drawing/2014/main" id="{66C96539-AEB0-6726-6403-09FF65C1CC20}"/>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bg1">
                <a:alpha val="7000"/>
              </a:schemeClr>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3" name="Freeform: Shape 12">
              <a:extLst>
                <a:ext uri="{FF2B5EF4-FFF2-40B4-BE49-F238E27FC236}">
                  <a16:creationId xmlns:a16="http://schemas.microsoft.com/office/drawing/2014/main" id="{28523086-ED11-C3E7-D770-71152F06DC36}"/>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5"/>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grpSp>
      <p:sp>
        <p:nvSpPr>
          <p:cNvPr id="3" name="Rectangle 2">
            <a:extLst>
              <a:ext uri="{FF2B5EF4-FFF2-40B4-BE49-F238E27FC236}">
                <a16:creationId xmlns:a16="http://schemas.microsoft.com/office/drawing/2014/main" id="{9D03B381-A2F2-6355-620D-C7E18F90D71B}"/>
              </a:ext>
            </a:extLst>
          </p:cNvPr>
          <p:cNvSpPr/>
          <p:nvPr/>
        </p:nvSpPr>
        <p:spPr>
          <a:xfrm>
            <a:off x="541711" y="1377631"/>
            <a:ext cx="8818287" cy="1010580"/>
          </a:xfrm>
          <a:prstGeom prst="rect">
            <a:avLst/>
          </a:prstGeom>
          <a:solidFill>
            <a:srgbClr val="FFFFFF">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719455" marR="0" lvl="0" indent="0" algn="l" defTabSz="914349" rtl="0" eaLnBrk="1" fontAlgn="auto" latinLnBrk="0" hangingPunct="1">
              <a:lnSpc>
                <a:spcPct val="100000"/>
              </a:lnSpc>
              <a:spcBef>
                <a:spcPts val="0"/>
              </a:spcBef>
              <a:spcAft>
                <a:spcPts val="600"/>
              </a:spcAft>
              <a:buClrTx/>
              <a:buSzTx/>
              <a:buFontTx/>
              <a:buNone/>
              <a:tabLst/>
              <a:defRPr/>
            </a:pPr>
            <a:r>
              <a:rPr kumimoji="0" lang="en-AU" sz="1400" b="1" i="0" u="none" strike="noStrike" kern="1200" cap="none" spc="0" normalizeH="0" baseline="0" noProof="0" dirty="0">
                <a:ln>
                  <a:noFill/>
                </a:ln>
                <a:solidFill>
                  <a:schemeClr val="bg1"/>
                </a:solidFill>
                <a:effectLst/>
                <a:uLnTx/>
                <a:uFillTx/>
                <a:latin typeface="VIC"/>
                <a:ea typeface="+mn-ea"/>
                <a:cs typeface="Segoe UI Semilight"/>
              </a:rPr>
              <a:t>Overview of this Playbook</a:t>
            </a:r>
          </a:p>
          <a:p>
            <a:pPr marL="719455" marR="0" lvl="0" indent="0" algn="l" defTabSz="914349" rtl="0" eaLnBrk="1" fontAlgn="auto" latinLnBrk="0" hangingPunct="1">
              <a:lnSpc>
                <a:spcPct val="100000"/>
              </a:lnSpc>
              <a:spcBef>
                <a:spcPts val="0"/>
              </a:spcBef>
              <a:spcAft>
                <a:spcPts val="600"/>
              </a:spcAft>
              <a:buClrTx/>
              <a:buSzTx/>
              <a:buFontTx/>
              <a:buNone/>
              <a:tabLst/>
              <a:defRPr/>
            </a:pPr>
            <a:r>
              <a:rPr kumimoji="0" lang="en-AU" sz="1100" b="0" i="0" u="none" strike="noStrike" kern="1200" cap="none" spc="0" normalizeH="0" baseline="0" noProof="0" dirty="0">
                <a:ln>
                  <a:noFill/>
                </a:ln>
                <a:solidFill>
                  <a:schemeClr val="bg1"/>
                </a:solidFill>
                <a:effectLst/>
                <a:uLnTx/>
                <a:uFillTx/>
                <a:latin typeface="VIC"/>
                <a:ea typeface="+mn-ea"/>
                <a:cs typeface="Segoe UI Semilight"/>
              </a:rPr>
              <a:t>This section outlines the context for this Playbook, its purpose, the benefits it will provide and how to use it to adopt ‘better practice’ compliance monitoring inspections in preparation for digital reform.</a:t>
            </a:r>
          </a:p>
        </p:txBody>
      </p:sp>
      <p:sp>
        <p:nvSpPr>
          <p:cNvPr id="14" name="Rectangle 13">
            <a:extLst>
              <a:ext uri="{FF2B5EF4-FFF2-40B4-BE49-F238E27FC236}">
                <a16:creationId xmlns:a16="http://schemas.microsoft.com/office/drawing/2014/main" id="{46FB8298-55AB-8CB9-C918-69EF1C296918}"/>
              </a:ext>
            </a:extLst>
          </p:cNvPr>
          <p:cNvSpPr>
            <a:spLocks noChangeAspect="1"/>
          </p:cNvSpPr>
          <p:nvPr/>
        </p:nvSpPr>
        <p:spPr>
          <a:xfrm>
            <a:off x="781970" y="1709309"/>
            <a:ext cx="347225" cy="34722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dirty="0">
                <a:ln>
                  <a:noFill/>
                </a:ln>
                <a:solidFill>
                  <a:schemeClr val="bg1"/>
                </a:solidFill>
                <a:effectLst/>
                <a:uLnTx/>
                <a:uFillTx/>
                <a:latin typeface="VIC"/>
                <a:ea typeface="+mn-ea"/>
                <a:cs typeface="+mn-cs"/>
              </a:rPr>
              <a:t>1</a:t>
            </a:r>
          </a:p>
        </p:txBody>
      </p:sp>
      <p:cxnSp>
        <p:nvCxnSpPr>
          <p:cNvPr id="8" name="Straight Connector 7">
            <a:extLst>
              <a:ext uri="{FF2B5EF4-FFF2-40B4-BE49-F238E27FC236}">
                <a16:creationId xmlns:a16="http://schemas.microsoft.com/office/drawing/2014/main" id="{6295D68C-8B7D-8B92-79F8-9F03743BF8EF}"/>
              </a:ext>
            </a:extLst>
          </p:cNvPr>
          <p:cNvCxnSpPr>
            <a:cxnSpLocks/>
          </p:cNvCxnSpPr>
          <p:nvPr/>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D363713D-7E43-13FE-873F-10E427F0CFC7}"/>
              </a:ext>
            </a:extLst>
          </p:cNvPr>
          <p:cNvSpPr txBox="1">
            <a:spLocks/>
          </p:cNvSpPr>
          <p:nvPr/>
        </p:nvSpPr>
        <p:spPr>
          <a:xfrm>
            <a:off x="437142" y="299382"/>
            <a:ext cx="8922857" cy="590917"/>
          </a:xfrm>
          <a:prstGeom prst="rect">
            <a:avLst/>
          </a:prstGeom>
        </p:spPr>
        <p:txBody>
          <a:bodyPr vert="horz" anchor="b"/>
          <a:lstStyle>
            <a:lvl1pPr algn="l" defTabSz="914349" rtl="0" eaLnBrk="1" latinLnBrk="0" hangingPunct="1">
              <a:lnSpc>
                <a:spcPct val="100000"/>
              </a:lnSpc>
              <a:spcBef>
                <a:spcPct val="0"/>
              </a:spcBef>
              <a:buNone/>
              <a:defRPr sz="2000" kern="1200" baseline="0">
                <a:solidFill>
                  <a:schemeClr val="bg2"/>
                </a:solidFill>
                <a:latin typeface="+mn-lt"/>
                <a:ea typeface="+mj-ea"/>
                <a:cs typeface="+mj-cs"/>
              </a:defRPr>
            </a:lvl1pPr>
          </a:lstStyle>
          <a:p>
            <a:pPr marL="0" marR="0" lvl="0" indent="0" algn="l" defTabSz="914349" rtl="0" eaLnBrk="1" fontAlgn="auto" latinLnBrk="0" hangingPunct="1">
              <a:lnSpc>
                <a:spcPct val="100000"/>
              </a:lnSpc>
              <a:spcBef>
                <a:spcPct val="0"/>
              </a:spcBef>
              <a:spcAft>
                <a:spcPts val="0"/>
              </a:spcAft>
              <a:buClrTx/>
              <a:buSzTx/>
              <a:buFontTx/>
              <a:buNone/>
              <a:tabLst/>
              <a:defRPr/>
            </a:pPr>
            <a:r>
              <a:rPr kumimoji="0" lang="en-AU" sz="1800" b="0" i="0" u="none" strike="noStrike" kern="1200" cap="none" spc="0" normalizeH="0" baseline="0" noProof="0">
                <a:ln>
                  <a:noFill/>
                </a:ln>
                <a:solidFill>
                  <a:prstClr val="white"/>
                </a:solidFill>
                <a:effectLst/>
                <a:uLnTx/>
                <a:uFillTx/>
                <a:latin typeface="VIC"/>
                <a:ea typeface="+mj-ea"/>
                <a:cs typeface="+mj-cs"/>
              </a:rPr>
              <a:t>This Playbook has three parts</a:t>
            </a:r>
          </a:p>
        </p:txBody>
      </p:sp>
      <p:sp>
        <p:nvSpPr>
          <p:cNvPr id="4" name="Rectangle 3">
            <a:extLst>
              <a:ext uri="{FF2B5EF4-FFF2-40B4-BE49-F238E27FC236}">
                <a16:creationId xmlns:a16="http://schemas.microsoft.com/office/drawing/2014/main" id="{CEA621D5-796C-ABE7-4820-05AF42094DA4}"/>
              </a:ext>
            </a:extLst>
          </p:cNvPr>
          <p:cNvSpPr/>
          <p:nvPr/>
        </p:nvSpPr>
        <p:spPr>
          <a:xfrm>
            <a:off x="543856" y="2536782"/>
            <a:ext cx="8818287" cy="1010580"/>
          </a:xfrm>
          <a:prstGeom prst="rect">
            <a:avLst/>
          </a:prstGeom>
          <a:solidFill>
            <a:srgbClr val="FFFFFF">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719455" marR="0" lvl="0" indent="0" algn="l" defTabSz="914349" rtl="0" eaLnBrk="1" fontAlgn="auto" latinLnBrk="0" hangingPunct="1">
              <a:lnSpc>
                <a:spcPct val="100000"/>
              </a:lnSpc>
              <a:spcBef>
                <a:spcPts val="0"/>
              </a:spcBef>
              <a:spcAft>
                <a:spcPts val="600"/>
              </a:spcAft>
              <a:buClrTx/>
              <a:buSzTx/>
              <a:buFontTx/>
              <a:buNone/>
              <a:tabLst/>
              <a:defRPr/>
            </a:pPr>
            <a:r>
              <a:rPr kumimoji="0" lang="en-AU" sz="1400" b="1" i="0" u="none" strike="noStrike" kern="1200" cap="none" spc="0" normalizeH="0" baseline="0" noProof="0" dirty="0">
                <a:ln>
                  <a:noFill/>
                </a:ln>
                <a:solidFill>
                  <a:schemeClr val="accent3"/>
                </a:solidFill>
                <a:effectLst/>
                <a:uLnTx/>
                <a:uFillTx/>
                <a:latin typeface="VIC"/>
                <a:ea typeface="+mn-ea"/>
                <a:cs typeface="Segoe UI Semilight"/>
              </a:rPr>
              <a:t>Part A: Review the foundations of your compliance monitoring practice</a:t>
            </a:r>
          </a:p>
          <a:p>
            <a:pPr marL="719455" marR="0" lvl="0" indent="0" algn="l" defTabSz="914349" rtl="0" eaLnBrk="1" fontAlgn="auto" latinLnBrk="0" hangingPunct="1">
              <a:lnSpc>
                <a:spcPct val="100000"/>
              </a:lnSpc>
              <a:spcBef>
                <a:spcPts val="0"/>
              </a:spcBef>
              <a:spcAft>
                <a:spcPts val="600"/>
              </a:spcAft>
              <a:buClrTx/>
              <a:buSzTx/>
              <a:buFontTx/>
              <a:buNone/>
              <a:tabLst/>
              <a:defRPr/>
            </a:pPr>
            <a:r>
              <a:rPr kumimoji="0" lang="en-AU" sz="1100" b="0" i="0" u="none" strike="noStrike" kern="1200" cap="none" spc="0" normalizeH="0" baseline="0" noProof="0" dirty="0">
                <a:ln>
                  <a:noFill/>
                </a:ln>
                <a:solidFill>
                  <a:schemeClr val="accent3"/>
                </a:solidFill>
                <a:effectLst/>
                <a:uLnTx/>
                <a:uFillTx/>
                <a:latin typeface="VIC"/>
                <a:ea typeface="+mn-ea"/>
                <a:cs typeface="Segoe UI Semilight"/>
              </a:rPr>
              <a:t>Primarily for executives and managers responsible for strategy and compliance operations – Consider your regulatory approach, inspection mix and enablers to establish a baseline understanding. Use this to inform and support better practice compliance monitoring inspections.</a:t>
            </a:r>
          </a:p>
        </p:txBody>
      </p:sp>
      <p:sp>
        <p:nvSpPr>
          <p:cNvPr id="20" name="Rectangle 19">
            <a:extLst>
              <a:ext uri="{FF2B5EF4-FFF2-40B4-BE49-F238E27FC236}">
                <a16:creationId xmlns:a16="http://schemas.microsoft.com/office/drawing/2014/main" id="{D3B05A77-9A70-992A-A10D-4E1E8DCFE1BB}"/>
              </a:ext>
            </a:extLst>
          </p:cNvPr>
          <p:cNvSpPr>
            <a:spLocks noChangeAspect="1"/>
          </p:cNvSpPr>
          <p:nvPr/>
        </p:nvSpPr>
        <p:spPr>
          <a:xfrm>
            <a:off x="784115" y="2868460"/>
            <a:ext cx="347225" cy="34722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dirty="0">
                <a:ln>
                  <a:noFill/>
                </a:ln>
                <a:solidFill>
                  <a:schemeClr val="accent3"/>
                </a:solidFill>
                <a:effectLst/>
                <a:uLnTx/>
                <a:uFillTx/>
                <a:latin typeface="VIC"/>
                <a:ea typeface="+mn-ea"/>
                <a:cs typeface="+mn-cs"/>
              </a:rPr>
              <a:t>2</a:t>
            </a:r>
          </a:p>
        </p:txBody>
      </p:sp>
      <p:sp>
        <p:nvSpPr>
          <p:cNvPr id="21" name="Rectangle 20">
            <a:extLst>
              <a:ext uri="{FF2B5EF4-FFF2-40B4-BE49-F238E27FC236}">
                <a16:creationId xmlns:a16="http://schemas.microsoft.com/office/drawing/2014/main" id="{BCF02953-C448-1E98-B5D0-626F3F13AB34}"/>
              </a:ext>
            </a:extLst>
          </p:cNvPr>
          <p:cNvSpPr/>
          <p:nvPr/>
        </p:nvSpPr>
        <p:spPr>
          <a:xfrm>
            <a:off x="539999" y="3697247"/>
            <a:ext cx="8818287" cy="1010580"/>
          </a:xfrm>
          <a:prstGeom prst="rect">
            <a:avLst/>
          </a:prstGeom>
          <a:solidFill>
            <a:srgbClr val="FFFFFF">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719455" marR="0" lvl="0" indent="0" algn="l" defTabSz="914349" rtl="0" eaLnBrk="1" fontAlgn="auto" latinLnBrk="0" hangingPunct="1">
              <a:lnSpc>
                <a:spcPct val="100000"/>
              </a:lnSpc>
              <a:spcBef>
                <a:spcPts val="0"/>
              </a:spcBef>
              <a:spcAft>
                <a:spcPts val="600"/>
              </a:spcAft>
              <a:buClrTx/>
              <a:buSzTx/>
              <a:buFontTx/>
              <a:buNone/>
              <a:tabLst/>
              <a:defRPr/>
            </a:pPr>
            <a:r>
              <a:rPr kumimoji="0" lang="en-AU" sz="1400" b="1" i="0" u="none" strike="noStrike" kern="1200" cap="none" spc="0" normalizeH="0" baseline="0" noProof="0" dirty="0">
                <a:ln>
                  <a:noFill/>
                </a:ln>
                <a:solidFill>
                  <a:prstClr val="white"/>
                </a:solidFill>
                <a:effectLst/>
                <a:uLnTx/>
                <a:uFillTx/>
                <a:latin typeface="VIC"/>
                <a:ea typeface="+mn-ea"/>
                <a:cs typeface="Segoe UI Semilight"/>
              </a:rPr>
              <a:t>Part B: Designing better practice compliance monitoring inspection processes</a:t>
            </a:r>
            <a:endParaRPr kumimoji="0" lang="en-US" sz="1800" b="0" i="0" u="none" strike="noStrike" kern="1200" cap="none" spc="0" normalizeH="0" baseline="0" noProof="0" dirty="0">
              <a:ln>
                <a:noFill/>
              </a:ln>
              <a:solidFill>
                <a:prstClr val="white"/>
              </a:solidFill>
              <a:effectLst/>
              <a:uLnTx/>
              <a:uFillTx/>
              <a:latin typeface="VIC"/>
              <a:ea typeface="+mn-ea"/>
              <a:cs typeface="Segoe UI Semilight"/>
            </a:endParaRPr>
          </a:p>
          <a:p>
            <a:pPr marL="719455" marR="0" lvl="0" indent="0" algn="l" defTabSz="914349" rtl="0" eaLnBrk="1" fontAlgn="auto" latinLnBrk="0" hangingPunct="1">
              <a:lnSpc>
                <a:spcPct val="100000"/>
              </a:lnSpc>
              <a:spcBef>
                <a:spcPts val="0"/>
              </a:spcBef>
              <a:spcAft>
                <a:spcPts val="600"/>
              </a:spcAft>
              <a:buClrTx/>
              <a:buSzTx/>
              <a:buFontTx/>
              <a:buNone/>
              <a:tabLst/>
              <a:defRPr/>
            </a:pPr>
            <a:r>
              <a:rPr kumimoji="0" lang="en-AU" sz="1100" b="0" i="0" u="none" strike="noStrike" kern="1200" cap="none" spc="0" normalizeH="0" baseline="0" noProof="0" dirty="0">
                <a:ln>
                  <a:noFill/>
                </a:ln>
                <a:solidFill>
                  <a:prstClr val="white"/>
                </a:solidFill>
                <a:effectLst/>
                <a:uLnTx/>
                <a:uFillTx/>
                <a:latin typeface="VIC"/>
                <a:ea typeface="+mn-ea"/>
                <a:cs typeface="Segoe UI Semilight"/>
              </a:rPr>
              <a:t>Primarily for managers and reform officers responsible for reform and compliance operations  – Assess your compliance monitoring inspection processes against ‘better practice’. Use this section and the tools provided to identify and implement opportunities to move towards better practice to prepare for digital reform. </a:t>
            </a:r>
          </a:p>
        </p:txBody>
      </p:sp>
      <p:sp>
        <p:nvSpPr>
          <p:cNvPr id="22" name="Rectangle 21">
            <a:extLst>
              <a:ext uri="{FF2B5EF4-FFF2-40B4-BE49-F238E27FC236}">
                <a16:creationId xmlns:a16="http://schemas.microsoft.com/office/drawing/2014/main" id="{D454C5F3-F2A0-E2E2-70E0-6B1ACB2F971F}"/>
              </a:ext>
            </a:extLst>
          </p:cNvPr>
          <p:cNvSpPr>
            <a:spLocks noChangeAspect="1"/>
          </p:cNvSpPr>
          <p:nvPr/>
        </p:nvSpPr>
        <p:spPr>
          <a:xfrm>
            <a:off x="780258" y="4028925"/>
            <a:ext cx="347225" cy="34722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a:ln>
                  <a:noFill/>
                </a:ln>
                <a:solidFill>
                  <a:prstClr val="white"/>
                </a:solidFill>
                <a:effectLst/>
                <a:uLnTx/>
                <a:uFillTx/>
                <a:latin typeface="VIC"/>
                <a:ea typeface="+mn-ea"/>
                <a:cs typeface="+mn-cs"/>
              </a:rPr>
              <a:t>3</a:t>
            </a:r>
          </a:p>
        </p:txBody>
      </p:sp>
    </p:spTree>
    <p:extLst>
      <p:ext uri="{BB962C8B-B14F-4D97-AF65-F5344CB8AC3E}">
        <p14:creationId xmlns:p14="http://schemas.microsoft.com/office/powerpoint/2010/main" val="17029719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BE8670-6D23-469F-467A-78776A0BE96C}"/>
              </a:ext>
            </a:extLst>
          </p:cNvPr>
          <p:cNvSpPr/>
          <p:nvPr/>
        </p:nvSpPr>
        <p:spPr>
          <a:xfrm>
            <a:off x="0" y="0"/>
            <a:ext cx="9906000" cy="616590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srgbClr val="D2D4DA"/>
              </a:solidFill>
              <a:effectLst/>
              <a:uLnTx/>
              <a:uFillTx/>
              <a:latin typeface="VIC"/>
              <a:ea typeface="+mn-ea"/>
              <a:cs typeface="+mn-cs"/>
            </a:endParaRPr>
          </a:p>
        </p:txBody>
      </p:sp>
      <p:sp>
        <p:nvSpPr>
          <p:cNvPr id="26" name="Text Placeholder 4">
            <a:extLst>
              <a:ext uri="{FF2B5EF4-FFF2-40B4-BE49-F238E27FC236}">
                <a16:creationId xmlns:a16="http://schemas.microsoft.com/office/drawing/2014/main" id="{7EEC1259-0FBF-6AE8-89DE-51F0E780D872}"/>
              </a:ext>
            </a:extLst>
          </p:cNvPr>
          <p:cNvSpPr>
            <a:spLocks noGrp="1"/>
          </p:cNvSpPr>
          <p:nvPr>
            <p:ph type="body" sz="quarter" idx="10"/>
          </p:nvPr>
        </p:nvSpPr>
        <p:spPr>
          <a:xfrm>
            <a:off x="1126241" y="2122447"/>
            <a:ext cx="3353480" cy="848236"/>
          </a:xfrm>
          <a:noFill/>
        </p:spPr>
        <p:txBody>
          <a:bodyPr lIns="540000"/>
          <a:lstStyle/>
          <a:p>
            <a:r>
              <a:rPr lang="en-AU" sz="3600" dirty="0">
                <a:latin typeface="VIC SemiBold" panose="00000700000000000000" pitchFamily="50" charset="0"/>
              </a:rPr>
              <a:t>Appendices</a:t>
            </a:r>
          </a:p>
        </p:txBody>
      </p:sp>
      <p:sp>
        <p:nvSpPr>
          <p:cNvPr id="28" name="Rectangle 27">
            <a:extLst>
              <a:ext uri="{FF2B5EF4-FFF2-40B4-BE49-F238E27FC236}">
                <a16:creationId xmlns:a16="http://schemas.microsoft.com/office/drawing/2014/main" id="{40725E05-886F-E176-1B6C-8E193B19E4F3}"/>
              </a:ext>
            </a:extLst>
          </p:cNvPr>
          <p:cNvSpPr/>
          <p:nvPr/>
        </p:nvSpPr>
        <p:spPr>
          <a:xfrm>
            <a:off x="4953000" y="0"/>
            <a:ext cx="4953000" cy="6165909"/>
          </a:xfrm>
          <a:prstGeom prst="rect">
            <a:avLst/>
          </a:prstGeom>
          <a:solidFill>
            <a:schemeClr val="bg1">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srgbClr val="D2D4DA"/>
              </a:solidFill>
              <a:effectLst/>
              <a:uLnTx/>
              <a:uFillTx/>
              <a:latin typeface="VIC"/>
              <a:ea typeface="+mn-ea"/>
              <a:cs typeface="+mn-cs"/>
            </a:endParaRPr>
          </a:p>
        </p:txBody>
      </p:sp>
      <p:grpSp>
        <p:nvGrpSpPr>
          <p:cNvPr id="9" name="Graphic elements">
            <a:extLst>
              <a:ext uri="{FF2B5EF4-FFF2-40B4-BE49-F238E27FC236}">
                <a16:creationId xmlns:a16="http://schemas.microsoft.com/office/drawing/2014/main" id="{BB6E8CE4-87FF-721A-AF74-494D4FEE2829}"/>
              </a:ext>
            </a:extLst>
          </p:cNvPr>
          <p:cNvGrpSpPr/>
          <p:nvPr/>
        </p:nvGrpSpPr>
        <p:grpSpPr>
          <a:xfrm flipH="1">
            <a:off x="0" y="5091544"/>
            <a:ext cx="2139886" cy="1072331"/>
            <a:chOff x="3535488" y="2524125"/>
            <a:chExt cx="8643185" cy="4331239"/>
          </a:xfrm>
        </p:grpSpPr>
        <p:sp>
          <p:nvSpPr>
            <p:cNvPr id="10" name="Freeform: Shape 9">
              <a:extLst>
                <a:ext uri="{FF2B5EF4-FFF2-40B4-BE49-F238E27FC236}">
                  <a16:creationId xmlns:a16="http://schemas.microsoft.com/office/drawing/2014/main" id="{705CDEEF-E0FA-9BE5-CB6B-09C327240BF6}"/>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3"/>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1" name="Freeform: Shape 10">
              <a:extLst>
                <a:ext uri="{FF2B5EF4-FFF2-40B4-BE49-F238E27FC236}">
                  <a16:creationId xmlns:a16="http://schemas.microsoft.com/office/drawing/2014/main" id="{89BEC076-95AD-607D-59AA-40B320AC0DFB}"/>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alpha val="20000"/>
              </a:schemeClr>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2" name="Freeform: Shape 11">
              <a:extLst>
                <a:ext uri="{FF2B5EF4-FFF2-40B4-BE49-F238E27FC236}">
                  <a16:creationId xmlns:a16="http://schemas.microsoft.com/office/drawing/2014/main" id="{66C96539-AEB0-6726-6403-09FF65C1CC20}"/>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bg1">
                <a:alpha val="7000"/>
              </a:schemeClr>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3" name="Freeform: Shape 12">
              <a:extLst>
                <a:ext uri="{FF2B5EF4-FFF2-40B4-BE49-F238E27FC236}">
                  <a16:creationId xmlns:a16="http://schemas.microsoft.com/office/drawing/2014/main" id="{28523086-ED11-C3E7-D770-71152F06DC36}"/>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2"/>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grpSp>
      <p:sp>
        <p:nvSpPr>
          <p:cNvPr id="27" name="Text Placeholder 4">
            <a:extLst>
              <a:ext uri="{FF2B5EF4-FFF2-40B4-BE49-F238E27FC236}">
                <a16:creationId xmlns:a16="http://schemas.microsoft.com/office/drawing/2014/main" id="{CC873692-AA1D-2F57-9EB5-8776B94094C0}"/>
              </a:ext>
            </a:extLst>
          </p:cNvPr>
          <p:cNvSpPr txBox="1">
            <a:spLocks/>
          </p:cNvSpPr>
          <p:nvPr/>
        </p:nvSpPr>
        <p:spPr>
          <a:xfrm>
            <a:off x="1679054" y="3164548"/>
            <a:ext cx="2800667" cy="698988"/>
          </a:xfrm>
          <a:prstGeom prst="rect">
            <a:avLst/>
          </a:prstGeom>
          <a:noFill/>
        </p:spPr>
        <p:txBody>
          <a:bodyPr vert="horz" lIns="0" tIns="45713" rIns="0" bIns="45713" rtlCol="0" anchor="t" anchorCtr="0">
            <a:noAutofit/>
          </a:bodyPr>
          <a:lstStyle>
            <a:lvl1pPr marL="0" indent="0" algn="l" defTabSz="914349" rtl="0" eaLnBrk="1" latinLnBrk="0" hangingPunct="1">
              <a:spcBef>
                <a:spcPts val="1200"/>
              </a:spcBef>
              <a:buFont typeface="Arial" pitchFamily="34" charset="0"/>
              <a:buNone/>
              <a:defRPr sz="2800" kern="1200" spc="0">
                <a:solidFill>
                  <a:schemeClr val="bg1"/>
                </a:solidFill>
                <a:latin typeface="+mj-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349" rtl="0" eaLnBrk="1" fontAlgn="auto" latinLnBrk="0" hangingPunct="1">
              <a:lnSpc>
                <a:spcPct val="100000"/>
              </a:lnSpc>
              <a:spcBef>
                <a:spcPts val="600"/>
              </a:spcBef>
              <a:spcAft>
                <a:spcPts val="0"/>
              </a:spcAft>
              <a:buClrTx/>
              <a:buSzTx/>
              <a:buFont typeface="Arial" pitchFamily="34" charset="0"/>
              <a:buNone/>
              <a:tabLst/>
              <a:defRPr/>
            </a:pPr>
            <a:r>
              <a:rPr kumimoji="0" lang="en-AU" sz="1050" b="0" i="0" u="none" strike="noStrike" kern="1200" cap="none" spc="0" normalizeH="0" baseline="0" noProof="0">
                <a:ln>
                  <a:noFill/>
                </a:ln>
                <a:solidFill>
                  <a:prstClr val="white"/>
                </a:solidFill>
                <a:effectLst/>
                <a:uLnTx/>
                <a:uFillTx/>
                <a:latin typeface="VIC"/>
                <a:cs typeface="Segoe UI" panose="020B0502040204020203" pitchFamily="34" charset="0"/>
              </a:rPr>
              <a:t>Further information to support and enable ‘better practice’.</a:t>
            </a:r>
          </a:p>
        </p:txBody>
      </p:sp>
    </p:spTree>
    <p:extLst>
      <p:ext uri="{BB962C8B-B14F-4D97-AF65-F5344CB8AC3E}">
        <p14:creationId xmlns:p14="http://schemas.microsoft.com/office/powerpoint/2010/main" val="28352524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1D49746-9C33-D36C-40A5-B88EA148842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5" name="think-cell data - do not delete" hidden="1">
                        <a:extLst>
                          <a:ext uri="{FF2B5EF4-FFF2-40B4-BE49-F238E27FC236}">
                            <a16:creationId xmlns:a16="http://schemas.microsoft.com/office/drawing/2014/main" id="{81D49746-9C33-D36C-40A5-B88EA148842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Content Placeholder 1">
            <a:extLst>
              <a:ext uri="{FF2B5EF4-FFF2-40B4-BE49-F238E27FC236}">
                <a16:creationId xmlns:a16="http://schemas.microsoft.com/office/drawing/2014/main" id="{2964D38B-4F6D-0250-05BF-57369CA70B88}"/>
              </a:ext>
            </a:extLst>
          </p:cNvPr>
          <p:cNvSpPr>
            <a:spLocks noGrp="1"/>
          </p:cNvSpPr>
          <p:nvPr>
            <p:ph sz="quarter" idx="13"/>
          </p:nvPr>
        </p:nvSpPr>
        <p:spPr>
          <a:xfrm>
            <a:off x="543000" y="1268761"/>
            <a:ext cx="4553837" cy="1416546"/>
          </a:xfrm>
        </p:spPr>
        <p:txBody>
          <a:bodyPr vert="horz" lIns="0" tIns="45713" rIns="0" bIns="45713" rtlCol="0" anchor="t">
            <a:noAutofit/>
          </a:bodyPr>
          <a:lstStyle/>
          <a:p>
            <a:pPr marL="0" indent="0">
              <a:spcBef>
                <a:spcPts val="0"/>
              </a:spcBef>
              <a:buNone/>
            </a:pPr>
            <a:r>
              <a:rPr lang="en-AU" sz="1000"/>
              <a:t>Compliance monitoring is just one of the regulatory tools at your disposal. Effective, better practice compliance requires the thoughtful use of all tools available to you as a regulator to mitigate non-compliance.</a:t>
            </a:r>
          </a:p>
          <a:p>
            <a:pPr marL="0" indent="0">
              <a:spcBef>
                <a:spcPts val="0"/>
              </a:spcBef>
              <a:buNone/>
            </a:pPr>
            <a:r>
              <a:rPr lang="en-AU" sz="1000">
                <a:cs typeface="Segoe UI"/>
              </a:rPr>
              <a:t>Consider your emphasis of effort and how your use of tools, </a:t>
            </a:r>
            <a:r>
              <a:rPr lang="en-AU" sz="1000">
                <a:latin typeface="VIC Medium" panose="00000600000000000000" pitchFamily="2" charset="0"/>
                <a:cs typeface="Segoe UI"/>
              </a:rPr>
              <a:t>your regulatory posture</a:t>
            </a:r>
            <a:r>
              <a:rPr lang="en-AU" sz="1000">
                <a:cs typeface="Segoe UI"/>
              </a:rPr>
              <a:t>, aligns with your strategy and approach.</a:t>
            </a:r>
          </a:p>
          <a:p>
            <a:pPr marL="0" indent="0">
              <a:spcBef>
                <a:spcPts val="0"/>
              </a:spcBef>
              <a:buNone/>
            </a:pPr>
            <a:r>
              <a:rPr lang="en-AU" sz="1000">
                <a:cs typeface="Segoe UI"/>
              </a:rPr>
              <a:t>The regulatory tools at your disposal are likely to include:</a:t>
            </a:r>
            <a:endParaRPr lang="en-AU" sz="1000"/>
          </a:p>
        </p:txBody>
      </p:sp>
      <p:sp>
        <p:nvSpPr>
          <p:cNvPr id="3" name="Title 2">
            <a:extLst>
              <a:ext uri="{FF2B5EF4-FFF2-40B4-BE49-F238E27FC236}">
                <a16:creationId xmlns:a16="http://schemas.microsoft.com/office/drawing/2014/main" id="{1A0DBE53-400D-D237-B3EB-2F6BE6AEFAB6}"/>
              </a:ext>
            </a:extLst>
          </p:cNvPr>
          <p:cNvSpPr>
            <a:spLocks noGrp="1"/>
          </p:cNvSpPr>
          <p:nvPr>
            <p:ph type="title"/>
          </p:nvPr>
        </p:nvSpPr>
        <p:spPr>
          <a:xfrm>
            <a:off x="539999" y="541756"/>
            <a:ext cx="8820000" cy="348543"/>
          </a:xfrm>
        </p:spPr>
        <p:txBody>
          <a:bodyPr vert="horz"/>
          <a:lstStyle/>
          <a:p>
            <a:r>
              <a:rPr lang="en-AU"/>
              <a:t>Review the regulatory tools available to you</a:t>
            </a:r>
          </a:p>
        </p:txBody>
      </p:sp>
      <p:grpSp>
        <p:nvGrpSpPr>
          <p:cNvPr id="119" name="Group 118">
            <a:extLst>
              <a:ext uri="{FF2B5EF4-FFF2-40B4-BE49-F238E27FC236}">
                <a16:creationId xmlns:a16="http://schemas.microsoft.com/office/drawing/2014/main" id="{BB2089EC-4F0E-5FA3-9B5C-33EAECDFB496}"/>
              </a:ext>
            </a:extLst>
          </p:cNvPr>
          <p:cNvGrpSpPr/>
          <p:nvPr/>
        </p:nvGrpSpPr>
        <p:grpSpPr>
          <a:xfrm>
            <a:off x="543000" y="2717106"/>
            <a:ext cx="4553837" cy="438399"/>
            <a:chOff x="543000" y="2796333"/>
            <a:chExt cx="4553837" cy="438399"/>
          </a:xfrm>
        </p:grpSpPr>
        <p:sp>
          <p:nvSpPr>
            <p:cNvPr id="99" name="Rectangle 98">
              <a:extLst>
                <a:ext uri="{FF2B5EF4-FFF2-40B4-BE49-F238E27FC236}">
                  <a16:creationId xmlns:a16="http://schemas.microsoft.com/office/drawing/2014/main" id="{3B7E5206-D673-54FD-87DC-D539438A8098}"/>
                </a:ext>
              </a:extLst>
            </p:cNvPr>
            <p:cNvSpPr/>
            <p:nvPr/>
          </p:nvSpPr>
          <p:spPr>
            <a:xfrm>
              <a:off x="543000" y="2796333"/>
              <a:ext cx="4553837" cy="43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34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AU" sz="1000" b="1" i="0" u="none" strike="noStrike" kern="1200" cap="none" spc="0" normalizeH="0" baseline="0" noProof="0">
                  <a:ln>
                    <a:noFill/>
                  </a:ln>
                  <a:solidFill>
                    <a:srgbClr val="1F2A44"/>
                  </a:solidFill>
                  <a:effectLst/>
                  <a:uLnTx/>
                  <a:uFillTx/>
                  <a:latin typeface="VIC"/>
                  <a:ea typeface="+mn-ea"/>
                  <a:cs typeface="Segoe UI"/>
                </a:rPr>
                <a:t>Permissions: </a:t>
              </a:r>
              <a:r>
                <a:rPr kumimoji="0" lang="en-AU" sz="1000" b="0" i="0" u="none" strike="noStrike" kern="1200" cap="none" spc="0" normalizeH="0" baseline="0" noProof="0">
                  <a:ln>
                    <a:noFill/>
                  </a:ln>
                  <a:solidFill>
                    <a:srgbClr val="1F2A44"/>
                  </a:solidFill>
                  <a:effectLst/>
                  <a:uLnTx/>
                  <a:uFillTx/>
                  <a:latin typeface="VIC"/>
                  <a:ea typeface="+mn-ea"/>
                  <a:cs typeface="Segoe UI"/>
                </a:rPr>
                <a:t>Granting approval for entities to conduct certain activities.</a:t>
              </a:r>
            </a:p>
          </p:txBody>
        </p:sp>
        <p:cxnSp>
          <p:nvCxnSpPr>
            <p:cNvPr id="100" name="Straight Connector 99">
              <a:extLst>
                <a:ext uri="{FF2B5EF4-FFF2-40B4-BE49-F238E27FC236}">
                  <a16:creationId xmlns:a16="http://schemas.microsoft.com/office/drawing/2014/main" id="{7D5DFE6E-4C8F-AEE6-8C8D-F411129A6880}"/>
                </a:ext>
              </a:extLst>
            </p:cNvPr>
            <p:cNvCxnSpPr>
              <a:cxnSpLocks/>
            </p:cNvCxnSpPr>
            <p:nvPr/>
          </p:nvCxnSpPr>
          <p:spPr>
            <a:xfrm>
              <a:off x="543000" y="2796333"/>
              <a:ext cx="0" cy="438399"/>
            </a:xfrm>
            <a:prstGeom prst="line">
              <a:avLst/>
            </a:prstGeom>
            <a:ln w="3810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20" name="Group 119">
            <a:extLst>
              <a:ext uri="{FF2B5EF4-FFF2-40B4-BE49-F238E27FC236}">
                <a16:creationId xmlns:a16="http://schemas.microsoft.com/office/drawing/2014/main" id="{13A91F1F-F529-AB67-BB01-A9D1C9B26680}"/>
              </a:ext>
            </a:extLst>
          </p:cNvPr>
          <p:cNvGrpSpPr/>
          <p:nvPr/>
        </p:nvGrpSpPr>
        <p:grpSpPr>
          <a:xfrm>
            <a:off x="543000" y="3206809"/>
            <a:ext cx="4553837" cy="438399"/>
            <a:chOff x="543000" y="3272832"/>
            <a:chExt cx="4553837" cy="438399"/>
          </a:xfrm>
        </p:grpSpPr>
        <p:sp>
          <p:nvSpPr>
            <p:cNvPr id="102" name="Rectangle 101">
              <a:extLst>
                <a:ext uri="{FF2B5EF4-FFF2-40B4-BE49-F238E27FC236}">
                  <a16:creationId xmlns:a16="http://schemas.microsoft.com/office/drawing/2014/main" id="{629DB1EB-4C05-F8D2-5F55-36F8741EF680}"/>
                </a:ext>
              </a:extLst>
            </p:cNvPr>
            <p:cNvSpPr/>
            <p:nvPr/>
          </p:nvSpPr>
          <p:spPr>
            <a:xfrm>
              <a:off x="543000" y="3272832"/>
              <a:ext cx="4553837" cy="43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34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AU" sz="1000" b="1" i="0" u="none" strike="noStrike" kern="1200" cap="none" spc="0" normalizeH="0" baseline="0" noProof="0">
                  <a:ln>
                    <a:noFill/>
                  </a:ln>
                  <a:solidFill>
                    <a:srgbClr val="1F2A44"/>
                  </a:solidFill>
                  <a:effectLst/>
                  <a:uLnTx/>
                  <a:uFillTx/>
                  <a:latin typeface="VIC"/>
                  <a:ea typeface="+mn-ea"/>
                  <a:cs typeface="Segoe UI"/>
                </a:rPr>
                <a:t>Inform and educate: </a:t>
              </a:r>
              <a:r>
                <a:rPr kumimoji="0" lang="en-AU" sz="1000" b="0" i="0" u="none" strike="noStrike" kern="1200" cap="none" spc="0" normalizeH="0" baseline="0" noProof="0">
                  <a:ln>
                    <a:noFill/>
                  </a:ln>
                  <a:solidFill>
                    <a:srgbClr val="1F2A44"/>
                  </a:solidFill>
                  <a:effectLst/>
                  <a:uLnTx/>
                  <a:uFillTx/>
                  <a:latin typeface="VIC"/>
                  <a:ea typeface="+mn-ea"/>
                  <a:cs typeface="Segoe UI"/>
                </a:rPr>
                <a:t>Disseminate compliance knowledge and guide entities to compliance.</a:t>
              </a:r>
            </a:p>
          </p:txBody>
        </p:sp>
        <p:cxnSp>
          <p:nvCxnSpPr>
            <p:cNvPr id="103" name="Straight Connector 102">
              <a:extLst>
                <a:ext uri="{FF2B5EF4-FFF2-40B4-BE49-F238E27FC236}">
                  <a16:creationId xmlns:a16="http://schemas.microsoft.com/office/drawing/2014/main" id="{6E776610-5AE7-6780-D7C6-2A7CF389A41A}"/>
                </a:ext>
              </a:extLst>
            </p:cNvPr>
            <p:cNvCxnSpPr>
              <a:cxnSpLocks/>
            </p:cNvCxnSpPr>
            <p:nvPr/>
          </p:nvCxnSpPr>
          <p:spPr>
            <a:xfrm>
              <a:off x="543000" y="3272832"/>
              <a:ext cx="0" cy="438399"/>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121" name="Group 120">
            <a:extLst>
              <a:ext uri="{FF2B5EF4-FFF2-40B4-BE49-F238E27FC236}">
                <a16:creationId xmlns:a16="http://schemas.microsoft.com/office/drawing/2014/main" id="{93132A66-C25E-0854-5705-D23BF004CE48}"/>
              </a:ext>
            </a:extLst>
          </p:cNvPr>
          <p:cNvGrpSpPr/>
          <p:nvPr/>
        </p:nvGrpSpPr>
        <p:grpSpPr>
          <a:xfrm>
            <a:off x="543000" y="3696512"/>
            <a:ext cx="4553837" cy="438399"/>
            <a:chOff x="543000" y="3749330"/>
            <a:chExt cx="4553837" cy="438399"/>
          </a:xfrm>
        </p:grpSpPr>
        <p:sp>
          <p:nvSpPr>
            <p:cNvPr id="105" name="Rectangle 104">
              <a:extLst>
                <a:ext uri="{FF2B5EF4-FFF2-40B4-BE49-F238E27FC236}">
                  <a16:creationId xmlns:a16="http://schemas.microsoft.com/office/drawing/2014/main" id="{A003CF68-238B-3721-C4FF-F3873F60BFB1}"/>
                </a:ext>
              </a:extLst>
            </p:cNvPr>
            <p:cNvSpPr/>
            <p:nvPr/>
          </p:nvSpPr>
          <p:spPr>
            <a:xfrm>
              <a:off x="543000" y="3749330"/>
              <a:ext cx="4553837" cy="43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34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AU" sz="1000" b="1" i="0" u="none" strike="noStrike" kern="1200" cap="none" spc="0" normalizeH="0" baseline="0" noProof="0">
                  <a:ln>
                    <a:noFill/>
                  </a:ln>
                  <a:solidFill>
                    <a:srgbClr val="1F2A44"/>
                  </a:solidFill>
                  <a:effectLst/>
                  <a:uLnTx/>
                  <a:uFillTx/>
                  <a:latin typeface="VIC"/>
                  <a:ea typeface="+mn-ea"/>
                  <a:cs typeface="Segoe UI"/>
                </a:rPr>
                <a:t>Set standards: </a:t>
              </a:r>
              <a:r>
                <a:rPr kumimoji="0" lang="en-AU" sz="1000" b="0" i="0" u="none" strike="noStrike" kern="1200" cap="none" spc="0" normalizeH="0" baseline="0" noProof="0">
                  <a:ln>
                    <a:noFill/>
                  </a:ln>
                  <a:solidFill>
                    <a:srgbClr val="1F2A44"/>
                  </a:solidFill>
                  <a:effectLst/>
                  <a:uLnTx/>
                  <a:uFillTx/>
                  <a:latin typeface="VIC"/>
                  <a:ea typeface="+mn-ea"/>
                  <a:cs typeface="Segoe UI"/>
                </a:rPr>
                <a:t>Establish industry benchmarks and performance guidelines.</a:t>
              </a:r>
            </a:p>
          </p:txBody>
        </p:sp>
        <p:cxnSp>
          <p:nvCxnSpPr>
            <p:cNvPr id="106" name="Straight Connector 105">
              <a:extLst>
                <a:ext uri="{FF2B5EF4-FFF2-40B4-BE49-F238E27FC236}">
                  <a16:creationId xmlns:a16="http://schemas.microsoft.com/office/drawing/2014/main" id="{242BC950-94A6-B4AA-F330-C0B18149A070}"/>
                </a:ext>
              </a:extLst>
            </p:cNvPr>
            <p:cNvCxnSpPr>
              <a:cxnSpLocks/>
            </p:cNvCxnSpPr>
            <p:nvPr/>
          </p:nvCxnSpPr>
          <p:spPr>
            <a:xfrm>
              <a:off x="543000" y="3749330"/>
              <a:ext cx="0" cy="438399"/>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122" name="Group 121">
            <a:extLst>
              <a:ext uri="{FF2B5EF4-FFF2-40B4-BE49-F238E27FC236}">
                <a16:creationId xmlns:a16="http://schemas.microsoft.com/office/drawing/2014/main" id="{E6A8A2E3-9485-EE0B-F2F6-FB2EA0D53389}"/>
              </a:ext>
            </a:extLst>
          </p:cNvPr>
          <p:cNvGrpSpPr/>
          <p:nvPr/>
        </p:nvGrpSpPr>
        <p:grpSpPr>
          <a:xfrm>
            <a:off x="543000" y="4186215"/>
            <a:ext cx="4553837" cy="438399"/>
            <a:chOff x="543000" y="4225829"/>
            <a:chExt cx="4553837" cy="438399"/>
          </a:xfrm>
        </p:grpSpPr>
        <p:sp>
          <p:nvSpPr>
            <p:cNvPr id="108" name="Rectangle 107">
              <a:extLst>
                <a:ext uri="{FF2B5EF4-FFF2-40B4-BE49-F238E27FC236}">
                  <a16:creationId xmlns:a16="http://schemas.microsoft.com/office/drawing/2014/main" id="{5D687798-222B-7FB2-30A7-3DAFFEA5D4C6}"/>
                </a:ext>
              </a:extLst>
            </p:cNvPr>
            <p:cNvSpPr/>
            <p:nvPr/>
          </p:nvSpPr>
          <p:spPr>
            <a:xfrm>
              <a:off x="543000" y="4225829"/>
              <a:ext cx="4553837" cy="43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34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AU" sz="1000" b="1" i="0" u="none" strike="noStrike" kern="1200" cap="none" spc="0" normalizeH="0" baseline="0" noProof="0">
                  <a:ln>
                    <a:noFill/>
                  </a:ln>
                  <a:solidFill>
                    <a:srgbClr val="1F2A44"/>
                  </a:solidFill>
                  <a:effectLst/>
                  <a:uLnTx/>
                  <a:uFillTx/>
                  <a:latin typeface="VIC"/>
                  <a:ea typeface="+mn-ea"/>
                  <a:cs typeface="Segoe UI"/>
                </a:rPr>
                <a:t>Support to comply: </a:t>
              </a:r>
              <a:r>
                <a:rPr kumimoji="0" lang="en-AU" sz="1000" b="0" i="0" u="none" strike="noStrike" kern="1200" cap="none" spc="0" normalizeH="0" baseline="0" noProof="0">
                  <a:ln>
                    <a:noFill/>
                  </a:ln>
                  <a:solidFill>
                    <a:srgbClr val="1F2A44"/>
                  </a:solidFill>
                  <a:effectLst/>
                  <a:uLnTx/>
                  <a:uFillTx/>
                  <a:latin typeface="VIC"/>
                  <a:ea typeface="+mn-ea"/>
                  <a:cs typeface="Segoe UI"/>
                </a:rPr>
                <a:t>Provide the assistance and resources needed for compliance. </a:t>
              </a:r>
              <a:endParaRPr kumimoji="0" lang="en-AU" sz="1000" b="1" i="0" u="none" strike="noStrike" kern="1200" cap="none" spc="0" normalizeH="0" baseline="0" noProof="0">
                <a:ln>
                  <a:noFill/>
                </a:ln>
                <a:solidFill>
                  <a:srgbClr val="1F2A44"/>
                </a:solidFill>
                <a:effectLst/>
                <a:uLnTx/>
                <a:uFillTx/>
                <a:latin typeface="VIC"/>
                <a:ea typeface="+mn-ea"/>
                <a:cs typeface="+mn-cs"/>
              </a:endParaRPr>
            </a:p>
          </p:txBody>
        </p:sp>
        <p:cxnSp>
          <p:nvCxnSpPr>
            <p:cNvPr id="109" name="Straight Connector 108">
              <a:extLst>
                <a:ext uri="{FF2B5EF4-FFF2-40B4-BE49-F238E27FC236}">
                  <a16:creationId xmlns:a16="http://schemas.microsoft.com/office/drawing/2014/main" id="{2CD21F72-A2E7-E340-D9A2-131A9C3CE0A5}"/>
                </a:ext>
              </a:extLst>
            </p:cNvPr>
            <p:cNvCxnSpPr>
              <a:cxnSpLocks/>
            </p:cNvCxnSpPr>
            <p:nvPr/>
          </p:nvCxnSpPr>
          <p:spPr>
            <a:xfrm>
              <a:off x="543000" y="4225829"/>
              <a:ext cx="0" cy="43839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23" name="Group 122">
            <a:extLst>
              <a:ext uri="{FF2B5EF4-FFF2-40B4-BE49-F238E27FC236}">
                <a16:creationId xmlns:a16="http://schemas.microsoft.com/office/drawing/2014/main" id="{C126F528-ED6D-937E-37F4-200F09A1B9E1}"/>
              </a:ext>
            </a:extLst>
          </p:cNvPr>
          <p:cNvGrpSpPr/>
          <p:nvPr/>
        </p:nvGrpSpPr>
        <p:grpSpPr>
          <a:xfrm>
            <a:off x="543000" y="4675918"/>
            <a:ext cx="4553837" cy="438399"/>
            <a:chOff x="543000" y="4702328"/>
            <a:chExt cx="4553837" cy="438399"/>
          </a:xfrm>
        </p:grpSpPr>
        <p:sp>
          <p:nvSpPr>
            <p:cNvPr id="111" name="Rectangle 110">
              <a:extLst>
                <a:ext uri="{FF2B5EF4-FFF2-40B4-BE49-F238E27FC236}">
                  <a16:creationId xmlns:a16="http://schemas.microsoft.com/office/drawing/2014/main" id="{101A6833-02F8-764B-62DD-9288BF0E4546}"/>
                </a:ext>
              </a:extLst>
            </p:cNvPr>
            <p:cNvSpPr/>
            <p:nvPr/>
          </p:nvSpPr>
          <p:spPr>
            <a:xfrm>
              <a:off x="543000" y="4702328"/>
              <a:ext cx="4553837" cy="43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34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AU" sz="1000" b="1" i="0" u="none" strike="noStrike" kern="1200" cap="none" spc="0" normalizeH="0" baseline="0" noProof="0">
                  <a:ln>
                    <a:noFill/>
                  </a:ln>
                  <a:solidFill>
                    <a:srgbClr val="1F2A44"/>
                  </a:solidFill>
                  <a:effectLst/>
                  <a:uLnTx/>
                  <a:uFillTx/>
                  <a:latin typeface="VIC"/>
                  <a:ea typeface="+mn-ea"/>
                  <a:cs typeface="Segoe UI"/>
                </a:rPr>
                <a:t>Compliance monitoring: </a:t>
              </a:r>
              <a:r>
                <a:rPr kumimoji="0" lang="en-AU" sz="1000" b="0" i="0" u="none" strike="noStrike" kern="1200" cap="none" spc="0" normalizeH="0" baseline="0" noProof="0">
                  <a:ln>
                    <a:noFill/>
                  </a:ln>
                  <a:solidFill>
                    <a:srgbClr val="1F2A44"/>
                  </a:solidFill>
                  <a:effectLst/>
                  <a:uLnTx/>
                  <a:uFillTx/>
                  <a:latin typeface="VIC"/>
                  <a:ea typeface="+mn-ea"/>
                  <a:cs typeface="Segoe UI"/>
                </a:rPr>
                <a:t>The ongoing process to identify and prevent non-compliance.</a:t>
              </a:r>
              <a:endParaRPr kumimoji="0" lang="en-AU" sz="1000" b="1" i="0" u="none" strike="noStrike" kern="1200" cap="none" spc="0" normalizeH="0" baseline="0" noProof="0">
                <a:ln>
                  <a:noFill/>
                </a:ln>
                <a:solidFill>
                  <a:srgbClr val="1F2A44"/>
                </a:solidFill>
                <a:effectLst/>
                <a:uLnTx/>
                <a:uFillTx/>
                <a:latin typeface="VIC"/>
                <a:ea typeface="+mn-ea"/>
                <a:cs typeface="Segoe UI"/>
              </a:endParaRPr>
            </a:p>
          </p:txBody>
        </p:sp>
        <p:cxnSp>
          <p:nvCxnSpPr>
            <p:cNvPr id="112" name="Straight Connector 111">
              <a:extLst>
                <a:ext uri="{FF2B5EF4-FFF2-40B4-BE49-F238E27FC236}">
                  <a16:creationId xmlns:a16="http://schemas.microsoft.com/office/drawing/2014/main" id="{2351A2DC-A471-79CF-EB31-0ECD45D15390}"/>
                </a:ext>
              </a:extLst>
            </p:cNvPr>
            <p:cNvCxnSpPr>
              <a:cxnSpLocks/>
            </p:cNvCxnSpPr>
            <p:nvPr/>
          </p:nvCxnSpPr>
          <p:spPr>
            <a:xfrm>
              <a:off x="543000" y="4702328"/>
              <a:ext cx="0" cy="438399"/>
            </a:xfrm>
            <a:prstGeom prst="line">
              <a:avLst/>
            </a:prstGeom>
            <a:ln w="381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24" name="Group 123">
            <a:extLst>
              <a:ext uri="{FF2B5EF4-FFF2-40B4-BE49-F238E27FC236}">
                <a16:creationId xmlns:a16="http://schemas.microsoft.com/office/drawing/2014/main" id="{A04AE089-BE0F-54A3-97FD-9288E8B691CE}"/>
              </a:ext>
            </a:extLst>
          </p:cNvPr>
          <p:cNvGrpSpPr/>
          <p:nvPr/>
        </p:nvGrpSpPr>
        <p:grpSpPr>
          <a:xfrm>
            <a:off x="543000" y="5165621"/>
            <a:ext cx="4553837" cy="438399"/>
            <a:chOff x="543000" y="5178827"/>
            <a:chExt cx="4553837" cy="438399"/>
          </a:xfrm>
        </p:grpSpPr>
        <p:sp>
          <p:nvSpPr>
            <p:cNvPr id="114" name="Rectangle 113">
              <a:extLst>
                <a:ext uri="{FF2B5EF4-FFF2-40B4-BE49-F238E27FC236}">
                  <a16:creationId xmlns:a16="http://schemas.microsoft.com/office/drawing/2014/main" id="{35BAF8CB-D4AD-E3B7-B4A2-C8E2A068D22A}"/>
                </a:ext>
              </a:extLst>
            </p:cNvPr>
            <p:cNvSpPr/>
            <p:nvPr/>
          </p:nvSpPr>
          <p:spPr>
            <a:xfrm>
              <a:off x="543000" y="5178827"/>
              <a:ext cx="4553837" cy="43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34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AU" sz="1000" b="1" i="0" u="none" strike="noStrike" kern="1200" cap="none" spc="0" normalizeH="0" baseline="0" noProof="0">
                  <a:ln>
                    <a:noFill/>
                  </a:ln>
                  <a:solidFill>
                    <a:srgbClr val="1F2A44"/>
                  </a:solidFill>
                  <a:effectLst/>
                  <a:uLnTx/>
                  <a:uFillTx/>
                  <a:latin typeface="VIC"/>
                  <a:ea typeface="+mn-ea"/>
                  <a:cs typeface="Segoe UI"/>
                </a:rPr>
                <a:t>Remedial action: </a:t>
              </a:r>
              <a:r>
                <a:rPr kumimoji="0" lang="en-AU" sz="1000" b="0" i="0" u="none" strike="noStrike" kern="1200" cap="none" spc="0" normalizeH="0" baseline="0" noProof="0">
                  <a:ln>
                    <a:noFill/>
                  </a:ln>
                  <a:solidFill>
                    <a:srgbClr val="1F2A44"/>
                  </a:solidFill>
                  <a:effectLst/>
                  <a:uLnTx/>
                  <a:uFillTx/>
                  <a:latin typeface="VIC"/>
                  <a:ea typeface="+mn-ea"/>
                  <a:cs typeface="Segoe UI"/>
                </a:rPr>
                <a:t>Notices and directions to resolve non-compliance and improve future compliance.</a:t>
              </a:r>
              <a:endParaRPr kumimoji="0" lang="en-AU" sz="1000" b="1" i="0" u="none" strike="noStrike" kern="1200" cap="none" spc="0" normalizeH="0" baseline="0" noProof="0">
                <a:ln>
                  <a:noFill/>
                </a:ln>
                <a:solidFill>
                  <a:srgbClr val="1F2A44"/>
                </a:solidFill>
                <a:effectLst/>
                <a:uLnTx/>
                <a:uFillTx/>
                <a:latin typeface="VIC"/>
                <a:ea typeface="+mn-ea"/>
                <a:cs typeface="+mn-cs"/>
              </a:endParaRPr>
            </a:p>
          </p:txBody>
        </p:sp>
        <p:cxnSp>
          <p:nvCxnSpPr>
            <p:cNvPr id="115" name="Straight Connector 114">
              <a:extLst>
                <a:ext uri="{FF2B5EF4-FFF2-40B4-BE49-F238E27FC236}">
                  <a16:creationId xmlns:a16="http://schemas.microsoft.com/office/drawing/2014/main" id="{1C134917-62DF-E495-7D13-254406D1AA31}"/>
                </a:ext>
              </a:extLst>
            </p:cNvPr>
            <p:cNvCxnSpPr>
              <a:cxnSpLocks/>
            </p:cNvCxnSpPr>
            <p:nvPr/>
          </p:nvCxnSpPr>
          <p:spPr>
            <a:xfrm>
              <a:off x="543000" y="5178827"/>
              <a:ext cx="0" cy="438399"/>
            </a:xfrm>
            <a:prstGeom prst="line">
              <a:avLst/>
            </a:prstGeom>
            <a:ln w="38100">
              <a:solidFill>
                <a:srgbClr val="AF62BA"/>
              </a:solidFill>
            </a:ln>
          </p:spPr>
          <p:style>
            <a:lnRef idx="1">
              <a:schemeClr val="accent1"/>
            </a:lnRef>
            <a:fillRef idx="0">
              <a:schemeClr val="accent1"/>
            </a:fillRef>
            <a:effectRef idx="0">
              <a:schemeClr val="accent1"/>
            </a:effectRef>
            <a:fontRef idx="minor">
              <a:schemeClr val="tx1"/>
            </a:fontRef>
          </p:style>
        </p:cxnSp>
      </p:grpSp>
      <p:grpSp>
        <p:nvGrpSpPr>
          <p:cNvPr id="125" name="Group 124">
            <a:extLst>
              <a:ext uri="{FF2B5EF4-FFF2-40B4-BE49-F238E27FC236}">
                <a16:creationId xmlns:a16="http://schemas.microsoft.com/office/drawing/2014/main" id="{C355FA7A-2397-0940-9A95-885ED6588FCE}"/>
              </a:ext>
            </a:extLst>
          </p:cNvPr>
          <p:cNvGrpSpPr/>
          <p:nvPr/>
        </p:nvGrpSpPr>
        <p:grpSpPr>
          <a:xfrm>
            <a:off x="543000" y="5655325"/>
            <a:ext cx="4553837" cy="438399"/>
            <a:chOff x="543000" y="5655325"/>
            <a:chExt cx="4553837" cy="438399"/>
          </a:xfrm>
        </p:grpSpPr>
        <p:sp>
          <p:nvSpPr>
            <p:cNvPr id="117" name="Rectangle 116">
              <a:extLst>
                <a:ext uri="{FF2B5EF4-FFF2-40B4-BE49-F238E27FC236}">
                  <a16:creationId xmlns:a16="http://schemas.microsoft.com/office/drawing/2014/main" id="{04BCB50D-C592-5417-339D-1370FD1FCFC5}"/>
                </a:ext>
              </a:extLst>
            </p:cNvPr>
            <p:cNvSpPr/>
            <p:nvPr/>
          </p:nvSpPr>
          <p:spPr>
            <a:xfrm>
              <a:off x="543000" y="5655325"/>
              <a:ext cx="4553837" cy="43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34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AU" sz="1000" b="1" i="0" u="none" strike="noStrike" kern="1200" cap="none" spc="0" normalizeH="0" baseline="0" noProof="0">
                  <a:ln>
                    <a:noFill/>
                  </a:ln>
                  <a:solidFill>
                    <a:srgbClr val="1F2A44"/>
                  </a:solidFill>
                  <a:effectLst/>
                  <a:uLnTx/>
                  <a:uFillTx/>
                  <a:latin typeface="VIC"/>
                  <a:ea typeface="+mn-ea"/>
                  <a:cs typeface="Segoe UI"/>
                </a:rPr>
                <a:t>Enforcement: </a:t>
              </a:r>
              <a:r>
                <a:rPr kumimoji="0" lang="en-AU" sz="1000" b="0" i="0" u="none" strike="noStrike" kern="1200" cap="none" spc="0" normalizeH="0" baseline="0" noProof="0">
                  <a:ln>
                    <a:noFill/>
                  </a:ln>
                  <a:solidFill>
                    <a:srgbClr val="1F2A44"/>
                  </a:solidFill>
                  <a:effectLst/>
                  <a:uLnTx/>
                  <a:uFillTx/>
                  <a:latin typeface="VIC"/>
                  <a:ea typeface="+mn-ea"/>
                  <a:cs typeface="Segoe UI"/>
                </a:rPr>
                <a:t>Formal action including penalties and sanctions in response to non-compliance.</a:t>
              </a: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cxnSp>
          <p:nvCxnSpPr>
            <p:cNvPr id="118" name="Straight Connector 117">
              <a:extLst>
                <a:ext uri="{FF2B5EF4-FFF2-40B4-BE49-F238E27FC236}">
                  <a16:creationId xmlns:a16="http://schemas.microsoft.com/office/drawing/2014/main" id="{88000BC5-FD84-7468-EFFA-2B910DD6A042}"/>
                </a:ext>
              </a:extLst>
            </p:cNvPr>
            <p:cNvCxnSpPr>
              <a:cxnSpLocks/>
            </p:cNvCxnSpPr>
            <p:nvPr/>
          </p:nvCxnSpPr>
          <p:spPr>
            <a:xfrm>
              <a:off x="543000" y="5655325"/>
              <a:ext cx="0" cy="438399"/>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4" name="Group 3">
            <a:extLst>
              <a:ext uri="{FF2B5EF4-FFF2-40B4-BE49-F238E27FC236}">
                <a16:creationId xmlns:a16="http://schemas.microsoft.com/office/drawing/2014/main" id="{DB85E82D-FD68-1D51-9C68-F22733C341AA}"/>
              </a:ext>
            </a:extLst>
          </p:cNvPr>
          <p:cNvGrpSpPr/>
          <p:nvPr/>
        </p:nvGrpSpPr>
        <p:grpSpPr>
          <a:xfrm>
            <a:off x="5103528" y="1432055"/>
            <a:ext cx="4594016" cy="4569725"/>
            <a:chOff x="9819448" y="1435559"/>
            <a:chExt cx="4722145" cy="4697175"/>
          </a:xfrm>
        </p:grpSpPr>
        <p:sp>
          <p:nvSpPr>
            <p:cNvPr id="6" name="Freeform: Shape 5">
              <a:extLst>
                <a:ext uri="{FF2B5EF4-FFF2-40B4-BE49-F238E27FC236}">
                  <a16:creationId xmlns:a16="http://schemas.microsoft.com/office/drawing/2014/main" id="{3102A8D5-45EE-1FDB-FA6A-F0507B1D85E5}"/>
                </a:ext>
              </a:extLst>
            </p:cNvPr>
            <p:cNvSpPr/>
            <p:nvPr/>
          </p:nvSpPr>
          <p:spPr>
            <a:xfrm>
              <a:off x="10972956" y="2541293"/>
              <a:ext cx="2340000" cy="2340000"/>
            </a:xfrm>
            <a:custGeom>
              <a:avLst/>
              <a:gdLst>
                <a:gd name="connsiteX0" fmla="*/ 1836039 w 1836038"/>
                <a:gd name="connsiteY0" fmla="*/ 918020 h 1836039"/>
                <a:gd name="connsiteX1" fmla="*/ 918019 w 1836038"/>
                <a:gd name="connsiteY1" fmla="*/ 1836039 h 1836039"/>
                <a:gd name="connsiteX2" fmla="*/ 0 w 1836038"/>
                <a:gd name="connsiteY2" fmla="*/ 918020 h 1836039"/>
                <a:gd name="connsiteX3" fmla="*/ 918019 w 1836038"/>
                <a:gd name="connsiteY3" fmla="*/ 0 h 1836039"/>
                <a:gd name="connsiteX4" fmla="*/ 1836039 w 1836038"/>
                <a:gd name="connsiteY4" fmla="*/ 918020 h 1836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6038" h="1836039">
                  <a:moveTo>
                    <a:pt x="1836039" y="918020"/>
                  </a:moveTo>
                  <a:cubicBezTo>
                    <a:pt x="1836039" y="1425028"/>
                    <a:pt x="1425028" y="1836039"/>
                    <a:pt x="918019" y="1836039"/>
                  </a:cubicBezTo>
                  <a:cubicBezTo>
                    <a:pt x="411011" y="1836039"/>
                    <a:pt x="0" y="1425028"/>
                    <a:pt x="0" y="918020"/>
                  </a:cubicBezTo>
                  <a:cubicBezTo>
                    <a:pt x="0" y="411011"/>
                    <a:pt x="411011" y="0"/>
                    <a:pt x="918019" y="0"/>
                  </a:cubicBezTo>
                  <a:cubicBezTo>
                    <a:pt x="1425028" y="0"/>
                    <a:pt x="1836039" y="411011"/>
                    <a:pt x="1836039" y="918020"/>
                  </a:cubicBezTo>
                  <a:close/>
                </a:path>
              </a:pathLst>
            </a:custGeom>
            <a:solidFill>
              <a:schemeClr val="bg2"/>
            </a:solidFill>
            <a:ln w="19050" cap="flat">
              <a:noFill/>
              <a:prstDash val="solid"/>
              <a:miter/>
            </a:ln>
          </p:spPr>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300" b="1" i="0" u="none" strike="noStrike" kern="0" cap="none" spc="0" normalizeH="0" baseline="0" noProof="0">
                <a:ln>
                  <a:noFill/>
                </a:ln>
                <a:solidFill>
                  <a:prstClr val="white"/>
                </a:solidFill>
                <a:effectLst/>
                <a:uLnTx/>
                <a:uFillTx/>
                <a:latin typeface="Segoe UI" panose="020B0502040204020203" pitchFamily="34" charset="0"/>
                <a:ea typeface="+mn-ea"/>
                <a:cs typeface="Segoe UI" panose="020B0502040204020203" pitchFamily="34" charset="0"/>
              </a:endParaRPr>
            </a:p>
          </p:txBody>
        </p:sp>
        <p:grpSp>
          <p:nvGrpSpPr>
            <p:cNvPr id="7" name="Group 6">
              <a:extLst>
                <a:ext uri="{FF2B5EF4-FFF2-40B4-BE49-F238E27FC236}">
                  <a16:creationId xmlns:a16="http://schemas.microsoft.com/office/drawing/2014/main" id="{84A1F2C2-7348-3042-C4CC-DC71ABC7953F}"/>
                </a:ext>
              </a:extLst>
            </p:cNvPr>
            <p:cNvGrpSpPr/>
            <p:nvPr/>
          </p:nvGrpSpPr>
          <p:grpSpPr>
            <a:xfrm>
              <a:off x="9819448" y="1435559"/>
              <a:ext cx="4722145" cy="4697175"/>
              <a:chOff x="9819448" y="1435559"/>
              <a:chExt cx="4722145" cy="4697175"/>
            </a:xfrm>
          </p:grpSpPr>
          <p:sp>
            <p:nvSpPr>
              <p:cNvPr id="18" name="Freeform: Shape 17">
                <a:extLst>
                  <a:ext uri="{FF2B5EF4-FFF2-40B4-BE49-F238E27FC236}">
                    <a16:creationId xmlns:a16="http://schemas.microsoft.com/office/drawing/2014/main" id="{CE1870FD-A542-3186-EFE9-E8055A0E3193}"/>
                  </a:ext>
                </a:extLst>
              </p:cNvPr>
              <p:cNvSpPr/>
              <p:nvPr/>
            </p:nvSpPr>
            <p:spPr>
              <a:xfrm rot="18540000">
                <a:off x="10824402" y="1471332"/>
                <a:ext cx="1578102" cy="1506556"/>
              </a:xfrm>
              <a:custGeom>
                <a:avLst/>
                <a:gdLst>
                  <a:gd name="connsiteX0" fmla="*/ 1206476 w 1206476"/>
                  <a:gd name="connsiteY0" fmla="*/ 575673 h 1147289"/>
                  <a:gd name="connsiteX1" fmla="*/ 500589 w 1206476"/>
                  <a:gd name="connsiteY1" fmla="*/ 1147289 h 1147289"/>
                  <a:gd name="connsiteX2" fmla="*/ 418235 w 1206476"/>
                  <a:gd name="connsiteY2" fmla="*/ 1064233 h 1147289"/>
                  <a:gd name="connsiteX3" fmla="*/ 49948 w 1206476"/>
                  <a:gd name="connsiteY3" fmla="*/ 910409 h 1147289"/>
                  <a:gd name="connsiteX4" fmla="*/ 0 w 1206476"/>
                  <a:gd name="connsiteY4" fmla="*/ 909952 h 1147289"/>
                  <a:gd name="connsiteX5" fmla="*/ 0 w 1206476"/>
                  <a:gd name="connsiteY5" fmla="*/ 0 h 1147289"/>
                  <a:gd name="connsiteX6" fmla="*/ 144767 w 1206476"/>
                  <a:gd name="connsiteY6" fmla="*/ 8263 h 1147289"/>
                  <a:gd name="connsiteX7" fmla="*/ 1112793 w 1206476"/>
                  <a:gd name="connsiteY7" fmla="*/ 471228 h 1147289"/>
                  <a:gd name="connsiteX8" fmla="*/ 1206476 w 1206476"/>
                  <a:gd name="connsiteY8" fmla="*/ 575673 h 1147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06476" h="1147289">
                    <a:moveTo>
                      <a:pt x="1206476" y="575673"/>
                    </a:moveTo>
                    <a:lnTo>
                      <a:pt x="500589" y="1147289"/>
                    </a:lnTo>
                    <a:lnTo>
                      <a:pt x="418235" y="1064233"/>
                    </a:lnTo>
                    <a:cubicBezTo>
                      <a:pt x="311252" y="976245"/>
                      <a:pt x="182594" y="924351"/>
                      <a:pt x="49948" y="910409"/>
                    </a:cubicBezTo>
                    <a:lnTo>
                      <a:pt x="0" y="909952"/>
                    </a:lnTo>
                    <a:lnTo>
                      <a:pt x="0" y="0"/>
                    </a:lnTo>
                    <a:lnTo>
                      <a:pt x="144767" y="8263"/>
                    </a:lnTo>
                    <a:cubicBezTo>
                      <a:pt x="501541" y="45761"/>
                      <a:pt x="845798" y="202351"/>
                      <a:pt x="1112793" y="471228"/>
                    </a:cubicBezTo>
                    <a:lnTo>
                      <a:pt x="1206476" y="5756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950" b="0" i="0" u="none" strike="noStrike" kern="1200" cap="none" spc="0" normalizeH="0" baseline="0" noProof="0">
                  <a:ln>
                    <a:noFill/>
                  </a:ln>
                  <a:solidFill>
                    <a:srgbClr val="D2D4DA"/>
                  </a:solidFill>
                  <a:effectLst/>
                  <a:uLnTx/>
                  <a:uFillTx/>
                  <a:latin typeface="VIC"/>
                  <a:ea typeface="+mn-ea"/>
                  <a:cs typeface="+mn-cs"/>
                </a:endParaRPr>
              </a:p>
            </p:txBody>
          </p:sp>
          <p:sp>
            <p:nvSpPr>
              <p:cNvPr id="19" name="Freeform: Shape 18">
                <a:extLst>
                  <a:ext uri="{FF2B5EF4-FFF2-40B4-BE49-F238E27FC236}">
                    <a16:creationId xmlns:a16="http://schemas.microsoft.com/office/drawing/2014/main" id="{DEE6A2CC-1EB6-6C1F-B969-F09B6D646B9A}"/>
                  </a:ext>
                </a:extLst>
              </p:cNvPr>
              <p:cNvSpPr/>
              <p:nvPr/>
            </p:nvSpPr>
            <p:spPr>
              <a:xfrm rot="18540000">
                <a:off x="12003112" y="1481952"/>
                <a:ext cx="1372650" cy="1697849"/>
              </a:xfrm>
              <a:custGeom>
                <a:avLst/>
                <a:gdLst>
                  <a:gd name="connsiteX0" fmla="*/ 706148 w 1045315"/>
                  <a:gd name="connsiteY0" fmla="*/ 0 h 1292965"/>
                  <a:gd name="connsiteX1" fmla="*/ 784902 w 1045315"/>
                  <a:gd name="connsiteY1" fmla="*/ 107962 h 1292965"/>
                  <a:gd name="connsiteX2" fmla="*/ 1036486 w 1045315"/>
                  <a:gd name="connsiteY2" fmla="*/ 1151090 h 1292965"/>
                  <a:gd name="connsiteX3" fmla="*/ 1014692 w 1045315"/>
                  <a:gd name="connsiteY3" fmla="*/ 1292965 h 1292965"/>
                  <a:gd name="connsiteX4" fmla="*/ 124694 w 1045315"/>
                  <a:gd name="connsiteY4" fmla="*/ 1103790 h 1292965"/>
                  <a:gd name="connsiteX5" fmla="*/ 134339 w 1045315"/>
                  <a:gd name="connsiteY5" fmla="*/ 1056271 h 1292965"/>
                  <a:gd name="connsiteX6" fmla="*/ 60449 w 1045315"/>
                  <a:gd name="connsiteY6" fmla="*/ 664049 h 1292965"/>
                  <a:gd name="connsiteX7" fmla="*/ 0 w 1045315"/>
                  <a:gd name="connsiteY7" fmla="*/ 571827 h 1292965"/>
                  <a:gd name="connsiteX8" fmla="*/ 706148 w 1045315"/>
                  <a:gd name="connsiteY8" fmla="*/ 0 h 1292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5315" h="1292965">
                    <a:moveTo>
                      <a:pt x="706148" y="0"/>
                    </a:moveTo>
                    <a:lnTo>
                      <a:pt x="784902" y="107962"/>
                    </a:lnTo>
                    <a:cubicBezTo>
                      <a:pt x="992392" y="425025"/>
                      <a:pt x="1073985" y="794316"/>
                      <a:pt x="1036486" y="1151090"/>
                    </a:cubicBezTo>
                    <a:lnTo>
                      <a:pt x="1014692" y="1292965"/>
                    </a:lnTo>
                    <a:lnTo>
                      <a:pt x="124694" y="1103790"/>
                    </a:lnTo>
                    <a:lnTo>
                      <a:pt x="134339" y="1056271"/>
                    </a:lnTo>
                    <a:cubicBezTo>
                      <a:pt x="148282" y="923624"/>
                      <a:pt x="124271" y="786989"/>
                      <a:pt x="60449" y="664049"/>
                    </a:cubicBezTo>
                    <a:lnTo>
                      <a:pt x="0" y="571827"/>
                    </a:lnTo>
                    <a:lnTo>
                      <a:pt x="706148" y="0"/>
                    </a:ln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950" b="0" i="0" u="none" strike="noStrike" kern="1200" cap="none" spc="0" normalizeH="0" baseline="0" noProof="0">
                  <a:ln>
                    <a:noFill/>
                  </a:ln>
                  <a:solidFill>
                    <a:srgbClr val="D2D4DA"/>
                  </a:solidFill>
                  <a:effectLst/>
                  <a:uLnTx/>
                  <a:uFillTx/>
                  <a:latin typeface="VIC"/>
                  <a:ea typeface="+mn-ea"/>
                  <a:cs typeface="+mn-cs"/>
                </a:endParaRPr>
              </a:p>
            </p:txBody>
          </p:sp>
          <p:sp>
            <p:nvSpPr>
              <p:cNvPr id="20" name="Freeform: Shape 19">
                <a:extLst>
                  <a:ext uri="{FF2B5EF4-FFF2-40B4-BE49-F238E27FC236}">
                    <a16:creationId xmlns:a16="http://schemas.microsoft.com/office/drawing/2014/main" id="{C9B9DD4B-8F2F-1BD5-88B7-8B25EDAEEC49}"/>
                  </a:ext>
                </a:extLst>
              </p:cNvPr>
              <p:cNvSpPr/>
              <p:nvPr/>
            </p:nvSpPr>
            <p:spPr>
              <a:xfrm rot="18540000">
                <a:off x="12919427" y="2601326"/>
                <a:ext cx="1608856" cy="1635477"/>
              </a:xfrm>
              <a:custGeom>
                <a:avLst/>
                <a:gdLst>
                  <a:gd name="connsiteX0" fmla="*/ 1237210 w 1237210"/>
                  <a:gd name="connsiteY0" fmla="*/ 188841 h 1257717"/>
                  <a:gd name="connsiteX1" fmla="*/ 1210171 w 1237210"/>
                  <a:gd name="connsiteY1" fmla="*/ 295609 h 1257717"/>
                  <a:gd name="connsiteX2" fmla="*/ 686267 w 1237210"/>
                  <a:gd name="connsiteY2" fmla="*/ 1071910 h 1257717"/>
                  <a:gd name="connsiteX3" fmla="*/ 414876 w 1237210"/>
                  <a:gd name="connsiteY3" fmla="*/ 1249798 h 1257717"/>
                  <a:gd name="connsiteX4" fmla="*/ 397564 w 1237210"/>
                  <a:gd name="connsiteY4" fmla="*/ 1257717 h 1257717"/>
                  <a:gd name="connsiteX5" fmla="*/ 0 w 1237210"/>
                  <a:gd name="connsiteY5" fmla="*/ 442589 h 1257717"/>
                  <a:gd name="connsiteX6" fmla="*/ 115400 w 1237210"/>
                  <a:gd name="connsiteY6" fmla="*/ 366949 h 1257717"/>
                  <a:gd name="connsiteX7" fmla="*/ 342649 w 1237210"/>
                  <a:gd name="connsiteY7" fmla="*/ 30220 h 1257717"/>
                  <a:gd name="connsiteX8" fmla="*/ 348784 w 1237210"/>
                  <a:gd name="connsiteY8" fmla="*/ 0 h 1257717"/>
                  <a:gd name="connsiteX9" fmla="*/ 1237210 w 1237210"/>
                  <a:gd name="connsiteY9" fmla="*/ 188841 h 1257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37210" h="1257717">
                    <a:moveTo>
                      <a:pt x="1237210" y="188841"/>
                    </a:moveTo>
                    <a:lnTo>
                      <a:pt x="1210171" y="295609"/>
                    </a:lnTo>
                    <a:cubicBezTo>
                      <a:pt x="1120175" y="590753"/>
                      <a:pt x="944112" y="863111"/>
                      <a:pt x="686267" y="1071910"/>
                    </a:cubicBezTo>
                    <a:cubicBezTo>
                      <a:pt x="600318" y="1141510"/>
                      <a:pt x="509351" y="1200753"/>
                      <a:pt x="414876" y="1249798"/>
                    </a:cubicBezTo>
                    <a:lnTo>
                      <a:pt x="397564" y="1257717"/>
                    </a:lnTo>
                    <a:lnTo>
                      <a:pt x="0" y="442589"/>
                    </a:lnTo>
                    <a:lnTo>
                      <a:pt x="115400" y="366949"/>
                    </a:lnTo>
                    <a:cubicBezTo>
                      <a:pt x="227243" y="276380"/>
                      <a:pt x="303612" y="158242"/>
                      <a:pt x="342649" y="30220"/>
                    </a:cubicBezTo>
                    <a:lnTo>
                      <a:pt x="348784" y="0"/>
                    </a:lnTo>
                    <a:lnTo>
                      <a:pt x="1237210" y="188841"/>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950" b="0" i="0" u="none" strike="noStrike" kern="1200" cap="none" spc="0" normalizeH="0" baseline="0" noProof="0">
                  <a:ln>
                    <a:noFill/>
                  </a:ln>
                  <a:solidFill>
                    <a:srgbClr val="D2D4DA"/>
                  </a:solidFill>
                  <a:effectLst/>
                  <a:uLnTx/>
                  <a:uFillTx/>
                  <a:latin typeface="VIC"/>
                  <a:ea typeface="+mn-ea"/>
                  <a:cs typeface="+mn-cs"/>
                </a:endParaRPr>
              </a:p>
            </p:txBody>
          </p:sp>
          <p:sp>
            <p:nvSpPr>
              <p:cNvPr id="21" name="Freeform: Shape 20">
                <a:extLst>
                  <a:ext uri="{FF2B5EF4-FFF2-40B4-BE49-F238E27FC236}">
                    <a16:creationId xmlns:a16="http://schemas.microsoft.com/office/drawing/2014/main" id="{0B57D0DF-8830-7D1D-483F-A23A65940B0C}"/>
                  </a:ext>
                </a:extLst>
              </p:cNvPr>
              <p:cNvSpPr/>
              <p:nvPr/>
            </p:nvSpPr>
            <p:spPr>
              <a:xfrm rot="18540000">
                <a:off x="9773593" y="2771837"/>
                <a:ext cx="1605515" cy="1513805"/>
              </a:xfrm>
              <a:custGeom>
                <a:avLst/>
                <a:gdLst>
                  <a:gd name="connsiteX0" fmla="*/ 1222649 w 1222650"/>
                  <a:gd name="connsiteY0" fmla="*/ 0 h 1162641"/>
                  <a:gd name="connsiteX1" fmla="*/ 1222650 w 1222650"/>
                  <a:gd name="connsiteY1" fmla="*/ 908204 h 1162641"/>
                  <a:gd name="connsiteX2" fmla="*/ 1193276 w 1222650"/>
                  <a:gd name="connsiteY2" fmla="*/ 907935 h 1162641"/>
                  <a:gd name="connsiteX3" fmla="*/ 816658 w 1222650"/>
                  <a:gd name="connsiteY3" fmla="*/ 1060208 h 1162641"/>
                  <a:gd name="connsiteX4" fmla="*/ 716709 w 1222650"/>
                  <a:gd name="connsiteY4" fmla="*/ 1159312 h 1162641"/>
                  <a:gd name="connsiteX5" fmla="*/ 714483 w 1222650"/>
                  <a:gd name="connsiteY5" fmla="*/ 1162641 h 1162641"/>
                  <a:gd name="connsiteX6" fmla="*/ 0 w 1222650"/>
                  <a:gd name="connsiteY6" fmla="*/ 604426 h 1162641"/>
                  <a:gd name="connsiteX7" fmla="*/ 15365 w 1222650"/>
                  <a:gd name="connsiteY7" fmla="*/ 583722 h 1162641"/>
                  <a:gd name="connsiteX8" fmla="*/ 245791 w 1222650"/>
                  <a:gd name="connsiteY8" fmla="*/ 355247 h 1162641"/>
                  <a:gd name="connsiteX9" fmla="*/ 1114055 w 1222650"/>
                  <a:gd name="connsiteY9" fmla="*/ 4193 h 1162641"/>
                  <a:gd name="connsiteX10" fmla="*/ 1222649 w 1222650"/>
                  <a:gd name="connsiteY10" fmla="*/ 0 h 1162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2650" h="1162641">
                    <a:moveTo>
                      <a:pt x="1222649" y="0"/>
                    </a:moveTo>
                    <a:lnTo>
                      <a:pt x="1222650" y="908204"/>
                    </a:lnTo>
                    <a:lnTo>
                      <a:pt x="1193276" y="907935"/>
                    </a:lnTo>
                    <a:cubicBezTo>
                      <a:pt x="1059936" y="919502"/>
                      <a:pt x="928501" y="969639"/>
                      <a:pt x="816658" y="1060208"/>
                    </a:cubicBezTo>
                    <a:cubicBezTo>
                      <a:pt x="779377" y="1090398"/>
                      <a:pt x="746037" y="1123651"/>
                      <a:pt x="716709" y="1159312"/>
                    </a:cubicBezTo>
                    <a:lnTo>
                      <a:pt x="714483" y="1162641"/>
                    </a:lnTo>
                    <a:lnTo>
                      <a:pt x="0" y="604426"/>
                    </a:lnTo>
                    <a:lnTo>
                      <a:pt x="15365" y="583722"/>
                    </a:lnTo>
                    <a:cubicBezTo>
                      <a:pt x="82981" y="501508"/>
                      <a:pt x="159843" y="424846"/>
                      <a:pt x="245791" y="355247"/>
                    </a:cubicBezTo>
                    <a:cubicBezTo>
                      <a:pt x="503637" y="146448"/>
                      <a:pt x="806649" y="30858"/>
                      <a:pt x="1114055" y="4193"/>
                    </a:cubicBezTo>
                    <a:lnTo>
                      <a:pt x="1222649" y="0"/>
                    </a:lnTo>
                    <a:close/>
                  </a:path>
                </a:pathLst>
              </a:custGeom>
              <a:solidFill>
                <a:srgbClr val="AF62B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950" b="0" i="0" u="none" strike="noStrike" kern="1200" cap="none" spc="0" normalizeH="0" baseline="0" noProof="0">
                  <a:ln>
                    <a:noFill/>
                  </a:ln>
                  <a:solidFill>
                    <a:srgbClr val="D2D4DA"/>
                  </a:solidFill>
                  <a:effectLst/>
                  <a:uLnTx/>
                  <a:uFillTx/>
                  <a:latin typeface="VIC"/>
                  <a:ea typeface="+mn-ea"/>
                  <a:cs typeface="+mn-cs"/>
                </a:endParaRPr>
              </a:p>
            </p:txBody>
          </p:sp>
          <p:sp>
            <p:nvSpPr>
              <p:cNvPr id="22" name="Freeform: Shape 21">
                <a:extLst>
                  <a:ext uri="{FF2B5EF4-FFF2-40B4-BE49-F238E27FC236}">
                    <a16:creationId xmlns:a16="http://schemas.microsoft.com/office/drawing/2014/main" id="{559F2A38-1B10-CA00-AE1B-5EC29C751115}"/>
                  </a:ext>
                </a:extLst>
              </p:cNvPr>
              <p:cNvSpPr/>
              <p:nvPr/>
            </p:nvSpPr>
            <p:spPr>
              <a:xfrm rot="18540000">
                <a:off x="12430240" y="3974680"/>
                <a:ext cx="1690712" cy="1268258"/>
              </a:xfrm>
              <a:custGeom>
                <a:avLst/>
                <a:gdLst>
                  <a:gd name="connsiteX0" fmla="*/ 919230 w 1317722"/>
                  <a:gd name="connsiteY0" fmla="*/ 0 h 965818"/>
                  <a:gd name="connsiteX1" fmla="*/ 1317722 w 1317722"/>
                  <a:gd name="connsiteY1" fmla="*/ 817029 h 965818"/>
                  <a:gd name="connsiteX2" fmla="*/ 1239999 w 1317722"/>
                  <a:gd name="connsiteY2" fmla="*/ 852580 h 965818"/>
                  <a:gd name="connsiteX3" fmla="*/ 33204 w 1317722"/>
                  <a:gd name="connsiteY3" fmla="*/ 843691 h 965818"/>
                  <a:gd name="connsiteX4" fmla="*/ 0 w 1317722"/>
                  <a:gd name="connsiteY4" fmla="*/ 828010 h 965818"/>
                  <a:gd name="connsiteX5" fmla="*/ 384428 w 1317722"/>
                  <a:gd name="connsiteY5" fmla="*/ 3603 h 965818"/>
                  <a:gd name="connsiteX6" fmla="*/ 444077 w 1317722"/>
                  <a:gd name="connsiteY6" fmla="*/ 28319 h 965818"/>
                  <a:gd name="connsiteX7" fmla="*/ 840111 w 1317722"/>
                  <a:gd name="connsiteY7" fmla="*/ 31573 h 965818"/>
                  <a:gd name="connsiteX8" fmla="*/ 919230 w 1317722"/>
                  <a:gd name="connsiteY8" fmla="*/ 0 h 965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17722" h="965818">
                    <a:moveTo>
                      <a:pt x="919230" y="0"/>
                    </a:moveTo>
                    <a:lnTo>
                      <a:pt x="1317722" y="817029"/>
                    </a:lnTo>
                    <a:lnTo>
                      <a:pt x="1239999" y="852580"/>
                    </a:lnTo>
                    <a:cubicBezTo>
                      <a:pt x="849574" y="1008128"/>
                      <a:pt x="415093" y="1001779"/>
                      <a:pt x="33204" y="843691"/>
                    </a:cubicBezTo>
                    <a:lnTo>
                      <a:pt x="0" y="828010"/>
                    </a:lnTo>
                    <a:lnTo>
                      <a:pt x="384428" y="3603"/>
                    </a:lnTo>
                    <a:lnTo>
                      <a:pt x="444077" y="28319"/>
                    </a:lnTo>
                    <a:cubicBezTo>
                      <a:pt x="572099" y="67356"/>
                      <a:pt x="710006" y="69060"/>
                      <a:pt x="840111" y="31573"/>
                    </a:cubicBezTo>
                    <a:lnTo>
                      <a:pt x="91923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950" b="0" i="0" u="none" strike="noStrike" kern="1200" cap="none" spc="0" normalizeH="0" baseline="0" noProof="0">
                  <a:ln>
                    <a:noFill/>
                  </a:ln>
                  <a:solidFill>
                    <a:srgbClr val="D2D4DA"/>
                  </a:solidFill>
                  <a:effectLst/>
                  <a:uLnTx/>
                  <a:uFillTx/>
                  <a:latin typeface="VIC"/>
                  <a:ea typeface="+mn-ea"/>
                  <a:cs typeface="+mn-cs"/>
                </a:endParaRPr>
              </a:p>
            </p:txBody>
          </p:sp>
          <p:sp>
            <p:nvSpPr>
              <p:cNvPr id="23" name="Freeform: Shape 22">
                <a:extLst>
                  <a:ext uri="{FF2B5EF4-FFF2-40B4-BE49-F238E27FC236}">
                    <a16:creationId xmlns:a16="http://schemas.microsoft.com/office/drawing/2014/main" id="{78835298-C6A9-82E3-4FEA-38E31F8A20B9}"/>
                  </a:ext>
                </a:extLst>
              </p:cNvPr>
              <p:cNvSpPr/>
              <p:nvPr/>
            </p:nvSpPr>
            <p:spPr>
              <a:xfrm rot="18540000">
                <a:off x="10259385" y="3721870"/>
                <a:ext cx="1355803" cy="1653278"/>
              </a:xfrm>
              <a:custGeom>
                <a:avLst/>
                <a:gdLst>
                  <a:gd name="connsiteX0" fmla="*/ 1032486 w 1032486"/>
                  <a:gd name="connsiteY0" fmla="*/ 559859 h 1270701"/>
                  <a:gd name="connsiteX1" fmla="*/ 988911 w 1032486"/>
                  <a:gd name="connsiteY1" fmla="*/ 625061 h 1270701"/>
                  <a:gd name="connsiteX2" fmla="*/ 909753 w 1032486"/>
                  <a:gd name="connsiteY2" fmla="*/ 1013118 h 1270701"/>
                  <a:gd name="connsiteX3" fmla="*/ 919554 w 1032486"/>
                  <a:gd name="connsiteY3" fmla="*/ 1065960 h 1270701"/>
                  <a:gd name="connsiteX4" fmla="*/ 32724 w 1032486"/>
                  <a:gd name="connsiteY4" fmla="*/ 1270701 h 1270701"/>
                  <a:gd name="connsiteX5" fmla="*/ 26774 w 1032486"/>
                  <a:gd name="connsiteY5" fmla="*/ 1245487 h 1270701"/>
                  <a:gd name="connsiteX6" fmla="*/ 268985 w 1032486"/>
                  <a:gd name="connsiteY6" fmla="*/ 63216 h 1270701"/>
                  <a:gd name="connsiteX7" fmla="*/ 315899 w 1032486"/>
                  <a:gd name="connsiteY7" fmla="*/ 0 h 1270701"/>
                  <a:gd name="connsiteX8" fmla="*/ 1032486 w 1032486"/>
                  <a:gd name="connsiteY8" fmla="*/ 559859 h 1270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2486" h="1270701">
                    <a:moveTo>
                      <a:pt x="1032486" y="559859"/>
                    </a:moveTo>
                    <a:lnTo>
                      <a:pt x="988911" y="625061"/>
                    </a:lnTo>
                    <a:cubicBezTo>
                      <a:pt x="925192" y="744530"/>
                      <a:pt x="898186" y="879777"/>
                      <a:pt x="909753" y="1013118"/>
                    </a:cubicBezTo>
                    <a:lnTo>
                      <a:pt x="919554" y="1065960"/>
                    </a:lnTo>
                    <a:lnTo>
                      <a:pt x="32724" y="1270701"/>
                    </a:lnTo>
                    <a:lnTo>
                      <a:pt x="26774" y="1245487"/>
                    </a:lnTo>
                    <a:cubicBezTo>
                      <a:pt x="-48461" y="839074"/>
                      <a:pt x="35663" y="412769"/>
                      <a:pt x="268985" y="63216"/>
                    </a:cubicBezTo>
                    <a:lnTo>
                      <a:pt x="315899" y="0"/>
                    </a:lnTo>
                    <a:lnTo>
                      <a:pt x="1032486" y="559859"/>
                    </a:lnTo>
                    <a:close/>
                  </a:path>
                </a:pathLst>
              </a:cu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950" b="0" i="0" u="none" strike="noStrike" kern="1200" cap="none" spc="0" normalizeH="0" baseline="0" noProof="0">
                  <a:ln>
                    <a:noFill/>
                  </a:ln>
                  <a:solidFill>
                    <a:srgbClr val="D2D4DA"/>
                  </a:solidFill>
                  <a:effectLst/>
                  <a:uLnTx/>
                  <a:uFillTx/>
                  <a:latin typeface="VIC"/>
                  <a:ea typeface="+mn-ea"/>
                  <a:cs typeface="+mn-cs"/>
                </a:endParaRPr>
              </a:p>
            </p:txBody>
          </p:sp>
          <p:sp>
            <p:nvSpPr>
              <p:cNvPr id="24" name="Freeform: Shape 23">
                <a:extLst>
                  <a:ext uri="{FF2B5EF4-FFF2-40B4-BE49-F238E27FC236}">
                    <a16:creationId xmlns:a16="http://schemas.microsoft.com/office/drawing/2014/main" id="{7C741BF3-A628-3353-13A3-BAA161742CB3}"/>
                  </a:ext>
                </a:extLst>
              </p:cNvPr>
              <p:cNvSpPr/>
              <p:nvPr/>
            </p:nvSpPr>
            <p:spPr>
              <a:xfrm rot="18540000">
                <a:off x="11375636" y="4490695"/>
                <a:ext cx="1629094" cy="1654983"/>
              </a:xfrm>
              <a:custGeom>
                <a:avLst/>
                <a:gdLst>
                  <a:gd name="connsiteX0" fmla="*/ 884284 w 1244045"/>
                  <a:gd name="connsiteY0" fmla="*/ 0 h 1274512"/>
                  <a:gd name="connsiteX1" fmla="*/ 889118 w 1244045"/>
                  <a:gd name="connsiteY1" fmla="*/ 26063 h 1274512"/>
                  <a:gd name="connsiteX2" fmla="*/ 1016899 w 1244045"/>
                  <a:gd name="connsiteY2" fmla="*/ 270631 h 1274512"/>
                  <a:gd name="connsiteX3" fmla="*/ 1229555 w 1244045"/>
                  <a:gd name="connsiteY3" fmla="*/ 446468 h 1274512"/>
                  <a:gd name="connsiteX4" fmla="*/ 1244045 w 1244045"/>
                  <a:gd name="connsiteY4" fmla="*/ 452472 h 1274512"/>
                  <a:gd name="connsiteX5" fmla="*/ 860721 w 1244045"/>
                  <a:gd name="connsiteY5" fmla="*/ 1274512 h 1274512"/>
                  <a:gd name="connsiteX6" fmla="*/ 802201 w 1244045"/>
                  <a:gd name="connsiteY6" fmla="*/ 1246876 h 1274512"/>
                  <a:gd name="connsiteX7" fmla="*/ 311938 w 1244045"/>
                  <a:gd name="connsiteY7" fmla="*/ 841498 h 1274512"/>
                  <a:gd name="connsiteX8" fmla="*/ 17349 w 1244045"/>
                  <a:gd name="connsiteY8" fmla="*/ 277665 h 1274512"/>
                  <a:gd name="connsiteX9" fmla="*/ 0 w 1244045"/>
                  <a:gd name="connsiteY9" fmla="*/ 204153 h 1274512"/>
                  <a:gd name="connsiteX10" fmla="*/ 884284 w 1244045"/>
                  <a:gd name="connsiteY10" fmla="*/ 0 h 1274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44045" h="1274512">
                    <a:moveTo>
                      <a:pt x="884284" y="0"/>
                    </a:moveTo>
                    <a:lnTo>
                      <a:pt x="889118" y="26063"/>
                    </a:lnTo>
                    <a:cubicBezTo>
                      <a:pt x="914110" y="112800"/>
                      <a:pt x="956520" y="196069"/>
                      <a:pt x="1016899" y="270631"/>
                    </a:cubicBezTo>
                    <a:cubicBezTo>
                      <a:pt x="1077278" y="345193"/>
                      <a:pt x="1149911" y="403989"/>
                      <a:pt x="1229555" y="446468"/>
                    </a:cubicBezTo>
                    <a:lnTo>
                      <a:pt x="1244045" y="452472"/>
                    </a:lnTo>
                    <a:lnTo>
                      <a:pt x="860721" y="1274512"/>
                    </a:lnTo>
                    <a:lnTo>
                      <a:pt x="802201" y="1246876"/>
                    </a:lnTo>
                    <a:cubicBezTo>
                      <a:pt x="618585" y="1148944"/>
                      <a:pt x="451137" y="1013395"/>
                      <a:pt x="311938" y="841498"/>
                    </a:cubicBezTo>
                    <a:cubicBezTo>
                      <a:pt x="172738" y="669601"/>
                      <a:pt x="74965" y="477630"/>
                      <a:pt x="17349" y="277665"/>
                    </a:cubicBezTo>
                    <a:lnTo>
                      <a:pt x="0" y="204153"/>
                    </a:lnTo>
                    <a:lnTo>
                      <a:pt x="884284" y="0"/>
                    </a:ln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950" b="0" i="0" u="none" strike="noStrike" kern="1200" cap="none" spc="0" normalizeH="0" baseline="0" noProof="0">
                  <a:ln>
                    <a:noFill/>
                  </a:ln>
                  <a:solidFill>
                    <a:srgbClr val="D2D4DA"/>
                  </a:solidFill>
                  <a:effectLst/>
                  <a:uLnTx/>
                  <a:uFillTx/>
                  <a:latin typeface="VIC"/>
                  <a:ea typeface="+mn-ea"/>
                  <a:cs typeface="+mn-cs"/>
                </a:endParaRPr>
              </a:p>
            </p:txBody>
          </p:sp>
          <p:sp>
            <p:nvSpPr>
              <p:cNvPr id="25" name="Freeform: Shape 24">
                <a:extLst>
                  <a:ext uri="{FF2B5EF4-FFF2-40B4-BE49-F238E27FC236}">
                    <a16:creationId xmlns:a16="http://schemas.microsoft.com/office/drawing/2014/main" id="{8168DDD0-BBD0-E926-DBB5-85631AB574DD}"/>
                  </a:ext>
                </a:extLst>
              </p:cNvPr>
              <p:cNvSpPr/>
              <p:nvPr/>
            </p:nvSpPr>
            <p:spPr>
              <a:xfrm rot="18540000">
                <a:off x="10875566" y="1563724"/>
                <a:ext cx="1517867" cy="1443404"/>
              </a:xfrm>
              <a:custGeom>
                <a:avLst/>
                <a:gdLst>
                  <a:gd name="connsiteX0" fmla="*/ 1206476 w 1206476"/>
                  <a:gd name="connsiteY0" fmla="*/ 575673 h 1147289"/>
                  <a:gd name="connsiteX1" fmla="*/ 500589 w 1206476"/>
                  <a:gd name="connsiteY1" fmla="*/ 1147289 h 1147289"/>
                  <a:gd name="connsiteX2" fmla="*/ 418235 w 1206476"/>
                  <a:gd name="connsiteY2" fmla="*/ 1064233 h 1147289"/>
                  <a:gd name="connsiteX3" fmla="*/ 49948 w 1206476"/>
                  <a:gd name="connsiteY3" fmla="*/ 910409 h 1147289"/>
                  <a:gd name="connsiteX4" fmla="*/ 0 w 1206476"/>
                  <a:gd name="connsiteY4" fmla="*/ 909952 h 1147289"/>
                  <a:gd name="connsiteX5" fmla="*/ 0 w 1206476"/>
                  <a:gd name="connsiteY5" fmla="*/ 0 h 1147289"/>
                  <a:gd name="connsiteX6" fmla="*/ 144767 w 1206476"/>
                  <a:gd name="connsiteY6" fmla="*/ 8263 h 1147289"/>
                  <a:gd name="connsiteX7" fmla="*/ 1112793 w 1206476"/>
                  <a:gd name="connsiteY7" fmla="*/ 471228 h 1147289"/>
                  <a:gd name="connsiteX8" fmla="*/ 1206476 w 1206476"/>
                  <a:gd name="connsiteY8" fmla="*/ 575673 h 1147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06476" h="1147289">
                    <a:moveTo>
                      <a:pt x="1206476" y="575673"/>
                    </a:moveTo>
                    <a:lnTo>
                      <a:pt x="500589" y="1147289"/>
                    </a:lnTo>
                    <a:lnTo>
                      <a:pt x="418235" y="1064233"/>
                    </a:lnTo>
                    <a:cubicBezTo>
                      <a:pt x="311252" y="976245"/>
                      <a:pt x="182594" y="924351"/>
                      <a:pt x="49948" y="910409"/>
                    </a:cubicBezTo>
                    <a:lnTo>
                      <a:pt x="0" y="909952"/>
                    </a:lnTo>
                    <a:lnTo>
                      <a:pt x="0" y="0"/>
                    </a:lnTo>
                    <a:lnTo>
                      <a:pt x="144767" y="8263"/>
                    </a:lnTo>
                    <a:cubicBezTo>
                      <a:pt x="501541" y="45761"/>
                      <a:pt x="845798" y="202351"/>
                      <a:pt x="1112793" y="471228"/>
                    </a:cubicBezTo>
                    <a:lnTo>
                      <a:pt x="1206476" y="575673"/>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950" b="0" i="0" u="none" strike="noStrike" kern="1200" cap="none" spc="0" normalizeH="0" baseline="0" noProof="0">
                  <a:ln>
                    <a:noFill/>
                  </a:ln>
                  <a:solidFill>
                    <a:srgbClr val="D2D4DA"/>
                  </a:solidFill>
                  <a:effectLst/>
                  <a:uLnTx/>
                  <a:uFillTx/>
                  <a:latin typeface="VIC"/>
                  <a:ea typeface="+mn-ea"/>
                  <a:cs typeface="+mn-cs"/>
                </a:endParaRPr>
              </a:p>
            </p:txBody>
          </p:sp>
          <p:sp>
            <p:nvSpPr>
              <p:cNvPr id="26" name="Freeform: Shape 25">
                <a:extLst>
                  <a:ext uri="{FF2B5EF4-FFF2-40B4-BE49-F238E27FC236}">
                    <a16:creationId xmlns:a16="http://schemas.microsoft.com/office/drawing/2014/main" id="{26B7DD26-9C51-E748-7831-F2D845E62E9A}"/>
                  </a:ext>
                </a:extLst>
              </p:cNvPr>
              <p:cNvSpPr/>
              <p:nvPr/>
            </p:nvSpPr>
            <p:spPr>
              <a:xfrm rot="18540000">
                <a:off x="12011283" y="1575569"/>
                <a:ext cx="1315111" cy="1626679"/>
              </a:xfrm>
              <a:custGeom>
                <a:avLst/>
                <a:gdLst>
                  <a:gd name="connsiteX0" fmla="*/ 706148 w 1045315"/>
                  <a:gd name="connsiteY0" fmla="*/ 0 h 1292965"/>
                  <a:gd name="connsiteX1" fmla="*/ 784902 w 1045315"/>
                  <a:gd name="connsiteY1" fmla="*/ 107962 h 1292965"/>
                  <a:gd name="connsiteX2" fmla="*/ 1036486 w 1045315"/>
                  <a:gd name="connsiteY2" fmla="*/ 1151090 h 1292965"/>
                  <a:gd name="connsiteX3" fmla="*/ 1014692 w 1045315"/>
                  <a:gd name="connsiteY3" fmla="*/ 1292965 h 1292965"/>
                  <a:gd name="connsiteX4" fmla="*/ 124694 w 1045315"/>
                  <a:gd name="connsiteY4" fmla="*/ 1103790 h 1292965"/>
                  <a:gd name="connsiteX5" fmla="*/ 134339 w 1045315"/>
                  <a:gd name="connsiteY5" fmla="*/ 1056271 h 1292965"/>
                  <a:gd name="connsiteX6" fmla="*/ 60449 w 1045315"/>
                  <a:gd name="connsiteY6" fmla="*/ 664049 h 1292965"/>
                  <a:gd name="connsiteX7" fmla="*/ 0 w 1045315"/>
                  <a:gd name="connsiteY7" fmla="*/ 571827 h 1292965"/>
                  <a:gd name="connsiteX8" fmla="*/ 706148 w 1045315"/>
                  <a:gd name="connsiteY8" fmla="*/ 0 h 1292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5315" h="1292965">
                    <a:moveTo>
                      <a:pt x="706148" y="0"/>
                    </a:moveTo>
                    <a:lnTo>
                      <a:pt x="784902" y="107962"/>
                    </a:lnTo>
                    <a:cubicBezTo>
                      <a:pt x="992392" y="425025"/>
                      <a:pt x="1073985" y="794316"/>
                      <a:pt x="1036486" y="1151090"/>
                    </a:cubicBezTo>
                    <a:lnTo>
                      <a:pt x="1014692" y="1292965"/>
                    </a:lnTo>
                    <a:lnTo>
                      <a:pt x="124694" y="1103790"/>
                    </a:lnTo>
                    <a:lnTo>
                      <a:pt x="134339" y="1056271"/>
                    </a:lnTo>
                    <a:cubicBezTo>
                      <a:pt x="148282" y="923624"/>
                      <a:pt x="124271" y="786989"/>
                      <a:pt x="60449" y="664049"/>
                    </a:cubicBezTo>
                    <a:lnTo>
                      <a:pt x="0" y="571827"/>
                    </a:lnTo>
                    <a:lnTo>
                      <a:pt x="706148"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950" b="0" i="0" u="none" strike="noStrike" kern="1200" cap="none" spc="0" normalizeH="0" baseline="0" noProof="0">
                  <a:ln>
                    <a:noFill/>
                  </a:ln>
                  <a:solidFill>
                    <a:srgbClr val="D2D4DA"/>
                  </a:solidFill>
                  <a:effectLst/>
                  <a:uLnTx/>
                  <a:uFillTx/>
                  <a:latin typeface="VIC"/>
                  <a:ea typeface="+mn-ea"/>
                  <a:cs typeface="+mn-cs"/>
                </a:endParaRPr>
              </a:p>
            </p:txBody>
          </p:sp>
          <p:sp>
            <p:nvSpPr>
              <p:cNvPr id="27" name="Freeform: Shape 26">
                <a:extLst>
                  <a:ext uri="{FF2B5EF4-FFF2-40B4-BE49-F238E27FC236}">
                    <a16:creationId xmlns:a16="http://schemas.microsoft.com/office/drawing/2014/main" id="{72F25829-5296-452D-96CE-538020C93B0B}"/>
                  </a:ext>
                </a:extLst>
              </p:cNvPr>
              <p:cNvSpPr/>
              <p:nvPr/>
            </p:nvSpPr>
            <p:spPr>
              <a:xfrm rot="18540000">
                <a:off x="12894327" y="2635405"/>
                <a:ext cx="1556534" cy="1582334"/>
              </a:xfrm>
              <a:custGeom>
                <a:avLst/>
                <a:gdLst>
                  <a:gd name="connsiteX0" fmla="*/ 1237210 w 1237210"/>
                  <a:gd name="connsiteY0" fmla="*/ 188841 h 1257717"/>
                  <a:gd name="connsiteX1" fmla="*/ 1210171 w 1237210"/>
                  <a:gd name="connsiteY1" fmla="*/ 295609 h 1257717"/>
                  <a:gd name="connsiteX2" fmla="*/ 686267 w 1237210"/>
                  <a:gd name="connsiteY2" fmla="*/ 1071910 h 1257717"/>
                  <a:gd name="connsiteX3" fmla="*/ 414876 w 1237210"/>
                  <a:gd name="connsiteY3" fmla="*/ 1249798 h 1257717"/>
                  <a:gd name="connsiteX4" fmla="*/ 397564 w 1237210"/>
                  <a:gd name="connsiteY4" fmla="*/ 1257717 h 1257717"/>
                  <a:gd name="connsiteX5" fmla="*/ 0 w 1237210"/>
                  <a:gd name="connsiteY5" fmla="*/ 442589 h 1257717"/>
                  <a:gd name="connsiteX6" fmla="*/ 115400 w 1237210"/>
                  <a:gd name="connsiteY6" fmla="*/ 366949 h 1257717"/>
                  <a:gd name="connsiteX7" fmla="*/ 342649 w 1237210"/>
                  <a:gd name="connsiteY7" fmla="*/ 30220 h 1257717"/>
                  <a:gd name="connsiteX8" fmla="*/ 348784 w 1237210"/>
                  <a:gd name="connsiteY8" fmla="*/ 0 h 1257717"/>
                  <a:gd name="connsiteX9" fmla="*/ 1237210 w 1237210"/>
                  <a:gd name="connsiteY9" fmla="*/ 188841 h 1257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37210" h="1257717">
                    <a:moveTo>
                      <a:pt x="1237210" y="188841"/>
                    </a:moveTo>
                    <a:lnTo>
                      <a:pt x="1210171" y="295609"/>
                    </a:lnTo>
                    <a:cubicBezTo>
                      <a:pt x="1120175" y="590753"/>
                      <a:pt x="944112" y="863111"/>
                      <a:pt x="686267" y="1071910"/>
                    </a:cubicBezTo>
                    <a:cubicBezTo>
                      <a:pt x="600318" y="1141510"/>
                      <a:pt x="509351" y="1200753"/>
                      <a:pt x="414876" y="1249798"/>
                    </a:cubicBezTo>
                    <a:lnTo>
                      <a:pt x="397564" y="1257717"/>
                    </a:lnTo>
                    <a:lnTo>
                      <a:pt x="0" y="442589"/>
                    </a:lnTo>
                    <a:lnTo>
                      <a:pt x="115400" y="366949"/>
                    </a:lnTo>
                    <a:cubicBezTo>
                      <a:pt x="227243" y="276380"/>
                      <a:pt x="303612" y="158242"/>
                      <a:pt x="342649" y="30220"/>
                    </a:cubicBezTo>
                    <a:lnTo>
                      <a:pt x="348784" y="0"/>
                    </a:lnTo>
                    <a:lnTo>
                      <a:pt x="1237210" y="18884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950" b="0" i="0" u="none" strike="noStrike" kern="1200" cap="none" spc="0" normalizeH="0" baseline="0" noProof="0">
                  <a:ln>
                    <a:noFill/>
                  </a:ln>
                  <a:solidFill>
                    <a:srgbClr val="D2D4DA"/>
                  </a:solidFill>
                  <a:effectLst/>
                  <a:uLnTx/>
                  <a:uFillTx/>
                  <a:latin typeface="VIC"/>
                  <a:ea typeface="+mn-ea"/>
                  <a:cs typeface="+mn-cs"/>
                </a:endParaRPr>
              </a:p>
            </p:txBody>
          </p:sp>
          <p:sp>
            <p:nvSpPr>
              <p:cNvPr id="28" name="Freeform: Shape 27">
                <a:extLst>
                  <a:ext uri="{FF2B5EF4-FFF2-40B4-BE49-F238E27FC236}">
                    <a16:creationId xmlns:a16="http://schemas.microsoft.com/office/drawing/2014/main" id="{A343AAD0-98F3-E61E-9526-BD1E932CE1D6}"/>
                  </a:ext>
                </a:extLst>
              </p:cNvPr>
              <p:cNvSpPr/>
              <p:nvPr/>
            </p:nvSpPr>
            <p:spPr>
              <a:xfrm rot="18540000">
                <a:off x="9869739" y="2801444"/>
                <a:ext cx="1538216" cy="1462719"/>
              </a:xfrm>
              <a:custGeom>
                <a:avLst/>
                <a:gdLst>
                  <a:gd name="connsiteX0" fmla="*/ 1222649 w 1222650"/>
                  <a:gd name="connsiteY0" fmla="*/ 0 h 1162641"/>
                  <a:gd name="connsiteX1" fmla="*/ 1222650 w 1222650"/>
                  <a:gd name="connsiteY1" fmla="*/ 908204 h 1162641"/>
                  <a:gd name="connsiteX2" fmla="*/ 1193276 w 1222650"/>
                  <a:gd name="connsiteY2" fmla="*/ 907935 h 1162641"/>
                  <a:gd name="connsiteX3" fmla="*/ 816658 w 1222650"/>
                  <a:gd name="connsiteY3" fmla="*/ 1060208 h 1162641"/>
                  <a:gd name="connsiteX4" fmla="*/ 716709 w 1222650"/>
                  <a:gd name="connsiteY4" fmla="*/ 1159312 h 1162641"/>
                  <a:gd name="connsiteX5" fmla="*/ 714483 w 1222650"/>
                  <a:gd name="connsiteY5" fmla="*/ 1162641 h 1162641"/>
                  <a:gd name="connsiteX6" fmla="*/ 0 w 1222650"/>
                  <a:gd name="connsiteY6" fmla="*/ 604426 h 1162641"/>
                  <a:gd name="connsiteX7" fmla="*/ 15365 w 1222650"/>
                  <a:gd name="connsiteY7" fmla="*/ 583722 h 1162641"/>
                  <a:gd name="connsiteX8" fmla="*/ 245791 w 1222650"/>
                  <a:gd name="connsiteY8" fmla="*/ 355247 h 1162641"/>
                  <a:gd name="connsiteX9" fmla="*/ 1114055 w 1222650"/>
                  <a:gd name="connsiteY9" fmla="*/ 4193 h 1162641"/>
                  <a:gd name="connsiteX10" fmla="*/ 1222649 w 1222650"/>
                  <a:gd name="connsiteY10" fmla="*/ 0 h 1162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2650" h="1162641">
                    <a:moveTo>
                      <a:pt x="1222649" y="0"/>
                    </a:moveTo>
                    <a:lnTo>
                      <a:pt x="1222650" y="908204"/>
                    </a:lnTo>
                    <a:lnTo>
                      <a:pt x="1193276" y="907935"/>
                    </a:lnTo>
                    <a:cubicBezTo>
                      <a:pt x="1059936" y="919502"/>
                      <a:pt x="928501" y="969639"/>
                      <a:pt x="816658" y="1060208"/>
                    </a:cubicBezTo>
                    <a:cubicBezTo>
                      <a:pt x="779377" y="1090398"/>
                      <a:pt x="746037" y="1123651"/>
                      <a:pt x="716709" y="1159312"/>
                    </a:cubicBezTo>
                    <a:lnTo>
                      <a:pt x="714483" y="1162641"/>
                    </a:lnTo>
                    <a:lnTo>
                      <a:pt x="0" y="604426"/>
                    </a:lnTo>
                    <a:lnTo>
                      <a:pt x="15365" y="583722"/>
                    </a:lnTo>
                    <a:cubicBezTo>
                      <a:pt x="82981" y="501508"/>
                      <a:pt x="159843" y="424846"/>
                      <a:pt x="245791" y="355247"/>
                    </a:cubicBezTo>
                    <a:cubicBezTo>
                      <a:pt x="503637" y="146448"/>
                      <a:pt x="806649" y="30858"/>
                      <a:pt x="1114055" y="4193"/>
                    </a:cubicBezTo>
                    <a:lnTo>
                      <a:pt x="1222649"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950" b="0" i="0" u="none" strike="noStrike" kern="1200" cap="none" spc="0" normalizeH="0" baseline="0" noProof="0">
                  <a:ln>
                    <a:noFill/>
                  </a:ln>
                  <a:solidFill>
                    <a:srgbClr val="D2D4DA"/>
                  </a:solidFill>
                  <a:effectLst/>
                  <a:uLnTx/>
                  <a:uFillTx/>
                  <a:latin typeface="VIC"/>
                  <a:ea typeface="+mn-ea"/>
                  <a:cs typeface="+mn-cs"/>
                </a:endParaRPr>
              </a:p>
            </p:txBody>
          </p:sp>
          <p:sp>
            <p:nvSpPr>
              <p:cNvPr id="29" name="Freeform: Shape 28">
                <a:extLst>
                  <a:ext uri="{FF2B5EF4-FFF2-40B4-BE49-F238E27FC236}">
                    <a16:creationId xmlns:a16="http://schemas.microsoft.com/office/drawing/2014/main" id="{66C3E491-5237-12D9-B81B-616379BBB018}"/>
                  </a:ext>
                </a:extLst>
              </p:cNvPr>
              <p:cNvSpPr/>
              <p:nvPr/>
            </p:nvSpPr>
            <p:spPr>
              <a:xfrm rot="18540000">
                <a:off x="12418272" y="3978502"/>
                <a:ext cx="1657826" cy="1215096"/>
              </a:xfrm>
              <a:custGeom>
                <a:avLst/>
                <a:gdLst>
                  <a:gd name="connsiteX0" fmla="*/ 919230 w 1317722"/>
                  <a:gd name="connsiteY0" fmla="*/ 0 h 965818"/>
                  <a:gd name="connsiteX1" fmla="*/ 1317722 w 1317722"/>
                  <a:gd name="connsiteY1" fmla="*/ 817029 h 965818"/>
                  <a:gd name="connsiteX2" fmla="*/ 1239999 w 1317722"/>
                  <a:gd name="connsiteY2" fmla="*/ 852580 h 965818"/>
                  <a:gd name="connsiteX3" fmla="*/ 33204 w 1317722"/>
                  <a:gd name="connsiteY3" fmla="*/ 843691 h 965818"/>
                  <a:gd name="connsiteX4" fmla="*/ 0 w 1317722"/>
                  <a:gd name="connsiteY4" fmla="*/ 828010 h 965818"/>
                  <a:gd name="connsiteX5" fmla="*/ 384428 w 1317722"/>
                  <a:gd name="connsiteY5" fmla="*/ 3603 h 965818"/>
                  <a:gd name="connsiteX6" fmla="*/ 444077 w 1317722"/>
                  <a:gd name="connsiteY6" fmla="*/ 28319 h 965818"/>
                  <a:gd name="connsiteX7" fmla="*/ 840111 w 1317722"/>
                  <a:gd name="connsiteY7" fmla="*/ 31573 h 965818"/>
                  <a:gd name="connsiteX8" fmla="*/ 919230 w 1317722"/>
                  <a:gd name="connsiteY8" fmla="*/ 0 h 965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17722" h="965818">
                    <a:moveTo>
                      <a:pt x="919230" y="0"/>
                    </a:moveTo>
                    <a:lnTo>
                      <a:pt x="1317722" y="817029"/>
                    </a:lnTo>
                    <a:lnTo>
                      <a:pt x="1239999" y="852580"/>
                    </a:lnTo>
                    <a:cubicBezTo>
                      <a:pt x="849574" y="1008128"/>
                      <a:pt x="415093" y="1001779"/>
                      <a:pt x="33204" y="843691"/>
                    </a:cubicBezTo>
                    <a:lnTo>
                      <a:pt x="0" y="828010"/>
                    </a:lnTo>
                    <a:lnTo>
                      <a:pt x="384428" y="3603"/>
                    </a:lnTo>
                    <a:lnTo>
                      <a:pt x="444077" y="28319"/>
                    </a:lnTo>
                    <a:cubicBezTo>
                      <a:pt x="572099" y="67356"/>
                      <a:pt x="710006" y="69060"/>
                      <a:pt x="840111" y="31573"/>
                    </a:cubicBezTo>
                    <a:lnTo>
                      <a:pt x="91923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950" b="0" i="0" u="none" strike="noStrike" kern="1200" cap="none" spc="0" normalizeH="0" baseline="0" noProof="0">
                  <a:ln>
                    <a:noFill/>
                  </a:ln>
                  <a:solidFill>
                    <a:srgbClr val="D2D4DA"/>
                  </a:solidFill>
                  <a:effectLst/>
                  <a:uLnTx/>
                  <a:uFillTx/>
                  <a:latin typeface="VIC"/>
                  <a:ea typeface="+mn-ea"/>
                  <a:cs typeface="+mn-cs"/>
                </a:endParaRPr>
              </a:p>
            </p:txBody>
          </p:sp>
          <p:sp>
            <p:nvSpPr>
              <p:cNvPr id="30" name="Freeform: Shape 29">
                <a:extLst>
                  <a:ext uri="{FF2B5EF4-FFF2-40B4-BE49-F238E27FC236}">
                    <a16:creationId xmlns:a16="http://schemas.microsoft.com/office/drawing/2014/main" id="{6FA2A836-844B-AAE9-82B3-ACDA8A369F10}"/>
                  </a:ext>
                </a:extLst>
              </p:cNvPr>
              <p:cNvSpPr/>
              <p:nvPr/>
            </p:nvSpPr>
            <p:spPr>
              <a:xfrm rot="18540000">
                <a:off x="10324682" y="3722446"/>
                <a:ext cx="1298970" cy="1598669"/>
              </a:xfrm>
              <a:custGeom>
                <a:avLst/>
                <a:gdLst>
                  <a:gd name="connsiteX0" fmla="*/ 1032486 w 1032486"/>
                  <a:gd name="connsiteY0" fmla="*/ 559859 h 1270701"/>
                  <a:gd name="connsiteX1" fmla="*/ 988911 w 1032486"/>
                  <a:gd name="connsiteY1" fmla="*/ 625061 h 1270701"/>
                  <a:gd name="connsiteX2" fmla="*/ 909753 w 1032486"/>
                  <a:gd name="connsiteY2" fmla="*/ 1013118 h 1270701"/>
                  <a:gd name="connsiteX3" fmla="*/ 919554 w 1032486"/>
                  <a:gd name="connsiteY3" fmla="*/ 1065960 h 1270701"/>
                  <a:gd name="connsiteX4" fmla="*/ 32724 w 1032486"/>
                  <a:gd name="connsiteY4" fmla="*/ 1270701 h 1270701"/>
                  <a:gd name="connsiteX5" fmla="*/ 26774 w 1032486"/>
                  <a:gd name="connsiteY5" fmla="*/ 1245487 h 1270701"/>
                  <a:gd name="connsiteX6" fmla="*/ 268985 w 1032486"/>
                  <a:gd name="connsiteY6" fmla="*/ 63216 h 1270701"/>
                  <a:gd name="connsiteX7" fmla="*/ 315899 w 1032486"/>
                  <a:gd name="connsiteY7" fmla="*/ 0 h 1270701"/>
                  <a:gd name="connsiteX8" fmla="*/ 1032486 w 1032486"/>
                  <a:gd name="connsiteY8" fmla="*/ 559859 h 1270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2486" h="1270701">
                    <a:moveTo>
                      <a:pt x="1032486" y="559859"/>
                    </a:moveTo>
                    <a:lnTo>
                      <a:pt x="988911" y="625061"/>
                    </a:lnTo>
                    <a:cubicBezTo>
                      <a:pt x="925192" y="744530"/>
                      <a:pt x="898186" y="879777"/>
                      <a:pt x="909753" y="1013118"/>
                    </a:cubicBezTo>
                    <a:lnTo>
                      <a:pt x="919554" y="1065960"/>
                    </a:lnTo>
                    <a:lnTo>
                      <a:pt x="32724" y="1270701"/>
                    </a:lnTo>
                    <a:lnTo>
                      <a:pt x="26774" y="1245487"/>
                    </a:lnTo>
                    <a:cubicBezTo>
                      <a:pt x="-48461" y="839074"/>
                      <a:pt x="35663" y="412769"/>
                      <a:pt x="268985" y="63216"/>
                    </a:cubicBezTo>
                    <a:lnTo>
                      <a:pt x="315899" y="0"/>
                    </a:lnTo>
                    <a:lnTo>
                      <a:pt x="1032486" y="559859"/>
                    </a:lnTo>
                    <a:close/>
                  </a:path>
                </a:pathLst>
              </a:custGeom>
              <a:solidFill>
                <a:schemeClr val="tx2"/>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950" b="0" i="0" u="none" strike="noStrike" kern="1200" cap="none" spc="0" normalizeH="0" baseline="0" noProof="0">
                  <a:ln>
                    <a:noFill/>
                  </a:ln>
                  <a:solidFill>
                    <a:srgbClr val="D2D4DA"/>
                  </a:solidFill>
                  <a:effectLst/>
                  <a:uLnTx/>
                  <a:uFillTx/>
                  <a:latin typeface="VIC"/>
                  <a:ea typeface="+mn-ea"/>
                  <a:cs typeface="+mn-cs"/>
                </a:endParaRPr>
              </a:p>
            </p:txBody>
          </p:sp>
          <p:sp>
            <p:nvSpPr>
              <p:cNvPr id="31" name="Freeform: Shape 30">
                <a:extLst>
                  <a:ext uri="{FF2B5EF4-FFF2-40B4-BE49-F238E27FC236}">
                    <a16:creationId xmlns:a16="http://schemas.microsoft.com/office/drawing/2014/main" id="{D7989E34-8720-66A9-AF5A-710F4CAC8497}"/>
                  </a:ext>
                </a:extLst>
              </p:cNvPr>
              <p:cNvSpPr/>
              <p:nvPr/>
            </p:nvSpPr>
            <p:spPr>
              <a:xfrm rot="18540000">
                <a:off x="11407124" y="4460060"/>
                <a:ext cx="1565133" cy="1603463"/>
              </a:xfrm>
              <a:custGeom>
                <a:avLst/>
                <a:gdLst>
                  <a:gd name="connsiteX0" fmla="*/ 884284 w 1244045"/>
                  <a:gd name="connsiteY0" fmla="*/ 0 h 1274512"/>
                  <a:gd name="connsiteX1" fmla="*/ 889118 w 1244045"/>
                  <a:gd name="connsiteY1" fmla="*/ 26063 h 1274512"/>
                  <a:gd name="connsiteX2" fmla="*/ 1016899 w 1244045"/>
                  <a:gd name="connsiteY2" fmla="*/ 270631 h 1274512"/>
                  <a:gd name="connsiteX3" fmla="*/ 1229555 w 1244045"/>
                  <a:gd name="connsiteY3" fmla="*/ 446468 h 1274512"/>
                  <a:gd name="connsiteX4" fmla="*/ 1244045 w 1244045"/>
                  <a:gd name="connsiteY4" fmla="*/ 452472 h 1274512"/>
                  <a:gd name="connsiteX5" fmla="*/ 860721 w 1244045"/>
                  <a:gd name="connsiteY5" fmla="*/ 1274512 h 1274512"/>
                  <a:gd name="connsiteX6" fmla="*/ 802201 w 1244045"/>
                  <a:gd name="connsiteY6" fmla="*/ 1246876 h 1274512"/>
                  <a:gd name="connsiteX7" fmla="*/ 311938 w 1244045"/>
                  <a:gd name="connsiteY7" fmla="*/ 841498 h 1274512"/>
                  <a:gd name="connsiteX8" fmla="*/ 17349 w 1244045"/>
                  <a:gd name="connsiteY8" fmla="*/ 277665 h 1274512"/>
                  <a:gd name="connsiteX9" fmla="*/ 0 w 1244045"/>
                  <a:gd name="connsiteY9" fmla="*/ 204153 h 1274512"/>
                  <a:gd name="connsiteX10" fmla="*/ 884284 w 1244045"/>
                  <a:gd name="connsiteY10" fmla="*/ 0 h 1274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44045" h="1274512">
                    <a:moveTo>
                      <a:pt x="884284" y="0"/>
                    </a:moveTo>
                    <a:lnTo>
                      <a:pt x="889118" y="26063"/>
                    </a:lnTo>
                    <a:cubicBezTo>
                      <a:pt x="914110" y="112800"/>
                      <a:pt x="956520" y="196069"/>
                      <a:pt x="1016899" y="270631"/>
                    </a:cubicBezTo>
                    <a:cubicBezTo>
                      <a:pt x="1077278" y="345193"/>
                      <a:pt x="1149911" y="403989"/>
                      <a:pt x="1229555" y="446468"/>
                    </a:cubicBezTo>
                    <a:lnTo>
                      <a:pt x="1244045" y="452472"/>
                    </a:lnTo>
                    <a:lnTo>
                      <a:pt x="860721" y="1274512"/>
                    </a:lnTo>
                    <a:lnTo>
                      <a:pt x="802201" y="1246876"/>
                    </a:lnTo>
                    <a:cubicBezTo>
                      <a:pt x="618585" y="1148944"/>
                      <a:pt x="451137" y="1013395"/>
                      <a:pt x="311938" y="841498"/>
                    </a:cubicBezTo>
                    <a:cubicBezTo>
                      <a:pt x="172738" y="669601"/>
                      <a:pt x="74965" y="477630"/>
                      <a:pt x="17349" y="277665"/>
                    </a:cubicBezTo>
                    <a:lnTo>
                      <a:pt x="0" y="204153"/>
                    </a:lnTo>
                    <a:lnTo>
                      <a:pt x="884284"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950" b="0" i="0" u="none" strike="noStrike" kern="1200" cap="none" spc="0" normalizeH="0" baseline="0" noProof="0">
                  <a:ln>
                    <a:noFill/>
                  </a:ln>
                  <a:solidFill>
                    <a:srgbClr val="D2D4DA"/>
                  </a:solidFill>
                  <a:effectLst/>
                  <a:uLnTx/>
                  <a:uFillTx/>
                  <a:latin typeface="VIC"/>
                  <a:ea typeface="+mn-ea"/>
                  <a:cs typeface="+mn-cs"/>
                </a:endParaRPr>
              </a:p>
            </p:txBody>
          </p:sp>
          <p:sp>
            <p:nvSpPr>
              <p:cNvPr id="32" name="Rectangle 31">
                <a:extLst>
                  <a:ext uri="{FF2B5EF4-FFF2-40B4-BE49-F238E27FC236}">
                    <a16:creationId xmlns:a16="http://schemas.microsoft.com/office/drawing/2014/main" id="{55D766C9-A35C-6845-0858-8437CE24AE09}"/>
                  </a:ext>
                </a:extLst>
              </p:cNvPr>
              <p:cNvSpPr/>
              <p:nvPr/>
            </p:nvSpPr>
            <p:spPr>
              <a:xfrm>
                <a:off x="12723555" y="4212676"/>
                <a:ext cx="1179572" cy="746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100" b="0" i="0" u="none" strike="noStrike" kern="1200" cap="none" spc="0" normalizeH="0" baseline="0" noProof="0">
                    <a:ln>
                      <a:noFill/>
                    </a:ln>
                    <a:solidFill>
                      <a:srgbClr val="1F2A44"/>
                    </a:solidFill>
                    <a:effectLst/>
                    <a:uLnTx/>
                    <a:uFillTx/>
                    <a:latin typeface="VIC SemiBold" panose="00000700000000000000" pitchFamily="50" charset="0"/>
                    <a:ea typeface="+mn-ea"/>
                    <a:cs typeface="+mn-cs"/>
                  </a:rPr>
                  <a:t>Set </a:t>
                </a:r>
                <a:br>
                  <a:rPr kumimoji="0" lang="en-AU" sz="1100" b="0" i="0" u="none" strike="noStrike" kern="1200" cap="none" spc="0" normalizeH="0" baseline="0" noProof="0">
                    <a:ln>
                      <a:noFill/>
                    </a:ln>
                    <a:solidFill>
                      <a:srgbClr val="1F2A44"/>
                    </a:solidFill>
                    <a:effectLst/>
                    <a:uLnTx/>
                    <a:uFillTx/>
                    <a:latin typeface="VIC SemiBold" panose="00000700000000000000" pitchFamily="50" charset="0"/>
                    <a:ea typeface="+mn-ea"/>
                    <a:cs typeface="+mn-cs"/>
                  </a:rPr>
                </a:br>
                <a:r>
                  <a:rPr kumimoji="0" lang="en-AU" sz="1100" b="0" i="0" u="none" strike="noStrike" kern="1200" cap="none" spc="0" normalizeH="0" baseline="0" noProof="0">
                    <a:ln>
                      <a:noFill/>
                    </a:ln>
                    <a:solidFill>
                      <a:srgbClr val="1F2A44"/>
                    </a:solidFill>
                    <a:effectLst/>
                    <a:uLnTx/>
                    <a:uFillTx/>
                    <a:latin typeface="VIC SemiBold" panose="00000700000000000000" pitchFamily="50" charset="0"/>
                    <a:ea typeface="+mn-ea"/>
                    <a:cs typeface="+mn-cs"/>
                  </a:rPr>
                  <a:t>standards</a:t>
                </a:r>
              </a:p>
            </p:txBody>
          </p:sp>
          <p:sp>
            <p:nvSpPr>
              <p:cNvPr id="33" name="Rectangle 32">
                <a:extLst>
                  <a:ext uri="{FF2B5EF4-FFF2-40B4-BE49-F238E27FC236}">
                    <a16:creationId xmlns:a16="http://schemas.microsoft.com/office/drawing/2014/main" id="{F8D5500A-3E25-6A24-B06C-81C513ADD3A3}"/>
                  </a:ext>
                </a:extLst>
              </p:cNvPr>
              <p:cNvSpPr/>
              <p:nvPr/>
            </p:nvSpPr>
            <p:spPr>
              <a:xfrm>
                <a:off x="11646409" y="4848116"/>
                <a:ext cx="993095" cy="746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100" b="0" i="0" u="none" strike="noStrike" kern="1200" cap="none" spc="0" normalizeH="0" baseline="0" noProof="0">
                    <a:ln>
                      <a:noFill/>
                    </a:ln>
                    <a:solidFill>
                      <a:srgbClr val="1F2A44"/>
                    </a:solidFill>
                    <a:effectLst/>
                    <a:uLnTx/>
                    <a:uFillTx/>
                    <a:latin typeface="VIC SemiBold" panose="00000700000000000000" pitchFamily="50" charset="0"/>
                    <a:ea typeface="+mn-ea"/>
                    <a:cs typeface="+mn-cs"/>
                  </a:rPr>
                  <a:t>Support to comply</a:t>
                </a:r>
              </a:p>
            </p:txBody>
          </p:sp>
          <p:sp>
            <p:nvSpPr>
              <p:cNvPr id="34" name="Rectangle 33">
                <a:extLst>
                  <a:ext uri="{FF2B5EF4-FFF2-40B4-BE49-F238E27FC236}">
                    <a16:creationId xmlns:a16="http://schemas.microsoft.com/office/drawing/2014/main" id="{F5AAEAF7-7A4E-556D-A715-7AF52C950682}"/>
                  </a:ext>
                </a:extLst>
              </p:cNvPr>
              <p:cNvSpPr/>
              <p:nvPr/>
            </p:nvSpPr>
            <p:spPr>
              <a:xfrm>
                <a:off x="10513366" y="4244442"/>
                <a:ext cx="993095" cy="746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100" b="0" i="0" u="none" strike="noStrike" kern="1200" cap="none" spc="0" normalizeH="0" baseline="0" noProof="0">
                    <a:ln>
                      <a:noFill/>
                    </a:ln>
                    <a:solidFill>
                      <a:prstClr val="white"/>
                    </a:solidFill>
                    <a:effectLst/>
                    <a:uLnTx/>
                    <a:uFillTx/>
                    <a:latin typeface="VIC SemiBold" panose="00000700000000000000" pitchFamily="50" charset="0"/>
                    <a:ea typeface="+mn-ea"/>
                    <a:cs typeface="+mn-cs"/>
                  </a:rPr>
                  <a:t>Compliance monitoring</a:t>
                </a:r>
              </a:p>
            </p:txBody>
          </p:sp>
          <p:sp>
            <p:nvSpPr>
              <p:cNvPr id="35" name="Rectangle 34">
                <a:extLst>
                  <a:ext uri="{FF2B5EF4-FFF2-40B4-BE49-F238E27FC236}">
                    <a16:creationId xmlns:a16="http://schemas.microsoft.com/office/drawing/2014/main" id="{D4E16788-393C-F506-7A87-C5684ABAAF9A}"/>
                  </a:ext>
                </a:extLst>
              </p:cNvPr>
              <p:cNvSpPr/>
              <p:nvPr/>
            </p:nvSpPr>
            <p:spPr>
              <a:xfrm>
                <a:off x="11039644" y="2010200"/>
                <a:ext cx="915125" cy="746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100" b="0" i="0" u="none" strike="noStrike" kern="1200" cap="none" spc="0" normalizeH="0" baseline="0" noProof="0">
                    <a:ln>
                      <a:noFill/>
                    </a:ln>
                    <a:solidFill>
                      <a:srgbClr val="1F2A44"/>
                    </a:solidFill>
                    <a:effectLst/>
                    <a:uLnTx/>
                    <a:uFillTx/>
                    <a:latin typeface="VIC SemiBold" panose="00000700000000000000" pitchFamily="50" charset="0"/>
                    <a:ea typeface="+mn-ea"/>
                    <a:cs typeface="+mn-cs"/>
                  </a:rPr>
                  <a:t>Enforcement</a:t>
                </a:r>
              </a:p>
            </p:txBody>
          </p:sp>
          <p:sp>
            <p:nvSpPr>
              <p:cNvPr id="36" name="Rectangle 35">
                <a:extLst>
                  <a:ext uri="{FF2B5EF4-FFF2-40B4-BE49-F238E27FC236}">
                    <a16:creationId xmlns:a16="http://schemas.microsoft.com/office/drawing/2014/main" id="{39FF5A75-6EF9-241C-DFAC-8182FB1A6928}"/>
                  </a:ext>
                </a:extLst>
              </p:cNvPr>
              <p:cNvSpPr/>
              <p:nvPr/>
            </p:nvSpPr>
            <p:spPr>
              <a:xfrm>
                <a:off x="12319259" y="2036421"/>
                <a:ext cx="1038178" cy="746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100" b="0" i="0" u="none" strike="noStrike" kern="1200" cap="none" spc="0" normalizeH="0" baseline="0" noProof="0">
                    <a:ln>
                      <a:noFill/>
                    </a:ln>
                    <a:solidFill>
                      <a:srgbClr val="1F2A44"/>
                    </a:solidFill>
                    <a:effectLst/>
                    <a:uLnTx/>
                    <a:uFillTx/>
                    <a:latin typeface="VIC SemiBold" panose="00000700000000000000" pitchFamily="50" charset="0"/>
                    <a:ea typeface="+mn-ea"/>
                    <a:cs typeface="+mn-cs"/>
                  </a:rPr>
                  <a:t>Permissions</a:t>
                </a:r>
              </a:p>
            </p:txBody>
          </p:sp>
          <p:sp>
            <p:nvSpPr>
              <p:cNvPr id="37" name="Rectangle 36">
                <a:extLst>
                  <a:ext uri="{FF2B5EF4-FFF2-40B4-BE49-F238E27FC236}">
                    <a16:creationId xmlns:a16="http://schemas.microsoft.com/office/drawing/2014/main" id="{FD6EAE2B-E627-FF39-A97E-CC181E907334}"/>
                  </a:ext>
                </a:extLst>
              </p:cNvPr>
              <p:cNvSpPr/>
              <p:nvPr/>
            </p:nvSpPr>
            <p:spPr>
              <a:xfrm>
                <a:off x="13247185" y="3052180"/>
                <a:ext cx="658201" cy="746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100" b="0" i="0" u="none" strike="noStrike" kern="1200" cap="none" spc="0" normalizeH="0" baseline="0" noProof="0">
                    <a:ln>
                      <a:noFill/>
                    </a:ln>
                    <a:solidFill>
                      <a:srgbClr val="1F2A44"/>
                    </a:solidFill>
                    <a:effectLst/>
                    <a:uLnTx/>
                    <a:uFillTx/>
                    <a:latin typeface="VIC SemiBold" panose="00000700000000000000" pitchFamily="50" charset="0"/>
                    <a:ea typeface="+mn-ea"/>
                    <a:cs typeface="+mn-cs"/>
                  </a:rPr>
                  <a:t>Inform and educate</a:t>
                </a:r>
              </a:p>
            </p:txBody>
          </p:sp>
          <p:sp>
            <p:nvSpPr>
              <p:cNvPr id="38" name="Rectangle 37">
                <a:extLst>
                  <a:ext uri="{FF2B5EF4-FFF2-40B4-BE49-F238E27FC236}">
                    <a16:creationId xmlns:a16="http://schemas.microsoft.com/office/drawing/2014/main" id="{CFF6D5D9-C1C4-3DF6-8CE3-26A32F210450}"/>
                  </a:ext>
                </a:extLst>
              </p:cNvPr>
              <p:cNvSpPr/>
              <p:nvPr/>
            </p:nvSpPr>
            <p:spPr>
              <a:xfrm>
                <a:off x="10216533" y="3037108"/>
                <a:ext cx="978580" cy="746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100" b="0" i="0" u="none" strike="noStrike" kern="1200" cap="none" spc="0" normalizeH="0" baseline="0" noProof="0">
                    <a:ln>
                      <a:noFill/>
                    </a:ln>
                    <a:solidFill>
                      <a:srgbClr val="1F2A44"/>
                    </a:solidFill>
                    <a:effectLst/>
                    <a:uLnTx/>
                    <a:uFillTx/>
                    <a:latin typeface="VIC SemiBold" panose="00000700000000000000" pitchFamily="50" charset="0"/>
                    <a:ea typeface="+mn-ea"/>
                    <a:cs typeface="+mn-cs"/>
                  </a:rPr>
                  <a:t>Remedial action</a:t>
                </a:r>
              </a:p>
            </p:txBody>
          </p:sp>
        </p:grpSp>
        <p:sp>
          <p:nvSpPr>
            <p:cNvPr id="8" name="Freeform: Shape 7">
              <a:extLst>
                <a:ext uri="{FF2B5EF4-FFF2-40B4-BE49-F238E27FC236}">
                  <a16:creationId xmlns:a16="http://schemas.microsoft.com/office/drawing/2014/main" id="{8E18BCAD-8F1F-F542-BFB0-F9FAEAA229C8}"/>
                </a:ext>
              </a:extLst>
            </p:cNvPr>
            <p:cNvSpPr>
              <a:spLocks noChangeAspect="1"/>
            </p:cNvSpPr>
            <p:nvPr/>
          </p:nvSpPr>
          <p:spPr>
            <a:xfrm>
              <a:off x="11116956" y="2685293"/>
              <a:ext cx="2052000" cy="2052000"/>
            </a:xfrm>
            <a:custGeom>
              <a:avLst/>
              <a:gdLst>
                <a:gd name="connsiteX0" fmla="*/ 1836039 w 1836038"/>
                <a:gd name="connsiteY0" fmla="*/ 918020 h 1836039"/>
                <a:gd name="connsiteX1" fmla="*/ 918019 w 1836038"/>
                <a:gd name="connsiteY1" fmla="*/ 1836039 h 1836039"/>
                <a:gd name="connsiteX2" fmla="*/ 0 w 1836038"/>
                <a:gd name="connsiteY2" fmla="*/ 918020 h 1836039"/>
                <a:gd name="connsiteX3" fmla="*/ 918019 w 1836038"/>
                <a:gd name="connsiteY3" fmla="*/ 0 h 1836039"/>
                <a:gd name="connsiteX4" fmla="*/ 1836039 w 1836038"/>
                <a:gd name="connsiteY4" fmla="*/ 918020 h 1836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6038" h="1836039">
                  <a:moveTo>
                    <a:pt x="1836039" y="918020"/>
                  </a:moveTo>
                  <a:cubicBezTo>
                    <a:pt x="1836039" y="1425028"/>
                    <a:pt x="1425028" y="1836039"/>
                    <a:pt x="918019" y="1836039"/>
                  </a:cubicBezTo>
                  <a:cubicBezTo>
                    <a:pt x="411011" y="1836039"/>
                    <a:pt x="0" y="1425028"/>
                    <a:pt x="0" y="918020"/>
                  </a:cubicBezTo>
                  <a:cubicBezTo>
                    <a:pt x="0" y="411011"/>
                    <a:pt x="411011" y="0"/>
                    <a:pt x="918019" y="0"/>
                  </a:cubicBezTo>
                  <a:cubicBezTo>
                    <a:pt x="1425028" y="0"/>
                    <a:pt x="1836039" y="411011"/>
                    <a:pt x="1836039" y="918020"/>
                  </a:cubicBezTo>
                  <a:close/>
                </a:path>
              </a:pathLst>
            </a:custGeom>
            <a:solidFill>
              <a:schemeClr val="tx2"/>
            </a:solidFill>
            <a:ln w="19050" cap="flat">
              <a:noFill/>
              <a:prstDash val="solid"/>
              <a:miter/>
            </a:ln>
          </p:spPr>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300" b="1" i="0" u="none" strike="noStrike" kern="0" cap="none" spc="0" normalizeH="0" baseline="0" noProof="0">
                <a:ln>
                  <a:noFill/>
                </a:ln>
                <a:solidFill>
                  <a:prstClr val="white"/>
                </a:solidFill>
                <a:effectLst/>
                <a:uLnTx/>
                <a:uFillTx/>
                <a:latin typeface="Segoe UI" panose="020B0502040204020203" pitchFamily="34" charset="0"/>
                <a:ea typeface="+mn-ea"/>
                <a:cs typeface="Segoe UI" panose="020B0502040204020203" pitchFamily="34" charset="0"/>
              </a:endParaRPr>
            </a:p>
          </p:txBody>
        </p:sp>
        <p:grpSp>
          <p:nvGrpSpPr>
            <p:cNvPr id="9" name="Group 8">
              <a:extLst>
                <a:ext uri="{FF2B5EF4-FFF2-40B4-BE49-F238E27FC236}">
                  <a16:creationId xmlns:a16="http://schemas.microsoft.com/office/drawing/2014/main" id="{C4F0299A-DEB1-EF21-586C-2E9A136A81A0}"/>
                </a:ext>
              </a:extLst>
            </p:cNvPr>
            <p:cNvGrpSpPr/>
            <p:nvPr/>
          </p:nvGrpSpPr>
          <p:grpSpPr>
            <a:xfrm>
              <a:off x="11067217" y="2663686"/>
              <a:ext cx="2189510" cy="2179284"/>
              <a:chOff x="9970409" y="3507595"/>
              <a:chExt cx="4720411" cy="4698367"/>
            </a:xfrm>
          </p:grpSpPr>
          <p:sp>
            <p:nvSpPr>
              <p:cNvPr id="11" name="Freeform: Shape 10">
                <a:extLst>
                  <a:ext uri="{FF2B5EF4-FFF2-40B4-BE49-F238E27FC236}">
                    <a16:creationId xmlns:a16="http://schemas.microsoft.com/office/drawing/2014/main" id="{F7CFBCDE-6C27-B129-4330-B7F77DA8BEE2}"/>
                  </a:ext>
                </a:extLst>
              </p:cNvPr>
              <p:cNvSpPr/>
              <p:nvPr/>
            </p:nvSpPr>
            <p:spPr>
              <a:xfrm rot="18540000">
                <a:off x="10971770" y="3546456"/>
                <a:ext cx="1584277" cy="1506556"/>
              </a:xfrm>
              <a:custGeom>
                <a:avLst/>
                <a:gdLst>
                  <a:gd name="connsiteX0" fmla="*/ 1206476 w 1206476"/>
                  <a:gd name="connsiteY0" fmla="*/ 575673 h 1147289"/>
                  <a:gd name="connsiteX1" fmla="*/ 500589 w 1206476"/>
                  <a:gd name="connsiteY1" fmla="*/ 1147289 h 1147289"/>
                  <a:gd name="connsiteX2" fmla="*/ 418235 w 1206476"/>
                  <a:gd name="connsiteY2" fmla="*/ 1064233 h 1147289"/>
                  <a:gd name="connsiteX3" fmla="*/ 49948 w 1206476"/>
                  <a:gd name="connsiteY3" fmla="*/ 910409 h 1147289"/>
                  <a:gd name="connsiteX4" fmla="*/ 0 w 1206476"/>
                  <a:gd name="connsiteY4" fmla="*/ 909952 h 1147289"/>
                  <a:gd name="connsiteX5" fmla="*/ 0 w 1206476"/>
                  <a:gd name="connsiteY5" fmla="*/ 0 h 1147289"/>
                  <a:gd name="connsiteX6" fmla="*/ 144767 w 1206476"/>
                  <a:gd name="connsiteY6" fmla="*/ 8263 h 1147289"/>
                  <a:gd name="connsiteX7" fmla="*/ 1112793 w 1206476"/>
                  <a:gd name="connsiteY7" fmla="*/ 471228 h 1147289"/>
                  <a:gd name="connsiteX8" fmla="*/ 1206476 w 1206476"/>
                  <a:gd name="connsiteY8" fmla="*/ 575673 h 1147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06476" h="1147289">
                    <a:moveTo>
                      <a:pt x="1206476" y="575673"/>
                    </a:moveTo>
                    <a:lnTo>
                      <a:pt x="500589" y="1147289"/>
                    </a:lnTo>
                    <a:lnTo>
                      <a:pt x="418235" y="1064233"/>
                    </a:lnTo>
                    <a:cubicBezTo>
                      <a:pt x="311252" y="976245"/>
                      <a:pt x="182594" y="924351"/>
                      <a:pt x="49948" y="910409"/>
                    </a:cubicBezTo>
                    <a:lnTo>
                      <a:pt x="0" y="909952"/>
                    </a:lnTo>
                    <a:lnTo>
                      <a:pt x="0" y="0"/>
                    </a:lnTo>
                    <a:lnTo>
                      <a:pt x="144767" y="8263"/>
                    </a:lnTo>
                    <a:cubicBezTo>
                      <a:pt x="501541" y="45761"/>
                      <a:pt x="845798" y="202351"/>
                      <a:pt x="1112793" y="471228"/>
                    </a:cubicBezTo>
                    <a:lnTo>
                      <a:pt x="1206476" y="575673"/>
                    </a:lnTo>
                    <a:close/>
                  </a:path>
                </a:pathLst>
              </a:custGeom>
              <a:solidFill>
                <a:schemeClr val="accent1"/>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950" b="0" i="0" u="none" strike="noStrike" kern="1200" cap="none" spc="0" normalizeH="0" baseline="0" noProof="0">
                  <a:ln>
                    <a:noFill/>
                  </a:ln>
                  <a:solidFill>
                    <a:srgbClr val="D2D4DA"/>
                  </a:solidFill>
                  <a:effectLst/>
                  <a:uLnTx/>
                  <a:uFillTx/>
                  <a:latin typeface="VIC"/>
                  <a:ea typeface="+mn-ea"/>
                  <a:cs typeface="+mn-cs"/>
                </a:endParaRPr>
              </a:p>
            </p:txBody>
          </p:sp>
          <p:sp>
            <p:nvSpPr>
              <p:cNvPr id="12" name="Freeform: Shape 11">
                <a:extLst>
                  <a:ext uri="{FF2B5EF4-FFF2-40B4-BE49-F238E27FC236}">
                    <a16:creationId xmlns:a16="http://schemas.microsoft.com/office/drawing/2014/main" id="{C975592C-E774-4ADB-9279-86AADB4578B2}"/>
                  </a:ext>
                </a:extLst>
              </p:cNvPr>
              <p:cNvSpPr/>
              <p:nvPr/>
            </p:nvSpPr>
            <p:spPr>
              <a:xfrm rot="18540000">
                <a:off x="12155511" y="3554677"/>
                <a:ext cx="1372650" cy="1697849"/>
              </a:xfrm>
              <a:custGeom>
                <a:avLst/>
                <a:gdLst>
                  <a:gd name="connsiteX0" fmla="*/ 706148 w 1045315"/>
                  <a:gd name="connsiteY0" fmla="*/ 0 h 1292965"/>
                  <a:gd name="connsiteX1" fmla="*/ 784902 w 1045315"/>
                  <a:gd name="connsiteY1" fmla="*/ 107962 h 1292965"/>
                  <a:gd name="connsiteX2" fmla="*/ 1036486 w 1045315"/>
                  <a:gd name="connsiteY2" fmla="*/ 1151090 h 1292965"/>
                  <a:gd name="connsiteX3" fmla="*/ 1014692 w 1045315"/>
                  <a:gd name="connsiteY3" fmla="*/ 1292965 h 1292965"/>
                  <a:gd name="connsiteX4" fmla="*/ 124694 w 1045315"/>
                  <a:gd name="connsiteY4" fmla="*/ 1103790 h 1292965"/>
                  <a:gd name="connsiteX5" fmla="*/ 134339 w 1045315"/>
                  <a:gd name="connsiteY5" fmla="*/ 1056271 h 1292965"/>
                  <a:gd name="connsiteX6" fmla="*/ 60449 w 1045315"/>
                  <a:gd name="connsiteY6" fmla="*/ 664049 h 1292965"/>
                  <a:gd name="connsiteX7" fmla="*/ 0 w 1045315"/>
                  <a:gd name="connsiteY7" fmla="*/ 571827 h 1292965"/>
                  <a:gd name="connsiteX8" fmla="*/ 706148 w 1045315"/>
                  <a:gd name="connsiteY8" fmla="*/ 0 h 1292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5315" h="1292965">
                    <a:moveTo>
                      <a:pt x="706148" y="0"/>
                    </a:moveTo>
                    <a:lnTo>
                      <a:pt x="784902" y="107962"/>
                    </a:lnTo>
                    <a:cubicBezTo>
                      <a:pt x="992392" y="425025"/>
                      <a:pt x="1073985" y="794316"/>
                      <a:pt x="1036486" y="1151090"/>
                    </a:cubicBezTo>
                    <a:lnTo>
                      <a:pt x="1014692" y="1292965"/>
                    </a:lnTo>
                    <a:lnTo>
                      <a:pt x="124694" y="1103790"/>
                    </a:lnTo>
                    <a:lnTo>
                      <a:pt x="134339" y="1056271"/>
                    </a:lnTo>
                    <a:cubicBezTo>
                      <a:pt x="148282" y="923624"/>
                      <a:pt x="124271" y="786989"/>
                      <a:pt x="60449" y="664049"/>
                    </a:cubicBezTo>
                    <a:lnTo>
                      <a:pt x="0" y="571827"/>
                    </a:lnTo>
                    <a:lnTo>
                      <a:pt x="706148" y="0"/>
                    </a:lnTo>
                    <a:close/>
                  </a:path>
                </a:pathLst>
              </a:custGeom>
              <a:solidFill>
                <a:schemeClr val="accent2">
                  <a:lumMod val="50000"/>
                </a:schemeClr>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950" b="0" i="0" u="none" strike="noStrike" kern="1200" cap="none" spc="0" normalizeH="0" baseline="0" noProof="0">
                  <a:ln>
                    <a:noFill/>
                  </a:ln>
                  <a:solidFill>
                    <a:srgbClr val="D2D4DA"/>
                  </a:solidFill>
                  <a:effectLst/>
                  <a:uLnTx/>
                  <a:uFillTx/>
                  <a:latin typeface="VIC"/>
                  <a:ea typeface="+mn-ea"/>
                  <a:cs typeface="+mn-cs"/>
                </a:endParaRPr>
              </a:p>
            </p:txBody>
          </p:sp>
          <p:sp>
            <p:nvSpPr>
              <p:cNvPr id="13" name="Freeform: Shape 12">
                <a:extLst>
                  <a:ext uri="{FF2B5EF4-FFF2-40B4-BE49-F238E27FC236}">
                    <a16:creationId xmlns:a16="http://schemas.microsoft.com/office/drawing/2014/main" id="{0829E1F5-B617-0F13-EEEB-530FAC15122E}"/>
                  </a:ext>
                </a:extLst>
              </p:cNvPr>
              <p:cNvSpPr/>
              <p:nvPr/>
            </p:nvSpPr>
            <p:spPr>
              <a:xfrm rot="18540000">
                <a:off x="13052721" y="4667078"/>
                <a:ext cx="1624635" cy="1651563"/>
              </a:xfrm>
              <a:custGeom>
                <a:avLst/>
                <a:gdLst>
                  <a:gd name="connsiteX0" fmla="*/ 1237210 w 1237210"/>
                  <a:gd name="connsiteY0" fmla="*/ 188841 h 1257717"/>
                  <a:gd name="connsiteX1" fmla="*/ 1210171 w 1237210"/>
                  <a:gd name="connsiteY1" fmla="*/ 295609 h 1257717"/>
                  <a:gd name="connsiteX2" fmla="*/ 686267 w 1237210"/>
                  <a:gd name="connsiteY2" fmla="*/ 1071910 h 1257717"/>
                  <a:gd name="connsiteX3" fmla="*/ 414876 w 1237210"/>
                  <a:gd name="connsiteY3" fmla="*/ 1249798 h 1257717"/>
                  <a:gd name="connsiteX4" fmla="*/ 397564 w 1237210"/>
                  <a:gd name="connsiteY4" fmla="*/ 1257717 h 1257717"/>
                  <a:gd name="connsiteX5" fmla="*/ 0 w 1237210"/>
                  <a:gd name="connsiteY5" fmla="*/ 442589 h 1257717"/>
                  <a:gd name="connsiteX6" fmla="*/ 115400 w 1237210"/>
                  <a:gd name="connsiteY6" fmla="*/ 366949 h 1257717"/>
                  <a:gd name="connsiteX7" fmla="*/ 342649 w 1237210"/>
                  <a:gd name="connsiteY7" fmla="*/ 30220 h 1257717"/>
                  <a:gd name="connsiteX8" fmla="*/ 348784 w 1237210"/>
                  <a:gd name="connsiteY8" fmla="*/ 0 h 1257717"/>
                  <a:gd name="connsiteX9" fmla="*/ 1237210 w 1237210"/>
                  <a:gd name="connsiteY9" fmla="*/ 188841 h 1257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37210" h="1257717">
                    <a:moveTo>
                      <a:pt x="1237210" y="188841"/>
                    </a:moveTo>
                    <a:lnTo>
                      <a:pt x="1210171" y="295609"/>
                    </a:lnTo>
                    <a:cubicBezTo>
                      <a:pt x="1120175" y="590753"/>
                      <a:pt x="944112" y="863111"/>
                      <a:pt x="686267" y="1071910"/>
                    </a:cubicBezTo>
                    <a:cubicBezTo>
                      <a:pt x="600318" y="1141510"/>
                      <a:pt x="509351" y="1200753"/>
                      <a:pt x="414876" y="1249798"/>
                    </a:cubicBezTo>
                    <a:lnTo>
                      <a:pt x="397564" y="1257717"/>
                    </a:lnTo>
                    <a:lnTo>
                      <a:pt x="0" y="442589"/>
                    </a:lnTo>
                    <a:lnTo>
                      <a:pt x="115400" y="366949"/>
                    </a:lnTo>
                    <a:cubicBezTo>
                      <a:pt x="227243" y="276380"/>
                      <a:pt x="303612" y="158242"/>
                      <a:pt x="342649" y="30220"/>
                    </a:cubicBezTo>
                    <a:lnTo>
                      <a:pt x="348784" y="0"/>
                    </a:lnTo>
                    <a:lnTo>
                      <a:pt x="1237210" y="188841"/>
                    </a:lnTo>
                    <a:close/>
                  </a:path>
                </a:pathLst>
              </a:custGeom>
              <a:solidFill>
                <a:schemeClr val="accent2">
                  <a:lumMod val="75000"/>
                </a:schemeClr>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950" b="0" i="0" u="none" strike="noStrike" kern="1200" cap="none" spc="0" normalizeH="0" baseline="0" noProof="0">
                  <a:ln>
                    <a:noFill/>
                  </a:ln>
                  <a:solidFill>
                    <a:srgbClr val="D2D4DA"/>
                  </a:solidFill>
                  <a:effectLst/>
                  <a:uLnTx/>
                  <a:uFillTx/>
                  <a:latin typeface="VIC"/>
                  <a:ea typeface="+mn-ea"/>
                  <a:cs typeface="+mn-cs"/>
                </a:endParaRPr>
              </a:p>
            </p:txBody>
          </p:sp>
          <p:sp>
            <p:nvSpPr>
              <p:cNvPr id="14" name="Freeform: Shape 13">
                <a:extLst>
                  <a:ext uri="{FF2B5EF4-FFF2-40B4-BE49-F238E27FC236}">
                    <a16:creationId xmlns:a16="http://schemas.microsoft.com/office/drawing/2014/main" id="{9D486D57-FD21-A8CE-FAB6-69F8CFC5ADE7}"/>
                  </a:ext>
                </a:extLst>
              </p:cNvPr>
              <p:cNvSpPr/>
              <p:nvPr/>
            </p:nvSpPr>
            <p:spPr>
              <a:xfrm rot="18540000">
                <a:off x="9931009" y="4842169"/>
                <a:ext cx="1605515" cy="1526716"/>
              </a:xfrm>
              <a:custGeom>
                <a:avLst/>
                <a:gdLst>
                  <a:gd name="connsiteX0" fmla="*/ 1222649 w 1222650"/>
                  <a:gd name="connsiteY0" fmla="*/ 0 h 1162641"/>
                  <a:gd name="connsiteX1" fmla="*/ 1222650 w 1222650"/>
                  <a:gd name="connsiteY1" fmla="*/ 908204 h 1162641"/>
                  <a:gd name="connsiteX2" fmla="*/ 1193276 w 1222650"/>
                  <a:gd name="connsiteY2" fmla="*/ 907935 h 1162641"/>
                  <a:gd name="connsiteX3" fmla="*/ 816658 w 1222650"/>
                  <a:gd name="connsiteY3" fmla="*/ 1060208 h 1162641"/>
                  <a:gd name="connsiteX4" fmla="*/ 716709 w 1222650"/>
                  <a:gd name="connsiteY4" fmla="*/ 1159312 h 1162641"/>
                  <a:gd name="connsiteX5" fmla="*/ 714483 w 1222650"/>
                  <a:gd name="connsiteY5" fmla="*/ 1162641 h 1162641"/>
                  <a:gd name="connsiteX6" fmla="*/ 0 w 1222650"/>
                  <a:gd name="connsiteY6" fmla="*/ 604426 h 1162641"/>
                  <a:gd name="connsiteX7" fmla="*/ 15365 w 1222650"/>
                  <a:gd name="connsiteY7" fmla="*/ 583722 h 1162641"/>
                  <a:gd name="connsiteX8" fmla="*/ 245791 w 1222650"/>
                  <a:gd name="connsiteY8" fmla="*/ 355247 h 1162641"/>
                  <a:gd name="connsiteX9" fmla="*/ 1114055 w 1222650"/>
                  <a:gd name="connsiteY9" fmla="*/ 4193 h 1162641"/>
                  <a:gd name="connsiteX10" fmla="*/ 1222649 w 1222650"/>
                  <a:gd name="connsiteY10" fmla="*/ 0 h 1162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2650" h="1162641">
                    <a:moveTo>
                      <a:pt x="1222649" y="0"/>
                    </a:moveTo>
                    <a:lnTo>
                      <a:pt x="1222650" y="908204"/>
                    </a:lnTo>
                    <a:lnTo>
                      <a:pt x="1193276" y="907935"/>
                    </a:lnTo>
                    <a:cubicBezTo>
                      <a:pt x="1059936" y="919502"/>
                      <a:pt x="928501" y="969639"/>
                      <a:pt x="816658" y="1060208"/>
                    </a:cubicBezTo>
                    <a:cubicBezTo>
                      <a:pt x="779377" y="1090398"/>
                      <a:pt x="746037" y="1123651"/>
                      <a:pt x="716709" y="1159312"/>
                    </a:cubicBezTo>
                    <a:lnTo>
                      <a:pt x="714483" y="1162641"/>
                    </a:lnTo>
                    <a:lnTo>
                      <a:pt x="0" y="604426"/>
                    </a:lnTo>
                    <a:lnTo>
                      <a:pt x="15365" y="583722"/>
                    </a:lnTo>
                    <a:cubicBezTo>
                      <a:pt x="82981" y="501508"/>
                      <a:pt x="159843" y="424846"/>
                      <a:pt x="245791" y="355247"/>
                    </a:cubicBezTo>
                    <a:cubicBezTo>
                      <a:pt x="503637" y="146448"/>
                      <a:pt x="806649" y="30858"/>
                      <a:pt x="1114055" y="4193"/>
                    </a:cubicBezTo>
                    <a:lnTo>
                      <a:pt x="1222649" y="0"/>
                    </a:lnTo>
                    <a:close/>
                  </a:path>
                </a:pathLst>
              </a:custGeom>
              <a:solidFill>
                <a:srgbClr val="AF62BA"/>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950" b="0" i="0" u="none" strike="noStrike" kern="1200" cap="none" spc="0" normalizeH="0" baseline="0" noProof="0">
                  <a:ln>
                    <a:noFill/>
                  </a:ln>
                  <a:solidFill>
                    <a:srgbClr val="D2D4DA"/>
                  </a:solidFill>
                  <a:effectLst/>
                  <a:uLnTx/>
                  <a:uFillTx/>
                  <a:latin typeface="VIC"/>
                  <a:ea typeface="+mn-ea"/>
                  <a:cs typeface="+mn-cs"/>
                </a:endParaRPr>
              </a:p>
            </p:txBody>
          </p:sp>
          <p:sp>
            <p:nvSpPr>
              <p:cNvPr id="15" name="Freeform: Shape 14">
                <a:extLst>
                  <a:ext uri="{FF2B5EF4-FFF2-40B4-BE49-F238E27FC236}">
                    <a16:creationId xmlns:a16="http://schemas.microsoft.com/office/drawing/2014/main" id="{0E71122C-1629-D6BA-146A-A111043059AC}"/>
                  </a:ext>
                </a:extLst>
              </p:cNvPr>
              <p:cNvSpPr/>
              <p:nvPr/>
            </p:nvSpPr>
            <p:spPr>
              <a:xfrm rot="18540000">
                <a:off x="12573094" y="6048030"/>
                <a:ext cx="1708790" cy="1268258"/>
              </a:xfrm>
              <a:custGeom>
                <a:avLst/>
                <a:gdLst>
                  <a:gd name="connsiteX0" fmla="*/ 919230 w 1317722"/>
                  <a:gd name="connsiteY0" fmla="*/ 0 h 965818"/>
                  <a:gd name="connsiteX1" fmla="*/ 1317722 w 1317722"/>
                  <a:gd name="connsiteY1" fmla="*/ 817029 h 965818"/>
                  <a:gd name="connsiteX2" fmla="*/ 1239999 w 1317722"/>
                  <a:gd name="connsiteY2" fmla="*/ 852580 h 965818"/>
                  <a:gd name="connsiteX3" fmla="*/ 33204 w 1317722"/>
                  <a:gd name="connsiteY3" fmla="*/ 843691 h 965818"/>
                  <a:gd name="connsiteX4" fmla="*/ 0 w 1317722"/>
                  <a:gd name="connsiteY4" fmla="*/ 828010 h 965818"/>
                  <a:gd name="connsiteX5" fmla="*/ 384428 w 1317722"/>
                  <a:gd name="connsiteY5" fmla="*/ 3603 h 965818"/>
                  <a:gd name="connsiteX6" fmla="*/ 444077 w 1317722"/>
                  <a:gd name="connsiteY6" fmla="*/ 28319 h 965818"/>
                  <a:gd name="connsiteX7" fmla="*/ 840111 w 1317722"/>
                  <a:gd name="connsiteY7" fmla="*/ 31573 h 965818"/>
                  <a:gd name="connsiteX8" fmla="*/ 919230 w 1317722"/>
                  <a:gd name="connsiteY8" fmla="*/ 0 h 965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17722" h="965818">
                    <a:moveTo>
                      <a:pt x="919230" y="0"/>
                    </a:moveTo>
                    <a:lnTo>
                      <a:pt x="1317722" y="817029"/>
                    </a:lnTo>
                    <a:lnTo>
                      <a:pt x="1239999" y="852580"/>
                    </a:lnTo>
                    <a:cubicBezTo>
                      <a:pt x="849574" y="1008128"/>
                      <a:pt x="415093" y="1001779"/>
                      <a:pt x="33204" y="843691"/>
                    </a:cubicBezTo>
                    <a:lnTo>
                      <a:pt x="0" y="828010"/>
                    </a:lnTo>
                    <a:lnTo>
                      <a:pt x="384428" y="3603"/>
                    </a:lnTo>
                    <a:lnTo>
                      <a:pt x="444077" y="28319"/>
                    </a:lnTo>
                    <a:cubicBezTo>
                      <a:pt x="572099" y="67356"/>
                      <a:pt x="710006" y="69060"/>
                      <a:pt x="840111" y="31573"/>
                    </a:cubicBezTo>
                    <a:lnTo>
                      <a:pt x="919230" y="0"/>
                    </a:lnTo>
                    <a:close/>
                  </a:path>
                </a:pathLst>
              </a:custGeom>
              <a:solidFill>
                <a:schemeClr val="accent2"/>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950" b="0" i="0" u="none" strike="noStrike" kern="1200" cap="none" spc="0" normalizeH="0" baseline="0" noProof="0">
                  <a:ln>
                    <a:noFill/>
                  </a:ln>
                  <a:solidFill>
                    <a:srgbClr val="D2D4DA"/>
                  </a:solidFill>
                  <a:effectLst/>
                  <a:uLnTx/>
                  <a:uFillTx/>
                  <a:latin typeface="VIC"/>
                  <a:ea typeface="+mn-ea"/>
                  <a:cs typeface="+mn-cs"/>
                </a:endParaRPr>
              </a:p>
            </p:txBody>
          </p:sp>
          <p:sp>
            <p:nvSpPr>
              <p:cNvPr id="16" name="Freeform: Shape 15">
                <a:extLst>
                  <a:ext uri="{FF2B5EF4-FFF2-40B4-BE49-F238E27FC236}">
                    <a16:creationId xmlns:a16="http://schemas.microsoft.com/office/drawing/2014/main" id="{AB8663A8-2DC3-1052-E261-02045BBFD11B}"/>
                  </a:ext>
                </a:extLst>
              </p:cNvPr>
              <p:cNvSpPr/>
              <p:nvPr/>
            </p:nvSpPr>
            <p:spPr>
              <a:xfrm rot="18540000">
                <a:off x="10405826" y="5782103"/>
                <a:ext cx="1355803" cy="1668613"/>
              </a:xfrm>
              <a:custGeom>
                <a:avLst/>
                <a:gdLst>
                  <a:gd name="connsiteX0" fmla="*/ 1032486 w 1032486"/>
                  <a:gd name="connsiteY0" fmla="*/ 559859 h 1270701"/>
                  <a:gd name="connsiteX1" fmla="*/ 988911 w 1032486"/>
                  <a:gd name="connsiteY1" fmla="*/ 625061 h 1270701"/>
                  <a:gd name="connsiteX2" fmla="*/ 909753 w 1032486"/>
                  <a:gd name="connsiteY2" fmla="*/ 1013118 h 1270701"/>
                  <a:gd name="connsiteX3" fmla="*/ 919554 w 1032486"/>
                  <a:gd name="connsiteY3" fmla="*/ 1065960 h 1270701"/>
                  <a:gd name="connsiteX4" fmla="*/ 32724 w 1032486"/>
                  <a:gd name="connsiteY4" fmla="*/ 1270701 h 1270701"/>
                  <a:gd name="connsiteX5" fmla="*/ 26774 w 1032486"/>
                  <a:gd name="connsiteY5" fmla="*/ 1245487 h 1270701"/>
                  <a:gd name="connsiteX6" fmla="*/ 268985 w 1032486"/>
                  <a:gd name="connsiteY6" fmla="*/ 63216 h 1270701"/>
                  <a:gd name="connsiteX7" fmla="*/ 315899 w 1032486"/>
                  <a:gd name="connsiteY7" fmla="*/ 0 h 1270701"/>
                  <a:gd name="connsiteX8" fmla="*/ 1032486 w 1032486"/>
                  <a:gd name="connsiteY8" fmla="*/ 559859 h 1270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2486" h="1270701">
                    <a:moveTo>
                      <a:pt x="1032486" y="559859"/>
                    </a:moveTo>
                    <a:lnTo>
                      <a:pt x="988911" y="625061"/>
                    </a:lnTo>
                    <a:cubicBezTo>
                      <a:pt x="925192" y="744530"/>
                      <a:pt x="898186" y="879777"/>
                      <a:pt x="909753" y="1013118"/>
                    </a:cubicBezTo>
                    <a:lnTo>
                      <a:pt x="919554" y="1065960"/>
                    </a:lnTo>
                    <a:lnTo>
                      <a:pt x="32724" y="1270701"/>
                    </a:lnTo>
                    <a:lnTo>
                      <a:pt x="26774" y="1245487"/>
                    </a:lnTo>
                    <a:cubicBezTo>
                      <a:pt x="-48461" y="839074"/>
                      <a:pt x="35663" y="412769"/>
                      <a:pt x="268985" y="63216"/>
                    </a:cubicBezTo>
                    <a:lnTo>
                      <a:pt x="315899" y="0"/>
                    </a:lnTo>
                    <a:lnTo>
                      <a:pt x="1032486" y="559859"/>
                    </a:lnTo>
                    <a:close/>
                  </a:path>
                </a:pathLst>
              </a:custGeom>
              <a:solidFill>
                <a:schemeClr val="accent5">
                  <a:lumMod val="60000"/>
                  <a:lumOff val="40000"/>
                </a:schemeClr>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950" b="0" i="0" u="none" strike="noStrike" kern="1200" cap="none" spc="0" normalizeH="0" baseline="0" noProof="0">
                  <a:ln>
                    <a:noFill/>
                  </a:ln>
                  <a:solidFill>
                    <a:srgbClr val="D2D4DA"/>
                  </a:solidFill>
                  <a:effectLst/>
                  <a:uLnTx/>
                  <a:uFillTx/>
                  <a:latin typeface="VIC"/>
                  <a:ea typeface="+mn-ea"/>
                  <a:cs typeface="+mn-cs"/>
                </a:endParaRPr>
              </a:p>
            </p:txBody>
          </p:sp>
          <p:sp>
            <p:nvSpPr>
              <p:cNvPr id="17" name="Freeform: Shape 16">
                <a:extLst>
                  <a:ext uri="{FF2B5EF4-FFF2-40B4-BE49-F238E27FC236}">
                    <a16:creationId xmlns:a16="http://schemas.microsoft.com/office/drawing/2014/main" id="{8A69A5E4-A8CA-64A3-DF82-502EBCC9E422}"/>
                  </a:ext>
                </a:extLst>
              </p:cNvPr>
              <p:cNvSpPr/>
              <p:nvPr/>
            </p:nvSpPr>
            <p:spPr>
              <a:xfrm rot="18540000">
                <a:off x="11527198" y="6561665"/>
                <a:ext cx="1633610" cy="1654983"/>
              </a:xfrm>
              <a:custGeom>
                <a:avLst/>
                <a:gdLst>
                  <a:gd name="connsiteX0" fmla="*/ 884284 w 1244045"/>
                  <a:gd name="connsiteY0" fmla="*/ 0 h 1274512"/>
                  <a:gd name="connsiteX1" fmla="*/ 889118 w 1244045"/>
                  <a:gd name="connsiteY1" fmla="*/ 26063 h 1274512"/>
                  <a:gd name="connsiteX2" fmla="*/ 1016899 w 1244045"/>
                  <a:gd name="connsiteY2" fmla="*/ 270631 h 1274512"/>
                  <a:gd name="connsiteX3" fmla="*/ 1229555 w 1244045"/>
                  <a:gd name="connsiteY3" fmla="*/ 446468 h 1274512"/>
                  <a:gd name="connsiteX4" fmla="*/ 1244045 w 1244045"/>
                  <a:gd name="connsiteY4" fmla="*/ 452472 h 1274512"/>
                  <a:gd name="connsiteX5" fmla="*/ 860721 w 1244045"/>
                  <a:gd name="connsiteY5" fmla="*/ 1274512 h 1274512"/>
                  <a:gd name="connsiteX6" fmla="*/ 802201 w 1244045"/>
                  <a:gd name="connsiteY6" fmla="*/ 1246876 h 1274512"/>
                  <a:gd name="connsiteX7" fmla="*/ 311938 w 1244045"/>
                  <a:gd name="connsiteY7" fmla="*/ 841498 h 1274512"/>
                  <a:gd name="connsiteX8" fmla="*/ 17349 w 1244045"/>
                  <a:gd name="connsiteY8" fmla="*/ 277665 h 1274512"/>
                  <a:gd name="connsiteX9" fmla="*/ 0 w 1244045"/>
                  <a:gd name="connsiteY9" fmla="*/ 204153 h 1274512"/>
                  <a:gd name="connsiteX10" fmla="*/ 884284 w 1244045"/>
                  <a:gd name="connsiteY10" fmla="*/ 0 h 1274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44045" h="1274512">
                    <a:moveTo>
                      <a:pt x="884284" y="0"/>
                    </a:moveTo>
                    <a:lnTo>
                      <a:pt x="889118" y="26063"/>
                    </a:lnTo>
                    <a:cubicBezTo>
                      <a:pt x="914110" y="112800"/>
                      <a:pt x="956520" y="196069"/>
                      <a:pt x="1016899" y="270631"/>
                    </a:cubicBezTo>
                    <a:cubicBezTo>
                      <a:pt x="1077278" y="345193"/>
                      <a:pt x="1149911" y="403989"/>
                      <a:pt x="1229555" y="446468"/>
                    </a:cubicBezTo>
                    <a:lnTo>
                      <a:pt x="1244045" y="452472"/>
                    </a:lnTo>
                    <a:lnTo>
                      <a:pt x="860721" y="1274512"/>
                    </a:lnTo>
                    <a:lnTo>
                      <a:pt x="802201" y="1246876"/>
                    </a:lnTo>
                    <a:cubicBezTo>
                      <a:pt x="618585" y="1148944"/>
                      <a:pt x="451137" y="1013395"/>
                      <a:pt x="311938" y="841498"/>
                    </a:cubicBezTo>
                    <a:cubicBezTo>
                      <a:pt x="172738" y="669601"/>
                      <a:pt x="74965" y="477630"/>
                      <a:pt x="17349" y="277665"/>
                    </a:cubicBezTo>
                    <a:lnTo>
                      <a:pt x="0" y="204153"/>
                    </a:lnTo>
                    <a:lnTo>
                      <a:pt x="884284" y="0"/>
                    </a:lnTo>
                    <a:close/>
                  </a:path>
                </a:pathLst>
              </a:custGeom>
              <a:solidFill>
                <a:schemeClr val="accent2">
                  <a:lumMod val="60000"/>
                  <a:lumOff val="40000"/>
                </a:schemeClr>
              </a:solidFill>
              <a:ln w="2857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950" b="0" i="0" u="none" strike="noStrike" kern="1200" cap="none" spc="0" normalizeH="0" baseline="0" noProof="0">
                  <a:ln>
                    <a:noFill/>
                  </a:ln>
                  <a:solidFill>
                    <a:srgbClr val="D2D4DA"/>
                  </a:solidFill>
                  <a:effectLst/>
                  <a:uLnTx/>
                  <a:uFillTx/>
                  <a:latin typeface="VIC"/>
                  <a:ea typeface="+mn-ea"/>
                  <a:cs typeface="+mn-cs"/>
                </a:endParaRPr>
              </a:p>
            </p:txBody>
          </p:sp>
        </p:grpSp>
        <p:sp>
          <p:nvSpPr>
            <p:cNvPr id="10" name="Freeform: Shape 9">
              <a:extLst>
                <a:ext uri="{FF2B5EF4-FFF2-40B4-BE49-F238E27FC236}">
                  <a16:creationId xmlns:a16="http://schemas.microsoft.com/office/drawing/2014/main" id="{8FD5E3B9-344F-C78C-598C-30D6D9E63B4E}"/>
                </a:ext>
              </a:extLst>
            </p:cNvPr>
            <p:cNvSpPr/>
            <p:nvPr/>
          </p:nvSpPr>
          <p:spPr>
            <a:xfrm>
              <a:off x="11299639" y="2867976"/>
              <a:ext cx="1686633" cy="1686633"/>
            </a:xfrm>
            <a:custGeom>
              <a:avLst/>
              <a:gdLst>
                <a:gd name="connsiteX0" fmla="*/ 1836039 w 1836038"/>
                <a:gd name="connsiteY0" fmla="*/ 918020 h 1836039"/>
                <a:gd name="connsiteX1" fmla="*/ 918019 w 1836038"/>
                <a:gd name="connsiteY1" fmla="*/ 1836039 h 1836039"/>
                <a:gd name="connsiteX2" fmla="*/ 0 w 1836038"/>
                <a:gd name="connsiteY2" fmla="*/ 918020 h 1836039"/>
                <a:gd name="connsiteX3" fmla="*/ 918019 w 1836038"/>
                <a:gd name="connsiteY3" fmla="*/ 0 h 1836039"/>
                <a:gd name="connsiteX4" fmla="*/ 1836039 w 1836038"/>
                <a:gd name="connsiteY4" fmla="*/ 918020 h 1836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6038" h="1836039">
                  <a:moveTo>
                    <a:pt x="1836039" y="918020"/>
                  </a:moveTo>
                  <a:cubicBezTo>
                    <a:pt x="1836039" y="1425028"/>
                    <a:pt x="1425028" y="1836039"/>
                    <a:pt x="918019" y="1836039"/>
                  </a:cubicBezTo>
                  <a:cubicBezTo>
                    <a:pt x="411011" y="1836039"/>
                    <a:pt x="0" y="1425028"/>
                    <a:pt x="0" y="918020"/>
                  </a:cubicBezTo>
                  <a:cubicBezTo>
                    <a:pt x="0" y="411011"/>
                    <a:pt x="411011" y="0"/>
                    <a:pt x="918019" y="0"/>
                  </a:cubicBezTo>
                  <a:cubicBezTo>
                    <a:pt x="1425028" y="0"/>
                    <a:pt x="1836039" y="411011"/>
                    <a:pt x="1836039" y="918020"/>
                  </a:cubicBezTo>
                  <a:close/>
                </a:path>
              </a:pathLst>
            </a:custGeom>
            <a:solidFill>
              <a:schemeClr val="tx2"/>
            </a:solidFill>
            <a:ln w="19050" cap="flat">
              <a:noFill/>
              <a:prstDash val="solid"/>
              <a:miter/>
            </a:ln>
          </p:spPr>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300" b="1" i="0" u="none" strike="noStrike" kern="0" cap="none" spc="0" normalizeH="0" baseline="0" noProof="0">
                  <a:ln>
                    <a:noFill/>
                  </a:ln>
                  <a:solidFill>
                    <a:prstClr val="white"/>
                  </a:solidFill>
                  <a:effectLst/>
                  <a:uLnTx/>
                  <a:uFillTx/>
                  <a:latin typeface="Segoe UI" panose="020B0502040204020203" pitchFamily="34" charset="0"/>
                  <a:ea typeface="+mn-ea"/>
                  <a:cs typeface="Segoe UI" panose="020B0502040204020203" pitchFamily="34" charset="0"/>
                </a:rPr>
                <a:t>REGULATORY </a:t>
              </a:r>
              <a:br>
                <a:rPr kumimoji="0" lang="en-AU" sz="1300" b="1" i="0" u="none" strike="noStrike" kern="0" cap="none" spc="0" normalizeH="0" baseline="0" noProof="0">
                  <a:ln>
                    <a:noFill/>
                  </a:ln>
                  <a:solidFill>
                    <a:prstClr val="white"/>
                  </a:solidFill>
                  <a:effectLst/>
                  <a:uLnTx/>
                  <a:uFillTx/>
                  <a:latin typeface="Segoe UI" panose="020B0502040204020203" pitchFamily="34" charset="0"/>
                  <a:ea typeface="+mn-ea"/>
                  <a:cs typeface="Segoe UI" panose="020B0502040204020203" pitchFamily="34" charset="0"/>
                </a:rPr>
              </a:br>
              <a:r>
                <a:rPr kumimoji="0" lang="en-AU" sz="1300" b="1" i="0" u="none" strike="noStrike" kern="0" cap="none" spc="0" normalizeH="0" baseline="0" noProof="0">
                  <a:ln>
                    <a:noFill/>
                  </a:ln>
                  <a:solidFill>
                    <a:prstClr val="white"/>
                  </a:solidFill>
                  <a:effectLst/>
                  <a:uLnTx/>
                  <a:uFillTx/>
                  <a:latin typeface="Segoe UI" panose="020B0502040204020203" pitchFamily="34" charset="0"/>
                  <a:ea typeface="+mn-ea"/>
                  <a:cs typeface="Segoe UI" panose="020B0502040204020203" pitchFamily="34" charset="0"/>
                </a:rPr>
                <a:t>TOOLS</a:t>
              </a:r>
            </a:p>
          </p:txBody>
        </p:sp>
      </p:grpSp>
    </p:spTree>
    <p:extLst>
      <p:ext uri="{BB962C8B-B14F-4D97-AF65-F5344CB8AC3E}">
        <p14:creationId xmlns:p14="http://schemas.microsoft.com/office/powerpoint/2010/main" val="4511604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1D49746-9C33-D36C-40A5-B88EA148842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1" imgH="409" progId="TCLayout.ActiveDocument.1">
                  <p:embed/>
                </p:oleObj>
              </mc:Choice>
              <mc:Fallback>
                <p:oleObj name="think-cell Slide" r:id="rId3" imgW="411" imgH="409" progId="TCLayout.ActiveDocument.1">
                  <p:embed/>
                  <p:pic>
                    <p:nvPicPr>
                      <p:cNvPr id="5" name="think-cell data - do not delete" hidden="1">
                        <a:extLst>
                          <a:ext uri="{FF2B5EF4-FFF2-40B4-BE49-F238E27FC236}">
                            <a16:creationId xmlns:a16="http://schemas.microsoft.com/office/drawing/2014/main" id="{81D49746-9C33-D36C-40A5-B88EA148842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Content Placeholder 1">
            <a:extLst>
              <a:ext uri="{FF2B5EF4-FFF2-40B4-BE49-F238E27FC236}">
                <a16:creationId xmlns:a16="http://schemas.microsoft.com/office/drawing/2014/main" id="{2964D38B-4F6D-0250-05BF-57369CA70B88}"/>
              </a:ext>
            </a:extLst>
          </p:cNvPr>
          <p:cNvSpPr>
            <a:spLocks noGrp="1"/>
          </p:cNvSpPr>
          <p:nvPr>
            <p:ph sz="quarter" idx="13"/>
          </p:nvPr>
        </p:nvSpPr>
        <p:spPr>
          <a:xfrm>
            <a:off x="539999" y="1268761"/>
            <a:ext cx="8820000" cy="788640"/>
          </a:xfrm>
        </p:spPr>
        <p:txBody>
          <a:bodyPr vert="horz" lIns="0" tIns="45713" rIns="0" bIns="45713" rtlCol="0" anchor="t">
            <a:noAutofit/>
          </a:bodyPr>
          <a:lstStyle/>
          <a:p>
            <a:pPr marL="0" indent="0">
              <a:buNone/>
            </a:pPr>
            <a:r>
              <a:rPr lang="en-AU" sz="1000" b="1">
                <a:cs typeface="Segoe UI"/>
              </a:rPr>
              <a:t>Regulatory posture </a:t>
            </a:r>
            <a:endParaRPr lang="en-AU" sz="1000" b="1"/>
          </a:p>
          <a:p>
            <a:pPr marL="0" indent="0">
              <a:buNone/>
            </a:pPr>
            <a:r>
              <a:rPr lang="en-AU" sz="1000">
                <a:cs typeface="Segoe UI"/>
              </a:rPr>
              <a:t>Your regulatory posture articulates emphasis of effort, aligns with the strategic plan, reflects risk of harm. You as a regulator may reflect one or multiple of the following postures:</a:t>
            </a:r>
          </a:p>
        </p:txBody>
      </p:sp>
      <p:sp>
        <p:nvSpPr>
          <p:cNvPr id="3" name="Title 2">
            <a:extLst>
              <a:ext uri="{FF2B5EF4-FFF2-40B4-BE49-F238E27FC236}">
                <a16:creationId xmlns:a16="http://schemas.microsoft.com/office/drawing/2014/main" id="{1A0DBE53-400D-D237-B3EB-2F6BE6AEFAB6}"/>
              </a:ext>
            </a:extLst>
          </p:cNvPr>
          <p:cNvSpPr>
            <a:spLocks noGrp="1"/>
          </p:cNvSpPr>
          <p:nvPr>
            <p:ph type="title"/>
          </p:nvPr>
        </p:nvSpPr>
        <p:spPr>
          <a:xfrm>
            <a:off x="539999" y="541756"/>
            <a:ext cx="8820000" cy="348543"/>
          </a:xfrm>
        </p:spPr>
        <p:txBody>
          <a:bodyPr vert="horz"/>
          <a:lstStyle/>
          <a:p>
            <a:r>
              <a:rPr lang="en-AU"/>
              <a:t>Reflect on your regulatory posture</a:t>
            </a:r>
          </a:p>
        </p:txBody>
      </p:sp>
      <p:graphicFrame>
        <p:nvGraphicFramePr>
          <p:cNvPr id="8" name="Table 7">
            <a:extLst>
              <a:ext uri="{FF2B5EF4-FFF2-40B4-BE49-F238E27FC236}">
                <a16:creationId xmlns:a16="http://schemas.microsoft.com/office/drawing/2014/main" id="{C8C2E1F6-FE94-C0D5-8397-4DFA268BFEA2}"/>
              </a:ext>
            </a:extLst>
          </p:cNvPr>
          <p:cNvGraphicFramePr>
            <a:graphicFrameLocks noGrp="1"/>
          </p:cNvGraphicFramePr>
          <p:nvPr/>
        </p:nvGraphicFramePr>
        <p:xfrm>
          <a:off x="539999" y="2149586"/>
          <a:ext cx="8820000" cy="3717813"/>
        </p:xfrm>
        <a:graphic>
          <a:graphicData uri="http://schemas.openxmlformats.org/drawingml/2006/table">
            <a:tbl>
              <a:tblPr firstRow="1" bandRow="1">
                <a:tableStyleId>{5C22544A-7EE6-4342-B048-85BDC9FD1C3A}</a:tableStyleId>
              </a:tblPr>
              <a:tblGrid>
                <a:gridCol w="1113541">
                  <a:extLst>
                    <a:ext uri="{9D8B030D-6E8A-4147-A177-3AD203B41FA5}">
                      <a16:colId xmlns:a16="http://schemas.microsoft.com/office/drawing/2014/main" val="1408393705"/>
                    </a:ext>
                  </a:extLst>
                </a:gridCol>
                <a:gridCol w="7706459">
                  <a:extLst>
                    <a:ext uri="{9D8B030D-6E8A-4147-A177-3AD203B41FA5}">
                      <a16:colId xmlns:a16="http://schemas.microsoft.com/office/drawing/2014/main" val="1619153461"/>
                    </a:ext>
                  </a:extLst>
                </a:gridCol>
              </a:tblGrid>
              <a:tr h="270834">
                <a:tc>
                  <a:txBody>
                    <a:bodyPr/>
                    <a:lstStyle/>
                    <a:p>
                      <a:r>
                        <a:rPr lang="en-AU" sz="1000" b="0" i="0">
                          <a:solidFill>
                            <a:schemeClr val="bg1"/>
                          </a:solidFill>
                          <a:latin typeface="VIC SemiBold" panose="00000700000000000000" pitchFamily="50" charset="0"/>
                        </a:rPr>
                        <a:t>POSTURE</a:t>
                      </a:r>
                    </a:p>
                  </a:txBody>
                  <a:tcPr marL="90000" marR="90000" marT="36000" marB="36000" anchor="ctr">
                    <a:lnL w="12700" cmpd="sng">
                      <a:noFill/>
                    </a:lnL>
                    <a:lnR w="1270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tx2"/>
                    </a:solidFill>
                  </a:tcPr>
                </a:tc>
                <a:tc>
                  <a:txBody>
                    <a:bodyPr/>
                    <a:lstStyle/>
                    <a:p>
                      <a:r>
                        <a:rPr lang="en-AU" sz="1000" b="0" i="0">
                          <a:solidFill>
                            <a:schemeClr val="bg1"/>
                          </a:solidFill>
                          <a:latin typeface="VIC SemiBold" panose="00000700000000000000" pitchFamily="50" charset="0"/>
                        </a:rPr>
                        <a:t>EXPLANATION</a:t>
                      </a:r>
                    </a:p>
                  </a:txBody>
                  <a:tcPr marL="90000" marR="90000" marT="36000" marB="36000" anchor="ctr">
                    <a:lnL w="12700" cap="flat" cmpd="sng" algn="ctr">
                      <a:solidFill>
                        <a:schemeClr val="bg1"/>
                      </a:solidFill>
                      <a:prstDash val="solid"/>
                      <a:round/>
                      <a:headEnd type="none" w="med" len="med"/>
                      <a:tailEnd type="none" w="med" len="med"/>
                    </a:lnL>
                    <a:lnR w="12700" cmpd="sng">
                      <a:noFill/>
                    </a:lnR>
                    <a:lnT w="28575" cap="flat" cmpd="sng" algn="ctr">
                      <a:solidFill>
                        <a:schemeClr val="accent1"/>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722755280"/>
                  </a:ext>
                </a:extLst>
              </a:tr>
              <a:tr h="615532">
                <a:tc>
                  <a:txBody>
                    <a:bodyPr/>
                    <a:lstStyle/>
                    <a:p>
                      <a:r>
                        <a:rPr lang="en-AU" sz="1000">
                          <a:solidFill>
                            <a:schemeClr val="tx2"/>
                          </a:solidFill>
                          <a:latin typeface="VIC SemiBold" panose="00000700000000000000" pitchFamily="50" charset="0"/>
                        </a:rPr>
                        <a:t>Proactive</a:t>
                      </a:r>
                    </a:p>
                  </a:txBody>
                  <a:tcPr marL="90000" marR="90000" marT="36000" marB="36000" anchor="ctr">
                    <a:lnL w="12700" cmpd="sng">
                      <a:noFill/>
                    </a:lnL>
                    <a:lnR w="12700" cmpd="sng">
                      <a:noFill/>
                    </a:lnR>
                    <a:lnT w="381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AU" sz="1000">
                          <a:solidFill>
                            <a:schemeClr val="tx2"/>
                          </a:solidFill>
                        </a:rPr>
                        <a:t>Involves anticipating risks and potential problems before they occur. Regulators actively gather information and use it to inform their oversight and to prevent non-compliance. This often includes providing guidance and support to regulated entities to help them understand and meet their obligations.</a:t>
                      </a:r>
                    </a:p>
                  </a:txBody>
                  <a:tcPr marL="90000" marR="90000" marT="36000" marB="36000" anchor="ctr">
                    <a:lnL w="12700" cmpd="sng">
                      <a:noFill/>
                    </a:lnL>
                    <a:lnR w="12700" cmpd="sng">
                      <a:noFill/>
                    </a:lnR>
                    <a:lnT w="381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4236901078"/>
                  </a:ext>
                </a:extLst>
              </a:tr>
              <a:tr h="443183">
                <a:tc>
                  <a:txBody>
                    <a:bodyPr/>
                    <a:lstStyle/>
                    <a:p>
                      <a:r>
                        <a:rPr lang="en-AU" sz="1000">
                          <a:solidFill>
                            <a:schemeClr val="tx2"/>
                          </a:solidFill>
                          <a:latin typeface="VIC SemiBold" panose="00000700000000000000" pitchFamily="50" charset="0"/>
                        </a:rPr>
                        <a:t>Reactive</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AU" sz="1000">
                          <a:solidFill>
                            <a:schemeClr val="tx2"/>
                          </a:solidFill>
                        </a:rPr>
                        <a:t>Involves responding to issues as they arise rather than seeking to prevent them. Enforcement actions are primarily taken after non-compliance or a regulatory breach has been identified.</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4277478317"/>
                  </a:ext>
                </a:extLst>
              </a:tr>
              <a:tr h="443183">
                <a:tc>
                  <a:txBody>
                    <a:bodyPr/>
                    <a:lstStyle/>
                    <a:p>
                      <a:r>
                        <a:rPr lang="en-AU" sz="1000">
                          <a:solidFill>
                            <a:schemeClr val="tx2"/>
                          </a:solidFill>
                          <a:latin typeface="VIC SemiBold" panose="00000700000000000000" pitchFamily="50" charset="0"/>
                        </a:rPr>
                        <a:t>Risk-Based</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AU" sz="1000">
                          <a:solidFill>
                            <a:schemeClr val="tx2"/>
                          </a:solidFill>
                        </a:rPr>
                        <a:t>Being efficient by prioritising and tailoring regulatory activities to coincide with the areas of greatest risk to public good, safety, or market integrity.</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3302309509"/>
                  </a:ext>
                </a:extLst>
              </a:tr>
              <a:tr h="443183">
                <a:tc>
                  <a:txBody>
                    <a:bodyPr/>
                    <a:lstStyle/>
                    <a:p>
                      <a:r>
                        <a:rPr lang="en-AU" sz="1000">
                          <a:solidFill>
                            <a:schemeClr val="tx2"/>
                          </a:solidFill>
                          <a:latin typeface="VIC SemiBold" panose="00000700000000000000" pitchFamily="50" charset="0"/>
                        </a:rPr>
                        <a:t>Collaborative</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AU" sz="1000">
                          <a:solidFill>
                            <a:schemeClr val="tx2"/>
                          </a:solidFill>
                        </a:rPr>
                        <a:t>Work alongside industry participants to achieve compliance and regulatory goals. This approach often involves dialogue, partnerships, and joint problem-solving.</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2954940074"/>
                  </a:ext>
                </a:extLst>
              </a:tr>
              <a:tr h="443183">
                <a:tc>
                  <a:txBody>
                    <a:bodyPr/>
                    <a:lstStyle/>
                    <a:p>
                      <a:r>
                        <a:rPr lang="en-AU" sz="1000">
                          <a:solidFill>
                            <a:schemeClr val="tx2"/>
                          </a:solidFill>
                          <a:latin typeface="VIC SemiBold" panose="00000700000000000000" pitchFamily="50" charset="0"/>
                        </a:rPr>
                        <a:t>Punitive</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AU" sz="1000">
                          <a:solidFill>
                            <a:schemeClr val="tx2"/>
                          </a:solidFill>
                        </a:rPr>
                        <a:t>A focus is on deterrence through the application of sanctions for non-compliance. This stance tends to emphasise the importance of “sending a message” to the market or industry about the importance of following regulations.</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2183742511"/>
                  </a:ext>
                </a:extLst>
              </a:tr>
              <a:tr h="443183">
                <a:tc>
                  <a:txBody>
                    <a:bodyPr/>
                    <a:lstStyle/>
                    <a:p>
                      <a:r>
                        <a:rPr lang="en-AU" sz="1000">
                          <a:solidFill>
                            <a:schemeClr val="tx2"/>
                          </a:solidFill>
                          <a:latin typeface="VIC SemiBold" panose="00000700000000000000" pitchFamily="50" charset="0"/>
                        </a:rPr>
                        <a:t>Educative</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AU" sz="1000">
                          <a:solidFill>
                            <a:schemeClr val="tx2"/>
                          </a:solidFill>
                        </a:rPr>
                        <a:t>A focus on teaching and informing regulated entities about regulatory requirements and best practices. This approach is often used to achieve compliance through understanding rather than through enforcement action.</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3032911569"/>
                  </a:ext>
                </a:extLst>
              </a:tr>
              <a:tr h="615532">
                <a:tc>
                  <a:txBody>
                    <a:bodyPr/>
                    <a:lstStyle/>
                    <a:p>
                      <a:r>
                        <a:rPr lang="en-AU" sz="1000">
                          <a:solidFill>
                            <a:schemeClr val="tx2"/>
                          </a:solidFill>
                          <a:latin typeface="VIC SemiBold" panose="00000700000000000000" pitchFamily="50" charset="0"/>
                        </a:rPr>
                        <a:t>Strategic</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r>
                        <a:rPr lang="en-AU" sz="1000">
                          <a:solidFill>
                            <a:schemeClr val="tx2"/>
                          </a:solidFill>
                        </a:rPr>
                        <a:t>A longer-term view where the regulator actively shapes the environment through guidance, incentives, and regulatory adjustments to promote desired outcomes such as innovation, market growth, or environmental protection.</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814080765"/>
                  </a:ext>
                </a:extLst>
              </a:tr>
            </a:tbl>
          </a:graphicData>
        </a:graphic>
      </p:graphicFrame>
    </p:spTree>
    <p:extLst>
      <p:ext uri="{BB962C8B-B14F-4D97-AF65-F5344CB8AC3E}">
        <p14:creationId xmlns:p14="http://schemas.microsoft.com/office/powerpoint/2010/main" val="1175698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1D49746-9C33-D36C-40A5-B88EA148842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5" name="think-cell data - do not delete" hidden="1">
                        <a:extLst>
                          <a:ext uri="{FF2B5EF4-FFF2-40B4-BE49-F238E27FC236}">
                            <a16:creationId xmlns:a16="http://schemas.microsoft.com/office/drawing/2014/main" id="{81D49746-9C33-D36C-40A5-B88EA148842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1A0DBE53-400D-D237-B3EB-2F6BE6AEFAB6}"/>
              </a:ext>
            </a:extLst>
          </p:cNvPr>
          <p:cNvSpPr>
            <a:spLocks noGrp="1"/>
          </p:cNvSpPr>
          <p:nvPr>
            <p:ph type="title"/>
          </p:nvPr>
        </p:nvSpPr>
        <p:spPr>
          <a:xfrm>
            <a:off x="539999" y="541756"/>
            <a:ext cx="8820000" cy="348543"/>
          </a:xfrm>
        </p:spPr>
        <p:txBody>
          <a:bodyPr vert="horz"/>
          <a:lstStyle/>
          <a:p>
            <a:r>
              <a:rPr lang="en-AU"/>
              <a:t>Model Inspection Measures</a:t>
            </a:r>
          </a:p>
        </p:txBody>
      </p:sp>
      <p:sp>
        <p:nvSpPr>
          <p:cNvPr id="42" name="TextBox 41">
            <a:extLst>
              <a:ext uri="{FF2B5EF4-FFF2-40B4-BE49-F238E27FC236}">
                <a16:creationId xmlns:a16="http://schemas.microsoft.com/office/drawing/2014/main" id="{9097D813-5222-E375-C514-F0D65ACA6278}"/>
              </a:ext>
            </a:extLst>
          </p:cNvPr>
          <p:cNvSpPr txBox="1"/>
          <p:nvPr/>
        </p:nvSpPr>
        <p:spPr>
          <a:xfrm>
            <a:off x="539999" y="1154665"/>
            <a:ext cx="8820000" cy="408958"/>
          </a:xfrm>
          <a:prstGeom prst="rect">
            <a:avLst/>
          </a:prstGeom>
          <a:noFill/>
        </p:spPr>
        <p:txBody>
          <a:bodyPr wrap="square" lIns="0" rIns="0">
            <a:spAutoFit/>
          </a:bodyPr>
          <a:lstStyle/>
          <a:p>
            <a:pPr marL="0" marR="0" lvl="0" indent="0" algn="l" defTabSz="914349" rtl="0" eaLnBrk="1" fontAlgn="auto" latinLnBrk="0" hangingPunct="1">
              <a:lnSpc>
                <a:spcPct val="105000"/>
              </a:lnSpc>
              <a:spcBef>
                <a:spcPts val="600"/>
              </a:spcBef>
              <a:spcAft>
                <a:spcPts val="600"/>
              </a:spcAft>
              <a:buClrTx/>
              <a:buSzTx/>
              <a:buFontTx/>
              <a:buNone/>
              <a:tabLst/>
              <a:defRPr/>
            </a:pPr>
            <a:r>
              <a:rPr kumimoji="0" lang="en-AU" sz="1000" b="0" i="0" u="none" strike="noStrike" kern="1200" cap="none" spc="0" normalizeH="0" baseline="0" noProof="0">
                <a:ln>
                  <a:noFill/>
                </a:ln>
                <a:solidFill>
                  <a:srgbClr val="1F2A44"/>
                </a:solidFill>
                <a:effectLst/>
                <a:uLnTx/>
                <a:uFillTx/>
                <a:latin typeface="VIC" panose="00000500000000000000" pitchFamily="50" charset="0"/>
                <a:ea typeface="MS Mincho" panose="02020609040205080304" pitchFamily="49" charset="-128"/>
                <a:cs typeface="Times New Roman" panose="02020603050405020304" pitchFamily="18" charset="0"/>
              </a:rPr>
              <a:t>Draw on the following measures to build an approach that suits your circumstances. These measures should be developed within an overall approach to directing inspections on the basis of risk, such as developing a risk profile of industry sectors or individual sites. </a:t>
            </a:r>
          </a:p>
        </p:txBody>
      </p:sp>
      <p:graphicFrame>
        <p:nvGraphicFramePr>
          <p:cNvPr id="2" name="Table 1">
            <a:extLst>
              <a:ext uri="{FF2B5EF4-FFF2-40B4-BE49-F238E27FC236}">
                <a16:creationId xmlns:a16="http://schemas.microsoft.com/office/drawing/2014/main" id="{D98ABC1E-242B-3578-05C4-FF7BD138ACDE}"/>
              </a:ext>
            </a:extLst>
          </p:cNvPr>
          <p:cNvGraphicFramePr>
            <a:graphicFrameLocks noGrp="1"/>
          </p:cNvGraphicFramePr>
          <p:nvPr/>
        </p:nvGraphicFramePr>
        <p:xfrm>
          <a:off x="539999" y="1675774"/>
          <a:ext cx="8820001" cy="4475226"/>
        </p:xfrm>
        <a:graphic>
          <a:graphicData uri="http://schemas.openxmlformats.org/drawingml/2006/table">
            <a:tbl>
              <a:tblPr firstRow="1" bandRow="1">
                <a:tableStyleId>{5C22544A-7EE6-4342-B048-85BDC9FD1C3A}</a:tableStyleId>
              </a:tblPr>
              <a:tblGrid>
                <a:gridCol w="931492">
                  <a:extLst>
                    <a:ext uri="{9D8B030D-6E8A-4147-A177-3AD203B41FA5}">
                      <a16:colId xmlns:a16="http://schemas.microsoft.com/office/drawing/2014/main" val="3356887201"/>
                    </a:ext>
                  </a:extLst>
                </a:gridCol>
                <a:gridCol w="3047169">
                  <a:extLst>
                    <a:ext uri="{9D8B030D-6E8A-4147-A177-3AD203B41FA5}">
                      <a16:colId xmlns:a16="http://schemas.microsoft.com/office/drawing/2014/main" val="1709397225"/>
                    </a:ext>
                  </a:extLst>
                </a:gridCol>
                <a:gridCol w="4841340">
                  <a:extLst>
                    <a:ext uri="{9D8B030D-6E8A-4147-A177-3AD203B41FA5}">
                      <a16:colId xmlns:a16="http://schemas.microsoft.com/office/drawing/2014/main" val="3483355845"/>
                    </a:ext>
                  </a:extLst>
                </a:gridCol>
              </a:tblGrid>
              <a:tr h="186655">
                <a:tc>
                  <a:txBody>
                    <a:bodyPr/>
                    <a:lstStyle/>
                    <a:p>
                      <a:r>
                        <a:rPr lang="en-AU" sz="950">
                          <a:solidFill>
                            <a:schemeClr val="bg1"/>
                          </a:solidFill>
                        </a:rPr>
                        <a:t>CATEGORY</a:t>
                      </a:r>
                    </a:p>
                  </a:txBody>
                  <a:tcPr marL="54000" marR="54000">
                    <a:lnL w="12700" cap="flat" cmpd="sng" algn="ctr">
                      <a:noFill/>
                      <a:prstDash val="solid"/>
                      <a:round/>
                      <a:headEnd type="none" w="med" len="med"/>
                      <a:tailEnd type="none" w="med" len="med"/>
                    </a:lnL>
                    <a:lnR w="38100" cap="flat" cmpd="sng" algn="ctr">
                      <a:solidFill>
                        <a:schemeClr val="bg1">
                          <a:lumMod val="95000"/>
                        </a:schemeClr>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solidFill>
                      <a:schemeClr val="tx2"/>
                    </a:solidFill>
                  </a:tcPr>
                </a:tc>
                <a:tc>
                  <a:txBody>
                    <a:bodyPr/>
                    <a:lstStyle/>
                    <a:p>
                      <a:r>
                        <a:rPr lang="en-AU" sz="950">
                          <a:solidFill>
                            <a:schemeClr val="bg1"/>
                          </a:solidFill>
                        </a:rPr>
                        <a:t>MODEL MEASURES</a:t>
                      </a:r>
                    </a:p>
                  </a:txBody>
                  <a:tcPr marL="54000" marR="54000">
                    <a:lnL w="38100" cap="flat" cmpd="sng" algn="ctr">
                      <a:solidFill>
                        <a:schemeClr val="bg1">
                          <a:lumMod val="95000"/>
                        </a:schemeClr>
                      </a:solidFill>
                      <a:prstDash val="solid"/>
                      <a:round/>
                      <a:headEnd type="none" w="med" len="med"/>
                      <a:tailEnd type="none" w="med" len="med"/>
                    </a:lnL>
                    <a:lnR w="38100" cap="flat" cmpd="sng" algn="ctr">
                      <a:solidFill>
                        <a:schemeClr val="bg1">
                          <a:lumMod val="95000"/>
                        </a:schemeClr>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solidFill>
                      <a:schemeClr val="tx2"/>
                    </a:solidFill>
                  </a:tcPr>
                </a:tc>
                <a:tc>
                  <a:txBody>
                    <a:bodyPr/>
                    <a:lstStyle/>
                    <a:p>
                      <a:r>
                        <a:rPr lang="en-AU" sz="950">
                          <a:solidFill>
                            <a:schemeClr val="bg1"/>
                          </a:solidFill>
                        </a:rPr>
                        <a:t>RATIONALE AND ISSUES TO CONSIDER</a:t>
                      </a:r>
                    </a:p>
                  </a:txBody>
                  <a:tcPr marL="54000" marR="54000">
                    <a:lnL w="38100" cap="flat" cmpd="sng" algn="ctr">
                      <a:solidFill>
                        <a:schemeClr val="bg1">
                          <a:lumMod val="95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solidFill>
                      <a:schemeClr val="tx2"/>
                    </a:solidFill>
                  </a:tcPr>
                </a:tc>
                <a:extLst>
                  <a:ext uri="{0D108BD9-81ED-4DB2-BD59-A6C34878D82A}">
                    <a16:rowId xmlns:a16="http://schemas.microsoft.com/office/drawing/2014/main" val="633919756"/>
                  </a:ext>
                </a:extLst>
              </a:tr>
              <a:tr h="691526">
                <a:tc rowSpan="2">
                  <a:txBody>
                    <a:bodyPr/>
                    <a:lstStyle/>
                    <a:p>
                      <a:r>
                        <a:rPr lang="en-AU" sz="950">
                          <a:solidFill>
                            <a:schemeClr val="tx2"/>
                          </a:solidFill>
                          <a:effectLst/>
                          <a:latin typeface="VIC SemiBold" panose="00000700000000000000" pitchFamily="50" charset="0"/>
                          <a:ea typeface="MS Mincho" panose="02020609040205080304" pitchFamily="49" charset="-128"/>
                          <a:cs typeface="Times New Roman" panose="02020603050405020304" pitchFamily="18" charset="0"/>
                        </a:rPr>
                        <a:t>Increased adoption of risk controls in target sectors</a:t>
                      </a:r>
                      <a:r>
                        <a:rPr lang="en-AU" sz="950">
                          <a:solidFill>
                            <a:schemeClr val="tx2"/>
                          </a:solidFill>
                          <a:effectLst/>
                          <a:latin typeface="VIC SemiBold" panose="00000700000000000000" pitchFamily="50" charset="0"/>
                          <a:ea typeface="MS Mincho" panose="02020609040205080304" pitchFamily="49" charset="-128"/>
                          <a:cs typeface="Calibri" panose="020F0502020204030204" pitchFamily="34" charset="0"/>
                        </a:rPr>
                        <a:t> </a:t>
                      </a:r>
                      <a:endParaRPr lang="en-AU" sz="950">
                        <a:solidFill>
                          <a:schemeClr val="tx2"/>
                        </a:solidFill>
                      </a:endParaRPr>
                    </a:p>
                  </a:txBody>
                  <a:tcPr marL="54000" marR="54000">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a:lnSpc>
                          <a:spcPct val="105000"/>
                        </a:lnSpc>
                        <a:spcBef>
                          <a:spcPts val="300"/>
                        </a:spcBef>
                        <a:spcAft>
                          <a:spcPts val="300"/>
                        </a:spcAft>
                      </a:pPr>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Percentage of regulated entities inspected with management systems/controls in place, e.g. consistent with relevant standards </a:t>
                      </a:r>
                    </a:p>
                    <a:p>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(as observed in inspections or desktop assessments)</a:t>
                      </a:r>
                    </a:p>
                  </a:txBody>
                  <a:tcPr marL="54000" marR="54000">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alpha val="70000"/>
                      </a:schemeClr>
                    </a:solidFill>
                  </a:tcPr>
                </a:tc>
                <a:tc>
                  <a:txBody>
                    <a:bodyPr/>
                    <a:lstStyle/>
                    <a:p>
                      <a:r>
                        <a:rPr lang="en-AU" sz="95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Allows you to baseline and show improvements in regulated entities performance (e.g. applying controls), by sector or legislative scheme. The figure should improve over time, but also help you to show performance improvements as you target new sectors or topics.</a:t>
                      </a:r>
                      <a:r>
                        <a:rPr lang="en-AU" sz="950">
                          <a:solidFill>
                            <a:schemeClr val="tx2"/>
                          </a:solidFill>
                          <a:effectLst/>
                          <a:latin typeface="Calibri" panose="020F0502020204030204" pitchFamily="34" charset="0"/>
                          <a:ea typeface="MS Mincho" panose="02020609040205080304" pitchFamily="49" charset="-128"/>
                        </a:rPr>
                        <a:t> </a:t>
                      </a:r>
                      <a:r>
                        <a:rPr lang="en-AU" sz="95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It is important to account for the population of sites or entities inspected when using this measure.</a:t>
                      </a:r>
                      <a:endParaRPr lang="en-AU" sz="950" b="1">
                        <a:solidFill>
                          <a:schemeClr val="tx2"/>
                        </a:solidFill>
                      </a:endParaRPr>
                    </a:p>
                  </a:txBody>
                  <a:tcPr marL="54000" marR="54000">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alpha val="70000"/>
                      </a:schemeClr>
                    </a:solidFill>
                  </a:tcPr>
                </a:tc>
                <a:extLst>
                  <a:ext uri="{0D108BD9-81ED-4DB2-BD59-A6C34878D82A}">
                    <a16:rowId xmlns:a16="http://schemas.microsoft.com/office/drawing/2014/main" val="1985695739"/>
                  </a:ext>
                </a:extLst>
              </a:tr>
              <a:tr h="811647">
                <a:tc vMerge="1">
                  <a:txBody>
                    <a:bodyPr/>
                    <a:lstStyle/>
                    <a:p>
                      <a:endParaRPr lang="en-AU" sz="1000"/>
                    </a:p>
                  </a:txBody>
                  <a:tcPr/>
                </a:tc>
                <a:tc>
                  <a:txBody>
                    <a:bodyPr/>
                    <a:lstStyle/>
                    <a:p>
                      <a:pPr>
                        <a:lnSpc>
                          <a:spcPct val="105000"/>
                        </a:lnSpc>
                        <a:spcBef>
                          <a:spcPts val="300"/>
                        </a:spcBef>
                        <a:spcAft>
                          <a:spcPts val="300"/>
                        </a:spcAft>
                      </a:pPr>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Amount of compliance guidance or information given, and remedial notices/direction issued by officers – by category of inspection type (e.g. education focused vs inspection) </a:t>
                      </a:r>
                    </a:p>
                    <a:p>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Also as percentage of inspections where guidance/directions issued</a:t>
                      </a:r>
                    </a:p>
                  </a:txBody>
                  <a:tcPr marL="54000" marR="5400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alpha val="70000"/>
                      </a:schemeClr>
                    </a:solidFill>
                  </a:tcPr>
                </a:tc>
                <a:tc>
                  <a:txBody>
                    <a:bodyPr/>
                    <a:lstStyle/>
                    <a:p>
                      <a:pPr>
                        <a:lnSpc>
                          <a:spcPct val="105000"/>
                        </a:lnSpc>
                        <a:spcBef>
                          <a:spcPts val="300"/>
                        </a:spcBef>
                        <a:spcAft>
                          <a:spcPts val="300"/>
                        </a:spcAft>
                      </a:pPr>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Provides information about your ‘impact’ on the ground when doing compliance work, e.g. showing that officers add value through guidance or issue of remedial notices, to build compliance. </a:t>
                      </a:r>
                    </a:p>
                    <a:p>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This may require policies on decision-making where there is a non-compliance, e.g. when to give advice versus when to issue a notice, or to refer to sanction. </a:t>
                      </a:r>
                    </a:p>
                  </a:txBody>
                  <a:tcPr marL="54000" marR="54000">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alpha val="70000"/>
                      </a:schemeClr>
                    </a:solidFill>
                  </a:tcPr>
                </a:tc>
                <a:extLst>
                  <a:ext uri="{0D108BD9-81ED-4DB2-BD59-A6C34878D82A}">
                    <a16:rowId xmlns:a16="http://schemas.microsoft.com/office/drawing/2014/main" val="3331222674"/>
                  </a:ext>
                </a:extLst>
              </a:tr>
              <a:tr h="1269252">
                <a:tc rowSpan="2">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950">
                          <a:solidFill>
                            <a:schemeClr val="tx2"/>
                          </a:solidFill>
                          <a:effectLst/>
                          <a:latin typeface="VIC SemiBold" panose="00000700000000000000" pitchFamily="50" charset="0"/>
                          <a:ea typeface="MS Mincho" panose="02020609040205080304" pitchFamily="49" charset="-128"/>
                          <a:cs typeface="Times New Roman" panose="02020603050405020304" pitchFamily="18" charset="0"/>
                        </a:rPr>
                        <a:t>Improved targeting and compliance outcomes</a:t>
                      </a:r>
                      <a:r>
                        <a:rPr lang="en-AU" sz="950">
                          <a:solidFill>
                            <a:schemeClr val="tx2"/>
                          </a:solidFill>
                          <a:effectLst/>
                          <a:latin typeface="VIC SemiBold" panose="00000700000000000000" pitchFamily="50" charset="0"/>
                          <a:ea typeface="MS Mincho" panose="02020609040205080304" pitchFamily="49" charset="-128"/>
                          <a:cs typeface="Calibri" panose="020F0502020204030204" pitchFamily="34" charset="0"/>
                        </a:rPr>
                        <a:t> </a:t>
                      </a:r>
                      <a:endParaRPr lang="en-AU" sz="950">
                        <a:solidFill>
                          <a:schemeClr val="tx2"/>
                        </a:solidFill>
                      </a:endParaRPr>
                    </a:p>
                  </a:txBody>
                  <a:tcPr marL="54000" marR="54000">
                    <a:lnL w="12700" cap="flat" cmpd="sng" algn="ctr">
                      <a:noFill/>
                      <a:prstDash val="solid"/>
                      <a:round/>
                      <a:headEnd type="none" w="med" len="med"/>
                      <a:tailEnd type="none" w="med" len="med"/>
                    </a:lnL>
                    <a:lnT w="12700" cap="flat" cmpd="sng" algn="ctr">
                      <a:solidFill>
                        <a:schemeClr val="bg2"/>
                      </a:solidFill>
                      <a:prstDash val="solid"/>
                      <a:round/>
                      <a:headEnd type="none" w="med" len="med"/>
                      <a:tailEnd type="none" w="med" len="med"/>
                    </a:lnT>
                    <a:lnB w="1905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ct val="105000"/>
                        </a:lnSpc>
                        <a:spcBef>
                          <a:spcPts val="300"/>
                        </a:spcBef>
                        <a:spcAft>
                          <a:spcPts val="300"/>
                        </a:spcAft>
                      </a:pPr>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Amount of non-compliances detected by inspection category (e.g. planned versus responsive) </a:t>
                      </a:r>
                    </a:p>
                    <a:p>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Also as percentage of inspections where non-compliances detected</a:t>
                      </a:r>
                    </a:p>
                  </a:txBody>
                  <a:tcPr marL="54000" marR="5400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alpha val="70000"/>
                      </a:schemeClr>
                    </a:solidFill>
                  </a:tcPr>
                </a:tc>
                <a:tc>
                  <a:txBody>
                    <a:bodyPr/>
                    <a:lstStyle/>
                    <a:p>
                      <a:pPr>
                        <a:lnSpc>
                          <a:spcPct val="105000"/>
                        </a:lnSpc>
                        <a:spcBef>
                          <a:spcPts val="300"/>
                        </a:spcBef>
                        <a:spcAft>
                          <a:spcPts val="300"/>
                        </a:spcAft>
                      </a:pPr>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Shows targeting of effort, especially whether response work is well targeted to problems. The main areas of focus would be responsive inspections, planned inspections (announced and unannounced) and strategic project inspections (e.g. a specific blitz on an issue). </a:t>
                      </a:r>
                    </a:p>
                    <a:p>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There is a ‘tension’ in this measure between the number of response/reactive inspections, and the detection rate of those inspections. For example, a team may have a higher detection rate but more aggressively triage issues to respond only to the most severe cases. Therefore, reporting both inspection volume trends and detection rates is needed, to calibrate triage and dispatch settings. </a:t>
                      </a:r>
                    </a:p>
                  </a:txBody>
                  <a:tcPr marL="54000" marR="54000">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alpha val="70000"/>
                      </a:schemeClr>
                    </a:solidFill>
                  </a:tcPr>
                </a:tc>
                <a:extLst>
                  <a:ext uri="{0D108BD9-81ED-4DB2-BD59-A6C34878D82A}">
                    <a16:rowId xmlns:a16="http://schemas.microsoft.com/office/drawing/2014/main" val="1733140013"/>
                  </a:ext>
                </a:extLst>
              </a:tr>
              <a:tr h="691526">
                <a:tc vMerge="1">
                  <a:txBody>
                    <a:bodyPr/>
                    <a:lstStyle/>
                    <a:p>
                      <a:endParaRPr lang="en-AU" sz="1000"/>
                    </a:p>
                  </a:txBody>
                  <a:tcPr/>
                </a:tc>
                <a:tc>
                  <a:txBody>
                    <a:bodyPr/>
                    <a:lstStyle/>
                    <a:p>
                      <a:pPr>
                        <a:lnSpc>
                          <a:spcPct val="105000"/>
                        </a:lnSpc>
                        <a:spcBef>
                          <a:spcPts val="300"/>
                        </a:spcBef>
                        <a:spcAft>
                          <a:spcPts val="300"/>
                        </a:spcAft>
                      </a:pPr>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Percentage of significant non-compliances detected, converted into compliance and enforcement pathways </a:t>
                      </a:r>
                    </a:p>
                    <a:p>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(e.g. of all non-compliances, what % were closed out with advice, vs. a penalty issued)</a:t>
                      </a:r>
                    </a:p>
                  </a:txBody>
                  <a:tcPr marL="54000" marR="54000">
                    <a:lnT w="12700" cap="flat" cmpd="sng" algn="ctr">
                      <a:solidFill>
                        <a:schemeClr val="bg2"/>
                      </a:solidFill>
                      <a:prstDash val="solid"/>
                      <a:round/>
                      <a:headEnd type="none" w="med" len="med"/>
                      <a:tailEnd type="none" w="med" len="med"/>
                    </a:lnT>
                    <a:lnB w="19050" cap="flat" cmpd="sng" algn="ctr">
                      <a:solidFill>
                        <a:schemeClr val="bg1">
                          <a:lumMod val="95000"/>
                        </a:schemeClr>
                      </a:solidFill>
                      <a:prstDash val="solid"/>
                      <a:round/>
                      <a:headEnd type="none" w="med" len="med"/>
                      <a:tailEnd type="none" w="med" len="med"/>
                    </a:lnB>
                    <a:solidFill>
                      <a:schemeClr val="bg1">
                        <a:alpha val="70000"/>
                      </a:schemeClr>
                    </a:solidFill>
                  </a:tcPr>
                </a:tc>
                <a:tc>
                  <a:txBody>
                    <a:bodyPr/>
                    <a:lstStyle/>
                    <a:p>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You may need to consider what ‘significant’ means in your context, so staff aren’t driven to enforce where issues are trivial, especially in the context of education of a new sector or topic. It also links to the second measure as looking at ‘detection rates’, and how detection flows to enforcement outcomes. </a:t>
                      </a:r>
                    </a:p>
                  </a:txBody>
                  <a:tcPr marL="54000" marR="54000">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9050" cap="flat" cmpd="sng" algn="ctr">
                      <a:solidFill>
                        <a:schemeClr val="bg1">
                          <a:lumMod val="95000"/>
                        </a:schemeClr>
                      </a:solidFill>
                      <a:prstDash val="solid"/>
                      <a:round/>
                      <a:headEnd type="none" w="med" len="med"/>
                      <a:tailEnd type="none" w="med" len="med"/>
                    </a:lnB>
                    <a:solidFill>
                      <a:schemeClr val="bg1">
                        <a:alpha val="70000"/>
                      </a:schemeClr>
                    </a:solidFill>
                  </a:tcPr>
                </a:tc>
                <a:extLst>
                  <a:ext uri="{0D108BD9-81ED-4DB2-BD59-A6C34878D82A}">
                    <a16:rowId xmlns:a16="http://schemas.microsoft.com/office/drawing/2014/main" val="605571250"/>
                  </a:ext>
                </a:extLst>
              </a:tr>
            </a:tbl>
          </a:graphicData>
        </a:graphic>
      </p:graphicFrame>
    </p:spTree>
    <p:extLst>
      <p:ext uri="{BB962C8B-B14F-4D97-AF65-F5344CB8AC3E}">
        <p14:creationId xmlns:p14="http://schemas.microsoft.com/office/powerpoint/2010/main" val="6900441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1D49746-9C33-D36C-40A5-B88EA148842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5" name="think-cell data - do not delete" hidden="1">
                        <a:extLst>
                          <a:ext uri="{FF2B5EF4-FFF2-40B4-BE49-F238E27FC236}">
                            <a16:creationId xmlns:a16="http://schemas.microsoft.com/office/drawing/2014/main" id="{81D49746-9C33-D36C-40A5-B88EA148842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1A0DBE53-400D-D237-B3EB-2F6BE6AEFAB6}"/>
              </a:ext>
            </a:extLst>
          </p:cNvPr>
          <p:cNvSpPr>
            <a:spLocks noGrp="1"/>
          </p:cNvSpPr>
          <p:nvPr>
            <p:ph type="title"/>
          </p:nvPr>
        </p:nvSpPr>
        <p:spPr>
          <a:xfrm>
            <a:off x="539999" y="541756"/>
            <a:ext cx="8820000" cy="348543"/>
          </a:xfrm>
        </p:spPr>
        <p:txBody>
          <a:bodyPr vert="horz"/>
          <a:lstStyle/>
          <a:p>
            <a:r>
              <a:rPr lang="en-AU"/>
              <a:t>Review whether you are using information effectively to detect risk</a:t>
            </a:r>
          </a:p>
        </p:txBody>
      </p:sp>
      <p:graphicFrame>
        <p:nvGraphicFramePr>
          <p:cNvPr id="10" name="Table 9">
            <a:extLst>
              <a:ext uri="{FF2B5EF4-FFF2-40B4-BE49-F238E27FC236}">
                <a16:creationId xmlns:a16="http://schemas.microsoft.com/office/drawing/2014/main" id="{3210BF0B-2BC8-C2DF-2AE9-0077185FBB53}"/>
              </a:ext>
            </a:extLst>
          </p:cNvPr>
          <p:cNvGraphicFramePr>
            <a:graphicFrameLocks noGrp="1"/>
          </p:cNvGraphicFramePr>
          <p:nvPr/>
        </p:nvGraphicFramePr>
        <p:xfrm>
          <a:off x="539999" y="1784780"/>
          <a:ext cx="8820000" cy="4193738"/>
        </p:xfrm>
        <a:graphic>
          <a:graphicData uri="http://schemas.openxmlformats.org/drawingml/2006/table">
            <a:tbl>
              <a:tblPr firstRow="1" bandRow="1">
                <a:tableStyleId>{5C22544A-7EE6-4342-B048-85BDC9FD1C3A}</a:tableStyleId>
              </a:tblPr>
              <a:tblGrid>
                <a:gridCol w="1776481">
                  <a:extLst>
                    <a:ext uri="{9D8B030D-6E8A-4147-A177-3AD203B41FA5}">
                      <a16:colId xmlns:a16="http://schemas.microsoft.com/office/drawing/2014/main" val="2459174249"/>
                    </a:ext>
                  </a:extLst>
                </a:gridCol>
                <a:gridCol w="7043519">
                  <a:extLst>
                    <a:ext uri="{9D8B030D-6E8A-4147-A177-3AD203B41FA5}">
                      <a16:colId xmlns:a16="http://schemas.microsoft.com/office/drawing/2014/main" val="2064777851"/>
                    </a:ext>
                  </a:extLst>
                </a:gridCol>
              </a:tblGrid>
              <a:tr h="264127">
                <a:tc>
                  <a:txBody>
                    <a:bodyPr/>
                    <a:lstStyle/>
                    <a:p>
                      <a:pPr>
                        <a:lnSpc>
                          <a:spcPts val="1200"/>
                        </a:lnSpc>
                        <a:spcBef>
                          <a:spcPts val="300"/>
                        </a:spcBef>
                        <a:spcAft>
                          <a:spcPts val="600"/>
                        </a:spcAft>
                      </a:pPr>
                      <a:r>
                        <a:rPr lang="en-AU" sz="1000" b="0">
                          <a:effectLst/>
                          <a:latin typeface="VIC SemiBold" panose="00000700000000000000" pitchFamily="50" charset="0"/>
                        </a:rPr>
                        <a:t>ARE YOUR PROCESSES…</a:t>
                      </a:r>
                      <a:endParaRPr lang="en-AU" sz="1000" b="0">
                        <a:solidFill>
                          <a:srgbClr val="FFFFFF"/>
                        </a:solidFill>
                        <a:effectLst/>
                        <a:latin typeface="VIC SemiBold" panose="00000700000000000000" pitchFamily="50" charset="0"/>
                        <a:ea typeface="Segoe UI" panose="020B0502040204020203" pitchFamily="34" charset="0"/>
                        <a:cs typeface="Times New Roman" panose="02020603050405020304" pitchFamily="18" charset="0"/>
                      </a:endParaRPr>
                    </a:p>
                  </a:txBody>
                  <a:tcPr marL="90000" marR="0" marT="36000" marB="36000" anchor="ctr">
                    <a:lnL w="12700" cmpd="sng">
                      <a:noFill/>
                    </a:lnL>
                    <a:lnR w="1270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tx2"/>
                    </a:solidFill>
                  </a:tcPr>
                </a:tc>
                <a:tc>
                  <a:txBody>
                    <a:bodyPr/>
                    <a:lstStyle/>
                    <a:p>
                      <a:pPr>
                        <a:lnSpc>
                          <a:spcPts val="1200"/>
                        </a:lnSpc>
                        <a:spcBef>
                          <a:spcPts val="300"/>
                        </a:spcBef>
                        <a:spcAft>
                          <a:spcPts val="600"/>
                        </a:spcAft>
                      </a:pPr>
                      <a:r>
                        <a:rPr lang="en-AU" sz="1000" b="0">
                          <a:effectLst/>
                          <a:latin typeface="VIC SemiBold" panose="00000700000000000000" pitchFamily="50" charset="0"/>
                        </a:rPr>
                        <a:t>GUIDING QUESTIONS</a:t>
                      </a:r>
                      <a:endParaRPr lang="en-AU" sz="1000" b="0">
                        <a:solidFill>
                          <a:srgbClr val="FFFFFF"/>
                        </a:solidFill>
                        <a:effectLst/>
                        <a:latin typeface="VIC SemiBold" panose="00000700000000000000" pitchFamily="50" charset="0"/>
                        <a:ea typeface="Segoe UI" panose="020B0502040204020203" pitchFamily="34" charset="0"/>
                        <a:cs typeface="Times New Roman" panose="02020603050405020304" pitchFamily="18" charset="0"/>
                      </a:endParaRPr>
                    </a:p>
                  </a:txBody>
                  <a:tcPr marL="90000" marR="90000" marT="36000" marB="36000" anchor="ctr">
                    <a:lnL w="12700" cap="flat" cmpd="sng" algn="ctr">
                      <a:solidFill>
                        <a:schemeClr val="bg1"/>
                      </a:solidFill>
                      <a:prstDash val="solid"/>
                      <a:round/>
                      <a:headEnd type="none" w="med" len="med"/>
                      <a:tailEnd type="none" w="med" len="med"/>
                    </a:lnL>
                    <a:lnR w="12700" cmpd="sng">
                      <a:noFill/>
                    </a:lnR>
                    <a:lnT w="28575" cap="flat" cmpd="sng" algn="ctr">
                      <a:solidFill>
                        <a:schemeClr val="accent1"/>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708791361"/>
                  </a:ext>
                </a:extLst>
              </a:tr>
              <a:tr h="828323">
                <a:tc>
                  <a:txBody>
                    <a:bodyPr/>
                    <a:lstStyle/>
                    <a:p>
                      <a:pPr>
                        <a:lnSpc>
                          <a:spcPct val="107000"/>
                        </a:lnSpc>
                        <a:spcAft>
                          <a:spcPts val="300"/>
                        </a:spcAft>
                      </a:pPr>
                      <a:r>
                        <a:rPr lang="en-US" sz="1000">
                          <a:solidFill>
                            <a:schemeClr val="tx2"/>
                          </a:solidFill>
                          <a:effectLst/>
                          <a:latin typeface="VIC SemiBold" panose="00000700000000000000" pitchFamily="50" charset="0"/>
                        </a:rPr>
                        <a:t>Comprehensive </a:t>
                      </a:r>
                      <a:endParaRPr lang="en-AU" sz="1000">
                        <a:solidFill>
                          <a:schemeClr val="tx2"/>
                        </a:solidFill>
                        <a:effectLst/>
                        <a:latin typeface="VIC SemiBold" panose="00000700000000000000" pitchFamily="50"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381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lnSpc>
                          <a:spcPct val="100000"/>
                        </a:lnSpc>
                        <a:spcAft>
                          <a:spcPts val="300"/>
                        </a:spcAft>
                        <a:buFont typeface="Arial" panose="020B0604020202020204" pitchFamily="34" charset="0"/>
                        <a:buChar char="•"/>
                      </a:pPr>
                      <a:r>
                        <a:rPr lang="en-US" sz="1000">
                          <a:solidFill>
                            <a:schemeClr val="tx2"/>
                          </a:solidFill>
                          <a:effectLst/>
                        </a:rPr>
                        <a:t>Does your data or information provide staff a complete understanding of specific cohort, entity or conduct risk?</a:t>
                      </a:r>
                      <a:endParaRPr lang="en-AU" sz="1000">
                        <a:solidFill>
                          <a:schemeClr val="tx2"/>
                        </a:solidFill>
                        <a:effectLst/>
                      </a:endParaRPr>
                    </a:p>
                    <a:p>
                      <a:pPr marL="171450" lvl="0" indent="-171450">
                        <a:lnSpc>
                          <a:spcPct val="100000"/>
                        </a:lnSpc>
                        <a:spcAft>
                          <a:spcPts val="300"/>
                        </a:spcAft>
                        <a:buFont typeface="Arial" panose="020B0604020202020204" pitchFamily="34" charset="0"/>
                        <a:buChar char="•"/>
                      </a:pPr>
                      <a:r>
                        <a:rPr lang="en-US" sz="1000">
                          <a:solidFill>
                            <a:schemeClr val="tx2"/>
                          </a:solidFill>
                          <a:effectLst/>
                        </a:rPr>
                        <a:t>Is additional data or information required to have a more comprehensive understanding of any cohort, entity or conduct risks? If so, what information is required?</a:t>
                      </a:r>
                      <a:endParaRPr lang="en-AU" sz="1000">
                        <a:solidFill>
                          <a:schemeClr val="tx2"/>
                        </a:solidFill>
                        <a:effectLst/>
                        <a:latin typeface="Segoe UI" panose="020B0502040204020203" pitchFamily="34"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381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1360966010"/>
                  </a:ext>
                </a:extLst>
              </a:tr>
              <a:tr h="973346">
                <a:tc>
                  <a:txBody>
                    <a:bodyPr/>
                    <a:lstStyle/>
                    <a:p>
                      <a:pPr>
                        <a:lnSpc>
                          <a:spcPct val="107000"/>
                        </a:lnSpc>
                        <a:spcAft>
                          <a:spcPts val="300"/>
                        </a:spcAft>
                      </a:pPr>
                      <a:r>
                        <a:rPr lang="en-US" sz="1000">
                          <a:solidFill>
                            <a:schemeClr val="tx2"/>
                          </a:solidFill>
                          <a:effectLst/>
                          <a:latin typeface="VIC SemiBold" panose="00000700000000000000" pitchFamily="50" charset="0"/>
                        </a:rPr>
                        <a:t>Useful </a:t>
                      </a:r>
                      <a:endParaRPr lang="en-AU" sz="1000">
                        <a:solidFill>
                          <a:schemeClr val="tx2"/>
                        </a:solidFill>
                        <a:effectLst/>
                        <a:latin typeface="VIC SemiBold" panose="00000700000000000000" pitchFamily="50"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lnSpc>
                          <a:spcPct val="100000"/>
                        </a:lnSpc>
                        <a:spcAft>
                          <a:spcPts val="300"/>
                        </a:spcAft>
                        <a:buFont typeface="Arial" panose="020B0604020202020204" pitchFamily="34" charset="0"/>
                        <a:buChar char="•"/>
                      </a:pPr>
                      <a:r>
                        <a:rPr lang="en-US" sz="1000">
                          <a:solidFill>
                            <a:schemeClr val="tx2"/>
                          </a:solidFill>
                          <a:effectLst/>
                        </a:rPr>
                        <a:t>Does your data or information provide insight on risks that are a priority for you? </a:t>
                      </a:r>
                      <a:endParaRPr lang="en-AU" sz="1000">
                        <a:solidFill>
                          <a:schemeClr val="tx2"/>
                        </a:solidFill>
                        <a:effectLst/>
                      </a:endParaRPr>
                    </a:p>
                    <a:p>
                      <a:pPr marL="171450" lvl="0" indent="-171450">
                        <a:lnSpc>
                          <a:spcPct val="100000"/>
                        </a:lnSpc>
                        <a:spcAft>
                          <a:spcPts val="300"/>
                        </a:spcAft>
                        <a:buFont typeface="Arial" panose="020B0604020202020204" pitchFamily="34" charset="0"/>
                        <a:buChar char="•"/>
                      </a:pPr>
                      <a:r>
                        <a:rPr lang="en-US" sz="1000">
                          <a:solidFill>
                            <a:schemeClr val="tx2"/>
                          </a:solidFill>
                          <a:effectLst/>
                        </a:rPr>
                        <a:t>To what extent does the data or information provide insight on the scale or severity of non-compliances across the sector?</a:t>
                      </a:r>
                      <a:endParaRPr lang="en-AU" sz="1000">
                        <a:solidFill>
                          <a:schemeClr val="tx2"/>
                        </a:solidFill>
                        <a:effectLst/>
                      </a:endParaRPr>
                    </a:p>
                    <a:p>
                      <a:pPr marL="171450" lvl="0" indent="-171450">
                        <a:lnSpc>
                          <a:spcPct val="100000"/>
                        </a:lnSpc>
                        <a:spcAft>
                          <a:spcPts val="300"/>
                        </a:spcAft>
                        <a:buFont typeface="Arial" panose="020B0604020202020204" pitchFamily="34" charset="0"/>
                        <a:buChar char="•"/>
                      </a:pPr>
                      <a:r>
                        <a:rPr lang="en-US" sz="1000">
                          <a:solidFill>
                            <a:schemeClr val="tx2"/>
                          </a:solidFill>
                          <a:effectLst/>
                        </a:rPr>
                        <a:t>Does this information provide specific insight about individual entities to inform compliance monitoring? </a:t>
                      </a:r>
                      <a:endParaRPr lang="en-AU" sz="1000">
                        <a:solidFill>
                          <a:schemeClr val="tx2"/>
                        </a:solidFill>
                        <a:effectLst/>
                        <a:latin typeface="Segoe UI" panose="020B0502040204020203" pitchFamily="34"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3887174923"/>
                  </a:ext>
                </a:extLst>
              </a:tr>
              <a:tr h="605747">
                <a:tc>
                  <a:txBody>
                    <a:bodyPr/>
                    <a:lstStyle/>
                    <a:p>
                      <a:pPr>
                        <a:lnSpc>
                          <a:spcPct val="107000"/>
                        </a:lnSpc>
                        <a:spcAft>
                          <a:spcPts val="300"/>
                        </a:spcAft>
                      </a:pPr>
                      <a:r>
                        <a:rPr lang="en-US" sz="1000">
                          <a:solidFill>
                            <a:schemeClr val="tx2"/>
                          </a:solidFill>
                          <a:effectLst/>
                          <a:latin typeface="VIC SemiBold" panose="00000700000000000000" pitchFamily="50" charset="0"/>
                        </a:rPr>
                        <a:t>Accurate</a:t>
                      </a:r>
                      <a:endParaRPr lang="en-AU" sz="1000">
                        <a:solidFill>
                          <a:schemeClr val="tx2"/>
                        </a:solidFill>
                        <a:effectLst/>
                        <a:latin typeface="VIC SemiBold" panose="00000700000000000000" pitchFamily="50"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lnSpc>
                          <a:spcPct val="100000"/>
                        </a:lnSpc>
                        <a:spcAft>
                          <a:spcPts val="300"/>
                        </a:spcAft>
                        <a:buFont typeface="Arial" panose="020B0604020202020204" pitchFamily="34" charset="0"/>
                        <a:buChar char="•"/>
                      </a:pPr>
                      <a:r>
                        <a:rPr lang="en-US" sz="1000">
                          <a:solidFill>
                            <a:schemeClr val="tx2"/>
                          </a:solidFill>
                          <a:effectLst/>
                        </a:rPr>
                        <a:t>How precisely does the data reflect the issue being reported and how trusted is the source, e.g. complaint?</a:t>
                      </a:r>
                      <a:endParaRPr lang="en-AU" sz="1000">
                        <a:solidFill>
                          <a:schemeClr val="tx2"/>
                        </a:solidFill>
                        <a:effectLst/>
                      </a:endParaRPr>
                    </a:p>
                    <a:p>
                      <a:pPr marL="171450" lvl="0" indent="-171450">
                        <a:lnSpc>
                          <a:spcPct val="100000"/>
                        </a:lnSpc>
                        <a:spcAft>
                          <a:spcPts val="300"/>
                        </a:spcAft>
                        <a:buFont typeface="Arial" panose="020B0604020202020204" pitchFamily="34" charset="0"/>
                        <a:buChar char="•"/>
                      </a:pPr>
                      <a:r>
                        <a:rPr lang="en-US" sz="1000">
                          <a:solidFill>
                            <a:schemeClr val="tx2"/>
                          </a:solidFill>
                          <a:effectLst/>
                        </a:rPr>
                        <a:t>Is additional action or engagement needed to verify the accuracy of this data or information? </a:t>
                      </a:r>
                      <a:endParaRPr lang="en-AU" sz="1000">
                        <a:solidFill>
                          <a:schemeClr val="tx2"/>
                        </a:solidFill>
                        <a:effectLst/>
                        <a:latin typeface="Segoe UI" panose="020B0502040204020203" pitchFamily="34"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1821146565"/>
                  </a:ext>
                </a:extLst>
              </a:tr>
              <a:tr h="764395">
                <a:tc>
                  <a:txBody>
                    <a:bodyPr/>
                    <a:lstStyle/>
                    <a:p>
                      <a:pPr>
                        <a:lnSpc>
                          <a:spcPct val="107000"/>
                        </a:lnSpc>
                        <a:spcAft>
                          <a:spcPts val="300"/>
                        </a:spcAft>
                      </a:pPr>
                      <a:r>
                        <a:rPr lang="en-US" sz="1000">
                          <a:solidFill>
                            <a:schemeClr val="tx2"/>
                          </a:solidFill>
                          <a:effectLst/>
                          <a:latin typeface="VIC SemiBold" panose="00000700000000000000" pitchFamily="50" charset="0"/>
                        </a:rPr>
                        <a:t>Timely</a:t>
                      </a:r>
                      <a:endParaRPr lang="en-AU" sz="1000">
                        <a:solidFill>
                          <a:schemeClr val="tx2"/>
                        </a:solidFill>
                        <a:effectLst/>
                        <a:latin typeface="VIC SemiBold" panose="00000700000000000000" pitchFamily="50"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lnSpc>
                          <a:spcPct val="100000"/>
                        </a:lnSpc>
                        <a:spcAft>
                          <a:spcPts val="300"/>
                        </a:spcAft>
                        <a:buFont typeface="Arial" panose="020B0604020202020204" pitchFamily="34" charset="0"/>
                        <a:buChar char="•"/>
                      </a:pPr>
                      <a:r>
                        <a:rPr lang="en-US" sz="1000">
                          <a:solidFill>
                            <a:schemeClr val="tx2"/>
                          </a:solidFill>
                          <a:effectLst/>
                        </a:rPr>
                        <a:t>Does the data or information provide insight about when a risk has become apparent?</a:t>
                      </a:r>
                      <a:endParaRPr lang="en-AU" sz="1000">
                        <a:solidFill>
                          <a:schemeClr val="tx2"/>
                        </a:solidFill>
                        <a:effectLst/>
                      </a:endParaRPr>
                    </a:p>
                    <a:p>
                      <a:pPr marL="171450" lvl="0" indent="-171450">
                        <a:lnSpc>
                          <a:spcPct val="100000"/>
                        </a:lnSpc>
                        <a:spcAft>
                          <a:spcPts val="300"/>
                        </a:spcAft>
                        <a:buFont typeface="Arial" panose="020B0604020202020204" pitchFamily="34" charset="0"/>
                        <a:buChar char="•"/>
                      </a:pPr>
                      <a:r>
                        <a:rPr lang="en-US" sz="1000">
                          <a:solidFill>
                            <a:schemeClr val="tx2"/>
                          </a:solidFill>
                          <a:effectLst/>
                        </a:rPr>
                        <a:t>Does the data or information provide insight about when a risk is likely to materialise as harm? </a:t>
                      </a:r>
                      <a:endParaRPr lang="en-AU" sz="1000">
                        <a:solidFill>
                          <a:schemeClr val="tx2"/>
                        </a:solidFill>
                        <a:effectLst/>
                      </a:endParaRPr>
                    </a:p>
                    <a:p>
                      <a:pPr marL="171450" lvl="0" indent="-171450">
                        <a:lnSpc>
                          <a:spcPct val="100000"/>
                        </a:lnSpc>
                        <a:spcAft>
                          <a:spcPts val="300"/>
                        </a:spcAft>
                        <a:buFont typeface="Arial" panose="020B0604020202020204" pitchFamily="34" charset="0"/>
                        <a:buChar char="•"/>
                      </a:pPr>
                      <a:r>
                        <a:rPr lang="en-US" sz="1000">
                          <a:solidFill>
                            <a:schemeClr val="tx2"/>
                          </a:solidFill>
                          <a:effectLst/>
                        </a:rPr>
                        <a:t>Is it the most current data or information available to detect risk?</a:t>
                      </a:r>
                      <a:endParaRPr lang="en-AU" sz="1000">
                        <a:solidFill>
                          <a:schemeClr val="tx2"/>
                        </a:solidFill>
                        <a:effectLst/>
                        <a:latin typeface="Segoe UI" panose="020B0502040204020203" pitchFamily="34"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2634523250"/>
                  </a:ext>
                </a:extLst>
              </a:tr>
              <a:tr h="646632">
                <a:tc>
                  <a:txBody>
                    <a:bodyPr/>
                    <a:lstStyle/>
                    <a:p>
                      <a:pPr>
                        <a:lnSpc>
                          <a:spcPct val="107000"/>
                        </a:lnSpc>
                        <a:spcAft>
                          <a:spcPts val="300"/>
                        </a:spcAft>
                      </a:pPr>
                      <a:r>
                        <a:rPr lang="en-US" sz="1000">
                          <a:solidFill>
                            <a:schemeClr val="tx2"/>
                          </a:solidFill>
                          <a:effectLst/>
                          <a:latin typeface="VIC SemiBold" panose="00000700000000000000" pitchFamily="50" charset="0"/>
                        </a:rPr>
                        <a:t>Effective </a:t>
                      </a:r>
                      <a:endParaRPr lang="en-AU" sz="1000">
                        <a:solidFill>
                          <a:schemeClr val="tx2"/>
                        </a:solidFill>
                        <a:effectLst/>
                        <a:latin typeface="VIC SemiBold" panose="00000700000000000000" pitchFamily="50"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marL="171450" lvl="0" indent="-171450">
                        <a:lnSpc>
                          <a:spcPct val="100000"/>
                        </a:lnSpc>
                        <a:spcAft>
                          <a:spcPts val="300"/>
                        </a:spcAft>
                        <a:buFont typeface="Arial" panose="020B0604020202020204" pitchFamily="34" charset="0"/>
                        <a:buChar char="•"/>
                      </a:pPr>
                      <a:r>
                        <a:rPr lang="en-US" sz="1000">
                          <a:solidFill>
                            <a:schemeClr val="tx2"/>
                          </a:solidFill>
                          <a:effectLst/>
                        </a:rPr>
                        <a:t>What effort is required to collect and manage the data or information? </a:t>
                      </a:r>
                      <a:endParaRPr lang="en-AU" sz="1000">
                        <a:solidFill>
                          <a:schemeClr val="tx2"/>
                        </a:solidFill>
                        <a:effectLst/>
                      </a:endParaRPr>
                    </a:p>
                    <a:p>
                      <a:pPr marL="171450" lvl="0" indent="-171450">
                        <a:lnSpc>
                          <a:spcPct val="100000"/>
                        </a:lnSpc>
                        <a:spcAft>
                          <a:spcPts val="300"/>
                        </a:spcAft>
                        <a:buFont typeface="Arial" panose="020B0604020202020204" pitchFamily="34" charset="0"/>
                        <a:buChar char="•"/>
                      </a:pPr>
                      <a:r>
                        <a:rPr lang="en-US" sz="1000">
                          <a:solidFill>
                            <a:schemeClr val="tx2"/>
                          </a:solidFill>
                          <a:effectLst/>
                        </a:rPr>
                        <a:t>Is </a:t>
                      </a:r>
                      <a:r>
                        <a:rPr lang="en-US" sz="1000" kern="1200">
                          <a:solidFill>
                            <a:schemeClr val="tx2"/>
                          </a:solidFill>
                          <a:effectLst/>
                          <a:latin typeface="+mn-lt"/>
                          <a:ea typeface="+mn-ea"/>
                          <a:cs typeface="+mn-cs"/>
                        </a:rPr>
                        <a:t>this an effective use of resources proportionate to the insights on risks the data or information provides?</a:t>
                      </a:r>
                    </a:p>
                    <a:p>
                      <a:pPr marL="171450" lvl="0" indent="-171450">
                        <a:lnSpc>
                          <a:spcPct val="100000"/>
                        </a:lnSpc>
                        <a:spcAft>
                          <a:spcPts val="300"/>
                        </a:spcAft>
                        <a:buFont typeface="Arial" panose="020B0604020202020204" pitchFamily="34" charset="0"/>
                        <a:buChar char="•"/>
                      </a:pPr>
                      <a:r>
                        <a:rPr lang="en-US" sz="1000" kern="1200">
                          <a:solidFill>
                            <a:schemeClr val="tx2"/>
                          </a:solidFill>
                          <a:effectLst/>
                          <a:latin typeface="+mn-lt"/>
                          <a:ea typeface="+mn-ea"/>
                          <a:cs typeface="+mn-cs"/>
                        </a:rPr>
                        <a:t>Do the benefits of collecting information outweigh the effort required and any burden placed on regulated entities or co-regulators?</a:t>
                      </a:r>
                      <a:endParaRPr lang="en-AU" sz="1000" kern="1200">
                        <a:solidFill>
                          <a:schemeClr val="tx2"/>
                        </a:solidFill>
                        <a:effectLst/>
                        <a:latin typeface="+mn-lt"/>
                        <a:ea typeface="+mn-ea"/>
                        <a:cs typeface="+mn-cs"/>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383769212"/>
                  </a:ext>
                </a:extLst>
              </a:tr>
            </a:tbl>
          </a:graphicData>
        </a:graphic>
      </p:graphicFrame>
      <p:sp>
        <p:nvSpPr>
          <p:cNvPr id="11" name="Rectangle 1">
            <a:extLst>
              <a:ext uri="{FF2B5EF4-FFF2-40B4-BE49-F238E27FC236}">
                <a16:creationId xmlns:a16="http://schemas.microsoft.com/office/drawing/2014/main" id="{9BC3F70E-6932-E14A-A589-9D4DB6B640BC}"/>
              </a:ext>
            </a:extLst>
          </p:cNvPr>
          <p:cNvSpPr>
            <a:spLocks noChangeArrowheads="1"/>
          </p:cNvSpPr>
          <p:nvPr/>
        </p:nvSpPr>
        <p:spPr bwMode="auto">
          <a:xfrm>
            <a:off x="539999" y="1268761"/>
            <a:ext cx="88200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ts val="300"/>
              </a:spcAft>
              <a:buClrTx/>
              <a:buSzTx/>
              <a:buFontTx/>
              <a:buNone/>
              <a:tabLst/>
              <a:defRPr/>
            </a:pPr>
            <a:r>
              <a:rPr kumimoji="0" lang="en-US" altLang="en-US" sz="1000" b="0" i="0" u="none" strike="noStrike" kern="1200" cap="none" spc="0" normalizeH="0" baseline="0" noProof="0">
                <a:ln>
                  <a:noFill/>
                </a:ln>
                <a:solidFill>
                  <a:srgbClr val="1F2A44"/>
                </a:solidFill>
                <a:effectLst/>
                <a:uLnTx/>
                <a:uFillTx/>
                <a:latin typeface="VIC"/>
                <a:ea typeface="Segoe UI" panose="020B0502040204020203" pitchFamily="34" charset="0"/>
                <a:cs typeface="Times New Roman" panose="02020603050405020304" pitchFamily="18" charset="0"/>
              </a:rPr>
              <a:t>The collection and management of data and information provides the basis to generate insights and intelligence on the presence and nature of risk. Review your current information processes for risk detection by considering the following questions:</a:t>
            </a:r>
            <a:endParaRPr kumimoji="0" lang="en-AU" altLang="en-US" sz="1000" b="0" i="0" u="none" strike="noStrike" kern="1200" cap="none" spc="0" normalizeH="0" baseline="0" noProof="0">
              <a:ln>
                <a:noFill/>
              </a:ln>
              <a:solidFill>
                <a:srgbClr val="1F2A44"/>
              </a:solidFill>
              <a:effectLst/>
              <a:uLnTx/>
              <a:uFillTx/>
              <a:latin typeface="VIC"/>
              <a:ea typeface="+mn-ea"/>
              <a:cs typeface="+mn-cs"/>
            </a:endParaRPr>
          </a:p>
        </p:txBody>
      </p:sp>
    </p:spTree>
    <p:extLst>
      <p:ext uri="{BB962C8B-B14F-4D97-AF65-F5344CB8AC3E}">
        <p14:creationId xmlns:p14="http://schemas.microsoft.com/office/powerpoint/2010/main" val="31540546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a:extLst>
              <a:ext uri="{FF2B5EF4-FFF2-40B4-BE49-F238E27FC236}">
                <a16:creationId xmlns:a16="http://schemas.microsoft.com/office/drawing/2014/main" id="{7CEA5E92-5E45-66F5-038A-9D2D81B7138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9" name="Object 8" hidden="1">
                        <a:extLst>
                          <a:ext uri="{FF2B5EF4-FFF2-40B4-BE49-F238E27FC236}">
                            <a16:creationId xmlns:a16="http://schemas.microsoft.com/office/drawing/2014/main" id="{7CEA5E92-5E45-66F5-038A-9D2D81B7138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0" name="Title 2">
            <a:extLst>
              <a:ext uri="{FF2B5EF4-FFF2-40B4-BE49-F238E27FC236}">
                <a16:creationId xmlns:a16="http://schemas.microsoft.com/office/drawing/2014/main" id="{7EAC2B4E-4E95-8C9E-4DFA-64A18CFF8038}"/>
              </a:ext>
            </a:extLst>
          </p:cNvPr>
          <p:cNvSpPr>
            <a:spLocks noGrp="1"/>
          </p:cNvSpPr>
          <p:nvPr>
            <p:ph type="title"/>
          </p:nvPr>
        </p:nvSpPr>
        <p:spPr>
          <a:xfrm>
            <a:off x="540001" y="541756"/>
            <a:ext cx="4222798" cy="348543"/>
          </a:xfrm>
        </p:spPr>
        <p:txBody>
          <a:bodyPr vert="horz"/>
          <a:lstStyle/>
          <a:p>
            <a:r>
              <a:rPr lang="en-AU"/>
              <a:t>Know your information inputs and store them with future use in mind</a:t>
            </a:r>
            <a:endParaRPr lang="en-AU" b="1"/>
          </a:p>
        </p:txBody>
      </p:sp>
      <p:cxnSp>
        <p:nvCxnSpPr>
          <p:cNvPr id="14" name="Straight Connector 13">
            <a:extLst>
              <a:ext uri="{FF2B5EF4-FFF2-40B4-BE49-F238E27FC236}">
                <a16:creationId xmlns:a16="http://schemas.microsoft.com/office/drawing/2014/main" id="{05A9F8AF-D46C-53D1-3E71-01BA4513CE8A}"/>
              </a:ext>
            </a:extLst>
          </p:cNvPr>
          <p:cNvCxnSpPr>
            <a:cxnSpLocks/>
          </p:cNvCxnSpPr>
          <p:nvPr/>
        </p:nvCxnSpPr>
        <p:spPr>
          <a:xfrm>
            <a:off x="539998" y="1198503"/>
            <a:ext cx="42228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C20D1C70-A446-141E-A967-A6DF328CBAB3}"/>
              </a:ext>
            </a:extLst>
          </p:cNvPr>
          <p:cNvSpPr>
            <a:spLocks/>
          </p:cNvSpPr>
          <p:nvPr/>
        </p:nvSpPr>
        <p:spPr>
          <a:xfrm>
            <a:off x="5410200" y="1317114"/>
            <a:ext cx="3949798" cy="4668274"/>
          </a:xfrm>
          <a:prstGeom prst="rect">
            <a:avLst/>
          </a:prstGeom>
          <a:noFill/>
          <a:ln>
            <a:noFill/>
          </a:ln>
        </p:spPr>
        <p:style>
          <a:lnRef idx="2">
            <a:schemeClr val="accent5"/>
          </a:lnRef>
          <a:fillRef idx="1">
            <a:schemeClr val="lt1"/>
          </a:fillRef>
          <a:effectRef idx="0">
            <a:schemeClr val="accent5"/>
          </a:effectRef>
          <a:fontRef idx="minor">
            <a:schemeClr val="dk1"/>
          </a:fontRef>
        </p:style>
        <p:txBody>
          <a:bodyPr lIns="0" rtlCol="0" anchor="t"/>
          <a:lstStyle/>
          <a:p>
            <a:pPr marL="0" marR="0" lvl="0" indent="0" algn="l" defTabSz="914349" rtl="0" eaLnBrk="1" fontAlgn="auto" latinLnBrk="0" hangingPunct="1">
              <a:lnSpc>
                <a:spcPct val="100000"/>
              </a:lnSpc>
              <a:spcBef>
                <a:spcPts val="0"/>
              </a:spcBef>
              <a:spcAft>
                <a:spcPts val="600"/>
              </a:spcAft>
              <a:buClr>
                <a:prstClr val="white"/>
              </a:buClr>
              <a:buSzTx/>
              <a:buFontTx/>
              <a:buNone/>
              <a:tabLst/>
              <a:defRPr/>
            </a:pPr>
            <a:r>
              <a:rPr kumimoji="0" lang="en-AU" sz="1000" b="0" i="0" u="none" strike="noStrike" kern="1200" cap="none" spc="0" normalizeH="0" baseline="0" noProof="0">
                <a:ln>
                  <a:noFill/>
                </a:ln>
                <a:solidFill>
                  <a:prstClr val="white"/>
                </a:solidFill>
                <a:effectLst/>
                <a:uLnTx/>
                <a:uFillTx/>
                <a:latin typeface="VIC"/>
                <a:ea typeface="+mn-ea"/>
                <a:cs typeface="Segoe UI" panose="020B0502040204020203" pitchFamily="34" charset="0"/>
              </a:rPr>
              <a:t>A data model outlines how information is collected, organised, and retained. Consider your different kinds of data. You should understand how your data is currently retained and organised, and the relationship between different categories.</a:t>
            </a:r>
          </a:p>
          <a:p>
            <a:pPr marL="0" marR="0" lvl="0" indent="0" algn="l" defTabSz="914349" rtl="0" eaLnBrk="1" fontAlgn="auto" latinLnBrk="0" hangingPunct="1">
              <a:lnSpc>
                <a:spcPct val="100000"/>
              </a:lnSpc>
              <a:spcBef>
                <a:spcPts val="0"/>
              </a:spcBef>
              <a:spcAft>
                <a:spcPts val="600"/>
              </a:spcAft>
              <a:buClr>
                <a:prstClr val="white"/>
              </a:buClr>
              <a:buSzTx/>
              <a:buFontTx/>
              <a:buNone/>
              <a:tabLst/>
              <a:defRPr/>
            </a:pPr>
            <a:r>
              <a:rPr kumimoji="0" lang="en-AU" sz="1000" b="0" i="0" u="none" strike="noStrike" kern="1200" cap="none" spc="0" normalizeH="0" baseline="0" noProof="0">
                <a:ln>
                  <a:noFill/>
                </a:ln>
                <a:solidFill>
                  <a:prstClr val="white"/>
                </a:solidFill>
                <a:effectLst/>
                <a:uLnTx/>
                <a:uFillTx/>
                <a:latin typeface="VIC SemiBold" panose="00000700000000000000" pitchFamily="2" charset="0"/>
                <a:ea typeface="+mn-ea"/>
                <a:cs typeface="Segoe UI" panose="020B0502040204020203" pitchFamily="34" charset="0"/>
              </a:rPr>
              <a:t>Collect: </a:t>
            </a:r>
            <a:r>
              <a:rPr kumimoji="0" lang="en-AU" sz="1000" b="0" i="0" u="none" strike="noStrike" kern="1200" cap="none" spc="0" normalizeH="0" baseline="0" noProof="0">
                <a:ln>
                  <a:noFill/>
                </a:ln>
                <a:solidFill>
                  <a:prstClr val="white"/>
                </a:solidFill>
                <a:effectLst/>
                <a:uLnTx/>
                <a:uFillTx/>
                <a:latin typeface="VIC"/>
                <a:ea typeface="+mn-ea"/>
                <a:cs typeface="Segoe UI" panose="020B0502040204020203" pitchFamily="34" charset="0"/>
              </a:rPr>
              <a:t>Your information will likely come from many sources including permissions, complaints and referrals, feedback from monitoring activities and other regulatory tools (such as information and education or enforcement) that should inform your assessment of risk. To optimise compliance monitoring, it is crucial to integrate and analyse these diverse data sources.</a:t>
            </a:r>
          </a:p>
          <a:p>
            <a:pPr marL="0" marR="0" lvl="0" indent="0" algn="l" defTabSz="914349" rtl="0" eaLnBrk="1" fontAlgn="auto" latinLnBrk="0" hangingPunct="1">
              <a:lnSpc>
                <a:spcPct val="100000"/>
              </a:lnSpc>
              <a:spcBef>
                <a:spcPts val="0"/>
              </a:spcBef>
              <a:spcAft>
                <a:spcPts val="600"/>
              </a:spcAft>
              <a:buClr>
                <a:prstClr val="white"/>
              </a:buClr>
              <a:buSzTx/>
              <a:buFontTx/>
              <a:buNone/>
              <a:tabLst/>
              <a:defRPr/>
            </a:pPr>
            <a:r>
              <a:rPr kumimoji="0" lang="en-AU" sz="1000" b="0" i="0" u="none" strike="noStrike" kern="1200" cap="none" spc="0" normalizeH="0" baseline="0" noProof="0">
                <a:ln>
                  <a:noFill/>
                </a:ln>
                <a:solidFill>
                  <a:prstClr val="white"/>
                </a:solidFill>
                <a:effectLst/>
                <a:uLnTx/>
                <a:uFillTx/>
                <a:latin typeface="VIC"/>
                <a:ea typeface="+mn-ea"/>
                <a:cs typeface="Segoe UI" panose="020B0502040204020203" pitchFamily="34" charset="0"/>
              </a:rPr>
              <a:t>Your monitoring activities and analysis should feed back into your information ecosystem, providing and using insights constantly.</a:t>
            </a:r>
          </a:p>
          <a:p>
            <a:pPr marL="0" marR="0" lvl="0" indent="0" algn="l" defTabSz="914349" rtl="0" eaLnBrk="1" fontAlgn="auto" latinLnBrk="0" hangingPunct="1">
              <a:lnSpc>
                <a:spcPct val="100000"/>
              </a:lnSpc>
              <a:spcBef>
                <a:spcPts val="0"/>
              </a:spcBef>
              <a:spcAft>
                <a:spcPts val="600"/>
              </a:spcAft>
              <a:buClr>
                <a:prstClr val="white"/>
              </a:buClr>
              <a:buSzTx/>
              <a:buFontTx/>
              <a:buNone/>
              <a:tabLst/>
              <a:defRPr/>
            </a:pPr>
            <a:r>
              <a:rPr kumimoji="0" lang="en-AU" sz="1000" b="0" i="0" u="none" strike="noStrike" kern="1200" cap="none" spc="0" normalizeH="0" baseline="0" noProof="0">
                <a:ln>
                  <a:noFill/>
                </a:ln>
                <a:solidFill>
                  <a:prstClr val="white"/>
                </a:solidFill>
                <a:effectLst/>
                <a:uLnTx/>
                <a:uFillTx/>
                <a:latin typeface="VIC SemiBold" panose="00000700000000000000" pitchFamily="2" charset="0"/>
                <a:ea typeface="+mn-ea"/>
                <a:cs typeface="Segoe UI" panose="020B0502040204020203" pitchFamily="34" charset="0"/>
              </a:rPr>
              <a:t>Organise: </a:t>
            </a:r>
            <a:r>
              <a:rPr kumimoji="0" lang="en-AU" sz="1000" b="0" i="0" u="none" strike="noStrike" kern="1200" cap="none" spc="0" normalizeH="0" baseline="0" noProof="0">
                <a:ln>
                  <a:noFill/>
                </a:ln>
                <a:solidFill>
                  <a:prstClr val="white"/>
                </a:solidFill>
                <a:effectLst/>
                <a:uLnTx/>
                <a:uFillTx/>
                <a:latin typeface="VIC"/>
                <a:ea typeface="+mn-ea"/>
                <a:cs typeface="Segoe UI" panose="020B0502040204020203" pitchFamily="34" charset="0"/>
              </a:rPr>
              <a:t>Consider the use of intelligence inputs to categorise or tag information to support future use. Categories or tags may include:</a:t>
            </a:r>
          </a:p>
          <a:p>
            <a:pPr marL="171450" marR="0" lvl="0" indent="-171450" algn="l" defTabSz="914349" rtl="0" eaLnBrk="1" fontAlgn="auto" latinLnBrk="0" hangingPunct="1">
              <a:lnSpc>
                <a:spcPct val="100000"/>
              </a:lnSpc>
              <a:spcBef>
                <a:spcPts val="0"/>
              </a:spcBef>
              <a:spcAft>
                <a:spcPts val="600"/>
              </a:spcAft>
              <a:buClr>
                <a:prstClr val="white"/>
              </a:buClr>
              <a:buSzTx/>
              <a:buFont typeface="Arial" panose="020B0604020202020204" pitchFamily="34" charset="0"/>
              <a:buChar char="•"/>
              <a:tabLst/>
              <a:defRPr/>
            </a:pPr>
            <a:r>
              <a:rPr kumimoji="0" lang="en-AU" sz="1000" b="0" i="0" u="none" strike="noStrike" kern="1200" cap="none" spc="0" normalizeH="0" baseline="0" noProof="0">
                <a:ln>
                  <a:noFill/>
                </a:ln>
                <a:solidFill>
                  <a:prstClr val="white"/>
                </a:solidFill>
                <a:effectLst/>
                <a:uLnTx/>
                <a:uFillTx/>
                <a:latin typeface="VIC"/>
                <a:ea typeface="+mn-ea"/>
                <a:cs typeface="Segoe UI" panose="020B0502040204020203" pitchFamily="34" charset="0"/>
              </a:rPr>
              <a:t>Cohort: Risk, trend, reporting requirement etc</a:t>
            </a:r>
          </a:p>
          <a:p>
            <a:pPr marL="171450" marR="0" lvl="0" indent="-171450" algn="l" defTabSz="914349" rtl="0" eaLnBrk="1" fontAlgn="auto" latinLnBrk="0" hangingPunct="1">
              <a:lnSpc>
                <a:spcPct val="100000"/>
              </a:lnSpc>
              <a:spcBef>
                <a:spcPts val="0"/>
              </a:spcBef>
              <a:spcAft>
                <a:spcPts val="600"/>
              </a:spcAft>
              <a:buClr>
                <a:prstClr val="white"/>
              </a:buClr>
              <a:buSzTx/>
              <a:buFont typeface="Arial" panose="020B0604020202020204" pitchFamily="34" charset="0"/>
              <a:buChar char="•"/>
              <a:tabLst/>
              <a:defRPr/>
            </a:pPr>
            <a:r>
              <a:rPr kumimoji="0" lang="en-AU" sz="1000" b="0" i="0" u="none" strike="noStrike" kern="1200" cap="none" spc="0" normalizeH="0" baseline="0" noProof="0">
                <a:ln>
                  <a:noFill/>
                </a:ln>
                <a:solidFill>
                  <a:prstClr val="white"/>
                </a:solidFill>
                <a:effectLst/>
                <a:uLnTx/>
                <a:uFillTx/>
                <a:latin typeface="VIC"/>
                <a:ea typeface="+mn-ea"/>
                <a:cs typeface="Segoe UI" panose="020B0502040204020203" pitchFamily="34" charset="0"/>
              </a:rPr>
              <a:t>Entity: Compliance history, business or personal information etc</a:t>
            </a:r>
          </a:p>
          <a:p>
            <a:pPr marL="171450" marR="0" lvl="0" indent="-171450" algn="l" defTabSz="914349" rtl="0" eaLnBrk="1" fontAlgn="auto" latinLnBrk="0" hangingPunct="1">
              <a:lnSpc>
                <a:spcPct val="100000"/>
              </a:lnSpc>
              <a:spcBef>
                <a:spcPts val="0"/>
              </a:spcBef>
              <a:spcAft>
                <a:spcPts val="600"/>
              </a:spcAft>
              <a:buClr>
                <a:prstClr val="white"/>
              </a:buClr>
              <a:buSzTx/>
              <a:buFont typeface="Arial" panose="020B0604020202020204" pitchFamily="34" charset="0"/>
              <a:buChar char="•"/>
              <a:tabLst/>
              <a:defRPr/>
            </a:pPr>
            <a:r>
              <a:rPr kumimoji="0" lang="en-AU" sz="1000" b="0" i="0" u="none" strike="noStrike" kern="1200" cap="none" spc="0" normalizeH="0" baseline="0" noProof="0">
                <a:ln>
                  <a:noFill/>
                </a:ln>
                <a:solidFill>
                  <a:prstClr val="white"/>
                </a:solidFill>
                <a:effectLst/>
                <a:uLnTx/>
                <a:uFillTx/>
                <a:latin typeface="VIC"/>
                <a:ea typeface="+mn-ea"/>
                <a:cs typeface="Segoe UI" panose="020B0502040204020203" pitchFamily="34" charset="0"/>
              </a:rPr>
              <a:t>Conduct: Source, regulation in question, etc</a:t>
            </a:r>
          </a:p>
          <a:p>
            <a:pPr marL="0" marR="0" lvl="0" indent="0" algn="l" defTabSz="914349" rtl="0" eaLnBrk="1" fontAlgn="auto" latinLnBrk="0" hangingPunct="1">
              <a:lnSpc>
                <a:spcPct val="100000"/>
              </a:lnSpc>
              <a:spcBef>
                <a:spcPts val="0"/>
              </a:spcBef>
              <a:spcAft>
                <a:spcPts val="600"/>
              </a:spcAft>
              <a:buClr>
                <a:prstClr val="white"/>
              </a:buClr>
              <a:buSzTx/>
              <a:buFontTx/>
              <a:buNone/>
              <a:tabLst/>
              <a:defRPr/>
            </a:pPr>
            <a:r>
              <a:rPr kumimoji="0" lang="en-AU" sz="1000" b="0" i="0" u="none" strike="noStrike" kern="1200" cap="none" spc="0" normalizeH="0" baseline="0" noProof="0">
                <a:ln>
                  <a:noFill/>
                </a:ln>
                <a:solidFill>
                  <a:prstClr val="white"/>
                </a:solidFill>
                <a:effectLst/>
                <a:uLnTx/>
                <a:uFillTx/>
                <a:latin typeface="VIC"/>
                <a:ea typeface="+mn-ea"/>
                <a:cs typeface="Segoe UI" panose="020B0502040204020203" pitchFamily="34" charset="0"/>
              </a:rPr>
              <a:t>Categories and tags will form the basis of data use in digital systems and set up for automation and process rules. </a:t>
            </a:r>
          </a:p>
          <a:p>
            <a:pPr marL="0" marR="0" lvl="0" indent="0" algn="l" defTabSz="914349" rtl="0" eaLnBrk="1" fontAlgn="auto" latinLnBrk="0" hangingPunct="1">
              <a:lnSpc>
                <a:spcPct val="100000"/>
              </a:lnSpc>
              <a:spcBef>
                <a:spcPts val="0"/>
              </a:spcBef>
              <a:spcAft>
                <a:spcPts val="600"/>
              </a:spcAft>
              <a:buClr>
                <a:prstClr val="white"/>
              </a:buClr>
              <a:buSzTx/>
              <a:buFontTx/>
              <a:buNone/>
              <a:tabLst/>
              <a:defRPr/>
            </a:pPr>
            <a:r>
              <a:rPr kumimoji="0" lang="en-AU" sz="1000" b="0" i="0" u="none" strike="noStrike" kern="1200" cap="none" spc="0" normalizeH="0" baseline="0" noProof="0">
                <a:ln>
                  <a:noFill/>
                </a:ln>
                <a:solidFill>
                  <a:prstClr val="white"/>
                </a:solidFill>
                <a:effectLst/>
                <a:uLnTx/>
                <a:uFillTx/>
                <a:latin typeface="VIC SemiBold" panose="00000700000000000000" pitchFamily="2" charset="0"/>
                <a:ea typeface="+mn-ea"/>
                <a:cs typeface="Segoe UI" panose="020B0502040204020203" pitchFamily="34" charset="0"/>
              </a:rPr>
              <a:t>Retain: </a:t>
            </a:r>
            <a:r>
              <a:rPr kumimoji="0" lang="en-AU" sz="1000" b="0" i="0" u="none" strike="noStrike" kern="1200" cap="none" spc="0" normalizeH="0" baseline="0" noProof="0">
                <a:ln>
                  <a:noFill/>
                </a:ln>
                <a:solidFill>
                  <a:prstClr val="white"/>
                </a:solidFill>
                <a:effectLst/>
                <a:uLnTx/>
                <a:uFillTx/>
                <a:latin typeface="VIC"/>
                <a:ea typeface="+mn-ea"/>
                <a:cs typeface="Segoe UI" panose="020B0502040204020203" pitchFamily="34" charset="0"/>
              </a:rPr>
              <a:t>Intelligence should be kept in a central database that can be accessed and used to conduct sophisticated analysis. Consider your data security policies, what information is retained for periods of time and for how long.</a:t>
            </a:r>
          </a:p>
        </p:txBody>
      </p:sp>
      <p:sp>
        <p:nvSpPr>
          <p:cNvPr id="18" name="Rectangle 17">
            <a:extLst>
              <a:ext uri="{FF2B5EF4-FFF2-40B4-BE49-F238E27FC236}">
                <a16:creationId xmlns:a16="http://schemas.microsoft.com/office/drawing/2014/main" id="{AE34C5C9-42BD-8371-3ECD-7E60526A372D}"/>
              </a:ext>
            </a:extLst>
          </p:cNvPr>
          <p:cNvSpPr>
            <a:spLocks/>
          </p:cNvSpPr>
          <p:nvPr/>
        </p:nvSpPr>
        <p:spPr>
          <a:xfrm>
            <a:off x="540001" y="1267969"/>
            <a:ext cx="4222798" cy="95762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lIns="0" rtlCol="0" anchor="t"/>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You should consider your data model and structure to ensure your data is collected, retained and used in the most effective way. </a:t>
            </a:r>
            <a:r>
              <a:rPr kumimoji="0" lang="en-AU" sz="1000" b="0" i="0" u="none" strike="noStrike" kern="1200" cap="none" spc="0" normalizeH="0" baseline="0" noProof="0">
                <a:ln>
                  <a:noFill/>
                </a:ln>
                <a:solidFill>
                  <a:srgbClr val="1F2A44"/>
                </a:solidFill>
                <a:effectLst/>
                <a:uLnTx/>
                <a:uFillTx/>
                <a:latin typeface="VIC"/>
                <a:ea typeface="+mn-ea"/>
                <a:cs typeface="Segoe UI" panose="020B0502040204020203" pitchFamily="34" charset="0"/>
              </a:rPr>
              <a:t>Identify how information should be categorised to support consistent and interoperable processes and systems, for example by cohort, entity or conduct as illustrated below.</a:t>
            </a: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23" name="TextBox 22">
            <a:extLst>
              <a:ext uri="{FF2B5EF4-FFF2-40B4-BE49-F238E27FC236}">
                <a16:creationId xmlns:a16="http://schemas.microsoft.com/office/drawing/2014/main" id="{2167ED3F-808E-DDA2-C94F-30DD097498D6}"/>
              </a:ext>
            </a:extLst>
          </p:cNvPr>
          <p:cNvSpPr txBox="1">
            <a:spLocks/>
          </p:cNvSpPr>
          <p:nvPr/>
        </p:nvSpPr>
        <p:spPr>
          <a:xfrm>
            <a:off x="539999" y="2391047"/>
            <a:ext cx="2330201" cy="216000"/>
          </a:xfrm>
          <a:prstGeom prst="rect">
            <a:avLst/>
          </a:prstGeom>
          <a:solidFill>
            <a:schemeClr val="tx2"/>
          </a:solidFill>
        </p:spPr>
        <p:txBody>
          <a:bodyPr wrap="square" lIns="72000" rIns="72000" anchor="ctr">
            <a:noAutofit/>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000" b="1" i="0" u="none" strike="noStrike" kern="1200" cap="none" spc="0" normalizeH="0" baseline="0" noProof="0">
                <a:ln>
                  <a:noFill/>
                </a:ln>
                <a:solidFill>
                  <a:prstClr val="white"/>
                </a:solidFill>
                <a:effectLst/>
                <a:uLnTx/>
                <a:uFillTx/>
                <a:latin typeface="VIC"/>
                <a:ea typeface="+mn-ea"/>
                <a:cs typeface="+mn-cs"/>
              </a:rPr>
              <a:t>ILLUSTRATIVE DATA CATEGORIES</a:t>
            </a:r>
          </a:p>
        </p:txBody>
      </p:sp>
      <p:sp>
        <p:nvSpPr>
          <p:cNvPr id="6" name="Rectangle 5">
            <a:extLst>
              <a:ext uri="{FF2B5EF4-FFF2-40B4-BE49-F238E27FC236}">
                <a16:creationId xmlns:a16="http://schemas.microsoft.com/office/drawing/2014/main" id="{E33AB4D2-2473-043E-536B-347BDB43A1F1}"/>
              </a:ext>
            </a:extLst>
          </p:cNvPr>
          <p:cNvSpPr/>
          <p:nvPr/>
        </p:nvSpPr>
        <p:spPr>
          <a:xfrm>
            <a:off x="555780" y="2707540"/>
            <a:ext cx="4207013" cy="9656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000" b="1" i="0" u="none" strike="noStrike" kern="1200" cap="none" spc="0" normalizeH="0" baseline="0" noProof="0">
                <a:ln>
                  <a:noFill/>
                </a:ln>
                <a:solidFill>
                  <a:srgbClr val="1F2A44"/>
                </a:solidFill>
                <a:effectLst/>
                <a:uLnTx/>
                <a:uFillTx/>
                <a:latin typeface="VIC"/>
                <a:ea typeface="+mn-ea"/>
                <a:cs typeface="+mn-cs"/>
              </a:rPr>
              <a:t>Cohort:</a:t>
            </a:r>
            <a:r>
              <a:rPr kumimoji="0" lang="en-AU" sz="1000" b="0" i="0" u="none" strike="noStrike" kern="1200" cap="none" spc="0" normalizeH="0" baseline="0" noProof="0">
                <a:ln>
                  <a:noFill/>
                </a:ln>
                <a:solidFill>
                  <a:srgbClr val="1F2A44"/>
                </a:solidFill>
                <a:effectLst/>
                <a:uLnTx/>
                <a:uFillTx/>
                <a:latin typeface="VIC"/>
                <a:ea typeface="+mn-ea"/>
                <a:cs typeface="+mn-cs"/>
              </a:rPr>
              <a:t> This is your aggregated view of entities types. This should link to your view of regulated entities (e.g., by personas, size or activity), and provide a summarised view of risk and other indicators across cohorts of entities. </a:t>
            </a:r>
          </a:p>
        </p:txBody>
      </p:sp>
      <p:sp>
        <p:nvSpPr>
          <p:cNvPr id="7" name="Rectangle 6">
            <a:extLst>
              <a:ext uri="{FF2B5EF4-FFF2-40B4-BE49-F238E27FC236}">
                <a16:creationId xmlns:a16="http://schemas.microsoft.com/office/drawing/2014/main" id="{36C43220-B24A-2578-112B-EF0C78122A3C}"/>
              </a:ext>
            </a:extLst>
          </p:cNvPr>
          <p:cNvSpPr/>
          <p:nvPr/>
        </p:nvSpPr>
        <p:spPr>
          <a:xfrm>
            <a:off x="555780" y="3863656"/>
            <a:ext cx="4207013" cy="9656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l" defTabSz="914349" rtl="0" eaLnBrk="1" fontAlgn="auto" latinLnBrk="0" hangingPunct="1">
              <a:lnSpc>
                <a:spcPct val="110000"/>
              </a:lnSpc>
              <a:spcBef>
                <a:spcPts val="200"/>
              </a:spcBef>
              <a:spcAft>
                <a:spcPts val="600"/>
              </a:spcAft>
              <a:buClrTx/>
              <a:buSzTx/>
              <a:buFontTx/>
              <a:buNone/>
              <a:tabLst/>
              <a:defRPr/>
            </a:pPr>
            <a:r>
              <a:rPr kumimoji="0" lang="en-AU" sz="1000" b="1" i="0" u="none" strike="noStrike" kern="1200" cap="none" spc="0" normalizeH="0" baseline="0" noProof="0">
                <a:ln>
                  <a:noFill/>
                </a:ln>
                <a:solidFill>
                  <a:srgbClr val="1F2A44"/>
                </a:solidFill>
                <a:effectLst/>
                <a:uLnTx/>
                <a:uFillTx/>
                <a:latin typeface="VIC"/>
                <a:ea typeface="+mn-ea"/>
                <a:cs typeface="+mn-cs"/>
              </a:rPr>
              <a:t>Entity:</a:t>
            </a:r>
            <a:r>
              <a:rPr kumimoji="0" lang="en-AU" sz="1000" b="0" i="0" u="none" strike="noStrike" kern="1200" cap="none" spc="0" normalizeH="0" baseline="0" noProof="0">
                <a:ln>
                  <a:noFill/>
                </a:ln>
                <a:solidFill>
                  <a:srgbClr val="1F2A44"/>
                </a:solidFill>
                <a:effectLst/>
                <a:uLnTx/>
                <a:uFillTx/>
                <a:latin typeface="VIC"/>
                <a:ea typeface="+mn-ea"/>
                <a:cs typeface="+mn-cs"/>
              </a:rPr>
              <a:t> This is your ongoing record of an entity. It should capture their general information (contact information, activities, size) and previous conduct (past complaints, inspections, compliance history).</a:t>
            </a:r>
          </a:p>
        </p:txBody>
      </p:sp>
      <p:sp>
        <p:nvSpPr>
          <p:cNvPr id="8" name="Rectangle 7">
            <a:extLst>
              <a:ext uri="{FF2B5EF4-FFF2-40B4-BE49-F238E27FC236}">
                <a16:creationId xmlns:a16="http://schemas.microsoft.com/office/drawing/2014/main" id="{1D71019D-B99B-6FBF-CAE9-DB5DC4DEAFBC}"/>
              </a:ext>
            </a:extLst>
          </p:cNvPr>
          <p:cNvSpPr/>
          <p:nvPr/>
        </p:nvSpPr>
        <p:spPr>
          <a:xfrm>
            <a:off x="555780" y="5019772"/>
            <a:ext cx="4207013" cy="9656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l" defTabSz="914349" rtl="0" eaLnBrk="1" fontAlgn="auto" latinLnBrk="0" hangingPunct="1">
              <a:lnSpc>
                <a:spcPct val="110000"/>
              </a:lnSpc>
              <a:spcBef>
                <a:spcPts val="200"/>
              </a:spcBef>
              <a:spcAft>
                <a:spcPts val="600"/>
              </a:spcAft>
              <a:buClrTx/>
              <a:buSzTx/>
              <a:buFontTx/>
              <a:buNone/>
              <a:tabLst/>
              <a:defRPr/>
            </a:pPr>
            <a:r>
              <a:rPr kumimoji="0" lang="en-AU" sz="1000" b="1" i="0" u="none" strike="noStrike" kern="1200" cap="none" spc="0" normalizeH="0" baseline="0" noProof="0">
                <a:ln>
                  <a:noFill/>
                </a:ln>
                <a:solidFill>
                  <a:srgbClr val="1F2A44"/>
                </a:solidFill>
                <a:effectLst/>
                <a:uLnTx/>
                <a:uFillTx/>
                <a:latin typeface="VIC"/>
                <a:ea typeface="+mn-ea"/>
                <a:cs typeface="+mn-cs"/>
              </a:rPr>
              <a:t>Conduct:</a:t>
            </a:r>
            <a:r>
              <a:rPr kumimoji="0" lang="en-AU" sz="1000" b="0" i="0" u="none" strike="noStrike" kern="1200" cap="none" spc="0" normalizeH="0" baseline="0" noProof="0">
                <a:ln>
                  <a:noFill/>
                </a:ln>
                <a:solidFill>
                  <a:srgbClr val="1F2A44"/>
                </a:solidFill>
                <a:effectLst/>
                <a:uLnTx/>
                <a:uFillTx/>
                <a:latin typeface="VIC"/>
                <a:ea typeface="+mn-ea"/>
                <a:cs typeface="+mn-cs"/>
              </a:rPr>
              <a:t> This is your view of an indication or instance of non-compliance. This should capture sufficient information about the conduct, and where possible be linked to an entity or cohort.</a:t>
            </a:r>
          </a:p>
        </p:txBody>
      </p:sp>
      <p:cxnSp>
        <p:nvCxnSpPr>
          <p:cNvPr id="12" name="Straight Connector 11">
            <a:extLst>
              <a:ext uri="{FF2B5EF4-FFF2-40B4-BE49-F238E27FC236}">
                <a16:creationId xmlns:a16="http://schemas.microsoft.com/office/drawing/2014/main" id="{3A4DB923-002C-A2E7-5686-569CCFF53987}"/>
              </a:ext>
            </a:extLst>
          </p:cNvPr>
          <p:cNvCxnSpPr>
            <a:cxnSpLocks/>
          </p:cNvCxnSpPr>
          <p:nvPr/>
        </p:nvCxnSpPr>
        <p:spPr>
          <a:xfrm>
            <a:off x="546002" y="2707540"/>
            <a:ext cx="0" cy="3277848"/>
          </a:xfrm>
          <a:prstGeom prst="line">
            <a:avLst/>
          </a:prstGeom>
          <a:ln w="317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8024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A822B-2287-BA2F-F6FB-44561672A0D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A70E05E-9BBC-2239-347D-CC170ECB4634}"/>
              </a:ext>
            </a:extLst>
          </p:cNvPr>
          <p:cNvSpPr>
            <a:spLocks noGrp="1"/>
          </p:cNvSpPr>
          <p:nvPr>
            <p:ph type="title"/>
          </p:nvPr>
        </p:nvSpPr>
        <p:spPr>
          <a:xfrm>
            <a:off x="540000" y="548681"/>
            <a:ext cx="8824914" cy="341618"/>
          </a:xfrm>
        </p:spPr>
        <p:txBody>
          <a:bodyPr/>
          <a:lstStyle/>
          <a:p>
            <a:r>
              <a:rPr lang="en-AU"/>
              <a:t>This Playbook discusses ‘better practice’ compliance monitoring inspections in two parts</a:t>
            </a:r>
          </a:p>
        </p:txBody>
      </p:sp>
      <p:grpSp>
        <p:nvGrpSpPr>
          <p:cNvPr id="22" name="Group 21">
            <a:extLst>
              <a:ext uri="{FF2B5EF4-FFF2-40B4-BE49-F238E27FC236}">
                <a16:creationId xmlns:a16="http://schemas.microsoft.com/office/drawing/2014/main" id="{448CCE75-14C7-AAC9-4E39-9EA59EE1ED95}"/>
              </a:ext>
            </a:extLst>
          </p:cNvPr>
          <p:cNvGrpSpPr/>
          <p:nvPr/>
        </p:nvGrpSpPr>
        <p:grpSpPr>
          <a:xfrm>
            <a:off x="540000" y="2622934"/>
            <a:ext cx="8824914" cy="82389"/>
            <a:chOff x="540000" y="2808051"/>
            <a:chExt cx="8824914" cy="82389"/>
          </a:xfrm>
        </p:grpSpPr>
        <p:cxnSp>
          <p:nvCxnSpPr>
            <p:cNvPr id="17" name="Straight Connector 16">
              <a:extLst>
                <a:ext uri="{FF2B5EF4-FFF2-40B4-BE49-F238E27FC236}">
                  <a16:creationId xmlns:a16="http://schemas.microsoft.com/office/drawing/2014/main" id="{4C99B61F-8A34-559F-F5F7-682572DD03D1}"/>
                </a:ext>
              </a:extLst>
            </p:cNvPr>
            <p:cNvCxnSpPr>
              <a:cxnSpLocks/>
            </p:cNvCxnSpPr>
            <p:nvPr/>
          </p:nvCxnSpPr>
          <p:spPr>
            <a:xfrm>
              <a:off x="540000" y="2808051"/>
              <a:ext cx="8824914"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1" name="Isosceles Triangle 20">
              <a:extLst>
                <a:ext uri="{FF2B5EF4-FFF2-40B4-BE49-F238E27FC236}">
                  <a16:creationId xmlns:a16="http://schemas.microsoft.com/office/drawing/2014/main" id="{942B3145-9BD4-7397-66D0-9EE129416FC4}"/>
                </a:ext>
              </a:extLst>
            </p:cNvPr>
            <p:cNvSpPr/>
            <p:nvPr/>
          </p:nvSpPr>
          <p:spPr>
            <a:xfrm rot="10800000">
              <a:off x="1114182" y="2808051"/>
              <a:ext cx="146115" cy="8238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err="1">
                <a:solidFill>
                  <a:schemeClr val="bg2"/>
                </a:solidFill>
              </a:endParaRPr>
            </a:p>
          </p:txBody>
        </p:sp>
      </p:grpSp>
      <p:cxnSp>
        <p:nvCxnSpPr>
          <p:cNvPr id="24" name="Straight Connector 23">
            <a:extLst>
              <a:ext uri="{FF2B5EF4-FFF2-40B4-BE49-F238E27FC236}">
                <a16:creationId xmlns:a16="http://schemas.microsoft.com/office/drawing/2014/main" id="{0F177706-D984-EB2C-3B08-44068617FA39}"/>
              </a:ext>
            </a:extLst>
          </p:cNvPr>
          <p:cNvCxnSpPr>
            <a:cxnSpLocks/>
          </p:cNvCxnSpPr>
          <p:nvPr/>
        </p:nvCxnSpPr>
        <p:spPr>
          <a:xfrm>
            <a:off x="540000" y="3871953"/>
            <a:ext cx="8824914"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Isosceles Triangle 24">
            <a:extLst>
              <a:ext uri="{FF2B5EF4-FFF2-40B4-BE49-F238E27FC236}">
                <a16:creationId xmlns:a16="http://schemas.microsoft.com/office/drawing/2014/main" id="{C3D03374-69D8-6B3F-2B52-6FBD5F367B42}"/>
              </a:ext>
            </a:extLst>
          </p:cNvPr>
          <p:cNvSpPr/>
          <p:nvPr/>
        </p:nvSpPr>
        <p:spPr>
          <a:xfrm rot="10800000">
            <a:off x="1114182" y="3871953"/>
            <a:ext cx="146115" cy="8238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27" name="Rectangle 26">
            <a:extLst>
              <a:ext uri="{FF2B5EF4-FFF2-40B4-BE49-F238E27FC236}">
                <a16:creationId xmlns:a16="http://schemas.microsoft.com/office/drawing/2014/main" id="{97B79F52-7939-7312-5BC5-4A27CFCD2C71}"/>
              </a:ext>
            </a:extLst>
          </p:cNvPr>
          <p:cNvSpPr/>
          <p:nvPr/>
        </p:nvSpPr>
        <p:spPr>
          <a:xfrm>
            <a:off x="1790700" y="1341757"/>
            <a:ext cx="2462624" cy="1152883"/>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spcAft>
                <a:spcPts val="600"/>
              </a:spcAft>
            </a:pPr>
            <a:r>
              <a:rPr lang="en-AU" sz="1000">
                <a:solidFill>
                  <a:schemeClr val="tx2"/>
                </a:solidFill>
              </a:rPr>
              <a:t>This Playbook outlines how to </a:t>
            </a:r>
            <a:br>
              <a:rPr lang="en-AU" sz="1000">
                <a:solidFill>
                  <a:schemeClr val="tx2"/>
                </a:solidFill>
              </a:rPr>
            </a:br>
            <a:r>
              <a:rPr lang="en-AU" sz="1000">
                <a:solidFill>
                  <a:schemeClr val="tx2"/>
                </a:solidFill>
              </a:rPr>
              <a:t>design and implement ‘better practice’ compliance monitoring inspections to guide you towards digital readiness.</a:t>
            </a:r>
          </a:p>
        </p:txBody>
      </p:sp>
      <p:sp>
        <p:nvSpPr>
          <p:cNvPr id="30" name="Rectangle 29">
            <a:extLst>
              <a:ext uri="{FF2B5EF4-FFF2-40B4-BE49-F238E27FC236}">
                <a16:creationId xmlns:a16="http://schemas.microsoft.com/office/drawing/2014/main" id="{FE4AD4B9-DF2C-C126-2F30-8B7FB9F4BFF2}"/>
              </a:ext>
            </a:extLst>
          </p:cNvPr>
          <p:cNvSpPr/>
          <p:nvPr/>
        </p:nvSpPr>
        <p:spPr>
          <a:xfrm>
            <a:off x="1790700" y="1121310"/>
            <a:ext cx="2462624" cy="220447"/>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spcAft>
                <a:spcPts val="600"/>
              </a:spcAft>
            </a:pPr>
            <a:r>
              <a:rPr lang="en-AU" sz="1000" b="1">
                <a:solidFill>
                  <a:schemeClr val="tx2"/>
                </a:solidFill>
                <a:latin typeface="VIC SemiBold" panose="00000700000000000000"/>
              </a:rPr>
              <a:t>WHAT</a:t>
            </a:r>
          </a:p>
        </p:txBody>
      </p:sp>
      <p:sp>
        <p:nvSpPr>
          <p:cNvPr id="28" name="Rectangle 27">
            <a:extLst>
              <a:ext uri="{FF2B5EF4-FFF2-40B4-BE49-F238E27FC236}">
                <a16:creationId xmlns:a16="http://schemas.microsoft.com/office/drawing/2014/main" id="{557E9D39-D7EE-D77E-5BE9-173CEBB20AF7}"/>
              </a:ext>
            </a:extLst>
          </p:cNvPr>
          <p:cNvSpPr/>
          <p:nvPr/>
        </p:nvSpPr>
        <p:spPr>
          <a:xfrm>
            <a:off x="4346495" y="1341757"/>
            <a:ext cx="2462624" cy="1152883"/>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spcAft>
                <a:spcPts val="600"/>
              </a:spcAft>
            </a:pPr>
            <a:r>
              <a:rPr lang="en-AU" sz="1000">
                <a:solidFill>
                  <a:schemeClr val="tx2"/>
                </a:solidFill>
              </a:rPr>
              <a:t>Better practice results in a </a:t>
            </a:r>
            <a:br>
              <a:rPr lang="en-AU" sz="1000">
                <a:solidFill>
                  <a:schemeClr val="tx2"/>
                </a:solidFill>
              </a:rPr>
            </a:br>
            <a:r>
              <a:rPr lang="en-AU" sz="1000">
                <a:solidFill>
                  <a:schemeClr val="tx2"/>
                </a:solidFill>
              </a:rPr>
              <a:t>well-regulated environment with more effective regulation and more efficient use of resources. </a:t>
            </a:r>
          </a:p>
        </p:txBody>
      </p:sp>
      <p:sp>
        <p:nvSpPr>
          <p:cNvPr id="31" name="Rectangle 30">
            <a:extLst>
              <a:ext uri="{FF2B5EF4-FFF2-40B4-BE49-F238E27FC236}">
                <a16:creationId xmlns:a16="http://schemas.microsoft.com/office/drawing/2014/main" id="{8F016C2F-262C-1F4D-88AB-DA684CEAA8A9}"/>
              </a:ext>
            </a:extLst>
          </p:cNvPr>
          <p:cNvSpPr/>
          <p:nvPr/>
        </p:nvSpPr>
        <p:spPr>
          <a:xfrm>
            <a:off x="4346495" y="1121310"/>
            <a:ext cx="2462624" cy="220447"/>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spcAft>
                <a:spcPts val="600"/>
              </a:spcAft>
            </a:pPr>
            <a:r>
              <a:rPr lang="en-AU" sz="1000" b="1">
                <a:solidFill>
                  <a:schemeClr val="tx2"/>
                </a:solidFill>
                <a:latin typeface="VIC SemiBold" panose="00000700000000000000"/>
              </a:rPr>
              <a:t>WHY</a:t>
            </a:r>
          </a:p>
        </p:txBody>
      </p:sp>
      <p:sp>
        <p:nvSpPr>
          <p:cNvPr id="29" name="Rectangle 28">
            <a:extLst>
              <a:ext uri="{FF2B5EF4-FFF2-40B4-BE49-F238E27FC236}">
                <a16:creationId xmlns:a16="http://schemas.microsoft.com/office/drawing/2014/main" id="{AD08D4C7-FA1F-1891-D9E6-5F5CC982B6B9}"/>
              </a:ext>
            </a:extLst>
          </p:cNvPr>
          <p:cNvSpPr/>
          <p:nvPr/>
        </p:nvSpPr>
        <p:spPr>
          <a:xfrm>
            <a:off x="6902292" y="1341757"/>
            <a:ext cx="2462624" cy="1152883"/>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spcAft>
                <a:spcPts val="600"/>
              </a:spcAft>
            </a:pPr>
            <a:r>
              <a:rPr lang="en-AU" sz="1000">
                <a:solidFill>
                  <a:schemeClr val="tx2"/>
                </a:solidFill>
              </a:rPr>
              <a:t>Use both Part A and Part B of this Playbook to review your foundations and compare your current processes to ‘better practice’.</a:t>
            </a:r>
          </a:p>
        </p:txBody>
      </p:sp>
      <p:sp>
        <p:nvSpPr>
          <p:cNvPr id="32" name="Rectangle 31">
            <a:extLst>
              <a:ext uri="{FF2B5EF4-FFF2-40B4-BE49-F238E27FC236}">
                <a16:creationId xmlns:a16="http://schemas.microsoft.com/office/drawing/2014/main" id="{1F918C0F-0F39-CF1A-3D3D-85DC3671E453}"/>
              </a:ext>
            </a:extLst>
          </p:cNvPr>
          <p:cNvSpPr/>
          <p:nvPr/>
        </p:nvSpPr>
        <p:spPr>
          <a:xfrm>
            <a:off x="6902292" y="1121310"/>
            <a:ext cx="2462624" cy="220447"/>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spcAft>
                <a:spcPts val="600"/>
              </a:spcAft>
            </a:pPr>
            <a:r>
              <a:rPr lang="en-AU" sz="1000" b="1">
                <a:solidFill>
                  <a:schemeClr val="tx2"/>
                </a:solidFill>
                <a:latin typeface="VIC SemiBold" panose="00000700000000000000"/>
              </a:rPr>
              <a:t>HOW</a:t>
            </a:r>
          </a:p>
        </p:txBody>
      </p:sp>
      <p:grpSp>
        <p:nvGrpSpPr>
          <p:cNvPr id="12" name="Group 11">
            <a:extLst>
              <a:ext uri="{FF2B5EF4-FFF2-40B4-BE49-F238E27FC236}">
                <a16:creationId xmlns:a16="http://schemas.microsoft.com/office/drawing/2014/main" id="{FD220C1F-CFF5-1EF1-5E9E-17EDB7CB9299}"/>
              </a:ext>
            </a:extLst>
          </p:cNvPr>
          <p:cNvGrpSpPr/>
          <p:nvPr/>
        </p:nvGrpSpPr>
        <p:grpSpPr>
          <a:xfrm>
            <a:off x="540000" y="1121310"/>
            <a:ext cx="1161985" cy="5031840"/>
            <a:chOff x="540000" y="1121310"/>
            <a:chExt cx="1294480" cy="5031840"/>
          </a:xfrm>
        </p:grpSpPr>
        <p:sp>
          <p:nvSpPr>
            <p:cNvPr id="8" name="Rectangle 7">
              <a:extLst>
                <a:ext uri="{FF2B5EF4-FFF2-40B4-BE49-F238E27FC236}">
                  <a16:creationId xmlns:a16="http://schemas.microsoft.com/office/drawing/2014/main" id="{D12460DA-7E09-FF20-9EAB-553AD2D19D4F}"/>
                </a:ext>
              </a:extLst>
            </p:cNvPr>
            <p:cNvSpPr/>
            <p:nvPr/>
          </p:nvSpPr>
          <p:spPr>
            <a:xfrm>
              <a:off x="540000" y="3871952"/>
              <a:ext cx="1294480" cy="2281198"/>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oAutofit/>
            </a:bodyPr>
            <a:lstStyle/>
            <a:p>
              <a:pPr algn="ctr">
                <a:spcAft>
                  <a:spcPts val="600"/>
                </a:spcAft>
              </a:pPr>
              <a:r>
                <a:rPr lang="en-AU" sz="1000" b="1" dirty="0">
                  <a:solidFill>
                    <a:schemeClr val="tx2"/>
                  </a:solidFill>
                  <a:latin typeface="VIC SemiBold" panose="00000700000000000000"/>
                </a:rPr>
                <a:t>PART B</a:t>
              </a:r>
            </a:p>
            <a:p>
              <a:pPr algn="ctr">
                <a:spcAft>
                  <a:spcPts val="600"/>
                </a:spcAft>
              </a:pPr>
              <a:r>
                <a:rPr lang="en-AU" sz="1000" dirty="0">
                  <a:solidFill>
                    <a:schemeClr val="tx2"/>
                  </a:solidFill>
                </a:rPr>
                <a:t>and comparing your current processes with ‘better practice’ to determine areas for improvement. </a:t>
              </a:r>
            </a:p>
          </p:txBody>
        </p:sp>
        <p:sp>
          <p:nvSpPr>
            <p:cNvPr id="6" name="Rectangle 5">
              <a:extLst>
                <a:ext uri="{FF2B5EF4-FFF2-40B4-BE49-F238E27FC236}">
                  <a16:creationId xmlns:a16="http://schemas.microsoft.com/office/drawing/2014/main" id="{61871A36-9626-BA9B-B77C-9DB7604B9ADD}"/>
                </a:ext>
              </a:extLst>
            </p:cNvPr>
            <p:cNvSpPr/>
            <p:nvPr/>
          </p:nvSpPr>
          <p:spPr>
            <a:xfrm>
              <a:off x="540000" y="1121310"/>
              <a:ext cx="1294480" cy="1490891"/>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oAutofit/>
            </a:bodyPr>
            <a:lstStyle/>
            <a:p>
              <a:pPr algn="ctr">
                <a:spcAft>
                  <a:spcPts val="600"/>
                </a:spcAft>
              </a:pPr>
              <a:r>
                <a:rPr lang="en-AU" sz="1000" b="1" dirty="0">
                  <a:solidFill>
                    <a:schemeClr val="tx2"/>
                  </a:solidFill>
                  <a:latin typeface="VIC SemiBold" panose="00000700000000000000"/>
                </a:rPr>
                <a:t>OVERVIEW</a:t>
              </a:r>
            </a:p>
            <a:p>
              <a:pPr algn="ctr">
                <a:spcAft>
                  <a:spcPts val="600"/>
                </a:spcAft>
              </a:pPr>
              <a:r>
                <a:rPr lang="en-AU" sz="1000" dirty="0">
                  <a:solidFill>
                    <a:schemeClr val="tx2"/>
                  </a:solidFill>
                </a:rPr>
                <a:t>Use this Playbook to implement ‘better practice’ compliance monitoring inspections…</a:t>
              </a:r>
            </a:p>
          </p:txBody>
        </p:sp>
        <p:sp>
          <p:nvSpPr>
            <p:cNvPr id="7" name="Rectangle 6">
              <a:extLst>
                <a:ext uri="{FF2B5EF4-FFF2-40B4-BE49-F238E27FC236}">
                  <a16:creationId xmlns:a16="http://schemas.microsoft.com/office/drawing/2014/main" id="{7FAE1D1D-9B0F-DD78-7A18-8DE763959404}"/>
                </a:ext>
              </a:extLst>
            </p:cNvPr>
            <p:cNvSpPr/>
            <p:nvPr/>
          </p:nvSpPr>
          <p:spPr>
            <a:xfrm>
              <a:off x="540000" y="2630057"/>
              <a:ext cx="1294480" cy="1234774"/>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oAutofit/>
            </a:bodyPr>
            <a:lstStyle/>
            <a:p>
              <a:pPr algn="ctr">
                <a:spcAft>
                  <a:spcPts val="600"/>
                </a:spcAft>
              </a:pPr>
              <a:r>
                <a:rPr lang="en-AU" sz="1000" b="1" dirty="0">
                  <a:solidFill>
                    <a:schemeClr val="bg1"/>
                  </a:solidFill>
                  <a:latin typeface="VIC SemiBold" panose="00000700000000000000"/>
                </a:rPr>
                <a:t>PART A</a:t>
              </a:r>
            </a:p>
            <a:p>
              <a:pPr algn="ctr">
                <a:spcAft>
                  <a:spcPts val="600"/>
                </a:spcAft>
              </a:pPr>
              <a:r>
                <a:rPr lang="en-AU" sz="1000" dirty="0">
                  <a:solidFill>
                    <a:schemeClr val="bg1"/>
                  </a:solidFill>
                </a:rPr>
                <a:t>by reviewing the foundations that underpin ‘better practice’...</a:t>
              </a:r>
            </a:p>
          </p:txBody>
        </p:sp>
      </p:grpSp>
      <p:sp>
        <p:nvSpPr>
          <p:cNvPr id="2" name="Rectangle 1">
            <a:extLst>
              <a:ext uri="{FF2B5EF4-FFF2-40B4-BE49-F238E27FC236}">
                <a16:creationId xmlns:a16="http://schemas.microsoft.com/office/drawing/2014/main" id="{BE1641F0-5237-7041-8A26-98852EE7671B}"/>
              </a:ext>
            </a:extLst>
          </p:cNvPr>
          <p:cNvSpPr/>
          <p:nvPr/>
        </p:nvSpPr>
        <p:spPr>
          <a:xfrm>
            <a:off x="1790700" y="2765474"/>
            <a:ext cx="1826149" cy="447270"/>
          </a:xfrm>
          <a:prstGeom prst="rect">
            <a:avLst/>
          </a:prstGeom>
          <a:noFill/>
          <a:ln w="19050" cap="rnd">
            <a:solidFill>
              <a:schemeClr val="accent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lgn="ctr"/>
            <a:r>
              <a:rPr lang="en-AU" sz="1000">
                <a:solidFill>
                  <a:schemeClr val="bg1"/>
                </a:solidFill>
                <a:latin typeface="+mj-lt"/>
              </a:rPr>
              <a:t>Understand your </a:t>
            </a:r>
            <a:br>
              <a:rPr lang="en-AU" sz="1000">
                <a:solidFill>
                  <a:schemeClr val="bg1"/>
                </a:solidFill>
                <a:latin typeface="+mj-lt"/>
              </a:rPr>
            </a:br>
            <a:r>
              <a:rPr lang="en-AU" sz="1000" b="1">
                <a:solidFill>
                  <a:schemeClr val="bg1"/>
                </a:solidFill>
                <a:latin typeface="+mj-lt"/>
              </a:rPr>
              <a:t>regulatory approach</a:t>
            </a:r>
          </a:p>
        </p:txBody>
      </p:sp>
      <p:sp>
        <p:nvSpPr>
          <p:cNvPr id="4" name="Rectangle 3">
            <a:extLst>
              <a:ext uri="{FF2B5EF4-FFF2-40B4-BE49-F238E27FC236}">
                <a16:creationId xmlns:a16="http://schemas.microsoft.com/office/drawing/2014/main" id="{B93B06D0-938D-E640-B5AA-F99CEB8CC46A}"/>
              </a:ext>
            </a:extLst>
          </p:cNvPr>
          <p:cNvSpPr/>
          <p:nvPr/>
        </p:nvSpPr>
        <p:spPr>
          <a:xfrm>
            <a:off x="3692296" y="2762412"/>
            <a:ext cx="1826149" cy="447270"/>
          </a:xfrm>
          <a:prstGeom prst="rect">
            <a:avLst/>
          </a:prstGeom>
          <a:noFill/>
          <a:ln w="19050" cap="rnd">
            <a:solidFill>
              <a:schemeClr val="accent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lgn="ctr"/>
            <a:r>
              <a:rPr lang="en-AU" sz="1000">
                <a:solidFill>
                  <a:schemeClr val="bg1"/>
                </a:solidFill>
                <a:latin typeface="+mj-lt"/>
              </a:rPr>
              <a:t>Consider related </a:t>
            </a:r>
            <a:r>
              <a:rPr lang="en-AU" sz="1000" b="1">
                <a:solidFill>
                  <a:schemeClr val="bg1"/>
                </a:solidFill>
                <a:latin typeface="+mj-lt"/>
              </a:rPr>
              <a:t>activities and functions</a:t>
            </a:r>
          </a:p>
        </p:txBody>
      </p:sp>
      <p:sp>
        <p:nvSpPr>
          <p:cNvPr id="9" name="Rectangle 8">
            <a:extLst>
              <a:ext uri="{FF2B5EF4-FFF2-40B4-BE49-F238E27FC236}">
                <a16:creationId xmlns:a16="http://schemas.microsoft.com/office/drawing/2014/main" id="{C0B96F7F-C972-1D23-6127-56F9FDA771E8}"/>
              </a:ext>
            </a:extLst>
          </p:cNvPr>
          <p:cNvSpPr/>
          <p:nvPr/>
        </p:nvSpPr>
        <p:spPr>
          <a:xfrm>
            <a:off x="5593892" y="2765474"/>
            <a:ext cx="1826149" cy="447270"/>
          </a:xfrm>
          <a:prstGeom prst="rect">
            <a:avLst/>
          </a:prstGeom>
          <a:noFill/>
          <a:ln w="19050" cap="rnd">
            <a:solidFill>
              <a:schemeClr val="accent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lgn="ctr"/>
            <a:r>
              <a:rPr lang="en-AU" sz="1000">
                <a:solidFill>
                  <a:schemeClr val="bg1"/>
                </a:solidFill>
                <a:latin typeface="+mj-lt"/>
              </a:rPr>
              <a:t>Reflect on your strategic</a:t>
            </a:r>
            <a:br>
              <a:rPr lang="en-AU" sz="1000">
                <a:solidFill>
                  <a:schemeClr val="bg1"/>
                </a:solidFill>
                <a:latin typeface="+mj-lt"/>
              </a:rPr>
            </a:br>
            <a:r>
              <a:rPr lang="en-AU" sz="1000">
                <a:solidFill>
                  <a:schemeClr val="bg1"/>
                </a:solidFill>
                <a:latin typeface="+mj-lt"/>
              </a:rPr>
              <a:t> </a:t>
            </a:r>
            <a:r>
              <a:rPr lang="en-AU" sz="1000" b="1">
                <a:solidFill>
                  <a:schemeClr val="bg1"/>
                </a:solidFill>
                <a:latin typeface="+mj-lt"/>
              </a:rPr>
              <a:t>inspection mix</a:t>
            </a:r>
          </a:p>
        </p:txBody>
      </p:sp>
      <p:sp>
        <p:nvSpPr>
          <p:cNvPr id="10" name="Rectangle 9">
            <a:extLst>
              <a:ext uri="{FF2B5EF4-FFF2-40B4-BE49-F238E27FC236}">
                <a16:creationId xmlns:a16="http://schemas.microsoft.com/office/drawing/2014/main" id="{FE15F0B5-8AA1-8809-05DF-6924E99CFC7F}"/>
              </a:ext>
            </a:extLst>
          </p:cNvPr>
          <p:cNvSpPr/>
          <p:nvPr/>
        </p:nvSpPr>
        <p:spPr>
          <a:xfrm>
            <a:off x="1790700" y="3282144"/>
            <a:ext cx="2444986" cy="447270"/>
          </a:xfrm>
          <a:prstGeom prst="rect">
            <a:avLst/>
          </a:prstGeom>
          <a:noFill/>
          <a:ln w="19050" cap="rnd">
            <a:solidFill>
              <a:schemeClr val="accent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lgn="ctr"/>
            <a:r>
              <a:rPr lang="en-AU" sz="1000">
                <a:solidFill>
                  <a:schemeClr val="bg1"/>
                </a:solidFill>
                <a:latin typeface="+mj-lt"/>
              </a:rPr>
              <a:t>Consider your </a:t>
            </a:r>
            <a:r>
              <a:rPr lang="en-AU" sz="1000" b="1">
                <a:solidFill>
                  <a:schemeClr val="bg1"/>
                </a:solidFill>
                <a:latin typeface="+mj-lt"/>
              </a:rPr>
              <a:t>strategic </a:t>
            </a:r>
            <a:br>
              <a:rPr lang="en-AU" sz="1000" b="1">
                <a:solidFill>
                  <a:schemeClr val="bg1"/>
                </a:solidFill>
                <a:latin typeface="+mj-lt"/>
              </a:rPr>
            </a:br>
            <a:r>
              <a:rPr lang="en-AU" sz="1000" b="1">
                <a:solidFill>
                  <a:schemeClr val="bg1"/>
                </a:solidFill>
                <a:latin typeface="+mj-lt"/>
              </a:rPr>
              <a:t>resource allocation</a:t>
            </a:r>
          </a:p>
        </p:txBody>
      </p:sp>
      <p:sp>
        <p:nvSpPr>
          <p:cNvPr id="11" name="Rectangle 10">
            <a:extLst>
              <a:ext uri="{FF2B5EF4-FFF2-40B4-BE49-F238E27FC236}">
                <a16:creationId xmlns:a16="http://schemas.microsoft.com/office/drawing/2014/main" id="{102DDB3B-EE56-4198-DD85-50B985927DC5}"/>
              </a:ext>
            </a:extLst>
          </p:cNvPr>
          <p:cNvSpPr/>
          <p:nvPr/>
        </p:nvSpPr>
        <p:spPr>
          <a:xfrm>
            <a:off x="4333676" y="3282144"/>
            <a:ext cx="2444986" cy="447270"/>
          </a:xfrm>
          <a:prstGeom prst="rect">
            <a:avLst/>
          </a:prstGeom>
          <a:noFill/>
          <a:ln w="19050" cap="rnd">
            <a:solidFill>
              <a:schemeClr val="accent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lgn="ctr"/>
            <a:r>
              <a:rPr lang="en-AU" sz="1000">
                <a:solidFill>
                  <a:schemeClr val="bg1"/>
                </a:solidFill>
                <a:latin typeface="+mj-lt"/>
              </a:rPr>
              <a:t>Review your </a:t>
            </a:r>
            <a:r>
              <a:rPr lang="en-AU" sz="1000" b="1">
                <a:solidFill>
                  <a:schemeClr val="bg1"/>
                </a:solidFill>
                <a:latin typeface="+mj-lt"/>
              </a:rPr>
              <a:t>data and intelligence </a:t>
            </a:r>
            <a:br>
              <a:rPr lang="en-AU" sz="1000" b="1">
                <a:solidFill>
                  <a:schemeClr val="bg1"/>
                </a:solidFill>
                <a:latin typeface="+mj-lt"/>
              </a:rPr>
            </a:br>
            <a:r>
              <a:rPr lang="en-AU" sz="1000" b="1">
                <a:solidFill>
                  <a:schemeClr val="bg1"/>
                </a:solidFill>
                <a:latin typeface="+mj-lt"/>
              </a:rPr>
              <a:t>practices </a:t>
            </a:r>
            <a:r>
              <a:rPr lang="en-AU" sz="1000">
                <a:solidFill>
                  <a:schemeClr val="bg1"/>
                </a:solidFill>
                <a:latin typeface="+mj-lt"/>
              </a:rPr>
              <a:t>to inform risk analysis</a:t>
            </a:r>
          </a:p>
        </p:txBody>
      </p:sp>
      <p:sp>
        <p:nvSpPr>
          <p:cNvPr id="14" name="Rectangle 13">
            <a:extLst>
              <a:ext uri="{FF2B5EF4-FFF2-40B4-BE49-F238E27FC236}">
                <a16:creationId xmlns:a16="http://schemas.microsoft.com/office/drawing/2014/main" id="{BA1FC4F1-B901-605C-E873-678E8EF65A78}"/>
              </a:ext>
            </a:extLst>
          </p:cNvPr>
          <p:cNvSpPr/>
          <p:nvPr/>
        </p:nvSpPr>
        <p:spPr>
          <a:xfrm>
            <a:off x="7495489" y="2765474"/>
            <a:ext cx="1826149" cy="447270"/>
          </a:xfrm>
          <a:prstGeom prst="rect">
            <a:avLst/>
          </a:prstGeom>
          <a:noFill/>
          <a:ln w="19050" cap="rnd">
            <a:solidFill>
              <a:schemeClr val="accent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lgn="ctr"/>
            <a:r>
              <a:rPr lang="en-AU" sz="1000">
                <a:solidFill>
                  <a:schemeClr val="bg1"/>
                </a:solidFill>
                <a:latin typeface="+mj-lt"/>
              </a:rPr>
              <a:t>Enable </a:t>
            </a:r>
            <a:r>
              <a:rPr lang="en-AU" sz="1000" b="1">
                <a:solidFill>
                  <a:schemeClr val="bg1"/>
                </a:solidFill>
                <a:latin typeface="+mj-lt"/>
              </a:rPr>
              <a:t>continuous improvement</a:t>
            </a:r>
          </a:p>
        </p:txBody>
      </p:sp>
      <p:sp>
        <p:nvSpPr>
          <p:cNvPr id="16" name="Rectangle 15">
            <a:extLst>
              <a:ext uri="{FF2B5EF4-FFF2-40B4-BE49-F238E27FC236}">
                <a16:creationId xmlns:a16="http://schemas.microsoft.com/office/drawing/2014/main" id="{AAFE2F35-4727-2396-A189-91D76BE60232}"/>
              </a:ext>
            </a:extLst>
          </p:cNvPr>
          <p:cNvSpPr/>
          <p:nvPr/>
        </p:nvSpPr>
        <p:spPr>
          <a:xfrm>
            <a:off x="6876652" y="3282144"/>
            <a:ext cx="2444986" cy="447270"/>
          </a:xfrm>
          <a:prstGeom prst="rect">
            <a:avLst/>
          </a:prstGeom>
          <a:noFill/>
          <a:ln w="19050" cap="rnd">
            <a:solidFill>
              <a:schemeClr val="accent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lgn="ctr"/>
            <a:r>
              <a:rPr lang="en-AU" sz="1000" dirty="0">
                <a:solidFill>
                  <a:schemeClr val="bg1"/>
                </a:solidFill>
                <a:latin typeface="+mj-lt"/>
              </a:rPr>
              <a:t>Review your </a:t>
            </a:r>
            <a:br>
              <a:rPr lang="en-AU" sz="1000" dirty="0">
                <a:solidFill>
                  <a:schemeClr val="bg1"/>
                </a:solidFill>
                <a:latin typeface="+mj-lt"/>
              </a:rPr>
            </a:br>
            <a:r>
              <a:rPr lang="en-AU" sz="1000" b="1" dirty="0">
                <a:solidFill>
                  <a:schemeClr val="bg1"/>
                </a:solidFill>
                <a:latin typeface="+mj-lt"/>
              </a:rPr>
              <a:t>digital systems and tools</a:t>
            </a:r>
          </a:p>
        </p:txBody>
      </p:sp>
      <p:sp>
        <p:nvSpPr>
          <p:cNvPr id="18" name="Rectangle 17">
            <a:extLst>
              <a:ext uri="{FF2B5EF4-FFF2-40B4-BE49-F238E27FC236}">
                <a16:creationId xmlns:a16="http://schemas.microsoft.com/office/drawing/2014/main" id="{05D4B1AA-5ADE-C10D-8D82-9FB1755D1A89}"/>
              </a:ext>
            </a:extLst>
          </p:cNvPr>
          <p:cNvSpPr/>
          <p:nvPr/>
        </p:nvSpPr>
        <p:spPr>
          <a:xfrm>
            <a:off x="1778518" y="4034454"/>
            <a:ext cx="7552093" cy="2105995"/>
          </a:xfrm>
          <a:prstGeom prst="rect">
            <a:avLst/>
          </a:prstGeom>
          <a:noFill/>
          <a:ln w="9525" cap="rnd">
            <a:solidFill>
              <a:srgbClr val="4C5569"/>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lgn="ctr"/>
            <a:endParaRPr lang="en-AU" sz="1000" b="1">
              <a:solidFill>
                <a:schemeClr val="bg1"/>
              </a:solidFill>
              <a:latin typeface="+mj-lt"/>
            </a:endParaRPr>
          </a:p>
        </p:txBody>
      </p:sp>
      <p:grpSp>
        <p:nvGrpSpPr>
          <p:cNvPr id="111" name="Group 110">
            <a:extLst>
              <a:ext uri="{FF2B5EF4-FFF2-40B4-BE49-F238E27FC236}">
                <a16:creationId xmlns:a16="http://schemas.microsoft.com/office/drawing/2014/main" id="{F9D7929F-85BD-08D5-7BAA-050AA36E29F5}"/>
              </a:ext>
            </a:extLst>
          </p:cNvPr>
          <p:cNvGrpSpPr/>
          <p:nvPr/>
        </p:nvGrpSpPr>
        <p:grpSpPr>
          <a:xfrm>
            <a:off x="3770014" y="4133390"/>
            <a:ext cx="5500488" cy="1918159"/>
            <a:chOff x="10208914" y="4133390"/>
            <a:chExt cx="5500488" cy="1918159"/>
          </a:xfrm>
        </p:grpSpPr>
        <p:sp>
          <p:nvSpPr>
            <p:cNvPr id="23" name="Rectangle 22">
              <a:extLst>
                <a:ext uri="{FF2B5EF4-FFF2-40B4-BE49-F238E27FC236}">
                  <a16:creationId xmlns:a16="http://schemas.microsoft.com/office/drawing/2014/main" id="{5A406F3A-5567-34BA-A3FC-93D1CE7C1895}"/>
                </a:ext>
              </a:extLst>
            </p:cNvPr>
            <p:cNvSpPr/>
            <p:nvPr/>
          </p:nvSpPr>
          <p:spPr>
            <a:xfrm>
              <a:off x="14507537" y="4175864"/>
              <a:ext cx="1201865" cy="186775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t">
              <a:noAutofit/>
            </a:bodyPr>
            <a:lstStyle/>
            <a:p>
              <a:pPr algn="ctr">
                <a:spcAft>
                  <a:spcPts val="300"/>
                </a:spcAft>
              </a:pPr>
              <a:r>
                <a:rPr lang="en-AU" sz="1000" b="1">
                  <a:solidFill>
                    <a:schemeClr val="tx2"/>
                  </a:solidFill>
                  <a:latin typeface="VIC SemiBold" panose="00000700000000000000"/>
                </a:rPr>
                <a:t>DOWNSTREAM ACTIONS</a:t>
              </a:r>
            </a:p>
            <a:p>
              <a:pPr marL="171450" indent="-171450">
                <a:spcAft>
                  <a:spcPts val="300"/>
                </a:spcAft>
                <a:buClr>
                  <a:srgbClr val="4C5569"/>
                </a:buClr>
                <a:buFont typeface="Arial" panose="020B0604020202020204" pitchFamily="34" charset="0"/>
                <a:buChar char="•"/>
              </a:pPr>
              <a:r>
                <a:rPr lang="en-AU" sz="1000">
                  <a:solidFill>
                    <a:schemeClr val="tx2"/>
                  </a:solidFill>
                </a:rPr>
                <a:t>Remedial enforcement</a:t>
              </a:r>
            </a:p>
            <a:p>
              <a:pPr marL="171450" indent="-171450">
                <a:spcAft>
                  <a:spcPts val="300"/>
                </a:spcAft>
                <a:buClr>
                  <a:srgbClr val="4C5569"/>
                </a:buClr>
                <a:buFont typeface="Arial" panose="020B0604020202020204" pitchFamily="34" charset="0"/>
                <a:buChar char="•"/>
              </a:pPr>
              <a:r>
                <a:rPr lang="en-AU" sz="1000">
                  <a:solidFill>
                    <a:schemeClr val="tx2"/>
                  </a:solidFill>
                </a:rPr>
                <a:t>Investigations</a:t>
              </a:r>
            </a:p>
            <a:p>
              <a:pPr marL="171450" indent="-171450">
                <a:spcAft>
                  <a:spcPts val="300"/>
                </a:spcAft>
                <a:buClr>
                  <a:srgbClr val="4C5569"/>
                </a:buClr>
                <a:buFont typeface="Arial" panose="020B0604020202020204" pitchFamily="34" charset="0"/>
                <a:buChar char="•"/>
              </a:pPr>
              <a:r>
                <a:rPr lang="en-AU" sz="1000">
                  <a:solidFill>
                    <a:schemeClr val="tx2"/>
                  </a:solidFill>
                </a:rPr>
                <a:t>Sanctions</a:t>
              </a:r>
            </a:p>
          </p:txBody>
        </p:sp>
        <p:sp>
          <p:nvSpPr>
            <p:cNvPr id="26" name="Rectangle 25">
              <a:extLst>
                <a:ext uri="{FF2B5EF4-FFF2-40B4-BE49-F238E27FC236}">
                  <a16:creationId xmlns:a16="http://schemas.microsoft.com/office/drawing/2014/main" id="{7B7B28A5-D7AE-69D1-5FBF-88BE7554F764}"/>
                </a:ext>
              </a:extLst>
            </p:cNvPr>
            <p:cNvSpPr/>
            <p:nvPr/>
          </p:nvSpPr>
          <p:spPr>
            <a:xfrm>
              <a:off x="14507537" y="4133390"/>
              <a:ext cx="1201865" cy="42473"/>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ctr">
              <a:noAutofit/>
            </a:bodyPr>
            <a:lstStyle/>
            <a:p>
              <a:pPr algn="ctr">
                <a:spcAft>
                  <a:spcPts val="600"/>
                </a:spcAft>
              </a:pPr>
              <a:endParaRPr lang="en-AU" sz="1000">
                <a:solidFill>
                  <a:schemeClr val="tx2"/>
                </a:solidFill>
              </a:endParaRPr>
            </a:p>
          </p:txBody>
        </p:sp>
        <p:sp>
          <p:nvSpPr>
            <p:cNvPr id="33" name="Isosceles Triangle 32">
              <a:extLst>
                <a:ext uri="{FF2B5EF4-FFF2-40B4-BE49-F238E27FC236}">
                  <a16:creationId xmlns:a16="http://schemas.microsoft.com/office/drawing/2014/main" id="{E2337557-0157-916F-1BA7-330D808D0E58}"/>
                </a:ext>
              </a:extLst>
            </p:cNvPr>
            <p:cNvSpPr/>
            <p:nvPr/>
          </p:nvSpPr>
          <p:spPr>
            <a:xfrm rot="5400000">
              <a:off x="10171814" y="4963974"/>
              <a:ext cx="159389" cy="85190"/>
            </a:xfrm>
            <a:prstGeom prst="triangle">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tx2"/>
                </a:solidFill>
              </a:endParaRPr>
            </a:p>
          </p:txBody>
        </p:sp>
        <p:sp>
          <p:nvSpPr>
            <p:cNvPr id="37" name="Isosceles Triangle 36">
              <a:extLst>
                <a:ext uri="{FF2B5EF4-FFF2-40B4-BE49-F238E27FC236}">
                  <a16:creationId xmlns:a16="http://schemas.microsoft.com/office/drawing/2014/main" id="{8DCEB02F-FC36-C1FF-81AA-5C495B938DF2}"/>
                </a:ext>
              </a:extLst>
            </p:cNvPr>
            <p:cNvSpPr/>
            <p:nvPr/>
          </p:nvSpPr>
          <p:spPr>
            <a:xfrm rot="5400000">
              <a:off x="14377460" y="4963978"/>
              <a:ext cx="159389" cy="85190"/>
            </a:xfrm>
            <a:prstGeom prst="triangle">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tx2"/>
                </a:solidFill>
              </a:endParaRPr>
            </a:p>
          </p:txBody>
        </p:sp>
        <p:sp>
          <p:nvSpPr>
            <p:cNvPr id="38" name="Rectangle 37">
              <a:extLst>
                <a:ext uri="{FF2B5EF4-FFF2-40B4-BE49-F238E27FC236}">
                  <a16:creationId xmlns:a16="http://schemas.microsoft.com/office/drawing/2014/main" id="{4793A491-B04C-8DF4-CE85-4E4F00E95BA3}"/>
                </a:ext>
              </a:extLst>
            </p:cNvPr>
            <p:cNvSpPr/>
            <p:nvPr/>
          </p:nvSpPr>
          <p:spPr>
            <a:xfrm>
              <a:off x="10301890" y="4140480"/>
              <a:ext cx="4104883" cy="1911069"/>
            </a:xfrm>
            <a:prstGeom prst="rect">
              <a:avLst/>
            </a:prstGeom>
            <a:solidFill>
              <a:schemeClr val="bg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spcAft>
                  <a:spcPts val="600"/>
                </a:spcAft>
              </a:pPr>
              <a:endParaRPr lang="en-AU" sz="1000">
                <a:solidFill>
                  <a:schemeClr val="tx2"/>
                </a:solidFill>
              </a:endParaRPr>
            </a:p>
          </p:txBody>
        </p:sp>
        <p:sp>
          <p:nvSpPr>
            <p:cNvPr id="39" name="Rectangle 38">
              <a:extLst>
                <a:ext uri="{FF2B5EF4-FFF2-40B4-BE49-F238E27FC236}">
                  <a16:creationId xmlns:a16="http://schemas.microsoft.com/office/drawing/2014/main" id="{E0069B05-6897-3BCF-C7B2-56FB3603E3B6}"/>
                </a:ext>
              </a:extLst>
            </p:cNvPr>
            <p:cNvSpPr/>
            <p:nvPr/>
          </p:nvSpPr>
          <p:spPr>
            <a:xfrm>
              <a:off x="10301889" y="4139020"/>
              <a:ext cx="2996359" cy="215987"/>
            </a:xfrm>
            <a:prstGeom prst="rect">
              <a:avLst/>
            </a:prstGeom>
            <a:solidFill>
              <a:srgbClr val="4C5569"/>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spcAft>
                  <a:spcPts val="300"/>
                </a:spcAft>
              </a:pPr>
              <a:r>
                <a:rPr lang="en-AU" sz="1000" b="1">
                  <a:solidFill>
                    <a:schemeClr val="tx2"/>
                  </a:solidFill>
                  <a:latin typeface="VIC SemiBold" panose="00000700000000000000" pitchFamily="50" charset="0"/>
                </a:rPr>
                <a:t>BETTER PRACTICE INSPECTION PROCESS</a:t>
              </a:r>
            </a:p>
          </p:txBody>
        </p:sp>
        <p:sp>
          <p:nvSpPr>
            <p:cNvPr id="40" name="Freeform: Shape 39">
              <a:extLst>
                <a:ext uri="{FF2B5EF4-FFF2-40B4-BE49-F238E27FC236}">
                  <a16:creationId xmlns:a16="http://schemas.microsoft.com/office/drawing/2014/main" id="{DE88CE25-CD4B-E207-ABF5-D93E549E39F1}"/>
                </a:ext>
              </a:extLst>
            </p:cNvPr>
            <p:cNvSpPr/>
            <p:nvPr/>
          </p:nvSpPr>
          <p:spPr>
            <a:xfrm>
              <a:off x="13298248" y="4146225"/>
              <a:ext cx="1102772" cy="1897388"/>
            </a:xfrm>
            <a:custGeom>
              <a:avLst/>
              <a:gdLst>
                <a:gd name="connsiteX0" fmla="*/ 0 w 6205182"/>
                <a:gd name="connsiteY0" fmla="*/ 0 h 1323833"/>
                <a:gd name="connsiteX1" fmla="*/ 6205182 w 6205182"/>
                <a:gd name="connsiteY1" fmla="*/ 0 h 1323833"/>
                <a:gd name="connsiteX2" fmla="*/ 6205182 w 6205182"/>
                <a:gd name="connsiteY2" fmla="*/ 1314734 h 1323833"/>
                <a:gd name="connsiteX3" fmla="*/ 6205182 w 6205182"/>
                <a:gd name="connsiteY3" fmla="*/ 1323833 h 1323833"/>
              </a:gdLst>
              <a:ahLst/>
              <a:cxnLst>
                <a:cxn ang="0">
                  <a:pos x="connsiteX0" y="connsiteY0"/>
                </a:cxn>
                <a:cxn ang="0">
                  <a:pos x="connsiteX1" y="connsiteY1"/>
                </a:cxn>
                <a:cxn ang="0">
                  <a:pos x="connsiteX2" y="connsiteY2"/>
                </a:cxn>
                <a:cxn ang="0">
                  <a:pos x="connsiteX3" y="connsiteY3"/>
                </a:cxn>
              </a:cxnLst>
              <a:rect l="l" t="t" r="r" b="b"/>
              <a:pathLst>
                <a:path w="6205182" h="1323833">
                  <a:moveTo>
                    <a:pt x="0" y="0"/>
                  </a:moveTo>
                  <a:lnTo>
                    <a:pt x="6205182" y="0"/>
                  </a:lnTo>
                  <a:lnTo>
                    <a:pt x="6205182" y="1314734"/>
                  </a:lnTo>
                  <a:lnTo>
                    <a:pt x="6205182" y="1323833"/>
                  </a:lnTo>
                </a:path>
              </a:pathLst>
            </a:custGeom>
            <a:noFill/>
            <a:ln w="12700">
              <a:solidFill>
                <a:schemeClr val="bg1">
                  <a:alpha val="2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tx2"/>
                </a:solidFill>
              </a:endParaRPr>
            </a:p>
          </p:txBody>
        </p:sp>
        <p:sp>
          <p:nvSpPr>
            <p:cNvPr id="41" name="Rectangle 40">
              <a:extLst>
                <a:ext uri="{FF2B5EF4-FFF2-40B4-BE49-F238E27FC236}">
                  <a16:creationId xmlns:a16="http://schemas.microsoft.com/office/drawing/2014/main" id="{D9DA6704-CBA3-57AE-C375-EEEB55424266}"/>
                </a:ext>
              </a:extLst>
            </p:cNvPr>
            <p:cNvSpPr/>
            <p:nvPr/>
          </p:nvSpPr>
          <p:spPr>
            <a:xfrm>
              <a:off x="10374942" y="4412699"/>
              <a:ext cx="3953022" cy="215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Aft>
                  <a:spcPts val="300"/>
                </a:spcAft>
              </a:pPr>
              <a:r>
                <a:rPr lang="en-AU" sz="1000" b="1">
                  <a:solidFill>
                    <a:schemeClr val="tx2"/>
                  </a:solidFill>
                  <a:latin typeface="VIC SemiBold" panose="00000700000000000000" pitchFamily="50" charset="0"/>
                </a:rPr>
                <a:t>INSPECTION ACTIVITIES</a:t>
              </a:r>
            </a:p>
          </p:txBody>
        </p:sp>
        <p:sp>
          <p:nvSpPr>
            <p:cNvPr id="42" name="Rectangle 41">
              <a:extLst>
                <a:ext uri="{FF2B5EF4-FFF2-40B4-BE49-F238E27FC236}">
                  <a16:creationId xmlns:a16="http://schemas.microsoft.com/office/drawing/2014/main" id="{5CA3A994-8D0E-C8BB-B1B3-923FBD9B1AE3}"/>
                </a:ext>
              </a:extLst>
            </p:cNvPr>
            <p:cNvSpPr/>
            <p:nvPr/>
          </p:nvSpPr>
          <p:spPr>
            <a:xfrm>
              <a:off x="10374942" y="4678363"/>
              <a:ext cx="749583" cy="822482"/>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a:solidFill>
                    <a:schemeClr val="tx2"/>
                  </a:solidFill>
                  <a:latin typeface="VIC" panose="00000500000000000000" pitchFamily="50" charset="0"/>
                </a:rPr>
                <a:t>TRIGGER AND FOCUS</a:t>
              </a:r>
            </a:p>
          </p:txBody>
        </p:sp>
        <p:sp>
          <p:nvSpPr>
            <p:cNvPr id="43" name="Rectangle 42">
              <a:extLst>
                <a:ext uri="{FF2B5EF4-FFF2-40B4-BE49-F238E27FC236}">
                  <a16:creationId xmlns:a16="http://schemas.microsoft.com/office/drawing/2014/main" id="{4604122F-7ED4-F9D3-EEE3-73E05FAFECEC}"/>
                </a:ext>
              </a:extLst>
            </p:cNvPr>
            <p:cNvSpPr/>
            <p:nvPr/>
          </p:nvSpPr>
          <p:spPr>
            <a:xfrm>
              <a:off x="11175801" y="4678363"/>
              <a:ext cx="749583" cy="822482"/>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a:solidFill>
                    <a:schemeClr val="tx2"/>
                  </a:solidFill>
                  <a:latin typeface="VIC" panose="00000500000000000000" pitchFamily="50" charset="0"/>
                </a:rPr>
                <a:t>PLAN</a:t>
              </a:r>
            </a:p>
          </p:txBody>
        </p:sp>
        <p:sp>
          <p:nvSpPr>
            <p:cNvPr id="44" name="Rectangle 43">
              <a:extLst>
                <a:ext uri="{FF2B5EF4-FFF2-40B4-BE49-F238E27FC236}">
                  <a16:creationId xmlns:a16="http://schemas.microsoft.com/office/drawing/2014/main" id="{F235BC0E-756E-3526-8B5B-D2C932983538}"/>
                </a:ext>
              </a:extLst>
            </p:cNvPr>
            <p:cNvSpPr/>
            <p:nvPr/>
          </p:nvSpPr>
          <p:spPr>
            <a:xfrm>
              <a:off x="11976661" y="4678363"/>
              <a:ext cx="749583" cy="822482"/>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a:solidFill>
                    <a:schemeClr val="tx2"/>
                  </a:solidFill>
                  <a:latin typeface="VIC" panose="00000500000000000000" pitchFamily="50" charset="0"/>
                </a:rPr>
                <a:t>CONDUCT</a:t>
              </a:r>
            </a:p>
          </p:txBody>
        </p:sp>
        <p:sp>
          <p:nvSpPr>
            <p:cNvPr id="45" name="Rectangle 44">
              <a:extLst>
                <a:ext uri="{FF2B5EF4-FFF2-40B4-BE49-F238E27FC236}">
                  <a16:creationId xmlns:a16="http://schemas.microsoft.com/office/drawing/2014/main" id="{C3872875-E1FC-26C0-D089-D62A5379D8C2}"/>
                </a:ext>
              </a:extLst>
            </p:cNvPr>
            <p:cNvSpPr/>
            <p:nvPr/>
          </p:nvSpPr>
          <p:spPr>
            <a:xfrm>
              <a:off x="12777521" y="4678363"/>
              <a:ext cx="749583" cy="822482"/>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a:solidFill>
                    <a:schemeClr val="tx2"/>
                  </a:solidFill>
                  <a:latin typeface="VIC" panose="00000500000000000000" pitchFamily="50" charset="0"/>
                </a:rPr>
                <a:t>RECORD AND ASSESS</a:t>
              </a:r>
            </a:p>
          </p:txBody>
        </p:sp>
        <p:sp>
          <p:nvSpPr>
            <p:cNvPr id="46" name="Rectangle 45">
              <a:extLst>
                <a:ext uri="{FF2B5EF4-FFF2-40B4-BE49-F238E27FC236}">
                  <a16:creationId xmlns:a16="http://schemas.microsoft.com/office/drawing/2014/main" id="{CF705382-B04F-DBC4-5A52-A2D2D65C38C7}"/>
                </a:ext>
              </a:extLst>
            </p:cNvPr>
            <p:cNvSpPr/>
            <p:nvPr/>
          </p:nvSpPr>
          <p:spPr>
            <a:xfrm>
              <a:off x="13578381" y="4678362"/>
              <a:ext cx="749583" cy="822482"/>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a:solidFill>
                    <a:schemeClr val="tx2"/>
                  </a:solidFill>
                  <a:latin typeface="VIC" panose="00000500000000000000" pitchFamily="50" charset="0"/>
                </a:rPr>
                <a:t>CLOSE OUT</a:t>
              </a:r>
            </a:p>
          </p:txBody>
        </p:sp>
        <p:cxnSp>
          <p:nvCxnSpPr>
            <p:cNvPr id="48" name="Straight Connector 47">
              <a:extLst>
                <a:ext uri="{FF2B5EF4-FFF2-40B4-BE49-F238E27FC236}">
                  <a16:creationId xmlns:a16="http://schemas.microsoft.com/office/drawing/2014/main" id="{B5F73B36-2554-D3D1-C95E-D92A45639F74}"/>
                </a:ext>
              </a:extLst>
            </p:cNvPr>
            <p:cNvCxnSpPr>
              <a:cxnSpLocks/>
            </p:cNvCxnSpPr>
            <p:nvPr/>
          </p:nvCxnSpPr>
          <p:spPr>
            <a:xfrm>
              <a:off x="10374942" y="5768344"/>
              <a:ext cx="3953021" cy="0"/>
            </a:xfrm>
            <a:prstGeom prst="line">
              <a:avLst/>
            </a:prstGeom>
            <a:ln w="12700">
              <a:solidFill>
                <a:srgbClr val="4C5569"/>
              </a:solidFill>
            </a:ln>
          </p:spPr>
          <p:style>
            <a:lnRef idx="1">
              <a:schemeClr val="accent1"/>
            </a:lnRef>
            <a:fillRef idx="0">
              <a:schemeClr val="accent1"/>
            </a:fillRef>
            <a:effectRef idx="0">
              <a:schemeClr val="accent1"/>
            </a:effectRef>
            <a:fontRef idx="minor">
              <a:schemeClr val="tx1"/>
            </a:fontRef>
          </p:style>
        </p:cxnSp>
        <p:sp>
          <p:nvSpPr>
            <p:cNvPr id="54" name="Rectangle 53">
              <a:extLst>
                <a:ext uri="{FF2B5EF4-FFF2-40B4-BE49-F238E27FC236}">
                  <a16:creationId xmlns:a16="http://schemas.microsoft.com/office/drawing/2014/main" id="{08B23F64-7B1D-4F77-67D8-53922B233695}"/>
                </a:ext>
              </a:extLst>
            </p:cNvPr>
            <p:cNvSpPr/>
            <p:nvPr/>
          </p:nvSpPr>
          <p:spPr>
            <a:xfrm>
              <a:off x="11559428" y="5679305"/>
              <a:ext cx="1584046" cy="178077"/>
            </a:xfrm>
            <a:prstGeom prst="rect">
              <a:avLst/>
            </a:prstGeom>
            <a:solidFill>
              <a:srgbClr val="2A354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b="1">
                  <a:solidFill>
                    <a:schemeClr val="tx2"/>
                  </a:solidFill>
                  <a:latin typeface="VIC SemiBold" panose="00000700000000000000" pitchFamily="50" charset="0"/>
                </a:rPr>
                <a:t>COVERED IN PART B</a:t>
              </a:r>
            </a:p>
          </p:txBody>
        </p:sp>
        <p:sp>
          <p:nvSpPr>
            <p:cNvPr id="55" name="Right Triangle 54">
              <a:extLst>
                <a:ext uri="{FF2B5EF4-FFF2-40B4-BE49-F238E27FC236}">
                  <a16:creationId xmlns:a16="http://schemas.microsoft.com/office/drawing/2014/main" id="{13965542-6316-DB87-FDF2-FDA9002337D3}"/>
                </a:ext>
              </a:extLst>
            </p:cNvPr>
            <p:cNvSpPr/>
            <p:nvPr/>
          </p:nvSpPr>
          <p:spPr>
            <a:xfrm rot="5400000">
              <a:off x="10375712" y="4679606"/>
              <a:ext cx="98176" cy="95692"/>
            </a:xfrm>
            <a:prstGeom prst="rtTriangle">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tx2"/>
                </a:solidFill>
              </a:endParaRPr>
            </a:p>
          </p:txBody>
        </p:sp>
        <p:sp>
          <p:nvSpPr>
            <p:cNvPr id="62" name="Right Triangle 61">
              <a:extLst>
                <a:ext uri="{FF2B5EF4-FFF2-40B4-BE49-F238E27FC236}">
                  <a16:creationId xmlns:a16="http://schemas.microsoft.com/office/drawing/2014/main" id="{0D502920-FCC6-69FE-9606-E007EF9E2153}"/>
                </a:ext>
              </a:extLst>
            </p:cNvPr>
            <p:cNvSpPr/>
            <p:nvPr/>
          </p:nvSpPr>
          <p:spPr>
            <a:xfrm rot="5400000">
              <a:off x="11176569" y="4679606"/>
              <a:ext cx="98176" cy="95692"/>
            </a:xfrm>
            <a:prstGeom prst="rtTriangle">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tx2"/>
                </a:solidFill>
              </a:endParaRPr>
            </a:p>
          </p:txBody>
        </p:sp>
        <p:sp>
          <p:nvSpPr>
            <p:cNvPr id="63" name="Right Triangle 62">
              <a:extLst>
                <a:ext uri="{FF2B5EF4-FFF2-40B4-BE49-F238E27FC236}">
                  <a16:creationId xmlns:a16="http://schemas.microsoft.com/office/drawing/2014/main" id="{6BE692C1-2C24-67E1-9DF8-9EE9C5381EB7}"/>
                </a:ext>
              </a:extLst>
            </p:cNvPr>
            <p:cNvSpPr/>
            <p:nvPr/>
          </p:nvSpPr>
          <p:spPr>
            <a:xfrm rot="5400000">
              <a:off x="11977427" y="4679630"/>
              <a:ext cx="98177" cy="95692"/>
            </a:xfrm>
            <a:prstGeom prst="rtTriangle">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tx2"/>
                </a:solidFill>
              </a:endParaRPr>
            </a:p>
          </p:txBody>
        </p:sp>
        <p:sp>
          <p:nvSpPr>
            <p:cNvPr id="64" name="Right Triangle 63">
              <a:extLst>
                <a:ext uri="{FF2B5EF4-FFF2-40B4-BE49-F238E27FC236}">
                  <a16:creationId xmlns:a16="http://schemas.microsoft.com/office/drawing/2014/main" id="{10364053-78C9-72D1-EEAA-769C50F02730}"/>
                </a:ext>
              </a:extLst>
            </p:cNvPr>
            <p:cNvSpPr/>
            <p:nvPr/>
          </p:nvSpPr>
          <p:spPr>
            <a:xfrm rot="5400000">
              <a:off x="12778286" y="4679649"/>
              <a:ext cx="98177" cy="95692"/>
            </a:xfrm>
            <a:prstGeom prst="rtTriangle">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tx2"/>
                </a:solidFill>
              </a:endParaRPr>
            </a:p>
          </p:txBody>
        </p:sp>
        <p:sp>
          <p:nvSpPr>
            <p:cNvPr id="65" name="Right Triangle 64">
              <a:extLst>
                <a:ext uri="{FF2B5EF4-FFF2-40B4-BE49-F238E27FC236}">
                  <a16:creationId xmlns:a16="http://schemas.microsoft.com/office/drawing/2014/main" id="{C27FCEF3-B489-048A-85FB-4E42D01DC8D5}"/>
                </a:ext>
              </a:extLst>
            </p:cNvPr>
            <p:cNvSpPr/>
            <p:nvPr/>
          </p:nvSpPr>
          <p:spPr>
            <a:xfrm rot="5400000">
              <a:off x="13579107" y="4679656"/>
              <a:ext cx="98177" cy="95692"/>
            </a:xfrm>
            <a:prstGeom prst="rtTriangle">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tx2"/>
                </a:solidFill>
              </a:endParaRPr>
            </a:p>
          </p:txBody>
        </p:sp>
      </p:grpSp>
      <p:grpSp>
        <p:nvGrpSpPr>
          <p:cNvPr id="73" name="Group 72">
            <a:extLst>
              <a:ext uri="{FF2B5EF4-FFF2-40B4-BE49-F238E27FC236}">
                <a16:creationId xmlns:a16="http://schemas.microsoft.com/office/drawing/2014/main" id="{FE5BE1A2-D9A2-590B-B67F-C7D964831FA4}"/>
              </a:ext>
            </a:extLst>
          </p:cNvPr>
          <p:cNvGrpSpPr/>
          <p:nvPr/>
        </p:nvGrpSpPr>
        <p:grpSpPr>
          <a:xfrm>
            <a:off x="1859711" y="4133390"/>
            <a:ext cx="1896168" cy="1910872"/>
            <a:chOff x="2083658" y="4273528"/>
            <a:chExt cx="2284758" cy="1619634"/>
          </a:xfrm>
        </p:grpSpPr>
        <p:sp>
          <p:nvSpPr>
            <p:cNvPr id="108" name="Rectangle 107">
              <a:extLst>
                <a:ext uri="{FF2B5EF4-FFF2-40B4-BE49-F238E27FC236}">
                  <a16:creationId xmlns:a16="http://schemas.microsoft.com/office/drawing/2014/main" id="{BE2D3FFD-2230-FE2D-9D73-FF4324BDFE58}"/>
                </a:ext>
              </a:extLst>
            </p:cNvPr>
            <p:cNvSpPr/>
            <p:nvPr/>
          </p:nvSpPr>
          <p:spPr>
            <a:xfrm>
              <a:off x="2083658" y="4309527"/>
              <a:ext cx="2284758" cy="1583635"/>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t">
              <a:noAutofit/>
            </a:bodyPr>
            <a:lstStyle/>
            <a:p>
              <a:pPr algn="ctr">
                <a:spcAft>
                  <a:spcPts val="100"/>
                </a:spcAft>
              </a:pPr>
              <a:r>
                <a:rPr lang="en-AU" sz="1000" b="1">
                  <a:solidFill>
                    <a:schemeClr val="tx2"/>
                  </a:solidFill>
                  <a:latin typeface="VIC SemiBold" panose="00000700000000000000"/>
                </a:rPr>
                <a:t>UPSTREAM </a:t>
              </a:r>
              <a:br>
                <a:rPr lang="en-AU" sz="1000" b="1">
                  <a:solidFill>
                    <a:schemeClr val="tx2"/>
                  </a:solidFill>
                  <a:latin typeface="VIC SemiBold" panose="00000700000000000000"/>
                </a:rPr>
              </a:br>
              <a:r>
                <a:rPr lang="en-AU" sz="1000" b="1">
                  <a:solidFill>
                    <a:schemeClr val="tx2"/>
                  </a:solidFill>
                  <a:latin typeface="VIC SemiBold" panose="00000700000000000000"/>
                </a:rPr>
                <a:t>INTELLIGENCE INPUTS</a:t>
              </a:r>
            </a:p>
            <a:p>
              <a:pPr marL="171450" indent="-171450">
                <a:spcAft>
                  <a:spcPts val="100"/>
                </a:spcAft>
                <a:buClr>
                  <a:srgbClr val="4C5569"/>
                </a:buClr>
                <a:buFont typeface="Arial" panose="020B0604020202020204" pitchFamily="34" charset="0"/>
                <a:buChar char="•"/>
              </a:pPr>
              <a:r>
                <a:rPr lang="en-AU" sz="1000">
                  <a:solidFill>
                    <a:schemeClr val="tx2"/>
                  </a:solidFill>
                </a:rPr>
                <a:t>Permissions and conditions</a:t>
              </a:r>
            </a:p>
            <a:p>
              <a:pPr marL="171450" indent="-171450">
                <a:spcAft>
                  <a:spcPts val="100"/>
                </a:spcAft>
                <a:buClr>
                  <a:srgbClr val="4C5569"/>
                </a:buClr>
                <a:buFont typeface="Arial" panose="020B0604020202020204" pitchFamily="34" charset="0"/>
                <a:buChar char="•"/>
              </a:pPr>
              <a:r>
                <a:rPr lang="en-AU" sz="1000">
                  <a:solidFill>
                    <a:schemeClr val="tx2"/>
                  </a:solidFill>
                </a:rPr>
                <a:t>Complaints and referrals</a:t>
              </a:r>
            </a:p>
            <a:p>
              <a:pPr marL="171450" indent="-171450">
                <a:spcAft>
                  <a:spcPts val="100"/>
                </a:spcAft>
                <a:buClr>
                  <a:srgbClr val="4C5569"/>
                </a:buClr>
                <a:buFont typeface="Arial" panose="020B0604020202020204" pitchFamily="34" charset="0"/>
                <a:buChar char="•"/>
              </a:pPr>
              <a:r>
                <a:rPr lang="en-AU" sz="1000">
                  <a:solidFill>
                    <a:schemeClr val="tx2"/>
                  </a:solidFill>
                </a:rPr>
                <a:t>Reporting and analysis</a:t>
              </a:r>
            </a:p>
            <a:p>
              <a:pPr marL="171450" indent="-171450">
                <a:spcAft>
                  <a:spcPts val="100"/>
                </a:spcAft>
                <a:buClr>
                  <a:srgbClr val="4C5569"/>
                </a:buClr>
                <a:buFont typeface="Arial" panose="020B0604020202020204" pitchFamily="34" charset="0"/>
                <a:buChar char="•"/>
              </a:pPr>
              <a:r>
                <a:rPr lang="en-AU" sz="1000">
                  <a:solidFill>
                    <a:schemeClr val="tx2"/>
                  </a:solidFill>
                </a:rPr>
                <a:t>Entity profile including past compliance</a:t>
              </a:r>
            </a:p>
            <a:p>
              <a:pPr marL="171450" indent="-171450">
                <a:spcAft>
                  <a:spcPts val="100"/>
                </a:spcAft>
                <a:buClr>
                  <a:srgbClr val="4C5569"/>
                </a:buClr>
                <a:buFont typeface="Arial" panose="020B0604020202020204" pitchFamily="34" charset="0"/>
                <a:buChar char="•"/>
              </a:pPr>
              <a:r>
                <a:rPr lang="en-AU" sz="1000">
                  <a:solidFill>
                    <a:schemeClr val="tx2"/>
                  </a:solidFill>
                </a:rPr>
                <a:t>Regulated entity notifications &amp; reporting </a:t>
              </a:r>
            </a:p>
            <a:p>
              <a:pPr marL="171450" indent="-171450">
                <a:spcAft>
                  <a:spcPts val="100"/>
                </a:spcAft>
                <a:buClr>
                  <a:srgbClr val="4C5569"/>
                </a:buClr>
                <a:buFont typeface="Arial" panose="020B0604020202020204" pitchFamily="34" charset="0"/>
                <a:buChar char="•"/>
              </a:pPr>
              <a:r>
                <a:rPr lang="en-AU" sz="1000">
                  <a:solidFill>
                    <a:schemeClr val="tx2"/>
                  </a:solidFill>
                </a:rPr>
                <a:t>Industry notifications</a:t>
              </a:r>
            </a:p>
          </p:txBody>
        </p:sp>
        <p:sp>
          <p:nvSpPr>
            <p:cNvPr id="109" name="Rectangle 108">
              <a:extLst>
                <a:ext uri="{FF2B5EF4-FFF2-40B4-BE49-F238E27FC236}">
                  <a16:creationId xmlns:a16="http://schemas.microsoft.com/office/drawing/2014/main" id="{33527511-4D6A-1D01-4128-BD9856193C68}"/>
                </a:ext>
              </a:extLst>
            </p:cNvPr>
            <p:cNvSpPr/>
            <p:nvPr/>
          </p:nvSpPr>
          <p:spPr>
            <a:xfrm>
              <a:off x="2083658" y="4273528"/>
              <a:ext cx="2284758" cy="36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t">
              <a:noAutofit/>
            </a:bodyPr>
            <a:lstStyle/>
            <a:p>
              <a:pPr algn="ctr">
                <a:spcAft>
                  <a:spcPts val="300"/>
                </a:spcAft>
              </a:pPr>
              <a:endParaRPr lang="en-AU" sz="1000" b="1">
                <a:solidFill>
                  <a:schemeClr val="tx2"/>
                </a:solidFill>
                <a:latin typeface="VIC SemiBold" panose="00000700000000000000"/>
              </a:endParaRPr>
            </a:p>
          </p:txBody>
        </p:sp>
      </p:grpSp>
    </p:spTree>
    <p:extLst>
      <p:ext uri="{BB962C8B-B14F-4D97-AF65-F5344CB8AC3E}">
        <p14:creationId xmlns:p14="http://schemas.microsoft.com/office/powerpoint/2010/main" val="3968180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BE8670-6D23-469F-467A-78776A0BE96C}"/>
              </a:ext>
            </a:extLst>
          </p:cNvPr>
          <p:cNvSpPr/>
          <p:nvPr/>
        </p:nvSpPr>
        <p:spPr>
          <a:xfrm>
            <a:off x="0" y="1"/>
            <a:ext cx="9906000" cy="616308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dirty="0">
              <a:ln>
                <a:noFill/>
              </a:ln>
              <a:solidFill>
                <a:srgbClr val="D2D4DA"/>
              </a:solidFill>
              <a:effectLst/>
              <a:uLnTx/>
              <a:uFillTx/>
              <a:latin typeface="VIC"/>
              <a:ea typeface="+mn-ea"/>
              <a:cs typeface="+mn-cs"/>
            </a:endParaRPr>
          </a:p>
        </p:txBody>
      </p:sp>
      <p:sp>
        <p:nvSpPr>
          <p:cNvPr id="26" name="Text Placeholder 4">
            <a:extLst>
              <a:ext uri="{FF2B5EF4-FFF2-40B4-BE49-F238E27FC236}">
                <a16:creationId xmlns:a16="http://schemas.microsoft.com/office/drawing/2014/main" id="{7EEC1259-0FBF-6AE8-89DE-51F0E780D872}"/>
              </a:ext>
            </a:extLst>
          </p:cNvPr>
          <p:cNvSpPr>
            <a:spLocks noGrp="1"/>
          </p:cNvSpPr>
          <p:nvPr>
            <p:ph type="body" sz="quarter" idx="10"/>
          </p:nvPr>
        </p:nvSpPr>
        <p:spPr>
          <a:xfrm>
            <a:off x="1251141" y="2608199"/>
            <a:ext cx="2730535" cy="848236"/>
          </a:xfrm>
          <a:noFill/>
        </p:spPr>
        <p:txBody>
          <a:bodyPr lIns="540000"/>
          <a:lstStyle/>
          <a:p>
            <a:r>
              <a:rPr lang="en-AU" sz="3600" dirty="0">
                <a:latin typeface="VIC SemiBold" panose="00000700000000000000" pitchFamily="50" charset="0"/>
              </a:rPr>
              <a:t>Contents</a:t>
            </a:r>
          </a:p>
        </p:txBody>
      </p:sp>
      <p:sp>
        <p:nvSpPr>
          <p:cNvPr id="28" name="Rectangle 27">
            <a:extLst>
              <a:ext uri="{FF2B5EF4-FFF2-40B4-BE49-F238E27FC236}">
                <a16:creationId xmlns:a16="http://schemas.microsoft.com/office/drawing/2014/main" id="{40725E05-886F-E176-1B6C-8E193B19E4F3}"/>
              </a:ext>
            </a:extLst>
          </p:cNvPr>
          <p:cNvSpPr/>
          <p:nvPr/>
        </p:nvSpPr>
        <p:spPr>
          <a:xfrm>
            <a:off x="4953000" y="-161925"/>
            <a:ext cx="4953000" cy="6165909"/>
          </a:xfrm>
          <a:prstGeom prst="rect">
            <a:avLst/>
          </a:prstGeom>
          <a:solidFill>
            <a:schemeClr val="bg1">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srgbClr val="D2D4DA"/>
              </a:solidFill>
              <a:effectLst/>
              <a:uLnTx/>
              <a:uFillTx/>
              <a:latin typeface="VIC"/>
              <a:ea typeface="+mn-ea"/>
              <a:cs typeface="+mn-cs"/>
            </a:endParaRPr>
          </a:p>
        </p:txBody>
      </p:sp>
      <p:grpSp>
        <p:nvGrpSpPr>
          <p:cNvPr id="9" name="Graphic elements">
            <a:extLst>
              <a:ext uri="{FF2B5EF4-FFF2-40B4-BE49-F238E27FC236}">
                <a16:creationId xmlns:a16="http://schemas.microsoft.com/office/drawing/2014/main" id="{BB6E8CE4-87FF-721A-AF74-494D4FEE2829}"/>
              </a:ext>
            </a:extLst>
          </p:cNvPr>
          <p:cNvGrpSpPr/>
          <p:nvPr/>
        </p:nvGrpSpPr>
        <p:grpSpPr>
          <a:xfrm flipH="1">
            <a:off x="0" y="5091544"/>
            <a:ext cx="2139886" cy="1072331"/>
            <a:chOff x="3535488" y="2524125"/>
            <a:chExt cx="8643185" cy="4331239"/>
          </a:xfrm>
        </p:grpSpPr>
        <p:sp>
          <p:nvSpPr>
            <p:cNvPr id="10" name="Freeform: Shape 9">
              <a:extLst>
                <a:ext uri="{FF2B5EF4-FFF2-40B4-BE49-F238E27FC236}">
                  <a16:creationId xmlns:a16="http://schemas.microsoft.com/office/drawing/2014/main" id="{705CDEEF-E0FA-9BE5-CB6B-09C327240BF6}"/>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3"/>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1" name="Freeform: Shape 10">
              <a:extLst>
                <a:ext uri="{FF2B5EF4-FFF2-40B4-BE49-F238E27FC236}">
                  <a16:creationId xmlns:a16="http://schemas.microsoft.com/office/drawing/2014/main" id="{89BEC076-95AD-607D-59AA-40B320AC0DFB}"/>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alpha val="20000"/>
              </a:schemeClr>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2" name="Freeform: Shape 11">
              <a:extLst>
                <a:ext uri="{FF2B5EF4-FFF2-40B4-BE49-F238E27FC236}">
                  <a16:creationId xmlns:a16="http://schemas.microsoft.com/office/drawing/2014/main" id="{66C96539-AEB0-6726-6403-09FF65C1CC20}"/>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bg1">
                <a:alpha val="7000"/>
              </a:schemeClr>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3" name="Freeform: Shape 12">
              <a:extLst>
                <a:ext uri="{FF2B5EF4-FFF2-40B4-BE49-F238E27FC236}">
                  <a16:creationId xmlns:a16="http://schemas.microsoft.com/office/drawing/2014/main" id="{28523086-ED11-C3E7-D770-71152F06DC36}"/>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2"/>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grpSp>
      <p:grpSp>
        <p:nvGrpSpPr>
          <p:cNvPr id="31" name="Group 30">
            <a:extLst>
              <a:ext uri="{FF2B5EF4-FFF2-40B4-BE49-F238E27FC236}">
                <a16:creationId xmlns:a16="http://schemas.microsoft.com/office/drawing/2014/main" id="{3DCFBD13-91D2-EA5B-5C31-1AE73C5642E5}"/>
              </a:ext>
            </a:extLst>
          </p:cNvPr>
          <p:cNvGrpSpPr/>
          <p:nvPr/>
        </p:nvGrpSpPr>
        <p:grpSpPr>
          <a:xfrm>
            <a:off x="4953000" y="1832155"/>
            <a:ext cx="4340151" cy="313883"/>
            <a:chOff x="4953000" y="1965505"/>
            <a:chExt cx="4340151" cy="313883"/>
          </a:xfrm>
        </p:grpSpPr>
        <p:sp>
          <p:nvSpPr>
            <p:cNvPr id="4" name="Flowchart: Process 3">
              <a:extLst>
                <a:ext uri="{FF2B5EF4-FFF2-40B4-BE49-F238E27FC236}">
                  <a16:creationId xmlns:a16="http://schemas.microsoft.com/office/drawing/2014/main" id="{B57770E8-237E-E486-96C8-9D53279FF2D2}"/>
                </a:ext>
              </a:extLst>
            </p:cNvPr>
            <p:cNvSpPr/>
            <p:nvPr/>
          </p:nvSpPr>
          <p:spPr>
            <a:xfrm flipH="1">
              <a:off x="4953000" y="1965505"/>
              <a:ext cx="4340151"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200" dirty="0"/>
                <a:t>Understand your regulatory approach</a:t>
              </a: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14" name="Half Frame 13">
              <a:extLst>
                <a:ext uri="{FF2B5EF4-FFF2-40B4-BE49-F238E27FC236}">
                  <a16:creationId xmlns:a16="http://schemas.microsoft.com/office/drawing/2014/main" id="{D145CE23-B6F9-3127-0534-650AC3197E9C}"/>
                </a:ext>
              </a:extLst>
            </p:cNvPr>
            <p:cNvSpPr/>
            <p:nvPr/>
          </p:nvSpPr>
          <p:spPr>
            <a:xfrm rot="8100000">
              <a:off x="5414395" y="2037842"/>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grpSp>
      <p:grpSp>
        <p:nvGrpSpPr>
          <p:cNvPr id="30" name="Group 29">
            <a:extLst>
              <a:ext uri="{FF2B5EF4-FFF2-40B4-BE49-F238E27FC236}">
                <a16:creationId xmlns:a16="http://schemas.microsoft.com/office/drawing/2014/main" id="{4170482F-7D55-63B6-D1CA-820529D6A959}"/>
              </a:ext>
            </a:extLst>
          </p:cNvPr>
          <p:cNvGrpSpPr/>
          <p:nvPr/>
        </p:nvGrpSpPr>
        <p:grpSpPr>
          <a:xfrm>
            <a:off x="4953000" y="2275636"/>
            <a:ext cx="4340151" cy="313883"/>
            <a:chOff x="4953000" y="2418864"/>
            <a:chExt cx="4340151" cy="313883"/>
          </a:xfrm>
        </p:grpSpPr>
        <p:sp>
          <p:nvSpPr>
            <p:cNvPr id="5" name="Flowchart: Process 4">
              <a:extLst>
                <a:ext uri="{FF2B5EF4-FFF2-40B4-BE49-F238E27FC236}">
                  <a16:creationId xmlns:a16="http://schemas.microsoft.com/office/drawing/2014/main" id="{41C0A60D-32BD-0235-50C0-9836DFD8D30B}"/>
                </a:ext>
              </a:extLst>
            </p:cNvPr>
            <p:cNvSpPr/>
            <p:nvPr/>
          </p:nvSpPr>
          <p:spPr>
            <a:xfrm flipH="1">
              <a:off x="4953000" y="2418864"/>
              <a:ext cx="4340151"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200" dirty="0"/>
                <a:t>Consider your related activities and functions</a:t>
              </a:r>
            </a:p>
          </p:txBody>
        </p:sp>
        <p:sp>
          <p:nvSpPr>
            <p:cNvPr id="15" name="Half Frame 14">
              <a:extLst>
                <a:ext uri="{FF2B5EF4-FFF2-40B4-BE49-F238E27FC236}">
                  <a16:creationId xmlns:a16="http://schemas.microsoft.com/office/drawing/2014/main" id="{8C002D2B-871A-8C06-215F-16276E0B886F}"/>
                </a:ext>
              </a:extLst>
            </p:cNvPr>
            <p:cNvSpPr/>
            <p:nvPr/>
          </p:nvSpPr>
          <p:spPr>
            <a:xfrm rot="8100000">
              <a:off x="5414395" y="2496900"/>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grpSp>
      <p:grpSp>
        <p:nvGrpSpPr>
          <p:cNvPr id="32" name="Group 31">
            <a:extLst>
              <a:ext uri="{FF2B5EF4-FFF2-40B4-BE49-F238E27FC236}">
                <a16:creationId xmlns:a16="http://schemas.microsoft.com/office/drawing/2014/main" id="{44E510D1-269C-1033-C0E9-FD3116729985}"/>
              </a:ext>
            </a:extLst>
          </p:cNvPr>
          <p:cNvGrpSpPr/>
          <p:nvPr/>
        </p:nvGrpSpPr>
        <p:grpSpPr>
          <a:xfrm>
            <a:off x="4953000" y="3161915"/>
            <a:ext cx="4340151" cy="313200"/>
            <a:chOff x="4953000" y="3215552"/>
            <a:chExt cx="4340151" cy="313200"/>
          </a:xfrm>
        </p:grpSpPr>
        <p:sp>
          <p:nvSpPr>
            <p:cNvPr id="6" name="Flowchart: Process 5">
              <a:extLst>
                <a:ext uri="{FF2B5EF4-FFF2-40B4-BE49-F238E27FC236}">
                  <a16:creationId xmlns:a16="http://schemas.microsoft.com/office/drawing/2014/main" id="{9FA162B6-59BD-F32B-4249-A4897845C342}"/>
                </a:ext>
              </a:extLst>
            </p:cNvPr>
            <p:cNvSpPr/>
            <p:nvPr/>
          </p:nvSpPr>
          <p:spPr>
            <a:xfrm flipH="1">
              <a:off x="4953000" y="3215552"/>
              <a:ext cx="4340151" cy="313200"/>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200" dirty="0"/>
                <a:t>Enable continuous improvement</a:t>
              </a: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8" name="Half Frame 7">
              <a:extLst>
                <a:ext uri="{FF2B5EF4-FFF2-40B4-BE49-F238E27FC236}">
                  <a16:creationId xmlns:a16="http://schemas.microsoft.com/office/drawing/2014/main" id="{F513C10B-12A1-7B50-1217-4B8E9E736E3A}"/>
                </a:ext>
              </a:extLst>
            </p:cNvPr>
            <p:cNvSpPr/>
            <p:nvPr/>
          </p:nvSpPr>
          <p:spPr>
            <a:xfrm rot="8100000">
              <a:off x="5414395" y="3294796"/>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grpSp>
      <p:grpSp>
        <p:nvGrpSpPr>
          <p:cNvPr id="34" name="Group 33">
            <a:extLst>
              <a:ext uri="{FF2B5EF4-FFF2-40B4-BE49-F238E27FC236}">
                <a16:creationId xmlns:a16="http://schemas.microsoft.com/office/drawing/2014/main" id="{AAC45D45-4C20-A6D2-2A35-09945F4AD796}"/>
              </a:ext>
            </a:extLst>
          </p:cNvPr>
          <p:cNvGrpSpPr/>
          <p:nvPr/>
        </p:nvGrpSpPr>
        <p:grpSpPr>
          <a:xfrm>
            <a:off x="4953000" y="4048193"/>
            <a:ext cx="4340151" cy="360000"/>
            <a:chOff x="4953000" y="4047153"/>
            <a:chExt cx="4340151" cy="360000"/>
          </a:xfrm>
        </p:grpSpPr>
        <p:sp>
          <p:nvSpPr>
            <p:cNvPr id="7" name="Flowchart: Process 6">
              <a:extLst>
                <a:ext uri="{FF2B5EF4-FFF2-40B4-BE49-F238E27FC236}">
                  <a16:creationId xmlns:a16="http://schemas.microsoft.com/office/drawing/2014/main" id="{1E703D87-EEDC-0238-2141-C3FD97DE0D2E}"/>
                </a:ext>
              </a:extLst>
            </p:cNvPr>
            <p:cNvSpPr/>
            <p:nvPr/>
          </p:nvSpPr>
          <p:spPr>
            <a:xfrm flipH="1">
              <a:off x="4953000" y="4047153"/>
              <a:ext cx="4340151" cy="360000"/>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a:defRPr/>
              </a:pPr>
              <a:r>
                <a:rPr lang="en-AU" sz="1200" dirty="0"/>
                <a:t>Review your data and intelligence practices and approach to risk assessment</a:t>
              </a: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16" name="Half Frame 15">
              <a:extLst>
                <a:ext uri="{FF2B5EF4-FFF2-40B4-BE49-F238E27FC236}">
                  <a16:creationId xmlns:a16="http://schemas.microsoft.com/office/drawing/2014/main" id="{B61F7041-8D9A-1169-4F54-22B8A102B056}"/>
                </a:ext>
              </a:extLst>
            </p:cNvPr>
            <p:cNvSpPr/>
            <p:nvPr/>
          </p:nvSpPr>
          <p:spPr>
            <a:xfrm rot="8100000">
              <a:off x="5414395" y="4125190"/>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grpSp>
      <p:grpSp>
        <p:nvGrpSpPr>
          <p:cNvPr id="37" name="Group 36">
            <a:extLst>
              <a:ext uri="{FF2B5EF4-FFF2-40B4-BE49-F238E27FC236}">
                <a16:creationId xmlns:a16="http://schemas.microsoft.com/office/drawing/2014/main" id="{F2D30A7E-1103-0BDF-1769-A1C15EC8FCA1}"/>
              </a:ext>
            </a:extLst>
          </p:cNvPr>
          <p:cNvGrpSpPr/>
          <p:nvPr/>
        </p:nvGrpSpPr>
        <p:grpSpPr>
          <a:xfrm>
            <a:off x="4953000" y="4954872"/>
            <a:ext cx="4340151" cy="313883"/>
            <a:chOff x="4953000" y="5010727"/>
            <a:chExt cx="4340151" cy="313883"/>
          </a:xfrm>
        </p:grpSpPr>
        <p:sp>
          <p:nvSpPr>
            <p:cNvPr id="17" name="Flowchart: Process 16">
              <a:extLst>
                <a:ext uri="{FF2B5EF4-FFF2-40B4-BE49-F238E27FC236}">
                  <a16:creationId xmlns:a16="http://schemas.microsoft.com/office/drawing/2014/main" id="{830A03CA-82C4-8CDC-531C-C37583288030}"/>
                </a:ext>
              </a:extLst>
            </p:cNvPr>
            <p:cNvSpPr/>
            <p:nvPr/>
          </p:nvSpPr>
          <p:spPr>
            <a:xfrm flipH="1">
              <a:off x="4953000" y="5010727"/>
              <a:ext cx="4340151"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a:defRPr/>
              </a:pPr>
              <a:r>
                <a:rPr kumimoji="0" lang="en-AU" sz="1200" b="0" i="0" u="none" strike="noStrike" kern="1200" cap="none" spc="0" normalizeH="0" baseline="0" noProof="0" dirty="0">
                  <a:ln>
                    <a:noFill/>
                  </a:ln>
                  <a:solidFill>
                    <a:prstClr val="white"/>
                  </a:solidFill>
                  <a:effectLst/>
                  <a:uLnTx/>
                  <a:uFillTx/>
                  <a:latin typeface="VIC"/>
                  <a:ea typeface="+mn-ea"/>
                  <a:cs typeface="+mn-cs"/>
                </a:rPr>
                <a:t>Summary of Part A</a:t>
              </a:r>
            </a:p>
          </p:txBody>
        </p:sp>
        <p:sp>
          <p:nvSpPr>
            <p:cNvPr id="19" name="Half Frame 18">
              <a:extLst>
                <a:ext uri="{FF2B5EF4-FFF2-40B4-BE49-F238E27FC236}">
                  <a16:creationId xmlns:a16="http://schemas.microsoft.com/office/drawing/2014/main" id="{9CCFABD9-2EC0-D8E8-F703-C7EC34EBAB36}"/>
                </a:ext>
              </a:extLst>
            </p:cNvPr>
            <p:cNvSpPr/>
            <p:nvPr/>
          </p:nvSpPr>
          <p:spPr>
            <a:xfrm rot="8100000">
              <a:off x="5414395" y="5083931"/>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grpSp>
      <p:grpSp>
        <p:nvGrpSpPr>
          <p:cNvPr id="35" name="Group 34">
            <a:extLst>
              <a:ext uri="{FF2B5EF4-FFF2-40B4-BE49-F238E27FC236}">
                <a16:creationId xmlns:a16="http://schemas.microsoft.com/office/drawing/2014/main" id="{D9715B89-1CE6-8472-1841-E1DCBD0E09BD}"/>
              </a:ext>
            </a:extLst>
          </p:cNvPr>
          <p:cNvGrpSpPr/>
          <p:nvPr/>
        </p:nvGrpSpPr>
        <p:grpSpPr>
          <a:xfrm>
            <a:off x="4953000" y="4521069"/>
            <a:ext cx="4340151" cy="313200"/>
            <a:chOff x="4953000" y="4487882"/>
            <a:chExt cx="4340151" cy="313200"/>
          </a:xfrm>
        </p:grpSpPr>
        <p:sp>
          <p:nvSpPr>
            <p:cNvPr id="25" name="Flowchart: Process 24">
              <a:extLst>
                <a:ext uri="{FF2B5EF4-FFF2-40B4-BE49-F238E27FC236}">
                  <a16:creationId xmlns:a16="http://schemas.microsoft.com/office/drawing/2014/main" id="{CC06BDF1-6449-7351-2E72-E1A134369316}"/>
                </a:ext>
              </a:extLst>
            </p:cNvPr>
            <p:cNvSpPr/>
            <p:nvPr/>
          </p:nvSpPr>
          <p:spPr>
            <a:xfrm flipH="1">
              <a:off x="4953000" y="4487882"/>
              <a:ext cx="4340151" cy="313200"/>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a:defRPr/>
              </a:pPr>
              <a:r>
                <a:rPr lang="en-AU" sz="1200" dirty="0"/>
                <a:t>Review </a:t>
              </a:r>
              <a:r>
                <a:rPr lang="en-AU" sz="1200" dirty="0">
                  <a:latin typeface="+mj-lt"/>
                </a:rPr>
                <a:t>your digital systems and tools</a:t>
              </a: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29" name="Half Frame 28">
              <a:extLst>
                <a:ext uri="{FF2B5EF4-FFF2-40B4-BE49-F238E27FC236}">
                  <a16:creationId xmlns:a16="http://schemas.microsoft.com/office/drawing/2014/main" id="{AFD67F45-FDC0-FC62-9A04-EFD51275AF0D}"/>
                </a:ext>
              </a:extLst>
            </p:cNvPr>
            <p:cNvSpPr/>
            <p:nvPr/>
          </p:nvSpPr>
          <p:spPr>
            <a:xfrm rot="8100000">
              <a:off x="5414395" y="4562959"/>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grpSp>
      <p:grpSp>
        <p:nvGrpSpPr>
          <p:cNvPr id="38" name="Group 37">
            <a:extLst>
              <a:ext uri="{FF2B5EF4-FFF2-40B4-BE49-F238E27FC236}">
                <a16:creationId xmlns:a16="http://schemas.microsoft.com/office/drawing/2014/main" id="{1DB12E1A-DBEA-F20A-4954-2594A8044196}"/>
              </a:ext>
            </a:extLst>
          </p:cNvPr>
          <p:cNvGrpSpPr/>
          <p:nvPr/>
        </p:nvGrpSpPr>
        <p:grpSpPr>
          <a:xfrm>
            <a:off x="4953000" y="5396549"/>
            <a:ext cx="4340151" cy="313883"/>
            <a:chOff x="4953000" y="5460751"/>
            <a:chExt cx="4340151" cy="313883"/>
          </a:xfrm>
        </p:grpSpPr>
        <p:sp>
          <p:nvSpPr>
            <p:cNvPr id="21" name="Flowchart: Process 20">
              <a:extLst>
                <a:ext uri="{FF2B5EF4-FFF2-40B4-BE49-F238E27FC236}">
                  <a16:creationId xmlns:a16="http://schemas.microsoft.com/office/drawing/2014/main" id="{89B63419-3044-B48D-BF7A-FCBA5F3B37C3}"/>
                </a:ext>
              </a:extLst>
            </p:cNvPr>
            <p:cNvSpPr/>
            <p:nvPr/>
          </p:nvSpPr>
          <p:spPr>
            <a:xfrm flipH="1">
              <a:off x="4953000" y="5460751"/>
              <a:ext cx="4340151"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a:defRPr/>
              </a:pPr>
              <a:r>
                <a:rPr kumimoji="0" lang="en-AU" sz="1200" b="0" i="0" u="none" strike="noStrike" kern="1200" cap="none" spc="0" normalizeH="0" baseline="0" noProof="0" dirty="0">
                  <a:ln>
                    <a:noFill/>
                  </a:ln>
                  <a:solidFill>
                    <a:prstClr val="white"/>
                  </a:solidFill>
                  <a:effectLst/>
                  <a:uLnTx/>
                  <a:uFillTx/>
                  <a:latin typeface="VIC"/>
                  <a:ea typeface="+mn-ea"/>
                  <a:cs typeface="+mn-cs"/>
                </a:rPr>
                <a:t>Appendices</a:t>
              </a:r>
            </a:p>
          </p:txBody>
        </p:sp>
        <p:sp>
          <p:nvSpPr>
            <p:cNvPr id="22" name="Half Frame 21">
              <a:extLst>
                <a:ext uri="{FF2B5EF4-FFF2-40B4-BE49-F238E27FC236}">
                  <a16:creationId xmlns:a16="http://schemas.microsoft.com/office/drawing/2014/main" id="{B532BA7A-50D4-6124-30BF-3F2576D5321E}"/>
                </a:ext>
              </a:extLst>
            </p:cNvPr>
            <p:cNvSpPr/>
            <p:nvPr/>
          </p:nvSpPr>
          <p:spPr>
            <a:xfrm rot="8100000">
              <a:off x="5414395" y="5538787"/>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grpSp>
      <p:grpSp>
        <p:nvGrpSpPr>
          <p:cNvPr id="33" name="Group 32">
            <a:extLst>
              <a:ext uri="{FF2B5EF4-FFF2-40B4-BE49-F238E27FC236}">
                <a16:creationId xmlns:a16="http://schemas.microsoft.com/office/drawing/2014/main" id="{B99625DF-4783-9F34-EA1B-E21939EBDAF1}"/>
              </a:ext>
            </a:extLst>
          </p:cNvPr>
          <p:cNvGrpSpPr/>
          <p:nvPr/>
        </p:nvGrpSpPr>
        <p:grpSpPr>
          <a:xfrm>
            <a:off x="4953000" y="3604713"/>
            <a:ext cx="4340151" cy="313883"/>
            <a:chOff x="4953000" y="3617337"/>
            <a:chExt cx="4340151" cy="313883"/>
          </a:xfrm>
        </p:grpSpPr>
        <p:sp>
          <p:nvSpPr>
            <p:cNvPr id="3" name="Flowchart: Process 2">
              <a:extLst>
                <a:ext uri="{FF2B5EF4-FFF2-40B4-BE49-F238E27FC236}">
                  <a16:creationId xmlns:a16="http://schemas.microsoft.com/office/drawing/2014/main" id="{C3734A99-50B9-396C-9E77-FD8A2EC5CB5A}"/>
                </a:ext>
              </a:extLst>
            </p:cNvPr>
            <p:cNvSpPr/>
            <p:nvPr/>
          </p:nvSpPr>
          <p:spPr>
            <a:xfrm flipH="1">
              <a:off x="4953000" y="3617337"/>
              <a:ext cx="4340151"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200" dirty="0"/>
                <a:t>Consider your strategic resource allocation</a:t>
              </a: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18" name="Half Frame 17">
              <a:extLst>
                <a:ext uri="{FF2B5EF4-FFF2-40B4-BE49-F238E27FC236}">
                  <a16:creationId xmlns:a16="http://schemas.microsoft.com/office/drawing/2014/main" id="{A07EFA4D-3ADC-AD18-C135-AEF7E77A42D0}"/>
                </a:ext>
              </a:extLst>
            </p:cNvPr>
            <p:cNvSpPr/>
            <p:nvPr/>
          </p:nvSpPr>
          <p:spPr>
            <a:xfrm rot="8100000">
              <a:off x="5414395" y="3695373"/>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grpSp>
      <p:grpSp>
        <p:nvGrpSpPr>
          <p:cNvPr id="27" name="Group 26">
            <a:extLst>
              <a:ext uri="{FF2B5EF4-FFF2-40B4-BE49-F238E27FC236}">
                <a16:creationId xmlns:a16="http://schemas.microsoft.com/office/drawing/2014/main" id="{7366C0E8-7D94-B02A-C913-7C13E9F62A51}"/>
              </a:ext>
            </a:extLst>
          </p:cNvPr>
          <p:cNvGrpSpPr/>
          <p:nvPr/>
        </p:nvGrpSpPr>
        <p:grpSpPr>
          <a:xfrm>
            <a:off x="4953000" y="2719117"/>
            <a:ext cx="4340151" cy="313200"/>
            <a:chOff x="5038725" y="2834552"/>
            <a:chExt cx="4340151" cy="313200"/>
          </a:xfrm>
        </p:grpSpPr>
        <p:sp>
          <p:nvSpPr>
            <p:cNvPr id="20" name="Flowchart: Process 19">
              <a:extLst>
                <a:ext uri="{FF2B5EF4-FFF2-40B4-BE49-F238E27FC236}">
                  <a16:creationId xmlns:a16="http://schemas.microsoft.com/office/drawing/2014/main" id="{27865A76-C07B-FCD4-5C78-0666730352CC}"/>
                </a:ext>
              </a:extLst>
            </p:cNvPr>
            <p:cNvSpPr/>
            <p:nvPr/>
          </p:nvSpPr>
          <p:spPr>
            <a:xfrm flipH="1">
              <a:off x="5038725" y="2834552"/>
              <a:ext cx="4340151" cy="313200"/>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200" dirty="0"/>
                <a:t>Reflect on your strategic inspection mix</a:t>
              </a:r>
            </a:p>
          </p:txBody>
        </p:sp>
        <p:sp>
          <p:nvSpPr>
            <p:cNvPr id="24" name="Half Frame 23">
              <a:extLst>
                <a:ext uri="{FF2B5EF4-FFF2-40B4-BE49-F238E27FC236}">
                  <a16:creationId xmlns:a16="http://schemas.microsoft.com/office/drawing/2014/main" id="{E4DF3A8B-A910-D665-E366-FFD9A97653EC}"/>
                </a:ext>
              </a:extLst>
            </p:cNvPr>
            <p:cNvSpPr/>
            <p:nvPr/>
          </p:nvSpPr>
          <p:spPr>
            <a:xfrm rot="8100000">
              <a:off x="5500120" y="2913796"/>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grpSp>
      <p:grpSp>
        <p:nvGrpSpPr>
          <p:cNvPr id="36" name="Group 35">
            <a:extLst>
              <a:ext uri="{FF2B5EF4-FFF2-40B4-BE49-F238E27FC236}">
                <a16:creationId xmlns:a16="http://schemas.microsoft.com/office/drawing/2014/main" id="{952288FE-1894-35C8-578D-6DC6D1E1681B}"/>
              </a:ext>
            </a:extLst>
          </p:cNvPr>
          <p:cNvGrpSpPr/>
          <p:nvPr/>
        </p:nvGrpSpPr>
        <p:grpSpPr>
          <a:xfrm>
            <a:off x="4953000" y="1386076"/>
            <a:ext cx="4340151" cy="313883"/>
            <a:chOff x="4953000" y="1965505"/>
            <a:chExt cx="4340151" cy="313883"/>
          </a:xfrm>
        </p:grpSpPr>
        <p:sp>
          <p:nvSpPr>
            <p:cNvPr id="39" name="Flowchart: Process 38">
              <a:extLst>
                <a:ext uri="{FF2B5EF4-FFF2-40B4-BE49-F238E27FC236}">
                  <a16:creationId xmlns:a16="http://schemas.microsoft.com/office/drawing/2014/main" id="{8FD1E124-6D9D-6E1B-4091-B6D43B1227AF}"/>
                </a:ext>
              </a:extLst>
            </p:cNvPr>
            <p:cNvSpPr/>
            <p:nvPr/>
          </p:nvSpPr>
          <p:spPr>
            <a:xfrm flipH="1">
              <a:off x="4953000" y="1965505"/>
              <a:ext cx="4340151"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200" dirty="0">
                  <a:solidFill>
                    <a:prstClr val="white"/>
                  </a:solidFill>
                  <a:latin typeface="VIC"/>
                </a:rPr>
                <a:t>Overview of Part A</a:t>
              </a: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40" name="Half Frame 39">
              <a:extLst>
                <a:ext uri="{FF2B5EF4-FFF2-40B4-BE49-F238E27FC236}">
                  <a16:creationId xmlns:a16="http://schemas.microsoft.com/office/drawing/2014/main" id="{89294EF2-77EC-6BD4-8C00-44437E5B3F48}"/>
                </a:ext>
              </a:extLst>
            </p:cNvPr>
            <p:cNvSpPr/>
            <p:nvPr/>
          </p:nvSpPr>
          <p:spPr>
            <a:xfrm rot="8100000">
              <a:off x="5414395" y="2037842"/>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grpSp>
      <p:grpSp>
        <p:nvGrpSpPr>
          <p:cNvPr id="54" name="Group 53">
            <a:extLst>
              <a:ext uri="{FF2B5EF4-FFF2-40B4-BE49-F238E27FC236}">
                <a16:creationId xmlns:a16="http://schemas.microsoft.com/office/drawing/2014/main" id="{AB19F2C6-E965-BA04-C2F0-FA36E6B61AFA}"/>
              </a:ext>
            </a:extLst>
          </p:cNvPr>
          <p:cNvGrpSpPr/>
          <p:nvPr/>
        </p:nvGrpSpPr>
        <p:grpSpPr>
          <a:xfrm>
            <a:off x="9358684" y="1386076"/>
            <a:ext cx="481783" cy="313883"/>
            <a:chOff x="9358684" y="1386076"/>
            <a:chExt cx="481783" cy="313883"/>
          </a:xfrm>
        </p:grpSpPr>
        <p:sp>
          <p:nvSpPr>
            <p:cNvPr id="51" name="Flowchart: Process 50">
              <a:extLst>
                <a:ext uri="{FF2B5EF4-FFF2-40B4-BE49-F238E27FC236}">
                  <a16:creationId xmlns:a16="http://schemas.microsoft.com/office/drawing/2014/main" id="{3910FA53-9D33-4C83-C2E1-639773A3DA08}"/>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53" name="TextBox 52">
              <a:extLst>
                <a:ext uri="{FF2B5EF4-FFF2-40B4-BE49-F238E27FC236}">
                  <a16:creationId xmlns:a16="http://schemas.microsoft.com/office/drawing/2014/main" id="{B442B322-BD1A-91ED-68D6-303E738E3E68}"/>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3" action="ppaction://hlinksldjump">
                    <a:extLst>
                      <a:ext uri="{A12FA001-AC4F-418D-AE19-62706E023703}">
                        <ahyp:hlinkClr xmlns:ahyp="http://schemas.microsoft.com/office/drawing/2018/hyperlinkcolor" val="tx"/>
                      </a:ext>
                    </a:extLst>
                  </a:hlinkClick>
                </a:rPr>
                <a:t>5</a:t>
              </a:r>
              <a:endParaRPr lang="en-AU" sz="1200" dirty="0">
                <a:solidFill>
                  <a:schemeClr val="bg1"/>
                </a:solidFill>
                <a:latin typeface="VIC"/>
              </a:endParaRPr>
            </a:p>
          </p:txBody>
        </p:sp>
      </p:grpSp>
      <p:grpSp>
        <p:nvGrpSpPr>
          <p:cNvPr id="55" name="Group 54">
            <a:extLst>
              <a:ext uri="{FF2B5EF4-FFF2-40B4-BE49-F238E27FC236}">
                <a16:creationId xmlns:a16="http://schemas.microsoft.com/office/drawing/2014/main" id="{005579FB-C1FA-DB39-6BA2-65D97E890432}"/>
              </a:ext>
            </a:extLst>
          </p:cNvPr>
          <p:cNvGrpSpPr/>
          <p:nvPr/>
        </p:nvGrpSpPr>
        <p:grpSpPr>
          <a:xfrm>
            <a:off x="9358683" y="1831287"/>
            <a:ext cx="481783" cy="313883"/>
            <a:chOff x="9358684" y="1386076"/>
            <a:chExt cx="481783" cy="313883"/>
          </a:xfrm>
        </p:grpSpPr>
        <p:sp>
          <p:nvSpPr>
            <p:cNvPr id="56" name="Flowchart: Process 55">
              <a:extLst>
                <a:ext uri="{FF2B5EF4-FFF2-40B4-BE49-F238E27FC236}">
                  <a16:creationId xmlns:a16="http://schemas.microsoft.com/office/drawing/2014/main" id="{F079A4DF-9CAD-4C2B-3104-AFD85D63B47F}"/>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57" name="TextBox 56">
              <a:extLst>
                <a:ext uri="{FF2B5EF4-FFF2-40B4-BE49-F238E27FC236}">
                  <a16:creationId xmlns:a16="http://schemas.microsoft.com/office/drawing/2014/main" id="{B17EEB95-FB44-FD09-B206-65EC2C28DC66}"/>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4" action="ppaction://hlinksldjump">
                    <a:extLst>
                      <a:ext uri="{A12FA001-AC4F-418D-AE19-62706E023703}">
                        <ahyp:hlinkClr xmlns:ahyp="http://schemas.microsoft.com/office/drawing/2018/hyperlinkcolor" val="tx"/>
                      </a:ext>
                    </a:extLst>
                  </a:hlinkClick>
                </a:rPr>
                <a:t>6</a:t>
              </a:r>
              <a:endParaRPr lang="en-AU" sz="1200" dirty="0">
                <a:solidFill>
                  <a:schemeClr val="bg1"/>
                </a:solidFill>
                <a:latin typeface="VIC"/>
              </a:endParaRPr>
            </a:p>
          </p:txBody>
        </p:sp>
      </p:grpSp>
      <p:grpSp>
        <p:nvGrpSpPr>
          <p:cNvPr id="58" name="Group 57">
            <a:extLst>
              <a:ext uri="{FF2B5EF4-FFF2-40B4-BE49-F238E27FC236}">
                <a16:creationId xmlns:a16="http://schemas.microsoft.com/office/drawing/2014/main" id="{BD045616-432A-D969-7CB5-CE02F9D86CC8}"/>
              </a:ext>
            </a:extLst>
          </p:cNvPr>
          <p:cNvGrpSpPr/>
          <p:nvPr/>
        </p:nvGrpSpPr>
        <p:grpSpPr>
          <a:xfrm>
            <a:off x="9358682" y="2276498"/>
            <a:ext cx="481783" cy="313883"/>
            <a:chOff x="9358684" y="1386076"/>
            <a:chExt cx="481783" cy="313883"/>
          </a:xfrm>
        </p:grpSpPr>
        <p:sp>
          <p:nvSpPr>
            <p:cNvPr id="59" name="Flowchart: Process 58">
              <a:extLst>
                <a:ext uri="{FF2B5EF4-FFF2-40B4-BE49-F238E27FC236}">
                  <a16:creationId xmlns:a16="http://schemas.microsoft.com/office/drawing/2014/main" id="{9940BBAE-6D77-60F7-1EBA-4B09912B3FC8}"/>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60" name="TextBox 59">
              <a:extLst>
                <a:ext uri="{FF2B5EF4-FFF2-40B4-BE49-F238E27FC236}">
                  <a16:creationId xmlns:a16="http://schemas.microsoft.com/office/drawing/2014/main" id="{D226D999-3E37-F34A-6705-ACAC4FCB75C9}"/>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5" action="ppaction://hlinksldjump">
                    <a:extLst>
                      <a:ext uri="{A12FA001-AC4F-418D-AE19-62706E023703}">
                        <ahyp:hlinkClr xmlns:ahyp="http://schemas.microsoft.com/office/drawing/2018/hyperlinkcolor" val="tx"/>
                      </a:ext>
                    </a:extLst>
                  </a:hlinkClick>
                </a:rPr>
                <a:t>8</a:t>
              </a:r>
              <a:endParaRPr lang="en-AU" sz="1200" dirty="0">
                <a:solidFill>
                  <a:schemeClr val="bg1"/>
                </a:solidFill>
                <a:latin typeface="VIC"/>
              </a:endParaRPr>
            </a:p>
          </p:txBody>
        </p:sp>
      </p:grpSp>
      <p:grpSp>
        <p:nvGrpSpPr>
          <p:cNvPr id="61" name="Group 60">
            <a:extLst>
              <a:ext uri="{FF2B5EF4-FFF2-40B4-BE49-F238E27FC236}">
                <a16:creationId xmlns:a16="http://schemas.microsoft.com/office/drawing/2014/main" id="{7571FA26-0673-6F7A-E380-0DCB5BCF3075}"/>
              </a:ext>
            </a:extLst>
          </p:cNvPr>
          <p:cNvGrpSpPr/>
          <p:nvPr/>
        </p:nvGrpSpPr>
        <p:grpSpPr>
          <a:xfrm>
            <a:off x="9358681" y="2721709"/>
            <a:ext cx="481783" cy="313883"/>
            <a:chOff x="9358684" y="1386076"/>
            <a:chExt cx="481783" cy="313883"/>
          </a:xfrm>
        </p:grpSpPr>
        <p:sp>
          <p:nvSpPr>
            <p:cNvPr id="62" name="Flowchart: Process 61">
              <a:extLst>
                <a:ext uri="{FF2B5EF4-FFF2-40B4-BE49-F238E27FC236}">
                  <a16:creationId xmlns:a16="http://schemas.microsoft.com/office/drawing/2014/main" id="{9A40ABFD-AB1F-0190-3275-2435856CDE79}"/>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63" name="TextBox 62">
              <a:extLst>
                <a:ext uri="{FF2B5EF4-FFF2-40B4-BE49-F238E27FC236}">
                  <a16:creationId xmlns:a16="http://schemas.microsoft.com/office/drawing/2014/main" id="{B2C6CE15-9BAF-20DA-4E95-56B41001810B}"/>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6" action="ppaction://hlinksldjump">
                    <a:extLst>
                      <a:ext uri="{A12FA001-AC4F-418D-AE19-62706E023703}">
                        <ahyp:hlinkClr xmlns:ahyp="http://schemas.microsoft.com/office/drawing/2018/hyperlinkcolor" val="tx"/>
                      </a:ext>
                    </a:extLst>
                  </a:hlinkClick>
                </a:rPr>
                <a:t>10</a:t>
              </a:r>
              <a:endParaRPr lang="en-AU" sz="1200" dirty="0">
                <a:solidFill>
                  <a:schemeClr val="bg1"/>
                </a:solidFill>
                <a:latin typeface="VIC"/>
              </a:endParaRPr>
            </a:p>
          </p:txBody>
        </p:sp>
      </p:grpSp>
      <p:grpSp>
        <p:nvGrpSpPr>
          <p:cNvPr id="64" name="Group 63">
            <a:extLst>
              <a:ext uri="{FF2B5EF4-FFF2-40B4-BE49-F238E27FC236}">
                <a16:creationId xmlns:a16="http://schemas.microsoft.com/office/drawing/2014/main" id="{600F967C-E8C1-A55E-DBCF-4FB1875E1E0A}"/>
              </a:ext>
            </a:extLst>
          </p:cNvPr>
          <p:cNvGrpSpPr/>
          <p:nvPr/>
        </p:nvGrpSpPr>
        <p:grpSpPr>
          <a:xfrm>
            <a:off x="9358680" y="3166920"/>
            <a:ext cx="481783" cy="313883"/>
            <a:chOff x="9358684" y="1386076"/>
            <a:chExt cx="481783" cy="313883"/>
          </a:xfrm>
        </p:grpSpPr>
        <p:sp>
          <p:nvSpPr>
            <p:cNvPr id="65" name="Flowchart: Process 64">
              <a:extLst>
                <a:ext uri="{FF2B5EF4-FFF2-40B4-BE49-F238E27FC236}">
                  <a16:creationId xmlns:a16="http://schemas.microsoft.com/office/drawing/2014/main" id="{FE5B3905-2FBE-5F14-6092-242E19D0B715}"/>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66" name="TextBox 65">
              <a:extLst>
                <a:ext uri="{FF2B5EF4-FFF2-40B4-BE49-F238E27FC236}">
                  <a16:creationId xmlns:a16="http://schemas.microsoft.com/office/drawing/2014/main" id="{BB89E8E7-E69C-8574-ADC9-90B61D948BD3}"/>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7" action="ppaction://hlinksldjump">
                    <a:extLst>
                      <a:ext uri="{A12FA001-AC4F-418D-AE19-62706E023703}">
                        <ahyp:hlinkClr xmlns:ahyp="http://schemas.microsoft.com/office/drawing/2018/hyperlinkcolor" val="tx"/>
                      </a:ext>
                    </a:extLst>
                  </a:hlinkClick>
                </a:rPr>
                <a:t>12</a:t>
              </a:r>
              <a:endParaRPr lang="en-AU" sz="1200" dirty="0">
                <a:solidFill>
                  <a:schemeClr val="bg1"/>
                </a:solidFill>
                <a:latin typeface="VIC"/>
              </a:endParaRPr>
            </a:p>
          </p:txBody>
        </p:sp>
      </p:grpSp>
      <p:grpSp>
        <p:nvGrpSpPr>
          <p:cNvPr id="67" name="Group 66">
            <a:extLst>
              <a:ext uri="{FF2B5EF4-FFF2-40B4-BE49-F238E27FC236}">
                <a16:creationId xmlns:a16="http://schemas.microsoft.com/office/drawing/2014/main" id="{99F8E33D-95B3-03CC-1DE3-0CDFB01C8F68}"/>
              </a:ext>
            </a:extLst>
          </p:cNvPr>
          <p:cNvGrpSpPr/>
          <p:nvPr/>
        </p:nvGrpSpPr>
        <p:grpSpPr>
          <a:xfrm>
            <a:off x="9358679" y="3612131"/>
            <a:ext cx="481783" cy="313883"/>
            <a:chOff x="9358684" y="1386076"/>
            <a:chExt cx="481783" cy="313883"/>
          </a:xfrm>
        </p:grpSpPr>
        <p:sp>
          <p:nvSpPr>
            <p:cNvPr id="68" name="Flowchart: Process 67">
              <a:extLst>
                <a:ext uri="{FF2B5EF4-FFF2-40B4-BE49-F238E27FC236}">
                  <a16:creationId xmlns:a16="http://schemas.microsoft.com/office/drawing/2014/main" id="{B7AF2A84-34CF-4340-52B6-DBF32E1FBF12}"/>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69" name="TextBox 68">
              <a:extLst>
                <a:ext uri="{FF2B5EF4-FFF2-40B4-BE49-F238E27FC236}">
                  <a16:creationId xmlns:a16="http://schemas.microsoft.com/office/drawing/2014/main" id="{E5DAB09E-97C5-F2E4-3757-E76A29210AAA}"/>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8" action="ppaction://hlinksldjump">
                    <a:extLst>
                      <a:ext uri="{A12FA001-AC4F-418D-AE19-62706E023703}">
                        <ahyp:hlinkClr xmlns:ahyp="http://schemas.microsoft.com/office/drawing/2018/hyperlinkcolor" val="tx"/>
                      </a:ext>
                    </a:extLst>
                  </a:hlinkClick>
                </a:rPr>
                <a:t>13</a:t>
              </a:r>
              <a:endParaRPr lang="en-AU" sz="1200" dirty="0">
                <a:solidFill>
                  <a:schemeClr val="bg1"/>
                </a:solidFill>
                <a:latin typeface="VIC"/>
              </a:endParaRPr>
            </a:p>
          </p:txBody>
        </p:sp>
      </p:grpSp>
      <p:grpSp>
        <p:nvGrpSpPr>
          <p:cNvPr id="70" name="Group 69">
            <a:extLst>
              <a:ext uri="{FF2B5EF4-FFF2-40B4-BE49-F238E27FC236}">
                <a16:creationId xmlns:a16="http://schemas.microsoft.com/office/drawing/2014/main" id="{C1C4ABD2-10F2-8F7B-22B8-27EB3B388F86}"/>
              </a:ext>
            </a:extLst>
          </p:cNvPr>
          <p:cNvGrpSpPr/>
          <p:nvPr/>
        </p:nvGrpSpPr>
        <p:grpSpPr>
          <a:xfrm>
            <a:off x="9358675" y="4048193"/>
            <a:ext cx="481783" cy="360000"/>
            <a:chOff x="9358684" y="1386076"/>
            <a:chExt cx="481783" cy="313883"/>
          </a:xfrm>
        </p:grpSpPr>
        <p:sp>
          <p:nvSpPr>
            <p:cNvPr id="71" name="Flowchart: Process 70">
              <a:extLst>
                <a:ext uri="{FF2B5EF4-FFF2-40B4-BE49-F238E27FC236}">
                  <a16:creationId xmlns:a16="http://schemas.microsoft.com/office/drawing/2014/main" id="{B477387A-D31C-5346-CB33-04C450A2F496}"/>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72" name="TextBox 71">
              <a:extLst>
                <a:ext uri="{FF2B5EF4-FFF2-40B4-BE49-F238E27FC236}">
                  <a16:creationId xmlns:a16="http://schemas.microsoft.com/office/drawing/2014/main" id="{40D9E488-FDDC-C05A-AF67-CD9B87F7C5AD}"/>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9" action="ppaction://hlinksldjump">
                    <a:extLst>
                      <a:ext uri="{A12FA001-AC4F-418D-AE19-62706E023703}">
                        <ahyp:hlinkClr xmlns:ahyp="http://schemas.microsoft.com/office/drawing/2018/hyperlinkcolor" val="tx"/>
                      </a:ext>
                    </a:extLst>
                  </a:hlinkClick>
                </a:rPr>
                <a:t>15</a:t>
              </a:r>
              <a:endParaRPr lang="en-AU" sz="1200" dirty="0">
                <a:solidFill>
                  <a:schemeClr val="bg1"/>
                </a:solidFill>
                <a:latin typeface="VIC"/>
              </a:endParaRPr>
            </a:p>
          </p:txBody>
        </p:sp>
      </p:grpSp>
      <p:grpSp>
        <p:nvGrpSpPr>
          <p:cNvPr id="73" name="Group 72">
            <a:extLst>
              <a:ext uri="{FF2B5EF4-FFF2-40B4-BE49-F238E27FC236}">
                <a16:creationId xmlns:a16="http://schemas.microsoft.com/office/drawing/2014/main" id="{90E8DA4C-D7BC-F68E-BA0E-4C772D0F5BC1}"/>
              </a:ext>
            </a:extLst>
          </p:cNvPr>
          <p:cNvGrpSpPr/>
          <p:nvPr/>
        </p:nvGrpSpPr>
        <p:grpSpPr>
          <a:xfrm>
            <a:off x="9358675" y="4529432"/>
            <a:ext cx="481783" cy="313883"/>
            <a:chOff x="9358684" y="1386076"/>
            <a:chExt cx="481783" cy="313883"/>
          </a:xfrm>
        </p:grpSpPr>
        <p:sp>
          <p:nvSpPr>
            <p:cNvPr id="74" name="Flowchart: Process 73">
              <a:extLst>
                <a:ext uri="{FF2B5EF4-FFF2-40B4-BE49-F238E27FC236}">
                  <a16:creationId xmlns:a16="http://schemas.microsoft.com/office/drawing/2014/main" id="{CF92E7E7-E258-DE85-15D2-7AE30811D5F7}"/>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75" name="TextBox 74">
              <a:extLst>
                <a:ext uri="{FF2B5EF4-FFF2-40B4-BE49-F238E27FC236}">
                  <a16:creationId xmlns:a16="http://schemas.microsoft.com/office/drawing/2014/main" id="{3FF066A4-72D2-9C70-52C4-0EC7BC84EC6C}"/>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10" action="ppaction://hlinksldjump">
                    <a:extLst>
                      <a:ext uri="{A12FA001-AC4F-418D-AE19-62706E023703}">
                        <ahyp:hlinkClr xmlns:ahyp="http://schemas.microsoft.com/office/drawing/2018/hyperlinkcolor" val="tx"/>
                      </a:ext>
                    </a:extLst>
                  </a:hlinkClick>
                </a:rPr>
                <a:t>18</a:t>
              </a:r>
              <a:endParaRPr lang="en-AU" sz="1200" dirty="0">
                <a:solidFill>
                  <a:schemeClr val="bg1"/>
                </a:solidFill>
                <a:latin typeface="VIC"/>
              </a:endParaRPr>
            </a:p>
          </p:txBody>
        </p:sp>
      </p:grpSp>
      <p:grpSp>
        <p:nvGrpSpPr>
          <p:cNvPr id="76" name="Group 75">
            <a:extLst>
              <a:ext uri="{FF2B5EF4-FFF2-40B4-BE49-F238E27FC236}">
                <a16:creationId xmlns:a16="http://schemas.microsoft.com/office/drawing/2014/main" id="{627FFE13-A80A-A19D-070D-63BEC8A3DBD9}"/>
              </a:ext>
            </a:extLst>
          </p:cNvPr>
          <p:cNvGrpSpPr/>
          <p:nvPr/>
        </p:nvGrpSpPr>
        <p:grpSpPr>
          <a:xfrm>
            <a:off x="9358676" y="4947764"/>
            <a:ext cx="481783" cy="313883"/>
            <a:chOff x="9358684" y="1386076"/>
            <a:chExt cx="481783" cy="313883"/>
          </a:xfrm>
        </p:grpSpPr>
        <p:sp>
          <p:nvSpPr>
            <p:cNvPr id="77" name="Flowchart: Process 76">
              <a:extLst>
                <a:ext uri="{FF2B5EF4-FFF2-40B4-BE49-F238E27FC236}">
                  <a16:creationId xmlns:a16="http://schemas.microsoft.com/office/drawing/2014/main" id="{F492C21A-329C-F19B-108B-61AB4FBA9B4E}"/>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78" name="TextBox 77">
              <a:extLst>
                <a:ext uri="{FF2B5EF4-FFF2-40B4-BE49-F238E27FC236}">
                  <a16:creationId xmlns:a16="http://schemas.microsoft.com/office/drawing/2014/main" id="{06BC1516-D86D-3060-2929-1DBE59F194B9}"/>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11" action="ppaction://hlinksldjump">
                    <a:extLst>
                      <a:ext uri="{A12FA001-AC4F-418D-AE19-62706E023703}">
                        <ahyp:hlinkClr xmlns:ahyp="http://schemas.microsoft.com/office/drawing/2018/hyperlinkcolor" val="tx"/>
                      </a:ext>
                    </a:extLst>
                  </a:hlinkClick>
                </a:rPr>
                <a:t>19</a:t>
              </a:r>
              <a:endParaRPr lang="en-AU" sz="1200" dirty="0">
                <a:solidFill>
                  <a:schemeClr val="bg1"/>
                </a:solidFill>
                <a:latin typeface="VIC"/>
              </a:endParaRPr>
            </a:p>
          </p:txBody>
        </p:sp>
      </p:grpSp>
      <p:grpSp>
        <p:nvGrpSpPr>
          <p:cNvPr id="79" name="Group 78">
            <a:extLst>
              <a:ext uri="{FF2B5EF4-FFF2-40B4-BE49-F238E27FC236}">
                <a16:creationId xmlns:a16="http://schemas.microsoft.com/office/drawing/2014/main" id="{E07368FB-F4DC-11E7-C21C-CA2C92D53A49}"/>
              </a:ext>
            </a:extLst>
          </p:cNvPr>
          <p:cNvGrpSpPr/>
          <p:nvPr/>
        </p:nvGrpSpPr>
        <p:grpSpPr>
          <a:xfrm>
            <a:off x="9358675" y="5392975"/>
            <a:ext cx="481783" cy="313883"/>
            <a:chOff x="9358684" y="1386076"/>
            <a:chExt cx="481783" cy="313883"/>
          </a:xfrm>
        </p:grpSpPr>
        <p:sp>
          <p:nvSpPr>
            <p:cNvPr id="80" name="Flowchart: Process 79">
              <a:extLst>
                <a:ext uri="{FF2B5EF4-FFF2-40B4-BE49-F238E27FC236}">
                  <a16:creationId xmlns:a16="http://schemas.microsoft.com/office/drawing/2014/main" id="{EA3D539B-3B7A-81B2-0F03-4164A0ACD97C}"/>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81" name="TextBox 80">
              <a:extLst>
                <a:ext uri="{FF2B5EF4-FFF2-40B4-BE49-F238E27FC236}">
                  <a16:creationId xmlns:a16="http://schemas.microsoft.com/office/drawing/2014/main" id="{E9E863C5-1542-C976-AABD-09E2762C94EE}"/>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12" action="ppaction://hlinksldjump">
                    <a:extLst>
                      <a:ext uri="{A12FA001-AC4F-418D-AE19-62706E023703}">
                        <ahyp:hlinkClr xmlns:ahyp="http://schemas.microsoft.com/office/drawing/2018/hyperlinkcolor" val="tx"/>
                      </a:ext>
                    </a:extLst>
                  </a:hlinkClick>
                </a:rPr>
                <a:t>20</a:t>
              </a:r>
              <a:endParaRPr lang="en-AU" sz="1200" dirty="0">
                <a:solidFill>
                  <a:schemeClr val="bg1"/>
                </a:solidFill>
                <a:latin typeface="VIC"/>
              </a:endParaRPr>
            </a:p>
          </p:txBody>
        </p:sp>
      </p:grpSp>
    </p:spTree>
    <p:extLst>
      <p:ext uri="{BB962C8B-B14F-4D97-AF65-F5344CB8AC3E}">
        <p14:creationId xmlns:p14="http://schemas.microsoft.com/office/powerpoint/2010/main" val="1284542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2BE94-8EEF-C957-C56D-A77798D0A08B}"/>
              </a:ext>
            </a:extLst>
          </p:cNvPr>
          <p:cNvSpPr>
            <a:spLocks noGrp="1"/>
          </p:cNvSpPr>
          <p:nvPr>
            <p:ph type="title"/>
          </p:nvPr>
        </p:nvSpPr>
        <p:spPr>
          <a:xfrm>
            <a:off x="539999" y="541756"/>
            <a:ext cx="8820000" cy="348543"/>
          </a:xfrm>
        </p:spPr>
        <p:txBody>
          <a:bodyPr/>
          <a:lstStyle/>
          <a:p>
            <a:r>
              <a:rPr lang="en-US" b="1"/>
              <a:t>Overview of Part A | </a:t>
            </a:r>
            <a:r>
              <a:rPr lang="en-US"/>
              <a:t>Taking a strategic view of your approach to inspections</a:t>
            </a:r>
          </a:p>
        </p:txBody>
      </p:sp>
      <p:sp>
        <p:nvSpPr>
          <p:cNvPr id="3" name="Content Placeholder 2">
            <a:extLst>
              <a:ext uri="{FF2B5EF4-FFF2-40B4-BE49-F238E27FC236}">
                <a16:creationId xmlns:a16="http://schemas.microsoft.com/office/drawing/2014/main" id="{FF5400CF-7535-CFC5-BC9D-080F6CB6B7CB}"/>
              </a:ext>
            </a:extLst>
          </p:cNvPr>
          <p:cNvSpPr>
            <a:spLocks noGrp="1"/>
          </p:cNvSpPr>
          <p:nvPr>
            <p:ph sz="quarter" idx="13"/>
          </p:nvPr>
        </p:nvSpPr>
        <p:spPr>
          <a:xfrm>
            <a:off x="539999" y="1042873"/>
            <a:ext cx="8820000" cy="1101614"/>
          </a:xfrm>
        </p:spPr>
        <p:txBody>
          <a:bodyPr vert="horz" lIns="0" tIns="45713" rIns="0" bIns="45713" rtlCol="0" anchor="t">
            <a:noAutofit/>
          </a:bodyPr>
          <a:lstStyle/>
          <a:p>
            <a:pPr marL="0" indent="0">
              <a:buNone/>
            </a:pPr>
            <a:r>
              <a:rPr lang="en-US" sz="1000" dirty="0">
                <a:cs typeface="Segoe UI"/>
              </a:rPr>
              <a:t>The following slides help you to consider your broader regulatory approach and how this shapes the way in which you conduct your compliance monitoring program.</a:t>
            </a:r>
          </a:p>
          <a:p>
            <a:pPr marL="0" indent="0">
              <a:buNone/>
            </a:pPr>
            <a:r>
              <a:rPr lang="en-US" sz="1000" dirty="0">
                <a:cs typeface="Segoe UI"/>
              </a:rPr>
              <a:t>The way in which you approach and conduct your compliance monitoring activities should be informed by your strategic understanding of the harms that you regulate, and your approach to using all the regulatory tools at your disposal to minimise harm and improve regulatory outcomes. With an understanding of your overall regulatory approach, you can best review and optimise compliance monitoring activities, where you have discretion to do so. </a:t>
            </a:r>
          </a:p>
        </p:txBody>
      </p:sp>
      <p:sp>
        <p:nvSpPr>
          <p:cNvPr id="13" name="Rectangle 12">
            <a:extLst>
              <a:ext uri="{FF2B5EF4-FFF2-40B4-BE49-F238E27FC236}">
                <a16:creationId xmlns:a16="http://schemas.microsoft.com/office/drawing/2014/main" id="{923231FE-7564-76FB-D841-E1AECEA507C3}"/>
              </a:ext>
            </a:extLst>
          </p:cNvPr>
          <p:cNvSpPr/>
          <p:nvPr/>
        </p:nvSpPr>
        <p:spPr>
          <a:xfrm>
            <a:off x="541338" y="2602127"/>
            <a:ext cx="2114947" cy="17313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rtlCol="0" anchor="t">
            <a:noAutofit/>
          </a:bodyPr>
          <a:lstStyle/>
          <a:p>
            <a:pPr algn="ctr">
              <a:spcAft>
                <a:spcPts val="300"/>
              </a:spcAft>
            </a:pPr>
            <a:r>
              <a:rPr lang="en-AU" sz="950" dirty="0">
                <a:solidFill>
                  <a:schemeClr val="accent1"/>
                </a:solidFill>
                <a:latin typeface="+mj-lt"/>
              </a:rPr>
              <a:t>UNDERSTAND YOUR </a:t>
            </a:r>
            <a:br>
              <a:rPr lang="en-AU" sz="950" dirty="0">
                <a:solidFill>
                  <a:schemeClr val="accent1"/>
                </a:solidFill>
                <a:latin typeface="+mj-lt"/>
              </a:rPr>
            </a:br>
            <a:r>
              <a:rPr lang="en-AU" sz="950" b="1" dirty="0">
                <a:solidFill>
                  <a:schemeClr val="accent1"/>
                </a:solidFill>
                <a:latin typeface="+mj-lt"/>
              </a:rPr>
              <a:t>REGULATORY APPROACH</a:t>
            </a:r>
          </a:p>
          <a:p>
            <a:pPr marR="0" lvl="0" algn="l" defTabSz="914349" rtl="0" eaLnBrk="1" fontAlgn="auto" latinLnBrk="0" hangingPunct="1">
              <a:lnSpc>
                <a:spcPct val="100000"/>
              </a:lnSpc>
              <a:spcBef>
                <a:spcPts val="0"/>
              </a:spcBef>
              <a:spcAft>
                <a:spcPts val="300"/>
              </a:spcAft>
              <a:buClrTx/>
              <a:buSzTx/>
              <a:tabLst/>
              <a:defRPr/>
            </a:pPr>
            <a:r>
              <a:rPr kumimoji="0" lang="en-US" sz="950" b="0" i="0" u="none" strike="noStrike" kern="1200" cap="none" spc="0" normalizeH="0" baseline="0" noProof="0" dirty="0">
                <a:ln>
                  <a:noFill/>
                </a:ln>
                <a:solidFill>
                  <a:schemeClr val="tx2"/>
                </a:solidFill>
                <a:effectLst/>
                <a:uLnTx/>
                <a:uFillTx/>
                <a:latin typeface="VIC"/>
                <a:ea typeface="+mn-ea"/>
                <a:cs typeface="+mn-cs"/>
              </a:rPr>
              <a:t>Review your legislative and policy settings, the harms that you regulate and your tools and approaches.</a:t>
            </a:r>
          </a:p>
          <a:p>
            <a:pPr marR="0" lvl="0" algn="l" defTabSz="914349" rtl="0" eaLnBrk="1" fontAlgn="auto" latinLnBrk="0" hangingPunct="1">
              <a:lnSpc>
                <a:spcPct val="100000"/>
              </a:lnSpc>
              <a:spcBef>
                <a:spcPts val="0"/>
              </a:spcBef>
              <a:spcAft>
                <a:spcPts val="300"/>
              </a:spcAft>
              <a:buClrTx/>
              <a:buSzTx/>
              <a:tabLst/>
              <a:defRPr/>
            </a:pPr>
            <a:r>
              <a:rPr kumimoji="0" lang="en-US" sz="950" b="0" i="0" u="none" strike="noStrike" kern="1200" cap="none" spc="0" normalizeH="0" baseline="0" noProof="0" dirty="0">
                <a:ln>
                  <a:noFill/>
                </a:ln>
                <a:solidFill>
                  <a:schemeClr val="tx2"/>
                </a:solidFill>
                <a:effectLst/>
                <a:uLnTx/>
                <a:uFillTx/>
                <a:latin typeface="VIC"/>
                <a:ea typeface="+mn-ea"/>
                <a:cs typeface="+mn-cs"/>
              </a:rPr>
              <a:t>Consider how your </a:t>
            </a:r>
            <a:r>
              <a:rPr kumimoji="0" lang="en-AU" sz="950" b="0" i="0" u="none" strike="noStrike" kern="1200" cap="none" spc="0" normalizeH="0" baseline="0" noProof="0" dirty="0">
                <a:ln>
                  <a:noFill/>
                </a:ln>
                <a:solidFill>
                  <a:schemeClr val="tx2"/>
                </a:solidFill>
                <a:effectLst/>
                <a:uLnTx/>
                <a:uFillTx/>
                <a:latin typeface="VIC"/>
                <a:ea typeface="+mn-ea"/>
                <a:cs typeface="+mn-cs"/>
              </a:rPr>
              <a:t>compliance monitoring activities contribute to the delivery of your overall regulatory outcomes.</a:t>
            </a:r>
            <a:endParaRPr kumimoji="0" lang="en-US" sz="950" b="0" i="0" u="none" strike="noStrike" kern="1200" cap="none" spc="0" normalizeH="0" baseline="0" noProof="0" dirty="0">
              <a:ln>
                <a:noFill/>
              </a:ln>
              <a:solidFill>
                <a:schemeClr val="tx2"/>
              </a:solidFill>
              <a:effectLst/>
              <a:uLnTx/>
              <a:uFillTx/>
              <a:latin typeface="VIC"/>
              <a:ea typeface="+mn-ea"/>
              <a:cs typeface="+mn-cs"/>
            </a:endParaRPr>
          </a:p>
        </p:txBody>
      </p:sp>
      <p:sp>
        <p:nvSpPr>
          <p:cNvPr id="14" name="Rectangle 13">
            <a:extLst>
              <a:ext uri="{FF2B5EF4-FFF2-40B4-BE49-F238E27FC236}">
                <a16:creationId xmlns:a16="http://schemas.microsoft.com/office/drawing/2014/main" id="{F28150B1-58DB-335A-CA28-A00B339F36A3}"/>
              </a:ext>
            </a:extLst>
          </p:cNvPr>
          <p:cNvSpPr/>
          <p:nvPr/>
        </p:nvSpPr>
        <p:spPr>
          <a:xfrm>
            <a:off x="2783285" y="2602127"/>
            <a:ext cx="2114947" cy="17313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45720" rtlCol="0" anchor="t">
            <a:noAutofit/>
          </a:bodyPr>
          <a:lstStyle/>
          <a:p>
            <a:pPr algn="ctr">
              <a:spcAft>
                <a:spcPts val="300"/>
              </a:spcAft>
            </a:pPr>
            <a:r>
              <a:rPr lang="en-AU" sz="950">
                <a:solidFill>
                  <a:schemeClr val="accent1"/>
                </a:solidFill>
                <a:latin typeface="+mj-lt"/>
              </a:rPr>
              <a:t>CONSIDER RELATED </a:t>
            </a:r>
            <a:r>
              <a:rPr lang="en-AU" sz="950" b="1">
                <a:solidFill>
                  <a:schemeClr val="accent1"/>
                </a:solidFill>
                <a:latin typeface="+mj-lt"/>
              </a:rPr>
              <a:t>ACTIVITIES AND FUNCTIONS</a:t>
            </a:r>
          </a:p>
          <a:p>
            <a:pPr>
              <a:spcAft>
                <a:spcPts val="300"/>
              </a:spcAft>
              <a:defRPr/>
            </a:pPr>
            <a:r>
              <a:rPr kumimoji="0" lang="en-US" sz="950" b="0" i="0" u="none" strike="noStrike" kern="1200" cap="none" spc="0" normalizeH="0" baseline="0" noProof="0">
                <a:ln>
                  <a:noFill/>
                </a:ln>
                <a:solidFill>
                  <a:schemeClr val="tx2"/>
                </a:solidFill>
                <a:effectLst/>
                <a:uLnTx/>
                <a:uFillTx/>
                <a:latin typeface="VIC"/>
                <a:ea typeface="+mn-ea"/>
                <a:cs typeface="+mn-cs"/>
              </a:rPr>
              <a:t>Consider activities that </a:t>
            </a:r>
            <a:r>
              <a:rPr lang="en-US" sz="950">
                <a:solidFill>
                  <a:schemeClr val="tx2"/>
                </a:solidFill>
                <a:latin typeface="VIC"/>
              </a:rPr>
              <a:t>affect or are affected </a:t>
            </a:r>
            <a:r>
              <a:rPr kumimoji="0" lang="en-US" sz="950" b="0" i="0" u="none" strike="noStrike" kern="1200" cap="none" spc="0" normalizeH="0" baseline="0" noProof="0">
                <a:ln>
                  <a:noFill/>
                </a:ln>
                <a:solidFill>
                  <a:schemeClr val="tx2"/>
                </a:solidFill>
                <a:effectLst/>
                <a:uLnTx/>
                <a:uFillTx/>
                <a:latin typeface="VIC"/>
                <a:ea typeface="+mn-ea"/>
                <a:cs typeface="+mn-cs"/>
              </a:rPr>
              <a:t>by inspections, including:</a:t>
            </a:r>
            <a:endParaRPr lang="en-US" sz="950" b="0" i="0" u="none" strike="noStrike" kern="1200" cap="none" spc="0" normalizeH="0" baseline="0" noProof="0">
              <a:ln>
                <a:noFill/>
              </a:ln>
              <a:solidFill>
                <a:schemeClr val="tx2"/>
              </a:solidFill>
              <a:effectLst/>
              <a:uLnTx/>
              <a:uFillTx/>
              <a:latin typeface="VIC"/>
            </a:endParaRPr>
          </a:p>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US" sz="950" b="0" i="0" u="none" strike="noStrike" kern="1200" cap="none" spc="0" normalizeH="0" baseline="0" noProof="0">
                <a:ln>
                  <a:noFill/>
                </a:ln>
                <a:solidFill>
                  <a:schemeClr val="tx2"/>
                </a:solidFill>
                <a:effectLst/>
                <a:uLnTx/>
                <a:uFillTx/>
                <a:latin typeface="VIC"/>
                <a:ea typeface="+mn-ea"/>
                <a:cs typeface="+mn-cs"/>
              </a:rPr>
              <a:t>Inputs and follow on activities</a:t>
            </a:r>
            <a:endParaRPr lang="en-US" sz="950" b="0" i="0" u="none" strike="noStrike" kern="1200" cap="none" spc="0" normalizeH="0" baseline="0" noProof="0">
              <a:ln>
                <a:noFill/>
              </a:ln>
              <a:solidFill>
                <a:schemeClr val="tx2"/>
              </a:solidFill>
              <a:effectLst/>
              <a:uLnTx/>
              <a:uFillTx/>
              <a:latin typeface="VIC"/>
            </a:endParaRPr>
          </a:p>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US" sz="950" b="0" i="0" u="none" strike="noStrike" kern="1200" cap="none" spc="0" normalizeH="0" baseline="0" noProof="0">
                <a:ln>
                  <a:noFill/>
                </a:ln>
                <a:solidFill>
                  <a:schemeClr val="tx2"/>
                </a:solidFill>
                <a:effectLst/>
                <a:uLnTx/>
                <a:uFillTx/>
                <a:latin typeface="VIC"/>
                <a:ea typeface="+mn-ea"/>
                <a:cs typeface="+mn-cs"/>
              </a:rPr>
              <a:t>Data and insights</a:t>
            </a:r>
            <a:endParaRPr lang="en-US" sz="950" b="0" i="0" u="none" strike="noStrike" kern="1200" cap="none" spc="0" normalizeH="0" baseline="0" noProof="0">
              <a:ln>
                <a:noFill/>
              </a:ln>
              <a:solidFill>
                <a:schemeClr val="tx2"/>
              </a:solidFill>
              <a:effectLst/>
              <a:uLnTx/>
              <a:uFillTx/>
              <a:latin typeface="VIC"/>
            </a:endParaRPr>
          </a:p>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US" sz="950" b="0" i="0" u="none" strike="noStrike" kern="1200" cap="none" spc="0" normalizeH="0" baseline="0" noProof="0">
                <a:ln>
                  <a:noFill/>
                </a:ln>
                <a:solidFill>
                  <a:schemeClr val="tx2"/>
                </a:solidFill>
                <a:effectLst/>
                <a:uLnTx/>
                <a:uFillTx/>
                <a:latin typeface="VIC"/>
                <a:ea typeface="+mn-ea"/>
                <a:cs typeface="+mn-cs"/>
              </a:rPr>
              <a:t>Strategic programs and approaches</a:t>
            </a:r>
            <a:endParaRPr lang="en-US" sz="950" b="0" i="0" u="none" strike="noStrike" kern="1200" cap="none" spc="0" normalizeH="0" baseline="0" noProof="0">
              <a:ln>
                <a:noFill/>
              </a:ln>
              <a:solidFill>
                <a:schemeClr val="tx2"/>
              </a:solidFill>
              <a:effectLst/>
              <a:uLnTx/>
              <a:uFillTx/>
              <a:latin typeface="VIC"/>
            </a:endParaRPr>
          </a:p>
          <a:p>
            <a:pPr algn="ctr">
              <a:spcAft>
                <a:spcPts val="300"/>
              </a:spcAft>
            </a:pPr>
            <a:endParaRPr lang="en-AU" sz="950" b="1">
              <a:solidFill>
                <a:schemeClr val="tx1"/>
              </a:solidFill>
              <a:latin typeface="VIC SemiBold" panose="00000700000000000000" pitchFamily="2" charset="0"/>
            </a:endParaRPr>
          </a:p>
        </p:txBody>
      </p:sp>
      <p:sp>
        <p:nvSpPr>
          <p:cNvPr id="15" name="Rectangle 14">
            <a:extLst>
              <a:ext uri="{FF2B5EF4-FFF2-40B4-BE49-F238E27FC236}">
                <a16:creationId xmlns:a16="http://schemas.microsoft.com/office/drawing/2014/main" id="{C13A1C96-27EC-AE1E-E3F2-C617D956DC32}"/>
              </a:ext>
            </a:extLst>
          </p:cNvPr>
          <p:cNvSpPr/>
          <p:nvPr/>
        </p:nvSpPr>
        <p:spPr>
          <a:xfrm>
            <a:off x="5025231" y="2602127"/>
            <a:ext cx="2114947" cy="17313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rtlCol="0" anchor="t">
            <a:noAutofit/>
          </a:bodyPr>
          <a:lstStyle/>
          <a:p>
            <a:pPr algn="ctr">
              <a:spcAft>
                <a:spcPts val="300"/>
              </a:spcAft>
            </a:pPr>
            <a:r>
              <a:rPr lang="en-AU" sz="950">
                <a:solidFill>
                  <a:schemeClr val="accent1"/>
                </a:solidFill>
                <a:latin typeface="+mj-lt"/>
              </a:rPr>
              <a:t>REFLECT ON YOUR STRATEGIC</a:t>
            </a:r>
            <a:br>
              <a:rPr lang="en-AU" sz="950">
                <a:solidFill>
                  <a:schemeClr val="accent1"/>
                </a:solidFill>
                <a:latin typeface="+mj-lt"/>
              </a:rPr>
            </a:br>
            <a:r>
              <a:rPr lang="en-AU" sz="950">
                <a:solidFill>
                  <a:schemeClr val="accent1"/>
                </a:solidFill>
                <a:latin typeface="+mj-lt"/>
              </a:rPr>
              <a:t> </a:t>
            </a:r>
            <a:r>
              <a:rPr lang="en-AU" sz="950" b="1">
                <a:solidFill>
                  <a:schemeClr val="accent1"/>
                </a:solidFill>
                <a:latin typeface="+mj-lt"/>
              </a:rPr>
              <a:t>INSPECTION MIX</a:t>
            </a:r>
          </a:p>
          <a:p>
            <a:pPr marR="0" lvl="0" algn="l" defTabSz="914349" rtl="0" eaLnBrk="1" fontAlgn="auto" latinLnBrk="0" hangingPunct="1">
              <a:lnSpc>
                <a:spcPct val="100000"/>
              </a:lnSpc>
              <a:spcBef>
                <a:spcPts val="0"/>
              </a:spcBef>
              <a:spcAft>
                <a:spcPts val="300"/>
              </a:spcAft>
              <a:buClrTx/>
              <a:buSzTx/>
              <a:tabLst/>
              <a:defRPr/>
            </a:pPr>
            <a:r>
              <a:rPr kumimoji="0" lang="en-AU" sz="950" b="0" i="0" u="none" strike="noStrike" kern="1200" cap="none" spc="0" normalizeH="0" baseline="0" noProof="0">
                <a:ln>
                  <a:noFill/>
                </a:ln>
                <a:solidFill>
                  <a:schemeClr val="tx2"/>
                </a:solidFill>
                <a:effectLst/>
                <a:uLnTx/>
                <a:uFillTx/>
                <a:latin typeface="VIC"/>
                <a:ea typeface="+mn-ea"/>
                <a:cs typeface="+mn-cs"/>
              </a:rPr>
              <a:t>Be clear on the type and purpose of the inspections you conduct.</a:t>
            </a:r>
          </a:p>
          <a:p>
            <a:pPr marR="0" lvl="0" algn="l" defTabSz="914349" rtl="0" eaLnBrk="1" fontAlgn="auto" latinLnBrk="0" hangingPunct="1">
              <a:lnSpc>
                <a:spcPct val="100000"/>
              </a:lnSpc>
              <a:spcBef>
                <a:spcPts val="0"/>
              </a:spcBef>
              <a:spcAft>
                <a:spcPts val="300"/>
              </a:spcAft>
              <a:buClrTx/>
              <a:buSzTx/>
              <a:tabLst/>
              <a:defRPr/>
            </a:pPr>
            <a:r>
              <a:rPr kumimoji="0" lang="en-AU" sz="950" b="0" i="0" u="none" strike="noStrike" kern="1200" cap="none" spc="0" normalizeH="0" baseline="0" noProof="0">
                <a:ln>
                  <a:noFill/>
                </a:ln>
                <a:solidFill>
                  <a:schemeClr val="tx2"/>
                </a:solidFill>
                <a:effectLst/>
                <a:uLnTx/>
                <a:uFillTx/>
                <a:latin typeface="VIC"/>
                <a:ea typeface="+mn-ea"/>
                <a:cs typeface="+mn-cs"/>
              </a:rPr>
              <a:t>Reflect on your strategic mix of inspections.</a:t>
            </a:r>
          </a:p>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endParaRPr kumimoji="0" lang="en-AU" sz="950" b="0" i="0" u="none" strike="noStrike" kern="1200" cap="none" spc="0" normalizeH="0" baseline="0" noProof="0">
              <a:ln>
                <a:noFill/>
              </a:ln>
              <a:solidFill>
                <a:prstClr val="black"/>
              </a:solidFill>
              <a:effectLst/>
              <a:uLnTx/>
              <a:uFillTx/>
              <a:latin typeface="VIC"/>
              <a:ea typeface="+mn-ea"/>
              <a:cs typeface="+mn-cs"/>
            </a:endParaRPr>
          </a:p>
          <a:p>
            <a:pPr algn="ctr">
              <a:spcAft>
                <a:spcPts val="300"/>
              </a:spcAft>
            </a:pPr>
            <a:endParaRPr lang="en-AU" sz="950" b="1">
              <a:solidFill>
                <a:schemeClr val="tx1"/>
              </a:solidFill>
              <a:latin typeface="+mj-lt"/>
            </a:endParaRPr>
          </a:p>
        </p:txBody>
      </p:sp>
      <p:sp>
        <p:nvSpPr>
          <p:cNvPr id="16" name="Rectangle 15">
            <a:extLst>
              <a:ext uri="{FF2B5EF4-FFF2-40B4-BE49-F238E27FC236}">
                <a16:creationId xmlns:a16="http://schemas.microsoft.com/office/drawing/2014/main" id="{5BE349E5-0C1A-D11D-5F9A-BC26A1C17A3A}"/>
              </a:ext>
            </a:extLst>
          </p:cNvPr>
          <p:cNvSpPr/>
          <p:nvPr/>
        </p:nvSpPr>
        <p:spPr>
          <a:xfrm>
            <a:off x="7267178" y="2602127"/>
            <a:ext cx="2114947" cy="17313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rtlCol="0" anchor="t">
            <a:noAutofit/>
          </a:bodyPr>
          <a:lstStyle/>
          <a:p>
            <a:pPr algn="ctr">
              <a:spcAft>
                <a:spcPts val="300"/>
              </a:spcAft>
            </a:pPr>
            <a:r>
              <a:rPr lang="en-AU" sz="950">
                <a:solidFill>
                  <a:schemeClr val="accent1"/>
                </a:solidFill>
                <a:latin typeface="+mj-lt"/>
              </a:rPr>
              <a:t>ENABLE </a:t>
            </a:r>
            <a:r>
              <a:rPr lang="en-AU" sz="950" b="1">
                <a:solidFill>
                  <a:schemeClr val="accent1"/>
                </a:solidFill>
                <a:latin typeface="+mj-lt"/>
              </a:rPr>
              <a:t>CONTINUOUS IMPROVEMENT</a:t>
            </a:r>
          </a:p>
          <a:p>
            <a:pPr marR="0" lvl="0" algn="l" defTabSz="914349" rtl="0" eaLnBrk="1" fontAlgn="auto" latinLnBrk="0" hangingPunct="1">
              <a:lnSpc>
                <a:spcPct val="100000"/>
              </a:lnSpc>
              <a:spcBef>
                <a:spcPts val="0"/>
              </a:spcBef>
              <a:spcAft>
                <a:spcPts val="300"/>
              </a:spcAft>
              <a:buClrTx/>
              <a:buSzTx/>
              <a:tabLst/>
              <a:defRPr/>
            </a:pPr>
            <a:r>
              <a:rPr kumimoji="0" lang="en-AU" sz="950" b="0" i="0" u="none" strike="noStrike" kern="1200" cap="none" spc="0" normalizeH="0" baseline="0" noProof="0">
                <a:ln>
                  <a:noFill/>
                </a:ln>
                <a:solidFill>
                  <a:schemeClr val="tx2"/>
                </a:solidFill>
                <a:effectLst/>
                <a:uLnTx/>
                <a:uFillTx/>
                <a:latin typeface="VIC"/>
                <a:ea typeface="+mn-ea"/>
                <a:cs typeface="+mn-cs"/>
              </a:rPr>
              <a:t>Design your compliance monitoring systems so that you can report on their contribution to your overall regulatory outcomes.</a:t>
            </a:r>
          </a:p>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endParaRPr kumimoji="0" lang="en-AU" sz="950" b="0" i="0" u="none" strike="noStrike" kern="1200" cap="none" spc="0" normalizeH="0" baseline="0" noProof="0">
              <a:ln>
                <a:noFill/>
              </a:ln>
              <a:solidFill>
                <a:prstClr val="black"/>
              </a:solidFill>
              <a:effectLst/>
              <a:uLnTx/>
              <a:uFillTx/>
              <a:latin typeface="VIC"/>
              <a:ea typeface="+mn-ea"/>
              <a:cs typeface="+mn-cs"/>
            </a:endParaRPr>
          </a:p>
          <a:p>
            <a:pPr algn="ctr">
              <a:spcAft>
                <a:spcPts val="300"/>
              </a:spcAft>
            </a:pPr>
            <a:endParaRPr lang="en-AU" sz="950" b="1">
              <a:solidFill>
                <a:schemeClr val="tx1"/>
              </a:solidFill>
              <a:latin typeface="VIC SemiBold" panose="00000700000000000000" pitchFamily="2" charset="0"/>
            </a:endParaRPr>
          </a:p>
        </p:txBody>
      </p:sp>
      <p:sp>
        <p:nvSpPr>
          <p:cNvPr id="17" name="Rectangle 16">
            <a:extLst>
              <a:ext uri="{FF2B5EF4-FFF2-40B4-BE49-F238E27FC236}">
                <a16:creationId xmlns:a16="http://schemas.microsoft.com/office/drawing/2014/main" id="{3BAD6BFC-353A-A702-BEBC-8222471F4D2E}"/>
              </a:ext>
            </a:extLst>
          </p:cNvPr>
          <p:cNvSpPr/>
          <p:nvPr/>
        </p:nvSpPr>
        <p:spPr>
          <a:xfrm>
            <a:off x="541338" y="4496524"/>
            <a:ext cx="2862262" cy="1674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rtlCol="0" anchor="t">
            <a:noAutofit/>
          </a:bodyPr>
          <a:lstStyle/>
          <a:p>
            <a:pPr algn="ctr">
              <a:spcAft>
                <a:spcPts val="300"/>
              </a:spcAft>
            </a:pPr>
            <a:r>
              <a:rPr lang="en-AU" sz="950">
                <a:solidFill>
                  <a:schemeClr val="accent1"/>
                </a:solidFill>
                <a:latin typeface="+mj-lt"/>
              </a:rPr>
              <a:t>CONSIDER YOUR </a:t>
            </a:r>
            <a:r>
              <a:rPr lang="en-AU" sz="950" b="1">
                <a:solidFill>
                  <a:schemeClr val="accent1"/>
                </a:solidFill>
                <a:latin typeface="+mj-lt"/>
              </a:rPr>
              <a:t>STRATEGIC </a:t>
            </a:r>
            <a:br>
              <a:rPr lang="en-AU" sz="950" b="1">
                <a:solidFill>
                  <a:schemeClr val="accent1"/>
                </a:solidFill>
                <a:latin typeface="+mj-lt"/>
              </a:rPr>
            </a:br>
            <a:r>
              <a:rPr lang="en-AU" sz="950" b="1">
                <a:solidFill>
                  <a:schemeClr val="accent1"/>
                </a:solidFill>
                <a:latin typeface="+mj-lt"/>
              </a:rPr>
              <a:t>RESOURCE ALLOCATION</a:t>
            </a:r>
          </a:p>
          <a:p>
            <a:pPr marR="0" lvl="0" algn="l" defTabSz="914349" rtl="0" eaLnBrk="1" fontAlgn="auto" latinLnBrk="0" hangingPunct="1">
              <a:lnSpc>
                <a:spcPct val="100000"/>
              </a:lnSpc>
              <a:spcBef>
                <a:spcPts val="0"/>
              </a:spcBef>
              <a:spcAft>
                <a:spcPts val="300"/>
              </a:spcAft>
              <a:buClrTx/>
              <a:buSzTx/>
              <a:tabLst/>
              <a:defRPr/>
            </a:pPr>
            <a:r>
              <a:rPr kumimoji="0" lang="en-AU" sz="950" b="0" i="0" u="none" strike="noStrike" kern="1200" cap="none" spc="0" normalizeH="0" baseline="0" noProof="0">
                <a:ln>
                  <a:noFill/>
                </a:ln>
                <a:solidFill>
                  <a:schemeClr val="tx2"/>
                </a:solidFill>
                <a:effectLst/>
                <a:uLnTx/>
                <a:uFillTx/>
                <a:latin typeface="VIC"/>
                <a:ea typeface="+mn-ea"/>
                <a:cs typeface="+mn-cs"/>
              </a:rPr>
              <a:t>Develop a strategic view of your inspections to determine how resources can be distributed to have the greatest impact. </a:t>
            </a:r>
          </a:p>
          <a:p>
            <a:pPr marR="0" lvl="0" algn="l" defTabSz="914349" rtl="0" eaLnBrk="1" fontAlgn="auto" latinLnBrk="0" hangingPunct="1">
              <a:lnSpc>
                <a:spcPct val="100000"/>
              </a:lnSpc>
              <a:spcBef>
                <a:spcPts val="0"/>
              </a:spcBef>
              <a:spcAft>
                <a:spcPts val="300"/>
              </a:spcAft>
              <a:buClrTx/>
              <a:buSzTx/>
              <a:tabLst/>
              <a:defRPr/>
            </a:pPr>
            <a:r>
              <a:rPr kumimoji="0" lang="en-AU" sz="950" b="0" i="0" u="none" strike="noStrike" kern="1200" cap="none" spc="0" normalizeH="0" baseline="0" noProof="0">
                <a:ln>
                  <a:noFill/>
                </a:ln>
                <a:solidFill>
                  <a:schemeClr val="tx2"/>
                </a:solidFill>
                <a:effectLst/>
                <a:uLnTx/>
                <a:uFillTx/>
                <a:latin typeface="VIC"/>
                <a:ea typeface="+mn-ea"/>
                <a:cs typeface="+mn-cs"/>
              </a:rPr>
              <a:t>Consider your resource allocation at the organisational, operational, and tactical level.</a:t>
            </a:r>
          </a:p>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endParaRPr kumimoji="0" lang="en-AU" sz="950" b="0" i="0" u="none" strike="noStrike" kern="1200" cap="none" spc="0" normalizeH="0" baseline="0" noProof="0">
              <a:ln>
                <a:noFill/>
              </a:ln>
              <a:solidFill>
                <a:prstClr val="black"/>
              </a:solidFill>
              <a:effectLst/>
              <a:uLnTx/>
              <a:uFillTx/>
              <a:latin typeface="VIC"/>
              <a:ea typeface="+mn-ea"/>
              <a:cs typeface="+mn-cs"/>
            </a:endParaRPr>
          </a:p>
          <a:p>
            <a:pPr algn="ctr">
              <a:spcAft>
                <a:spcPts val="300"/>
              </a:spcAft>
            </a:pPr>
            <a:endParaRPr lang="en-AU" sz="950" b="1">
              <a:solidFill>
                <a:schemeClr val="tx1"/>
              </a:solidFill>
              <a:latin typeface="VIC SemiBold" panose="00000700000000000000" pitchFamily="2" charset="0"/>
            </a:endParaRPr>
          </a:p>
        </p:txBody>
      </p:sp>
      <p:sp>
        <p:nvSpPr>
          <p:cNvPr id="18" name="Rectangle 17">
            <a:extLst>
              <a:ext uri="{FF2B5EF4-FFF2-40B4-BE49-F238E27FC236}">
                <a16:creationId xmlns:a16="http://schemas.microsoft.com/office/drawing/2014/main" id="{7D436141-3040-96D5-AEE1-18F7AAF93C52}"/>
              </a:ext>
            </a:extLst>
          </p:cNvPr>
          <p:cNvSpPr/>
          <p:nvPr/>
        </p:nvSpPr>
        <p:spPr>
          <a:xfrm>
            <a:off x="3530600" y="4496524"/>
            <a:ext cx="2862262" cy="1674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rtlCol="0" anchor="t">
            <a:noAutofit/>
          </a:bodyPr>
          <a:lstStyle/>
          <a:p>
            <a:pPr algn="ctr">
              <a:spcAft>
                <a:spcPts val="300"/>
              </a:spcAft>
            </a:pPr>
            <a:r>
              <a:rPr lang="en-AU" sz="950">
                <a:solidFill>
                  <a:schemeClr val="accent1"/>
                </a:solidFill>
                <a:latin typeface="+mj-lt"/>
              </a:rPr>
              <a:t>REVIEW YOUR </a:t>
            </a:r>
            <a:r>
              <a:rPr lang="en-AU" sz="950" b="1">
                <a:solidFill>
                  <a:schemeClr val="accent1"/>
                </a:solidFill>
                <a:latin typeface="+mj-lt"/>
              </a:rPr>
              <a:t>DATA AND INTELLIGENCE </a:t>
            </a:r>
            <a:br>
              <a:rPr lang="en-AU" sz="950" b="1">
                <a:solidFill>
                  <a:schemeClr val="accent1"/>
                </a:solidFill>
                <a:latin typeface="VIC SemiBold" panose="00000700000000000000" pitchFamily="2" charset="0"/>
              </a:rPr>
            </a:br>
            <a:r>
              <a:rPr lang="en-AU" sz="950" b="1">
                <a:solidFill>
                  <a:schemeClr val="accent1"/>
                </a:solidFill>
                <a:latin typeface="+mj-lt"/>
              </a:rPr>
              <a:t>PRACTICES </a:t>
            </a:r>
            <a:r>
              <a:rPr lang="en-AU" sz="950">
                <a:solidFill>
                  <a:schemeClr val="accent1"/>
                </a:solidFill>
                <a:latin typeface="+mj-lt"/>
              </a:rPr>
              <a:t>TO INFORM RISK ANALYSIS</a:t>
            </a:r>
          </a:p>
          <a:p>
            <a:pPr marR="0" lvl="0" algn="l" defTabSz="914349" rtl="0" eaLnBrk="1" fontAlgn="auto" latinLnBrk="0" hangingPunct="1">
              <a:lnSpc>
                <a:spcPct val="100000"/>
              </a:lnSpc>
              <a:spcBef>
                <a:spcPts val="0"/>
              </a:spcBef>
              <a:spcAft>
                <a:spcPts val="300"/>
              </a:spcAft>
              <a:buClrTx/>
              <a:buSzTx/>
              <a:tabLst/>
              <a:defRPr/>
            </a:pPr>
            <a:r>
              <a:rPr kumimoji="0" lang="en-AU" sz="950" b="0" i="0" u="none" strike="noStrike" kern="1200" cap="none" spc="0" normalizeH="0" baseline="0" noProof="0">
                <a:ln>
                  <a:noFill/>
                </a:ln>
                <a:solidFill>
                  <a:schemeClr val="tx2"/>
                </a:solidFill>
                <a:effectLst/>
                <a:uLnTx/>
                <a:uFillTx/>
                <a:latin typeface="VIC"/>
                <a:ea typeface="+mn-ea"/>
                <a:cs typeface="+mn-cs"/>
              </a:rPr>
              <a:t>Review your data management practices including information collection, storage and usage. Consider:</a:t>
            </a:r>
          </a:p>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AU" sz="950">
                <a:solidFill>
                  <a:schemeClr val="tx2"/>
                </a:solidFill>
                <a:latin typeface="VIC"/>
              </a:rPr>
              <a:t>Standardising how data is governed</a:t>
            </a:r>
          </a:p>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AU" sz="950" b="0" i="0" u="none" strike="noStrike" kern="1200" cap="none" spc="0" normalizeH="0" baseline="0" noProof="0">
                <a:ln>
                  <a:noFill/>
                </a:ln>
                <a:solidFill>
                  <a:schemeClr val="tx2"/>
                </a:solidFill>
                <a:effectLst/>
                <a:uLnTx/>
                <a:uFillTx/>
                <a:latin typeface="VIC"/>
                <a:ea typeface="+mn-ea"/>
                <a:cs typeface="+mn-cs"/>
              </a:rPr>
              <a:t>Consistent data categorisation </a:t>
            </a:r>
          </a:p>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AU" sz="950" b="0" i="0" u="none" strike="noStrike" kern="1200" cap="none" spc="0" normalizeH="0" baseline="0" noProof="0">
                <a:ln>
                  <a:noFill/>
                </a:ln>
                <a:solidFill>
                  <a:schemeClr val="tx2"/>
                </a:solidFill>
                <a:effectLst/>
                <a:uLnTx/>
                <a:uFillTx/>
                <a:latin typeface="VIC"/>
                <a:ea typeface="+mn-ea"/>
                <a:cs typeface="+mn-cs"/>
              </a:rPr>
              <a:t>Data analysis</a:t>
            </a:r>
          </a:p>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AU" sz="950" b="0" i="0" u="none" strike="noStrike" kern="1200" cap="none" spc="0" normalizeH="0" baseline="0" noProof="0">
                <a:ln>
                  <a:noFill/>
                </a:ln>
                <a:solidFill>
                  <a:schemeClr val="tx2"/>
                </a:solidFill>
                <a:effectLst/>
                <a:uLnTx/>
                <a:uFillTx/>
                <a:latin typeface="VIC"/>
                <a:ea typeface="+mn-ea"/>
                <a:cs typeface="+mn-cs"/>
              </a:rPr>
              <a:t>Data accessibility</a:t>
            </a:r>
          </a:p>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endParaRPr kumimoji="0" lang="en-AU" sz="950" b="0" i="0" u="none" strike="noStrike" kern="1200" cap="none" spc="0" normalizeH="0" baseline="0" noProof="0">
              <a:ln>
                <a:noFill/>
              </a:ln>
              <a:solidFill>
                <a:prstClr val="black"/>
              </a:solidFill>
              <a:effectLst/>
              <a:uLnTx/>
              <a:uFillTx/>
              <a:latin typeface="VIC"/>
              <a:ea typeface="+mn-ea"/>
              <a:cs typeface="+mn-cs"/>
            </a:endParaRPr>
          </a:p>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endParaRPr kumimoji="0" lang="en-AU" sz="950" b="0" i="0" u="none" strike="noStrike" kern="1200" cap="none" spc="0" normalizeH="0" baseline="0" noProof="0">
              <a:ln>
                <a:noFill/>
              </a:ln>
              <a:solidFill>
                <a:prstClr val="black"/>
              </a:solidFill>
              <a:effectLst/>
              <a:uLnTx/>
              <a:uFillTx/>
              <a:latin typeface="VIC"/>
              <a:ea typeface="+mn-ea"/>
              <a:cs typeface="+mn-cs"/>
            </a:endParaRPr>
          </a:p>
          <a:p>
            <a:pPr algn="ctr">
              <a:spcAft>
                <a:spcPts val="300"/>
              </a:spcAft>
            </a:pPr>
            <a:endParaRPr lang="en-AU" sz="950">
              <a:solidFill>
                <a:schemeClr val="tx1"/>
              </a:solidFill>
              <a:latin typeface="+mj-lt"/>
            </a:endParaRPr>
          </a:p>
        </p:txBody>
      </p:sp>
      <p:sp>
        <p:nvSpPr>
          <p:cNvPr id="19" name="Rectangle 18">
            <a:extLst>
              <a:ext uri="{FF2B5EF4-FFF2-40B4-BE49-F238E27FC236}">
                <a16:creationId xmlns:a16="http://schemas.microsoft.com/office/drawing/2014/main" id="{29180450-23EA-E7CB-D42F-D43A2C5D8B6E}"/>
              </a:ext>
            </a:extLst>
          </p:cNvPr>
          <p:cNvSpPr/>
          <p:nvPr/>
        </p:nvSpPr>
        <p:spPr>
          <a:xfrm>
            <a:off x="6519863" y="4496524"/>
            <a:ext cx="2862262" cy="1674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rtlCol="0" anchor="t">
            <a:noAutofit/>
          </a:bodyPr>
          <a:lstStyle/>
          <a:p>
            <a:pPr algn="ctr">
              <a:spcAft>
                <a:spcPts val="300"/>
              </a:spcAft>
            </a:pPr>
            <a:r>
              <a:rPr lang="en-AU" sz="950" dirty="0">
                <a:solidFill>
                  <a:schemeClr val="accent1"/>
                </a:solidFill>
                <a:latin typeface="+mj-lt"/>
              </a:rPr>
              <a:t>REVIEW YOUR </a:t>
            </a:r>
            <a:r>
              <a:rPr lang="en-AU" sz="950" b="1" dirty="0">
                <a:solidFill>
                  <a:schemeClr val="accent1"/>
                </a:solidFill>
                <a:latin typeface="+mj-lt"/>
              </a:rPr>
              <a:t>DIGITAL SYSTEMS </a:t>
            </a:r>
            <a:br>
              <a:rPr lang="en-AU" sz="950" b="1" dirty="0">
                <a:solidFill>
                  <a:schemeClr val="accent1"/>
                </a:solidFill>
                <a:latin typeface="+mj-lt"/>
              </a:rPr>
            </a:br>
            <a:r>
              <a:rPr lang="en-AU" sz="950" b="1" dirty="0">
                <a:solidFill>
                  <a:schemeClr val="accent1"/>
                </a:solidFill>
                <a:latin typeface="+mj-lt"/>
              </a:rPr>
              <a:t>AND TOOLS</a:t>
            </a:r>
          </a:p>
          <a:p>
            <a:pPr marR="0" lvl="0" algn="l" defTabSz="914349" rtl="0" eaLnBrk="1" fontAlgn="auto" latinLnBrk="0" hangingPunct="1">
              <a:lnSpc>
                <a:spcPct val="100000"/>
              </a:lnSpc>
              <a:spcBef>
                <a:spcPts val="0"/>
              </a:spcBef>
              <a:spcAft>
                <a:spcPts val="300"/>
              </a:spcAft>
              <a:buClrTx/>
              <a:buSzTx/>
              <a:tabLst/>
              <a:defRPr/>
            </a:pPr>
            <a:r>
              <a:rPr kumimoji="0" lang="en-AU" sz="950" b="0" i="0" u="none" strike="noStrike" kern="1200" cap="none" spc="0" normalizeH="0" baseline="0" noProof="0" dirty="0">
                <a:ln>
                  <a:noFill/>
                </a:ln>
                <a:solidFill>
                  <a:schemeClr val="tx2"/>
                </a:solidFill>
                <a:effectLst/>
                <a:uLnTx/>
                <a:uFillTx/>
                <a:latin typeface="VIC"/>
                <a:ea typeface="+mn-ea"/>
                <a:cs typeface="+mn-cs"/>
              </a:rPr>
              <a:t>Review your current suite of digital tools and systems to consider whether you are using them to their full potential and how they could be used to support better practice inspections.</a:t>
            </a:r>
          </a:p>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endParaRPr kumimoji="0" lang="en-AU" sz="950" b="0" i="0" u="none" strike="noStrike" kern="1200" cap="none" spc="0" normalizeH="0" baseline="0" noProof="0" dirty="0">
              <a:ln>
                <a:noFill/>
              </a:ln>
              <a:solidFill>
                <a:prstClr val="black"/>
              </a:solidFill>
              <a:effectLst/>
              <a:uLnTx/>
              <a:uFillTx/>
              <a:latin typeface="VIC"/>
              <a:ea typeface="+mn-ea"/>
              <a:cs typeface="+mn-cs"/>
            </a:endParaRPr>
          </a:p>
          <a:p>
            <a:pPr algn="ctr">
              <a:spcAft>
                <a:spcPts val="300"/>
              </a:spcAft>
            </a:pPr>
            <a:endParaRPr lang="en-AU" sz="950" b="1" dirty="0">
              <a:solidFill>
                <a:schemeClr val="tx1"/>
              </a:solidFill>
              <a:latin typeface="VIC SemiBold" panose="00000700000000000000" pitchFamily="2" charset="0"/>
            </a:endParaRPr>
          </a:p>
        </p:txBody>
      </p:sp>
      <p:cxnSp>
        <p:nvCxnSpPr>
          <p:cNvPr id="25" name="Straight Connector 24">
            <a:extLst>
              <a:ext uri="{FF2B5EF4-FFF2-40B4-BE49-F238E27FC236}">
                <a16:creationId xmlns:a16="http://schemas.microsoft.com/office/drawing/2014/main" id="{B3DB24B5-A724-132F-8C3A-4A9214225A6E}"/>
              </a:ext>
            </a:extLst>
          </p:cNvPr>
          <p:cNvCxnSpPr>
            <a:cxnSpLocks/>
          </p:cNvCxnSpPr>
          <p:nvPr/>
        </p:nvCxnSpPr>
        <p:spPr>
          <a:xfrm>
            <a:off x="541338" y="4426636"/>
            <a:ext cx="2862262"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17753C5F-B298-691D-8DBC-C04B00F19B6E}"/>
              </a:ext>
            </a:extLst>
          </p:cNvPr>
          <p:cNvCxnSpPr>
            <a:cxnSpLocks/>
          </p:cNvCxnSpPr>
          <p:nvPr/>
        </p:nvCxnSpPr>
        <p:spPr>
          <a:xfrm>
            <a:off x="3530600" y="4426636"/>
            <a:ext cx="2862262"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B7B82BDE-F541-9250-2D18-C9F8BB36DD34}"/>
              </a:ext>
            </a:extLst>
          </p:cNvPr>
          <p:cNvCxnSpPr>
            <a:cxnSpLocks/>
          </p:cNvCxnSpPr>
          <p:nvPr/>
        </p:nvCxnSpPr>
        <p:spPr>
          <a:xfrm>
            <a:off x="6519863" y="4426636"/>
            <a:ext cx="2862262"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D33C2FD5-8BAB-287E-7045-E3EB4D251778}"/>
              </a:ext>
            </a:extLst>
          </p:cNvPr>
          <p:cNvCxnSpPr>
            <a:cxnSpLocks/>
          </p:cNvCxnSpPr>
          <p:nvPr/>
        </p:nvCxnSpPr>
        <p:spPr>
          <a:xfrm>
            <a:off x="541338" y="2602127"/>
            <a:ext cx="2114947"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73C35C97-0F48-EB8C-C707-E7575892031A}"/>
              </a:ext>
            </a:extLst>
          </p:cNvPr>
          <p:cNvCxnSpPr>
            <a:cxnSpLocks/>
          </p:cNvCxnSpPr>
          <p:nvPr/>
        </p:nvCxnSpPr>
        <p:spPr>
          <a:xfrm>
            <a:off x="2783285" y="2602127"/>
            <a:ext cx="2114947"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E8E39624-7748-A031-FE2A-4D9349830E20}"/>
              </a:ext>
            </a:extLst>
          </p:cNvPr>
          <p:cNvCxnSpPr>
            <a:cxnSpLocks/>
          </p:cNvCxnSpPr>
          <p:nvPr/>
        </p:nvCxnSpPr>
        <p:spPr>
          <a:xfrm>
            <a:off x="5025231" y="2602127"/>
            <a:ext cx="2114947"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AAD6E19B-2B78-2768-EE3E-AEE1F5E56B01}"/>
              </a:ext>
            </a:extLst>
          </p:cNvPr>
          <p:cNvCxnSpPr>
            <a:cxnSpLocks/>
          </p:cNvCxnSpPr>
          <p:nvPr/>
        </p:nvCxnSpPr>
        <p:spPr>
          <a:xfrm>
            <a:off x="7267178" y="2602127"/>
            <a:ext cx="2114947"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E275401F-3FF7-4801-2B2F-757E369BF202}"/>
              </a:ext>
            </a:extLst>
          </p:cNvPr>
          <p:cNvSpPr txBox="1"/>
          <p:nvPr/>
        </p:nvSpPr>
        <p:spPr>
          <a:xfrm>
            <a:off x="442234" y="2297412"/>
            <a:ext cx="4966606" cy="261610"/>
          </a:xfrm>
          <a:prstGeom prst="rect">
            <a:avLst/>
          </a:prstGeom>
          <a:noFill/>
        </p:spPr>
        <p:txBody>
          <a:bodyPr wrap="square">
            <a:spAutoFit/>
          </a:bodyPr>
          <a:lstStyle/>
          <a:p>
            <a:pPr marL="0" indent="0">
              <a:buNone/>
            </a:pPr>
            <a:r>
              <a:rPr lang="en-US" sz="1100" b="1">
                <a:solidFill>
                  <a:schemeClr val="accent1">
                    <a:lumMod val="75000"/>
                  </a:schemeClr>
                </a:solidFill>
                <a:cs typeface="Segoe UI"/>
              </a:rPr>
              <a:t>Part A covers the following concepts:</a:t>
            </a:r>
          </a:p>
        </p:txBody>
      </p:sp>
    </p:spTree>
    <p:extLst>
      <p:ext uri="{BB962C8B-B14F-4D97-AF65-F5344CB8AC3E}">
        <p14:creationId xmlns:p14="http://schemas.microsoft.com/office/powerpoint/2010/main" val="3457806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0B192-6D5D-2036-E88F-94D1A983CEBA}"/>
              </a:ext>
            </a:extLst>
          </p:cNvPr>
          <p:cNvSpPr>
            <a:spLocks noGrp="1"/>
          </p:cNvSpPr>
          <p:nvPr>
            <p:ph type="title"/>
          </p:nvPr>
        </p:nvSpPr>
        <p:spPr>
          <a:xfrm>
            <a:off x="540000" y="548681"/>
            <a:ext cx="5889375" cy="341618"/>
          </a:xfrm>
        </p:spPr>
        <p:txBody>
          <a:bodyPr/>
          <a:lstStyle/>
          <a:p>
            <a:r>
              <a:rPr lang="en-AU" b="1"/>
              <a:t>Regulatory approach </a:t>
            </a:r>
            <a:r>
              <a:rPr lang="en-AU"/>
              <a:t>| Understand your regulatory approach</a:t>
            </a:r>
          </a:p>
        </p:txBody>
      </p:sp>
      <p:sp>
        <p:nvSpPr>
          <p:cNvPr id="4" name="Rectangle 3">
            <a:extLst>
              <a:ext uri="{FF2B5EF4-FFF2-40B4-BE49-F238E27FC236}">
                <a16:creationId xmlns:a16="http://schemas.microsoft.com/office/drawing/2014/main" id="{17A64638-A22C-8B1D-B901-3DE96F665FF2}"/>
              </a:ext>
            </a:extLst>
          </p:cNvPr>
          <p:cNvSpPr>
            <a:spLocks/>
          </p:cNvSpPr>
          <p:nvPr/>
        </p:nvSpPr>
        <p:spPr>
          <a:xfrm>
            <a:off x="7094220" y="1255549"/>
            <a:ext cx="2440306" cy="143855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90000" rIns="36000" rtlCol="0" anchor="t" anchorCtr="0"/>
          <a:lstStyle/>
          <a:p>
            <a:pPr>
              <a:spcAft>
                <a:spcPts val="300"/>
              </a:spcAft>
            </a:pPr>
            <a:r>
              <a:rPr lang="en-AU" sz="1100" dirty="0">
                <a:solidFill>
                  <a:schemeClr val="bg1"/>
                </a:solidFill>
              </a:rPr>
              <a:t>Compliance monitoring may be supported by the other regulatory tools</a:t>
            </a:r>
            <a:r>
              <a:rPr lang="en-AU" sz="1100" baseline="30000" dirty="0">
                <a:solidFill>
                  <a:schemeClr val="bg1"/>
                </a:solidFill>
              </a:rPr>
              <a:t>1</a:t>
            </a:r>
            <a:r>
              <a:rPr lang="en-AU" sz="1100" dirty="0">
                <a:solidFill>
                  <a:schemeClr val="bg1"/>
                </a:solidFill>
              </a:rPr>
              <a:t> at your disposal. Effective, better practice compliance monitoring requires the thoughtful use of all tools available to you as a regulator to address non-compliance.</a:t>
            </a:r>
          </a:p>
        </p:txBody>
      </p:sp>
      <p:sp>
        <p:nvSpPr>
          <p:cNvPr id="5" name="Rectangle 4">
            <a:extLst>
              <a:ext uri="{FF2B5EF4-FFF2-40B4-BE49-F238E27FC236}">
                <a16:creationId xmlns:a16="http://schemas.microsoft.com/office/drawing/2014/main" id="{C9E80AA1-092A-5141-A1D1-36CAA1816699}"/>
              </a:ext>
            </a:extLst>
          </p:cNvPr>
          <p:cNvSpPr/>
          <p:nvPr/>
        </p:nvSpPr>
        <p:spPr>
          <a:xfrm>
            <a:off x="7094220" y="5311595"/>
            <a:ext cx="2440306" cy="78044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90000" rIns="72000" rtlCol="0" anchor="t" anchorCtr="0"/>
          <a:lstStyle/>
          <a:p>
            <a:pPr>
              <a:spcAft>
                <a:spcPts val="300"/>
              </a:spcAft>
            </a:pPr>
            <a:r>
              <a:rPr lang="en-AU" sz="1100" dirty="0">
                <a:solidFill>
                  <a:schemeClr val="bg1"/>
                </a:solidFill>
              </a:rPr>
              <a:t>Consider your emphasis of effort and how your use of tools aligns with your strategy and regulatory approach.</a:t>
            </a:r>
          </a:p>
        </p:txBody>
      </p:sp>
      <p:sp>
        <p:nvSpPr>
          <p:cNvPr id="7" name="Isosceles Triangle 6">
            <a:extLst>
              <a:ext uri="{FF2B5EF4-FFF2-40B4-BE49-F238E27FC236}">
                <a16:creationId xmlns:a16="http://schemas.microsoft.com/office/drawing/2014/main" id="{4689F117-A3DA-E11F-4758-5C1D92C6C4E6}"/>
              </a:ext>
            </a:extLst>
          </p:cNvPr>
          <p:cNvSpPr/>
          <p:nvPr/>
        </p:nvSpPr>
        <p:spPr>
          <a:xfrm rot="5400000">
            <a:off x="6699183" y="1321497"/>
            <a:ext cx="278258" cy="146363"/>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1" name="Rectangle 10">
            <a:extLst>
              <a:ext uri="{FF2B5EF4-FFF2-40B4-BE49-F238E27FC236}">
                <a16:creationId xmlns:a16="http://schemas.microsoft.com/office/drawing/2014/main" id="{15718089-E994-E31F-9F9B-7B6DAB737D04}"/>
              </a:ext>
            </a:extLst>
          </p:cNvPr>
          <p:cNvSpPr/>
          <p:nvPr/>
        </p:nvSpPr>
        <p:spPr>
          <a:xfrm>
            <a:off x="4467" y="6262776"/>
            <a:ext cx="6760664" cy="595223"/>
          </a:xfrm>
          <a:prstGeom prst="rect">
            <a:avLst/>
          </a:prstGeom>
          <a:noFill/>
          <a:ln w="15875">
            <a:noFill/>
          </a:ln>
        </p:spPr>
        <p:style>
          <a:lnRef idx="2">
            <a:schemeClr val="accent5"/>
          </a:lnRef>
          <a:fillRef idx="1">
            <a:schemeClr val="lt1"/>
          </a:fillRef>
          <a:effectRef idx="0">
            <a:schemeClr val="accent5"/>
          </a:effectRef>
          <a:fontRef idx="minor">
            <a:schemeClr val="dk1"/>
          </a:fontRef>
        </p:style>
        <p:txBody>
          <a:bodyPr lIns="540000" tIns="0" bIns="72000" rtlCol="0" anchor="ctr"/>
          <a:lstStyle/>
          <a:p>
            <a:pPr>
              <a:defRPr/>
            </a:pPr>
            <a:r>
              <a:rPr lang="en-AU" sz="1000" baseline="30000" dirty="0">
                <a:solidFill>
                  <a:srgbClr val="1F2A44"/>
                </a:solidFill>
              </a:rPr>
              <a:t>1 </a:t>
            </a:r>
            <a:r>
              <a:rPr kumimoji="0" lang="en-AU" sz="1000" i="0" u="none" strike="noStrike" kern="1200" cap="none" spc="0" normalizeH="0" baseline="0" noProof="0" dirty="0">
                <a:ln>
                  <a:noFill/>
                </a:ln>
                <a:solidFill>
                  <a:srgbClr val="1F2A44"/>
                </a:solidFill>
                <a:effectLst/>
                <a:uLnTx/>
                <a:uFillTx/>
                <a:ea typeface="+mn-ea"/>
                <a:cs typeface="+mn-cs"/>
              </a:rPr>
              <a:t>See </a:t>
            </a:r>
            <a:r>
              <a:rPr kumimoji="0" lang="en-AU" sz="1000" i="0" u="none" strike="noStrike" kern="1200" cap="none" spc="0" normalizeH="0" baseline="0" noProof="0" dirty="0">
                <a:ln>
                  <a:noFill/>
                </a:ln>
                <a:solidFill>
                  <a:srgbClr val="1F2A44"/>
                </a:solidFill>
                <a:effectLst/>
                <a:uLnTx/>
                <a:uFillTx/>
                <a:ea typeface="+mn-ea"/>
                <a:cs typeface="+mn-cs"/>
                <a:hlinkClick r:id="rId3" action="ppaction://hlinksldjump"/>
              </a:rPr>
              <a:t>Appendices</a:t>
            </a:r>
            <a:r>
              <a:rPr kumimoji="0" lang="en-AU" sz="1000" i="0" u="none" strike="noStrike" kern="1200" cap="none" spc="0" normalizeH="0" baseline="0" noProof="0" dirty="0">
                <a:ln>
                  <a:noFill/>
                </a:ln>
                <a:solidFill>
                  <a:srgbClr val="1F2A44"/>
                </a:solidFill>
                <a:effectLst/>
                <a:uLnTx/>
                <a:uFillTx/>
                <a:ea typeface="+mn-ea"/>
                <a:cs typeface="+mn-cs"/>
              </a:rPr>
              <a:t> for </a:t>
            </a:r>
            <a:r>
              <a:rPr lang="en-AU" sz="1000" dirty="0">
                <a:solidFill>
                  <a:srgbClr val="1F2A44"/>
                </a:solidFill>
              </a:rPr>
              <a:t>definitions of</a:t>
            </a:r>
            <a:r>
              <a:rPr kumimoji="0" lang="en-AU" sz="1000" i="0" u="none" strike="noStrike" kern="1200" cap="none" spc="0" normalizeH="0" baseline="0" noProof="0" dirty="0">
                <a:ln>
                  <a:noFill/>
                </a:ln>
                <a:solidFill>
                  <a:srgbClr val="1F2A44"/>
                </a:solidFill>
                <a:effectLst/>
                <a:uLnTx/>
                <a:uFillTx/>
                <a:ea typeface="+mn-ea"/>
                <a:cs typeface="+mn-cs"/>
              </a:rPr>
              <a:t> regulatory tools.</a:t>
            </a:r>
          </a:p>
          <a:p>
            <a:pPr>
              <a:defRPr/>
            </a:pPr>
            <a:r>
              <a:rPr lang="en-AU" sz="1000" baseline="30000" dirty="0">
                <a:solidFill>
                  <a:srgbClr val="1F2A44"/>
                </a:solidFill>
              </a:rPr>
              <a:t>2 </a:t>
            </a:r>
            <a:r>
              <a:rPr kumimoji="0" lang="en-AU" sz="1000" i="0" u="none" strike="noStrike" kern="1200" cap="none" spc="0" normalizeH="0" baseline="0" noProof="0" dirty="0">
                <a:ln>
                  <a:noFill/>
                </a:ln>
                <a:solidFill>
                  <a:srgbClr val="1F2A44"/>
                </a:solidFill>
                <a:effectLst/>
                <a:uLnTx/>
                <a:uFillTx/>
                <a:ea typeface="+mn-ea"/>
                <a:cs typeface="+mn-cs"/>
              </a:rPr>
              <a:t>See </a:t>
            </a:r>
            <a:r>
              <a:rPr kumimoji="0" lang="en-AU" sz="1000" i="0" u="none" strike="noStrike" kern="1200" cap="none" spc="0" normalizeH="0" baseline="0" noProof="0" dirty="0">
                <a:ln>
                  <a:noFill/>
                </a:ln>
                <a:solidFill>
                  <a:srgbClr val="1F2A44"/>
                </a:solidFill>
                <a:effectLst/>
                <a:uLnTx/>
                <a:uFillTx/>
                <a:ea typeface="+mn-ea"/>
                <a:cs typeface="+mn-cs"/>
                <a:hlinkClick r:id="rId4" action="ppaction://hlinksldjump"/>
              </a:rPr>
              <a:t>Appendices</a:t>
            </a:r>
            <a:r>
              <a:rPr kumimoji="0" lang="en-AU" sz="1000" i="0" u="none" strike="noStrike" kern="1200" cap="none" spc="0" normalizeH="0" baseline="0" noProof="0" dirty="0">
                <a:ln>
                  <a:noFill/>
                </a:ln>
                <a:solidFill>
                  <a:srgbClr val="1F2A44"/>
                </a:solidFill>
                <a:effectLst/>
                <a:uLnTx/>
                <a:uFillTx/>
                <a:ea typeface="+mn-ea"/>
                <a:cs typeface="+mn-cs"/>
              </a:rPr>
              <a:t> for detail on regulatory posture.</a:t>
            </a:r>
            <a:endParaRPr lang="en-AU" sz="1000" dirty="0">
              <a:solidFill>
                <a:sysClr val="windowText" lastClr="000000"/>
              </a:solidFill>
              <a:latin typeface="+mj-lt"/>
              <a:cs typeface="Segoe UI" panose="020B0502040204020203" pitchFamily="34" charset="0"/>
            </a:endParaRPr>
          </a:p>
        </p:txBody>
      </p:sp>
      <p:sp>
        <p:nvSpPr>
          <p:cNvPr id="12" name="Rectangle 11">
            <a:extLst>
              <a:ext uri="{FF2B5EF4-FFF2-40B4-BE49-F238E27FC236}">
                <a16:creationId xmlns:a16="http://schemas.microsoft.com/office/drawing/2014/main" id="{0AF5C11E-9216-BFD8-9F68-3A3CF9AFC49E}"/>
              </a:ext>
            </a:extLst>
          </p:cNvPr>
          <p:cNvSpPr/>
          <p:nvPr/>
        </p:nvSpPr>
        <p:spPr>
          <a:xfrm>
            <a:off x="540000" y="1453549"/>
            <a:ext cx="5889375" cy="4641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r>
              <a:rPr lang="en-AU" sz="1000" dirty="0">
                <a:solidFill>
                  <a:schemeClr val="tx1"/>
                </a:solidFill>
              </a:rPr>
              <a:t>How a regulator uses its regulatory tools and powers to achieve its objectives and to prevent or reduce harm.</a:t>
            </a:r>
          </a:p>
        </p:txBody>
      </p:sp>
      <p:sp>
        <p:nvSpPr>
          <p:cNvPr id="14" name="Rectangle 13">
            <a:extLst>
              <a:ext uri="{FF2B5EF4-FFF2-40B4-BE49-F238E27FC236}">
                <a16:creationId xmlns:a16="http://schemas.microsoft.com/office/drawing/2014/main" id="{577AB82B-FB3F-AB59-535E-BC9370A9C2EE}"/>
              </a:ext>
            </a:extLst>
          </p:cNvPr>
          <p:cNvSpPr/>
          <p:nvPr/>
        </p:nvSpPr>
        <p:spPr>
          <a:xfrm>
            <a:off x="540000" y="1255549"/>
            <a:ext cx="2140275" cy="19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72000" rtlCol="0" anchor="ctr">
            <a:noAutofit/>
          </a:bodyPr>
          <a:lstStyle/>
          <a:p>
            <a:pPr marL="180000"/>
            <a:r>
              <a:rPr lang="en-AU" sz="1050" b="1">
                <a:solidFill>
                  <a:schemeClr val="bg1"/>
                </a:solidFill>
                <a:latin typeface="VIC SemiBold" panose="00000700000000000000"/>
              </a:rPr>
              <a:t>REGULATORY APPROACH</a:t>
            </a:r>
          </a:p>
        </p:txBody>
      </p:sp>
      <p:sp>
        <p:nvSpPr>
          <p:cNvPr id="17" name="Rectangle 16">
            <a:extLst>
              <a:ext uri="{FF2B5EF4-FFF2-40B4-BE49-F238E27FC236}">
                <a16:creationId xmlns:a16="http://schemas.microsoft.com/office/drawing/2014/main" id="{6AC1891C-ED70-B6CD-FCDC-62F4AB07B134}"/>
              </a:ext>
            </a:extLst>
          </p:cNvPr>
          <p:cNvSpPr/>
          <p:nvPr/>
        </p:nvSpPr>
        <p:spPr>
          <a:xfrm>
            <a:off x="540000" y="2342877"/>
            <a:ext cx="5889375" cy="18307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oAutofit/>
          </a:bodyPr>
          <a:lstStyle/>
          <a:p>
            <a:pPr>
              <a:spcAft>
                <a:spcPts val="600"/>
              </a:spcAft>
            </a:pPr>
            <a:r>
              <a:rPr lang="en-AU" sz="1000" dirty="0">
                <a:solidFill>
                  <a:schemeClr val="tx2"/>
                </a:solidFill>
              </a:rPr>
              <a:t>A comprehensive understanding of your regulatory approach is important to ensure your regulatory tools are aligned to and working towards your regulatory objectives. Your overall regulatory approach will inform how you conduct inspections.</a:t>
            </a:r>
          </a:p>
          <a:p>
            <a:pPr>
              <a:spcAft>
                <a:spcPts val="600"/>
              </a:spcAft>
            </a:pPr>
            <a:r>
              <a:rPr lang="en-AU" sz="1000" dirty="0">
                <a:solidFill>
                  <a:schemeClr val="tx2"/>
                </a:solidFill>
              </a:rPr>
              <a:t>Review your regulatory approach, along with legislation, to guide you on the mix, role and purpose of your inspections as one part of your regulatory toolkit. The </a:t>
            </a:r>
            <a:r>
              <a:rPr lang="en-US" sz="1000" dirty="0">
                <a:solidFill>
                  <a:schemeClr val="tx2"/>
                </a:solidFill>
              </a:rPr>
              <a:t>Towards Best Practice (TBP) Principles 1 and 2, and associated guidance in the TBP Handbook, can assist you to consider these factors.</a:t>
            </a:r>
            <a:r>
              <a:rPr lang="en-AU" sz="1000" dirty="0">
                <a:solidFill>
                  <a:schemeClr val="tx2"/>
                </a:solidFill>
              </a:rPr>
              <a:t> </a:t>
            </a:r>
          </a:p>
          <a:p>
            <a:pPr>
              <a:spcAft>
                <a:spcPts val="600"/>
              </a:spcAft>
            </a:pPr>
            <a:r>
              <a:rPr lang="en-AU" sz="1000" dirty="0">
                <a:solidFill>
                  <a:schemeClr val="tx2"/>
                </a:solidFill>
              </a:rPr>
              <a:t>Your regulatory approach will be underpinned by the effective use of data and information to inform the prioritisation of effort and use of tools. </a:t>
            </a:r>
          </a:p>
        </p:txBody>
      </p:sp>
      <p:sp>
        <p:nvSpPr>
          <p:cNvPr id="19" name="Rectangle 18">
            <a:extLst>
              <a:ext uri="{FF2B5EF4-FFF2-40B4-BE49-F238E27FC236}">
                <a16:creationId xmlns:a16="http://schemas.microsoft.com/office/drawing/2014/main" id="{8513E3C8-5438-6E60-D572-54FB561E4035}"/>
              </a:ext>
            </a:extLst>
          </p:cNvPr>
          <p:cNvSpPr/>
          <p:nvPr/>
        </p:nvSpPr>
        <p:spPr>
          <a:xfrm>
            <a:off x="540000" y="2016782"/>
            <a:ext cx="3585471" cy="32609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noAutofit/>
          </a:bodyPr>
          <a:lstStyle/>
          <a:p>
            <a:pPr marL="180000"/>
            <a:r>
              <a:rPr lang="en-AU" sz="1050" b="1">
                <a:solidFill>
                  <a:schemeClr val="bg1"/>
                </a:solidFill>
                <a:latin typeface="VIC SemiBold" panose="00000700000000000000"/>
              </a:rPr>
              <a:t>UNDERSTANDING YOUR REGULATORY APPROACH</a:t>
            </a:r>
          </a:p>
        </p:txBody>
      </p:sp>
      <p:sp>
        <p:nvSpPr>
          <p:cNvPr id="21" name="Rectangle 20">
            <a:extLst>
              <a:ext uri="{FF2B5EF4-FFF2-40B4-BE49-F238E27FC236}">
                <a16:creationId xmlns:a16="http://schemas.microsoft.com/office/drawing/2014/main" id="{10D6FDFD-A220-6F50-B857-1DFF1A34890B}"/>
              </a:ext>
            </a:extLst>
          </p:cNvPr>
          <p:cNvSpPr/>
          <p:nvPr/>
        </p:nvSpPr>
        <p:spPr>
          <a:xfrm>
            <a:off x="540000" y="4534531"/>
            <a:ext cx="5889375" cy="14908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dirty="0">
                <a:solidFill>
                  <a:schemeClr val="tx2"/>
                </a:solidFill>
              </a:rPr>
              <a:t>Your regulatory approach will be influenced by a range of elements, some of these may include:</a:t>
            </a:r>
          </a:p>
          <a:p>
            <a:pPr marL="171450" indent="-171450">
              <a:spcAft>
                <a:spcPts val="300"/>
              </a:spcAft>
              <a:buFont typeface="Arial" panose="020B0604020202020204" pitchFamily="34" charset="0"/>
              <a:buChar char="•"/>
            </a:pPr>
            <a:r>
              <a:rPr lang="en-AU" sz="1000" dirty="0">
                <a:solidFill>
                  <a:schemeClr val="tx2"/>
                </a:solidFill>
              </a:rPr>
              <a:t>The specific powers and tools set out in legislation</a:t>
            </a:r>
          </a:p>
          <a:p>
            <a:pPr marL="171450" indent="-171450">
              <a:spcAft>
                <a:spcPts val="300"/>
              </a:spcAft>
              <a:buFont typeface="Arial" panose="020B0604020202020204" pitchFamily="34" charset="0"/>
              <a:buChar char="•"/>
            </a:pPr>
            <a:r>
              <a:rPr lang="en-AU" sz="1000" dirty="0">
                <a:solidFill>
                  <a:schemeClr val="tx2"/>
                </a:solidFill>
              </a:rPr>
              <a:t>The type and nature of harms you manage, and how these might best be addressed through your regulatory powers</a:t>
            </a:r>
          </a:p>
          <a:p>
            <a:pPr marL="171450" indent="-171450">
              <a:spcAft>
                <a:spcPts val="300"/>
              </a:spcAft>
              <a:buFont typeface="Arial" panose="020B0604020202020204" pitchFamily="34" charset="0"/>
              <a:buChar char="•"/>
            </a:pPr>
            <a:r>
              <a:rPr lang="en-AU" sz="1000" dirty="0">
                <a:solidFill>
                  <a:schemeClr val="tx2"/>
                </a:solidFill>
              </a:rPr>
              <a:t>The expectations and needs of stakeholders</a:t>
            </a:r>
          </a:p>
          <a:p>
            <a:pPr marL="171450" indent="-171450">
              <a:spcAft>
                <a:spcPts val="300"/>
              </a:spcAft>
              <a:buFont typeface="Arial" panose="020B0604020202020204" pitchFamily="34" charset="0"/>
              <a:buChar char="•"/>
            </a:pPr>
            <a:r>
              <a:rPr lang="en-AU" sz="1000" dirty="0">
                <a:solidFill>
                  <a:schemeClr val="tx2"/>
                </a:solidFill>
              </a:rPr>
              <a:t>Ministerial Statement of Expectations</a:t>
            </a:r>
          </a:p>
          <a:p>
            <a:pPr marL="171450" indent="-171450">
              <a:spcAft>
                <a:spcPts val="300"/>
              </a:spcAft>
              <a:buFont typeface="Arial" panose="020B0604020202020204" pitchFamily="34" charset="0"/>
              <a:buChar char="•"/>
            </a:pPr>
            <a:r>
              <a:rPr lang="en-AU" sz="1000" dirty="0">
                <a:solidFill>
                  <a:schemeClr val="tx2"/>
                </a:solidFill>
              </a:rPr>
              <a:t>The regulatory posture you have adopted.</a:t>
            </a:r>
          </a:p>
        </p:txBody>
      </p:sp>
      <p:sp>
        <p:nvSpPr>
          <p:cNvPr id="22" name="Rectangle 21">
            <a:extLst>
              <a:ext uri="{FF2B5EF4-FFF2-40B4-BE49-F238E27FC236}">
                <a16:creationId xmlns:a16="http://schemas.microsoft.com/office/drawing/2014/main" id="{10C246EE-7403-C7B2-B309-A753077E20D2}"/>
              </a:ext>
            </a:extLst>
          </p:cNvPr>
          <p:cNvSpPr/>
          <p:nvPr/>
        </p:nvSpPr>
        <p:spPr>
          <a:xfrm>
            <a:off x="540000" y="4336531"/>
            <a:ext cx="3589298"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noAutofit/>
          </a:bodyPr>
          <a:lstStyle/>
          <a:p>
            <a:pPr marL="180000"/>
            <a:r>
              <a:rPr lang="en-AU" sz="1050" b="1">
                <a:solidFill>
                  <a:schemeClr val="bg1"/>
                </a:solidFill>
                <a:latin typeface="VIC SemiBold" panose="00000700000000000000"/>
              </a:rPr>
              <a:t>INFLUENCES ON REGULATORY APPROACH</a:t>
            </a:r>
          </a:p>
        </p:txBody>
      </p:sp>
      <p:pic>
        <p:nvPicPr>
          <p:cNvPr id="3" name="Picture 2">
            <a:extLst>
              <a:ext uri="{FF2B5EF4-FFF2-40B4-BE49-F238E27FC236}">
                <a16:creationId xmlns:a16="http://schemas.microsoft.com/office/drawing/2014/main" id="{FC0E3F46-3109-F61A-35F0-85496CE7051C}"/>
              </a:ext>
            </a:extLst>
          </p:cNvPr>
          <p:cNvPicPr>
            <a:picLocks noChangeAspect="1"/>
          </p:cNvPicPr>
          <p:nvPr/>
        </p:nvPicPr>
        <p:blipFill>
          <a:blip r:embed="rId5"/>
          <a:stretch>
            <a:fillRect/>
          </a:stretch>
        </p:blipFill>
        <p:spPr>
          <a:xfrm>
            <a:off x="7094220" y="2761932"/>
            <a:ext cx="2411979" cy="2419200"/>
          </a:xfrm>
          <a:prstGeom prst="rect">
            <a:avLst/>
          </a:prstGeom>
        </p:spPr>
      </p:pic>
    </p:spTree>
    <p:extLst>
      <p:ext uri="{BB962C8B-B14F-4D97-AF65-F5344CB8AC3E}">
        <p14:creationId xmlns:p14="http://schemas.microsoft.com/office/powerpoint/2010/main" val="2368218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381675-F2F6-F58C-C4C8-93E60A79C2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055AE1-16BD-8DE0-1A0B-5B6F2E6F5A10}"/>
              </a:ext>
            </a:extLst>
          </p:cNvPr>
          <p:cNvSpPr>
            <a:spLocks noGrp="1"/>
          </p:cNvSpPr>
          <p:nvPr>
            <p:ph type="title"/>
          </p:nvPr>
        </p:nvSpPr>
        <p:spPr>
          <a:xfrm>
            <a:off x="539999" y="292457"/>
            <a:ext cx="8820000" cy="597842"/>
          </a:xfrm>
        </p:spPr>
        <p:txBody>
          <a:bodyPr/>
          <a:lstStyle/>
          <a:p>
            <a:r>
              <a:rPr kumimoji="0" lang="en-AU" sz="1800" b="1" i="0" u="none" strike="noStrike" kern="1200" cap="none" spc="0" normalizeH="0" baseline="0" noProof="0">
                <a:ln>
                  <a:noFill/>
                </a:ln>
                <a:solidFill>
                  <a:srgbClr val="1F2A44"/>
                </a:solidFill>
                <a:effectLst/>
                <a:uLnTx/>
                <a:uFillTx/>
                <a:latin typeface="VIC"/>
                <a:ea typeface="+mj-ea"/>
                <a:cs typeface="+mj-cs"/>
              </a:rPr>
              <a:t>Regulatory approach | </a:t>
            </a:r>
            <a:r>
              <a:rPr kumimoji="0" lang="en-AU" sz="1800" i="0" u="none" strike="noStrike" kern="1200" cap="none" spc="0" normalizeH="0" baseline="0" noProof="0">
                <a:ln>
                  <a:noFill/>
                </a:ln>
                <a:solidFill>
                  <a:srgbClr val="1F2A44"/>
                </a:solidFill>
                <a:effectLst/>
                <a:uLnTx/>
                <a:uFillTx/>
                <a:latin typeface="VIC"/>
                <a:ea typeface="+mj-ea"/>
                <a:cs typeface="+mj-cs"/>
              </a:rPr>
              <a:t>Consider h</a:t>
            </a:r>
            <a:r>
              <a:rPr lang="en-US" sz="1800">
                <a:solidFill>
                  <a:schemeClr val="tx1"/>
                </a:solidFill>
                <a:latin typeface="VIC"/>
              </a:rPr>
              <a:t>ow your </a:t>
            </a:r>
            <a:r>
              <a:rPr lang="en-AU" sz="1800">
                <a:solidFill>
                  <a:schemeClr val="tx1"/>
                </a:solidFill>
                <a:latin typeface="VIC"/>
              </a:rPr>
              <a:t>compliance monitoring activities contribute to the delivery of your overall regulatory outcomes</a:t>
            </a:r>
            <a:endParaRPr lang="en-US"/>
          </a:p>
        </p:txBody>
      </p:sp>
      <p:sp>
        <p:nvSpPr>
          <p:cNvPr id="3" name="Content Placeholder 2">
            <a:extLst>
              <a:ext uri="{FF2B5EF4-FFF2-40B4-BE49-F238E27FC236}">
                <a16:creationId xmlns:a16="http://schemas.microsoft.com/office/drawing/2014/main" id="{A89E9F8A-2822-4D6E-F5CC-BF78F79651A1}"/>
              </a:ext>
            </a:extLst>
          </p:cNvPr>
          <p:cNvSpPr>
            <a:spLocks noGrp="1"/>
          </p:cNvSpPr>
          <p:nvPr>
            <p:ph sz="quarter" idx="13"/>
          </p:nvPr>
        </p:nvSpPr>
        <p:spPr>
          <a:xfrm>
            <a:off x="539999" y="1042872"/>
            <a:ext cx="8820000" cy="1700547"/>
          </a:xfrm>
        </p:spPr>
        <p:txBody>
          <a:bodyPr vert="horz" lIns="0" tIns="45713" rIns="0" bIns="45713" rtlCol="0" anchor="t">
            <a:noAutofit/>
          </a:bodyPr>
          <a:lstStyle/>
          <a:p>
            <a:pPr marL="0" indent="0">
              <a:lnSpc>
                <a:spcPct val="110000"/>
              </a:lnSpc>
              <a:spcBef>
                <a:spcPts val="0"/>
              </a:spcBef>
              <a:buNone/>
            </a:pPr>
            <a:r>
              <a:rPr lang="en-AU" sz="1000">
                <a:cs typeface="Segoe UI"/>
              </a:rPr>
              <a:t>Establish a clear purpose for your compliance monitoring activities and inspections, and how they contribute to achieving your regulatory outcomes. Regulators’ objectives will likely differ according to their environment, legislative requirements, regulated entities, and other relevant factors, and therefore the role and purpose of inspections may also differ.</a:t>
            </a:r>
            <a:endParaRPr lang="en-US" sz="1000">
              <a:solidFill>
                <a:srgbClr val="000000"/>
              </a:solidFill>
              <a:cs typeface="Segoe UI"/>
            </a:endParaRPr>
          </a:p>
          <a:p>
            <a:pPr marL="0" indent="0">
              <a:lnSpc>
                <a:spcPct val="110000"/>
              </a:lnSpc>
              <a:spcBef>
                <a:spcPts val="0"/>
              </a:spcBef>
              <a:buNone/>
            </a:pPr>
            <a:r>
              <a:rPr lang="en-AU" sz="1000">
                <a:cs typeface="Segoe UI"/>
              </a:rPr>
              <a:t>Below are considerations which can be used to inform the role and contribution of compliance monitoring programs. These will affect the design of your digital systems, such as how inspections are scoped and delivered, and what data is captured from inspections.</a:t>
            </a:r>
            <a:endParaRPr lang="en-US" sz="1000">
              <a:solidFill>
                <a:srgbClr val="000000"/>
              </a:solidFill>
              <a:cs typeface="Segoe UI"/>
            </a:endParaRPr>
          </a:p>
          <a:p>
            <a:pPr marL="0" indent="0">
              <a:lnSpc>
                <a:spcPct val="110000"/>
              </a:lnSpc>
              <a:spcBef>
                <a:spcPts val="0"/>
              </a:spcBef>
              <a:buNone/>
            </a:pPr>
            <a:endParaRPr lang="en-AU" sz="1000">
              <a:solidFill>
                <a:srgbClr val="B36AE2"/>
              </a:solidFill>
              <a:latin typeface="Aptos"/>
              <a:cs typeface="Arial"/>
            </a:endParaRPr>
          </a:p>
          <a:p>
            <a:pPr marL="342900" indent="-342900">
              <a:lnSpc>
                <a:spcPct val="105000"/>
              </a:lnSpc>
              <a:spcBef>
                <a:spcPts val="300"/>
              </a:spcBef>
              <a:spcAft>
                <a:spcPts val="300"/>
              </a:spcAft>
              <a:buFont typeface="Calibri" panose="020B0604020202020204" pitchFamily="34" charset="0"/>
              <a:buChar char="-"/>
            </a:pPr>
            <a:endParaRPr lang="en-AU" sz="1000">
              <a:solidFill>
                <a:srgbClr val="000000"/>
              </a:solidFill>
              <a:latin typeface="Aptos"/>
              <a:cs typeface="Arial"/>
            </a:endParaRPr>
          </a:p>
          <a:p>
            <a:pPr marL="251460" indent="-251460">
              <a:spcBef>
                <a:spcPts val="0"/>
              </a:spcBef>
              <a:spcAft>
                <a:spcPts val="0"/>
              </a:spcAft>
              <a:buFont typeface="Calibri" panose="020B0604020202020204" pitchFamily="34" charset="0"/>
              <a:buChar char="-"/>
            </a:pPr>
            <a:endParaRPr lang="en-AU" sz="1000">
              <a:latin typeface="Arial"/>
              <a:cs typeface="Arial"/>
            </a:endParaRPr>
          </a:p>
        </p:txBody>
      </p:sp>
      <p:sp>
        <p:nvSpPr>
          <p:cNvPr id="11" name="Rectangle 10">
            <a:extLst>
              <a:ext uri="{FF2B5EF4-FFF2-40B4-BE49-F238E27FC236}">
                <a16:creationId xmlns:a16="http://schemas.microsoft.com/office/drawing/2014/main" id="{C9EC7470-0815-F519-BA7B-D27369AE9827}"/>
              </a:ext>
            </a:extLst>
          </p:cNvPr>
          <p:cNvSpPr/>
          <p:nvPr/>
        </p:nvSpPr>
        <p:spPr>
          <a:xfrm>
            <a:off x="539999" y="2285881"/>
            <a:ext cx="2088599" cy="405504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54000" rtlCol="0" anchor="t">
            <a:noAutofit/>
          </a:bodyPr>
          <a:lstStyle/>
          <a:p>
            <a:pPr>
              <a:spcBef>
                <a:spcPts val="0"/>
              </a:spcBef>
              <a:spcAft>
                <a:spcPts val="300"/>
              </a:spcAft>
            </a:pPr>
            <a:r>
              <a:rPr lang="en-AU" sz="900">
                <a:solidFill>
                  <a:schemeClr val="tx1"/>
                </a:solidFill>
                <a:latin typeface="+mn-lt"/>
              </a:rPr>
              <a:t>Are you regulating a 'known' cohort of regulated entities (e.g.,  registered entities) or other broader businesses, individuals or organisations? How are you segmenting the populations you regulate and responding to patterns of risk?</a:t>
            </a:r>
          </a:p>
          <a:p>
            <a:pPr>
              <a:spcBef>
                <a:spcPts val="0"/>
              </a:spcBef>
              <a:spcAft>
                <a:spcPts val="300"/>
              </a:spcAft>
            </a:pPr>
            <a:endParaRPr lang="en-AU" sz="900" i="1">
              <a:solidFill>
                <a:schemeClr val="accent1"/>
              </a:solidFill>
              <a:latin typeface="VIC SemiBold" panose="00000700000000000000" pitchFamily="50" charset="0"/>
            </a:endParaRPr>
          </a:p>
          <a:p>
            <a:pPr>
              <a:spcBef>
                <a:spcPts val="0"/>
              </a:spcBef>
              <a:spcAft>
                <a:spcPts val="300"/>
              </a:spcAft>
            </a:pPr>
            <a:r>
              <a:rPr lang="en-AU" sz="900" b="1" i="1">
                <a:solidFill>
                  <a:schemeClr val="accent1"/>
                </a:solidFill>
                <a:latin typeface="VIC SemiBold" panose="00000700000000000000" pitchFamily="50" charset="0"/>
              </a:rPr>
              <a:t>Digital considerations:</a:t>
            </a:r>
          </a:p>
          <a:p>
            <a:pPr marL="171450" indent="-171450">
              <a:spcBef>
                <a:spcPts val="0"/>
              </a:spcBef>
              <a:spcAft>
                <a:spcPts val="300"/>
              </a:spcAft>
              <a:buFont typeface="Arial" panose="020B0604020202020204" pitchFamily="34" charset="0"/>
              <a:buChar char="•"/>
            </a:pPr>
            <a:r>
              <a:rPr lang="en-AU" sz="900" i="1">
                <a:solidFill>
                  <a:schemeClr val="tx1"/>
                </a:solidFill>
                <a:latin typeface="+mn-lt"/>
              </a:rPr>
              <a:t>What data do you use to profile, segment and differentiate regulated entities according to risk, and how do you oversee the 'population' of those you regulate?</a:t>
            </a:r>
          </a:p>
          <a:p>
            <a:pPr marL="171450" indent="-171450">
              <a:spcBef>
                <a:spcPts val="0"/>
              </a:spcBef>
              <a:spcAft>
                <a:spcPts val="300"/>
              </a:spcAft>
              <a:buFont typeface="Arial" panose="020B0604020202020204" pitchFamily="34" charset="0"/>
              <a:buChar char="•"/>
            </a:pPr>
            <a:r>
              <a:rPr lang="en-AU" sz="900" i="1">
                <a:solidFill>
                  <a:schemeClr val="tx1"/>
                </a:solidFill>
                <a:latin typeface="+mn-lt"/>
              </a:rPr>
              <a:t>Are permission conditions, or other inputs, used to design your compliance monitoring programs?</a:t>
            </a:r>
          </a:p>
          <a:p>
            <a:pPr marL="171450" indent="-171450">
              <a:spcBef>
                <a:spcPts val="0"/>
              </a:spcBef>
              <a:spcAft>
                <a:spcPts val="300"/>
              </a:spcAft>
              <a:buFont typeface="Arial" panose="020B0604020202020204" pitchFamily="34" charset="0"/>
              <a:buChar char="•"/>
            </a:pPr>
            <a:r>
              <a:rPr lang="en-AU" sz="900" i="1">
                <a:solidFill>
                  <a:schemeClr val="tx1"/>
                </a:solidFill>
                <a:latin typeface="+mn-lt"/>
              </a:rPr>
              <a:t>Do inspection activities, and inspection records, need to be able to respond to conduct of a  broad range of entities not just those who are licensed or registered? </a:t>
            </a:r>
          </a:p>
        </p:txBody>
      </p:sp>
      <p:sp>
        <p:nvSpPr>
          <p:cNvPr id="15" name="Rectangle 14">
            <a:extLst>
              <a:ext uri="{FF2B5EF4-FFF2-40B4-BE49-F238E27FC236}">
                <a16:creationId xmlns:a16="http://schemas.microsoft.com/office/drawing/2014/main" id="{A3FD62E5-1ECA-FC8D-F91D-BC551F4C6B17}"/>
              </a:ext>
            </a:extLst>
          </p:cNvPr>
          <p:cNvSpPr/>
          <p:nvPr/>
        </p:nvSpPr>
        <p:spPr>
          <a:xfrm>
            <a:off x="539999" y="2087881"/>
            <a:ext cx="2088599" cy="19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oAutofit/>
          </a:bodyPr>
          <a:lstStyle/>
          <a:p>
            <a:pPr algn="ctr"/>
            <a:r>
              <a:rPr lang="en-AU" sz="900">
                <a:solidFill>
                  <a:schemeClr val="bg1"/>
                </a:solidFill>
                <a:latin typeface="VIC SemiBold" panose="00000700000000000000" pitchFamily="50" charset="0"/>
              </a:rPr>
              <a:t>WHO YOU REGULATE</a:t>
            </a:r>
          </a:p>
        </p:txBody>
      </p:sp>
      <p:sp>
        <p:nvSpPr>
          <p:cNvPr id="12" name="Rectangle 11">
            <a:extLst>
              <a:ext uri="{FF2B5EF4-FFF2-40B4-BE49-F238E27FC236}">
                <a16:creationId xmlns:a16="http://schemas.microsoft.com/office/drawing/2014/main" id="{11A9C083-B03B-C180-F7C9-866BD4994C01}"/>
              </a:ext>
            </a:extLst>
          </p:cNvPr>
          <p:cNvSpPr/>
          <p:nvPr/>
        </p:nvSpPr>
        <p:spPr>
          <a:xfrm>
            <a:off x="2692566" y="2285881"/>
            <a:ext cx="2088599" cy="405504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54000" rtlCol="0" anchor="t">
            <a:noAutofit/>
          </a:bodyPr>
          <a:lstStyle/>
          <a:p>
            <a:pPr>
              <a:spcAft>
                <a:spcPts val="300"/>
              </a:spcAft>
            </a:pPr>
            <a:r>
              <a:rPr lang="en-AU" sz="900" dirty="0">
                <a:solidFill>
                  <a:schemeClr val="tx1"/>
                </a:solidFill>
              </a:rPr>
              <a:t>Inspections can seldom address all regulated entities. Have you considered advances in monitoring and reporting technology, and where these can replace or complement physical inspections? It is appropriate for regulated entities to deliver and report on their compliance monitoring, so you can monitor their overall processes and assurance systems? </a:t>
            </a:r>
          </a:p>
          <a:p>
            <a:pPr>
              <a:spcAft>
                <a:spcPts val="300"/>
              </a:spcAft>
            </a:pPr>
            <a:endParaRPr lang="en-AU" sz="900" i="1" dirty="0">
              <a:solidFill>
                <a:schemeClr val="accent1"/>
              </a:solidFill>
              <a:latin typeface="VIC SemiBold" panose="00000700000000000000" pitchFamily="50" charset="0"/>
            </a:endParaRPr>
          </a:p>
          <a:p>
            <a:pPr>
              <a:spcAft>
                <a:spcPts val="300"/>
              </a:spcAft>
            </a:pPr>
            <a:r>
              <a:rPr lang="en-AU" sz="900" b="1" i="1" dirty="0">
                <a:solidFill>
                  <a:schemeClr val="accent1"/>
                </a:solidFill>
                <a:latin typeface="VIC SemiBold" panose="00000700000000000000" pitchFamily="50" charset="0"/>
              </a:rPr>
              <a:t>Digital considerations:</a:t>
            </a:r>
          </a:p>
          <a:p>
            <a:pPr marL="171450" indent="-171450">
              <a:spcBef>
                <a:spcPts val="0"/>
              </a:spcBef>
              <a:spcAft>
                <a:spcPts val="300"/>
              </a:spcAft>
              <a:buFont typeface="Arial" panose="020B0604020202020204" pitchFamily="34" charset="0"/>
              <a:buChar char="•"/>
            </a:pPr>
            <a:r>
              <a:rPr lang="en-AU" sz="900" i="1" dirty="0">
                <a:solidFill>
                  <a:schemeClr val="tx1"/>
                </a:solidFill>
                <a:latin typeface="+mn-lt"/>
              </a:rPr>
              <a:t>What is the appropriate role of physical inspections compared to desktop audits and data analysis, in how you monitor compliance? </a:t>
            </a:r>
          </a:p>
          <a:p>
            <a:pPr marL="171450" indent="-171450">
              <a:spcBef>
                <a:spcPts val="0"/>
              </a:spcBef>
              <a:spcAft>
                <a:spcPts val="300"/>
              </a:spcAft>
              <a:buFont typeface="Arial" panose="020B0604020202020204" pitchFamily="34" charset="0"/>
              <a:buChar char="•"/>
            </a:pPr>
            <a:r>
              <a:rPr lang="en-AU" sz="900" i="1" dirty="0">
                <a:solidFill>
                  <a:schemeClr val="tx1"/>
                </a:solidFill>
                <a:latin typeface="+mn-lt"/>
              </a:rPr>
              <a:t>Are you receiving appropriate inputs and data from regulated entities and your compliance monitoring systems, to inform your understanding of risks and your compliance monitoring approach?</a:t>
            </a:r>
          </a:p>
        </p:txBody>
      </p:sp>
      <p:sp>
        <p:nvSpPr>
          <p:cNvPr id="16" name="Rectangle 15">
            <a:extLst>
              <a:ext uri="{FF2B5EF4-FFF2-40B4-BE49-F238E27FC236}">
                <a16:creationId xmlns:a16="http://schemas.microsoft.com/office/drawing/2014/main" id="{62FA6B06-0893-CEE0-ABBB-081E65A14E04}"/>
              </a:ext>
            </a:extLst>
          </p:cNvPr>
          <p:cNvSpPr/>
          <p:nvPr/>
        </p:nvSpPr>
        <p:spPr>
          <a:xfrm>
            <a:off x="2692566" y="2087881"/>
            <a:ext cx="2088599" cy="19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t">
            <a:noAutofit/>
          </a:bodyPr>
          <a:lstStyle/>
          <a:p>
            <a:pPr algn="ctr"/>
            <a:r>
              <a:rPr lang="en-AU" sz="900" dirty="0">
                <a:solidFill>
                  <a:schemeClr val="bg1"/>
                </a:solidFill>
                <a:latin typeface="VIC SemiBold" panose="00000700000000000000" pitchFamily="50" charset="0"/>
              </a:rPr>
              <a:t>HOW COMPLIANCE IS MONITORED</a:t>
            </a:r>
          </a:p>
        </p:txBody>
      </p:sp>
      <p:sp>
        <p:nvSpPr>
          <p:cNvPr id="13" name="Rectangle 12">
            <a:extLst>
              <a:ext uri="{FF2B5EF4-FFF2-40B4-BE49-F238E27FC236}">
                <a16:creationId xmlns:a16="http://schemas.microsoft.com/office/drawing/2014/main" id="{C0B05CA1-F9A4-4AAD-141B-D4C4B16A6852}"/>
              </a:ext>
            </a:extLst>
          </p:cNvPr>
          <p:cNvSpPr/>
          <p:nvPr/>
        </p:nvSpPr>
        <p:spPr>
          <a:xfrm>
            <a:off x="4845133" y="2285881"/>
            <a:ext cx="2088599" cy="405504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54000" rtlCol="0" anchor="t">
            <a:noAutofit/>
          </a:bodyPr>
          <a:lstStyle/>
          <a:p>
            <a:pPr>
              <a:spcAft>
                <a:spcPts val="300"/>
              </a:spcAft>
            </a:pPr>
            <a:r>
              <a:rPr lang="en-AU" sz="900">
                <a:solidFill>
                  <a:schemeClr val="tx1"/>
                </a:solidFill>
              </a:rPr>
              <a:t>Regulators need to be clear on their regulatory approach. Is your emphasis on compliance assistance and support, or on monitoring compliance with a view to taking enforcement action? Where relevant, you may need to distinguish regulatory activities that focus on supporting compliance, from those that focus on enforcing the law.</a:t>
            </a:r>
          </a:p>
          <a:p>
            <a:pPr>
              <a:spcBef>
                <a:spcPts val="0"/>
              </a:spcBef>
              <a:spcAft>
                <a:spcPts val="300"/>
              </a:spcAft>
            </a:pPr>
            <a:endParaRPr lang="en-AU" sz="900" i="1">
              <a:solidFill>
                <a:schemeClr val="accent1"/>
              </a:solidFill>
              <a:latin typeface="VIC SemiBold" panose="00000700000000000000" pitchFamily="50" charset="0"/>
            </a:endParaRPr>
          </a:p>
          <a:p>
            <a:pPr>
              <a:spcAft>
                <a:spcPts val="300"/>
              </a:spcAft>
            </a:pPr>
            <a:r>
              <a:rPr lang="en-AU" sz="900" b="1" i="1">
                <a:solidFill>
                  <a:schemeClr val="accent1"/>
                </a:solidFill>
                <a:latin typeface="VIC SemiBold" panose="00000700000000000000" pitchFamily="50" charset="0"/>
              </a:rPr>
              <a:t>Digital considerations:</a:t>
            </a:r>
          </a:p>
          <a:p>
            <a:pPr marL="171450" indent="-171450">
              <a:spcBef>
                <a:spcPts val="0"/>
              </a:spcBef>
              <a:spcAft>
                <a:spcPts val="300"/>
              </a:spcAft>
              <a:buFont typeface="Arial" panose="020B0604020202020204" pitchFamily="34" charset="0"/>
              <a:buChar char="•"/>
            </a:pPr>
            <a:r>
              <a:rPr lang="en-AU" sz="900" i="1">
                <a:solidFill>
                  <a:schemeClr val="tx1"/>
                </a:solidFill>
                <a:latin typeface="+mn-lt"/>
              </a:rPr>
              <a:t>The way you conduct inspections, the evidence you gather, and the way information is managed and accessed may differ. Higher standards may apply to law enforcement activities.</a:t>
            </a:r>
          </a:p>
          <a:p>
            <a:pPr marL="171450" indent="-171450">
              <a:spcBef>
                <a:spcPts val="0"/>
              </a:spcBef>
              <a:spcAft>
                <a:spcPts val="300"/>
              </a:spcAft>
              <a:buFont typeface="Arial" panose="020B0604020202020204" pitchFamily="34" charset="0"/>
              <a:buChar char="•"/>
            </a:pPr>
            <a:r>
              <a:rPr lang="en-AU" sz="900" i="1">
                <a:solidFill>
                  <a:schemeClr val="tx1"/>
                </a:solidFill>
                <a:latin typeface="+mn-lt"/>
              </a:rPr>
              <a:t>The way systems are designed may need to account for the processes and requirements to enable general inspections to escalate to investigations and law enforcement activities.</a:t>
            </a:r>
          </a:p>
        </p:txBody>
      </p:sp>
      <p:sp>
        <p:nvSpPr>
          <p:cNvPr id="17" name="Rectangle 16">
            <a:extLst>
              <a:ext uri="{FF2B5EF4-FFF2-40B4-BE49-F238E27FC236}">
                <a16:creationId xmlns:a16="http://schemas.microsoft.com/office/drawing/2014/main" id="{9EB3C39B-8A3E-3B20-7765-29704468A5C1}"/>
              </a:ext>
            </a:extLst>
          </p:cNvPr>
          <p:cNvSpPr/>
          <p:nvPr/>
        </p:nvSpPr>
        <p:spPr>
          <a:xfrm>
            <a:off x="4845133" y="2087881"/>
            <a:ext cx="2088599" cy="19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oAutofit/>
          </a:bodyPr>
          <a:lstStyle/>
          <a:p>
            <a:pPr algn="ctr"/>
            <a:r>
              <a:rPr lang="en-AU" sz="900">
                <a:solidFill>
                  <a:schemeClr val="bg1"/>
                </a:solidFill>
                <a:latin typeface="VIC SemiBold" panose="00000700000000000000" pitchFamily="50" charset="0"/>
              </a:rPr>
              <a:t>HOW YOU REGULATE</a:t>
            </a:r>
          </a:p>
        </p:txBody>
      </p:sp>
      <p:sp>
        <p:nvSpPr>
          <p:cNvPr id="14" name="Rectangle 13">
            <a:extLst>
              <a:ext uri="{FF2B5EF4-FFF2-40B4-BE49-F238E27FC236}">
                <a16:creationId xmlns:a16="http://schemas.microsoft.com/office/drawing/2014/main" id="{94D7DABA-E9EC-D62D-A3DD-543BEED2FCE1}"/>
              </a:ext>
            </a:extLst>
          </p:cNvPr>
          <p:cNvSpPr/>
          <p:nvPr/>
        </p:nvSpPr>
        <p:spPr>
          <a:xfrm>
            <a:off x="6997700" y="2287731"/>
            <a:ext cx="2362299" cy="405504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54000" rtlCol="0" anchor="t">
            <a:noAutofit/>
          </a:bodyPr>
          <a:lstStyle/>
          <a:p>
            <a:pPr>
              <a:spcAft>
                <a:spcPts val="300"/>
              </a:spcAft>
            </a:pPr>
            <a:r>
              <a:rPr lang="en-AU" sz="900">
                <a:solidFill>
                  <a:schemeClr val="tx1"/>
                </a:solidFill>
              </a:rPr>
              <a:t>Consider your regulatory priorities. </a:t>
            </a:r>
            <a:br>
              <a:rPr lang="en-AU" sz="900">
                <a:solidFill>
                  <a:schemeClr val="tx1"/>
                </a:solidFill>
              </a:rPr>
            </a:br>
            <a:r>
              <a:rPr lang="en-AU" sz="900">
                <a:solidFill>
                  <a:schemeClr val="tx1"/>
                </a:solidFill>
              </a:rPr>
              <a:t>For example, are you supporting the introduction of new requirements, </a:t>
            </a:r>
            <a:br>
              <a:rPr lang="en-AU" sz="900">
                <a:solidFill>
                  <a:schemeClr val="tx1"/>
                </a:solidFill>
              </a:rPr>
            </a:br>
            <a:r>
              <a:rPr lang="en-AU" sz="900">
                <a:solidFill>
                  <a:schemeClr val="tx1"/>
                </a:solidFill>
              </a:rPr>
              <a:t>or you are targeting particular compliance issues? Clarify what this means for the regulated entities you are focusing on, and expectations for issues not currently being focused on.</a:t>
            </a:r>
          </a:p>
          <a:p>
            <a:pPr>
              <a:spcAft>
                <a:spcPts val="300"/>
              </a:spcAft>
            </a:pPr>
            <a:r>
              <a:rPr lang="en-AU" sz="900">
                <a:solidFill>
                  <a:schemeClr val="tx1"/>
                </a:solidFill>
              </a:rPr>
              <a:t>Account for how your regulatory strategies determine what compliance issues should be targeted, and your approach to changing behaviour.</a:t>
            </a:r>
          </a:p>
          <a:p>
            <a:pPr>
              <a:spcBef>
                <a:spcPts val="0"/>
              </a:spcBef>
              <a:spcAft>
                <a:spcPts val="300"/>
              </a:spcAft>
            </a:pPr>
            <a:endParaRPr lang="en-AU" sz="900" i="1">
              <a:solidFill>
                <a:schemeClr val="accent1"/>
              </a:solidFill>
              <a:latin typeface="VIC SemiBold" panose="00000700000000000000" pitchFamily="50" charset="0"/>
            </a:endParaRPr>
          </a:p>
          <a:p>
            <a:pPr>
              <a:spcAft>
                <a:spcPts val="300"/>
              </a:spcAft>
            </a:pPr>
            <a:r>
              <a:rPr lang="en-AU" sz="900" b="1" i="1">
                <a:solidFill>
                  <a:schemeClr val="accent1"/>
                </a:solidFill>
                <a:latin typeface="VIC SemiBold" panose="00000700000000000000" pitchFamily="50" charset="0"/>
              </a:rPr>
              <a:t>Digital considerations:</a:t>
            </a:r>
          </a:p>
          <a:p>
            <a:pPr marL="171450" indent="-171450">
              <a:spcBef>
                <a:spcPts val="0"/>
              </a:spcBef>
              <a:spcAft>
                <a:spcPts val="300"/>
              </a:spcAft>
              <a:buFont typeface="Arial" panose="020B0604020202020204" pitchFamily="34" charset="0"/>
              <a:buChar char="•"/>
            </a:pPr>
            <a:r>
              <a:rPr lang="en-AU" sz="900" i="1">
                <a:solidFill>
                  <a:schemeClr val="tx1"/>
                </a:solidFill>
                <a:latin typeface="+mn-lt"/>
              </a:rPr>
              <a:t>Do you need to coordinate compliance monitoring programs in broader behaviour change strategies, and how will this impact how you schedule and report on inspections?</a:t>
            </a:r>
          </a:p>
          <a:p>
            <a:pPr marL="171450" indent="-171450">
              <a:spcBef>
                <a:spcPts val="0"/>
              </a:spcBef>
              <a:spcAft>
                <a:spcPts val="300"/>
              </a:spcAft>
              <a:buFont typeface="Arial" panose="020B0604020202020204" pitchFamily="34" charset="0"/>
              <a:buChar char="•"/>
            </a:pPr>
            <a:r>
              <a:rPr lang="en-AU" sz="900" i="1">
                <a:solidFill>
                  <a:schemeClr val="tx1"/>
                </a:solidFill>
                <a:latin typeface="+mn-lt"/>
              </a:rPr>
              <a:t>How might your targeted compliance issues impact the scope of your inspections?</a:t>
            </a:r>
          </a:p>
          <a:p>
            <a:pPr marL="171450" indent="-171450">
              <a:spcBef>
                <a:spcPts val="0"/>
              </a:spcBef>
              <a:spcAft>
                <a:spcPts val="300"/>
              </a:spcAft>
              <a:buFont typeface="Arial" panose="020B0604020202020204" pitchFamily="34" charset="0"/>
              <a:buChar char="•"/>
            </a:pPr>
            <a:r>
              <a:rPr lang="en-AU" sz="900" i="1">
                <a:solidFill>
                  <a:schemeClr val="tx1"/>
                </a:solidFill>
                <a:latin typeface="+mn-lt"/>
              </a:rPr>
              <a:t>What information and insights do you need to capture from inspections to enable broader strategies?</a:t>
            </a:r>
          </a:p>
        </p:txBody>
      </p:sp>
      <p:sp>
        <p:nvSpPr>
          <p:cNvPr id="18" name="Rectangle 17">
            <a:extLst>
              <a:ext uri="{FF2B5EF4-FFF2-40B4-BE49-F238E27FC236}">
                <a16:creationId xmlns:a16="http://schemas.microsoft.com/office/drawing/2014/main" id="{2A78F993-B51C-F304-30F7-BE362162EBD9}"/>
              </a:ext>
            </a:extLst>
          </p:cNvPr>
          <p:cNvSpPr/>
          <p:nvPr/>
        </p:nvSpPr>
        <p:spPr>
          <a:xfrm>
            <a:off x="6997700" y="2089731"/>
            <a:ext cx="2362299" cy="19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oAutofit/>
          </a:bodyPr>
          <a:lstStyle/>
          <a:p>
            <a:pPr algn="ctr"/>
            <a:r>
              <a:rPr lang="en-AU" sz="900">
                <a:solidFill>
                  <a:schemeClr val="bg1"/>
                </a:solidFill>
                <a:latin typeface="VIC SemiBold" panose="00000700000000000000" pitchFamily="50" charset="0"/>
              </a:rPr>
              <a:t>CONTEXT AND FOCUS</a:t>
            </a:r>
          </a:p>
        </p:txBody>
      </p:sp>
    </p:spTree>
    <p:extLst>
      <p:ext uri="{BB962C8B-B14F-4D97-AF65-F5344CB8AC3E}">
        <p14:creationId xmlns:p14="http://schemas.microsoft.com/office/powerpoint/2010/main" val="35403909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A838F-21CB-82CF-9955-727E61FE6F44}"/>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7F306F3D-8716-50D4-8153-AEBE93D08B1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5" name="think-cell data - do not delete" hidden="1">
                        <a:extLst>
                          <a:ext uri="{FF2B5EF4-FFF2-40B4-BE49-F238E27FC236}">
                            <a16:creationId xmlns:a16="http://schemas.microsoft.com/office/drawing/2014/main" id="{7F306F3D-8716-50D4-8153-AEBE93D08B1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Content Placeholder 1">
            <a:extLst>
              <a:ext uri="{FF2B5EF4-FFF2-40B4-BE49-F238E27FC236}">
                <a16:creationId xmlns:a16="http://schemas.microsoft.com/office/drawing/2014/main" id="{87795709-6ABC-FA48-FBBC-AFEB07B63251}"/>
              </a:ext>
            </a:extLst>
          </p:cNvPr>
          <p:cNvSpPr>
            <a:spLocks noGrp="1"/>
          </p:cNvSpPr>
          <p:nvPr>
            <p:ph sz="quarter" idx="13"/>
          </p:nvPr>
        </p:nvSpPr>
        <p:spPr>
          <a:xfrm>
            <a:off x="562126" y="1163496"/>
            <a:ext cx="8797874" cy="891332"/>
          </a:xfrm>
        </p:spPr>
        <p:txBody>
          <a:bodyPr vert="horz" lIns="0" tIns="45713" rIns="0" bIns="45713" rtlCol="0" anchor="t">
            <a:noAutofit/>
          </a:bodyPr>
          <a:lstStyle/>
          <a:p>
            <a:pPr marL="0" indent="0">
              <a:lnSpc>
                <a:spcPct val="110000"/>
              </a:lnSpc>
              <a:spcBef>
                <a:spcPts val="600"/>
              </a:spcBef>
              <a:spcAft>
                <a:spcPts val="0"/>
              </a:spcAft>
              <a:buClr>
                <a:schemeClr val="tx2"/>
              </a:buClr>
              <a:buNone/>
              <a:defRPr/>
            </a:pPr>
            <a:r>
              <a:rPr lang="en-AU" sz="1000">
                <a:solidFill>
                  <a:srgbClr val="1F2A44"/>
                </a:solidFill>
                <a:latin typeface="VIC"/>
              </a:rPr>
              <a:t>Compliance Monitoring practices and processes do not exist in isolation. Your regulatory environment and other regulatory activities may impact compliance monitoring, and vice versa. Account for key requirements and interactions that might influence your compliance approach (and inform its design), and how improvements might have upstream and downstream effects. ​</a:t>
            </a:r>
          </a:p>
          <a:p>
            <a:pPr marL="0" indent="0">
              <a:lnSpc>
                <a:spcPct val="110000"/>
              </a:lnSpc>
              <a:spcBef>
                <a:spcPts val="600"/>
              </a:spcBef>
              <a:spcAft>
                <a:spcPts val="0"/>
              </a:spcAft>
              <a:buClr>
                <a:schemeClr val="tx2"/>
              </a:buClr>
              <a:buNone/>
              <a:defRPr/>
            </a:pPr>
            <a:r>
              <a:rPr lang="en-AU" sz="1000">
                <a:solidFill>
                  <a:srgbClr val="1F2A44"/>
                </a:solidFill>
                <a:latin typeface="VIC"/>
              </a:rPr>
              <a:t>Review the purple text to consider how your processes and digital systems can support the integration of activities.</a:t>
            </a:r>
          </a:p>
        </p:txBody>
      </p:sp>
      <p:sp>
        <p:nvSpPr>
          <p:cNvPr id="7" name="Title 6">
            <a:extLst>
              <a:ext uri="{FF2B5EF4-FFF2-40B4-BE49-F238E27FC236}">
                <a16:creationId xmlns:a16="http://schemas.microsoft.com/office/drawing/2014/main" id="{A603F1E7-955E-BB3F-2456-3FE9E78EE221}"/>
              </a:ext>
            </a:extLst>
          </p:cNvPr>
          <p:cNvSpPr>
            <a:spLocks noGrp="1"/>
          </p:cNvSpPr>
          <p:nvPr>
            <p:ph type="title"/>
          </p:nvPr>
        </p:nvSpPr>
        <p:spPr>
          <a:xfrm>
            <a:off x="539999" y="292457"/>
            <a:ext cx="8820000" cy="597842"/>
          </a:xfrm>
        </p:spPr>
        <p:txBody>
          <a:bodyPr/>
          <a:lstStyle/>
          <a:p>
            <a:r>
              <a:rPr lang="en-AU" b="1"/>
              <a:t>Related Functions | </a:t>
            </a:r>
            <a:r>
              <a:rPr lang="en-AU"/>
              <a:t>Consider how inspections integrate with other functions and activities (1/2) </a:t>
            </a:r>
          </a:p>
        </p:txBody>
      </p:sp>
      <p:graphicFrame>
        <p:nvGraphicFramePr>
          <p:cNvPr id="4" name="Table 3">
            <a:extLst>
              <a:ext uri="{FF2B5EF4-FFF2-40B4-BE49-F238E27FC236}">
                <a16:creationId xmlns:a16="http://schemas.microsoft.com/office/drawing/2014/main" id="{69D8AD42-A5B9-2355-2FF0-C4FE57A00415}"/>
              </a:ext>
            </a:extLst>
          </p:cNvPr>
          <p:cNvGraphicFramePr>
            <a:graphicFrameLocks noGrp="1"/>
          </p:cNvGraphicFramePr>
          <p:nvPr>
            <p:extLst>
              <p:ext uri="{D42A27DB-BD31-4B8C-83A1-F6EECF244321}">
                <p14:modId xmlns:p14="http://schemas.microsoft.com/office/powerpoint/2010/main" val="3741937427"/>
              </p:ext>
            </p:extLst>
          </p:nvPr>
        </p:nvGraphicFramePr>
        <p:xfrm>
          <a:off x="559594" y="2026254"/>
          <a:ext cx="8786813" cy="3936396"/>
        </p:xfrm>
        <a:graphic>
          <a:graphicData uri="http://schemas.openxmlformats.org/drawingml/2006/table">
            <a:tbl>
              <a:tblPr firstRow="1" bandRow="1">
                <a:tableStyleId>{5C22544A-7EE6-4342-B048-85BDC9FD1C3A}</a:tableStyleId>
              </a:tblPr>
              <a:tblGrid>
                <a:gridCol w="1204912">
                  <a:extLst>
                    <a:ext uri="{9D8B030D-6E8A-4147-A177-3AD203B41FA5}">
                      <a16:colId xmlns:a16="http://schemas.microsoft.com/office/drawing/2014/main" val="1408393705"/>
                    </a:ext>
                  </a:extLst>
                </a:gridCol>
                <a:gridCol w="4586288">
                  <a:extLst>
                    <a:ext uri="{9D8B030D-6E8A-4147-A177-3AD203B41FA5}">
                      <a16:colId xmlns:a16="http://schemas.microsoft.com/office/drawing/2014/main" val="1619153461"/>
                    </a:ext>
                  </a:extLst>
                </a:gridCol>
                <a:gridCol w="2995613">
                  <a:extLst>
                    <a:ext uri="{9D8B030D-6E8A-4147-A177-3AD203B41FA5}">
                      <a16:colId xmlns:a16="http://schemas.microsoft.com/office/drawing/2014/main" val="4263120425"/>
                    </a:ext>
                  </a:extLst>
                </a:gridCol>
              </a:tblGrid>
              <a:tr h="1386464">
                <a:tc>
                  <a:txBody>
                    <a:bodyPr/>
                    <a:lstStyle/>
                    <a:p>
                      <a:r>
                        <a:rPr lang="en-AU" sz="1000" b="1">
                          <a:solidFill>
                            <a:schemeClr val="bg1"/>
                          </a:solidFill>
                          <a:cs typeface="Segoe UI"/>
                        </a:rPr>
                        <a:t>Education &amp; Communication</a:t>
                      </a:r>
                      <a:endParaRPr lang="en-AU" sz="1000">
                        <a:solidFill>
                          <a:schemeClr val="bg1"/>
                        </a:solidFill>
                        <a:latin typeface="VIC SemiBold" panose="00000700000000000000" pitchFamily="50" charset="0"/>
                      </a:endParaRPr>
                    </a:p>
                  </a:txBody>
                  <a:tcPr marL="72000" marR="36000" marT="18000" marB="18000" anchor="ctr">
                    <a:lnL w="12700" cmpd="sng">
                      <a:noFill/>
                    </a:lnL>
                    <a:lnR w="12700" cmpd="sng">
                      <a:noFill/>
                    </a:lnR>
                    <a:lnT w="38100" cmpd="sng">
                      <a:noFill/>
                    </a:lnT>
                    <a:lnB w="381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00" b="0">
                          <a:solidFill>
                            <a:srgbClr val="1F2A44"/>
                          </a:solidFill>
                          <a:latin typeface="+mn-lt"/>
                        </a:rPr>
                        <a:t>Inspections can be a powerful mechanism to disseminate information and guidance, or can be part of a 'campaign' approach to reinforce new standards or guidance through a field presence - either to communicate a message, provide guidance and support or identify areas of non-compliance. Consider how education programs or campaigns may influence how and when inspections are delivered. </a:t>
                      </a:r>
                      <a:endParaRPr lang="en-AU" sz="1000" b="0">
                        <a:solidFill>
                          <a:schemeClr val="accent1"/>
                        </a:solidFill>
                        <a:cs typeface="Segoe UI"/>
                      </a:endParaRPr>
                    </a:p>
                  </a:txBody>
                  <a:tcPr marL="72000" marR="36000" marT="18000" marB="18000" anchor="ctr">
                    <a:lnL w="12700" cmpd="sng">
                      <a:noFill/>
                    </a:lnL>
                    <a:lnR w="12700" cmpd="sng">
                      <a:noFill/>
                    </a:lnR>
                    <a:lnT w="38100" cmpd="sng">
                      <a:noFill/>
                    </a:lnT>
                    <a:lnB w="381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00" b="0">
                          <a:solidFill>
                            <a:schemeClr val="accent1"/>
                          </a:solidFill>
                          <a:cs typeface="Segoe UI"/>
                        </a:rPr>
                        <a:t>This may include using digital systems to equip inspectors with relevant information or guidance materials, or to identify appropriate interventions, in response to specific non-compliances. </a:t>
                      </a:r>
                    </a:p>
                  </a:txBody>
                  <a:tcPr marL="72000" marR="36000" marT="18000" marB="18000" anchor="ctr">
                    <a:lnL w="12700" cmpd="sng">
                      <a:noFill/>
                    </a:lnL>
                    <a:lnR w="12700" cmpd="sng">
                      <a:noFill/>
                    </a:lnR>
                    <a:lnT w="38100" cmpd="sng">
                      <a:noFill/>
                    </a:lnT>
                    <a:lnB w="381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36901078"/>
                  </a:ext>
                </a:extLst>
              </a:tr>
              <a:tr h="1213601">
                <a:tc>
                  <a:txBody>
                    <a:bodyPr/>
                    <a:lstStyle/>
                    <a:p>
                      <a:r>
                        <a:rPr lang="en-AU" sz="1000" b="1">
                          <a:solidFill>
                            <a:schemeClr val="bg1"/>
                          </a:solidFill>
                          <a:cs typeface="Segoe UI"/>
                        </a:rPr>
                        <a:t>Public communications</a:t>
                      </a:r>
                      <a:endParaRPr lang="en-AU" sz="1000">
                        <a:solidFill>
                          <a:schemeClr val="bg1"/>
                        </a:solidFill>
                        <a:latin typeface="VIC SemiBold" panose="00000700000000000000" pitchFamily="50" charset="0"/>
                      </a:endParaRPr>
                    </a:p>
                  </a:txBody>
                  <a:tcPr marL="72000" marR="36000" marT="18000" marB="18000" anchor="ctr">
                    <a:lnL w="12700" cmpd="sng">
                      <a:noFill/>
                    </a:lnL>
                    <a:lnR w="12700" cmpd="sng">
                      <a:noFill/>
                    </a:lnR>
                    <a:lnT w="38100" cap="flat" cmpd="sng" algn="ctr">
                      <a:solidFill>
                        <a:schemeClr val="bg1">
                          <a:lumMod val="95000"/>
                        </a:schemeClr>
                      </a:solidFill>
                      <a:prstDash val="solid"/>
                      <a:round/>
                      <a:headEnd type="none" w="med" len="med"/>
                      <a:tailEnd type="none" w="med" len="med"/>
                    </a:lnT>
                    <a:lnB w="381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00">
                          <a:solidFill>
                            <a:srgbClr val="000000"/>
                          </a:solidFill>
                          <a:cs typeface="Segoe UI"/>
                        </a:rPr>
                        <a:t>Inspections may be delivered as part of overall strategies to raise awareness of regulatory obligations and regulator activities. This can include campaigns where public communications precede, or follow, inspection activities. Public communications need to be designed as part of an overall compliance strategy, alongside inspection programs. </a:t>
                      </a:r>
                      <a:endParaRPr lang="en-AU" sz="1000">
                        <a:solidFill>
                          <a:schemeClr val="tx1"/>
                        </a:solidFill>
                      </a:endParaRPr>
                    </a:p>
                  </a:txBody>
                  <a:tcPr marL="72000" marR="36000" marT="18000" marB="18000" anchor="ctr">
                    <a:lnL w="12700" cmpd="sng">
                      <a:noFill/>
                    </a:lnL>
                    <a:lnR w="12700" cmpd="sng">
                      <a:noFill/>
                    </a:lnR>
                    <a:lnT w="38100" cap="flat" cmpd="sng" algn="ctr">
                      <a:solidFill>
                        <a:schemeClr val="bg1">
                          <a:lumMod val="95000"/>
                        </a:schemeClr>
                      </a:solidFill>
                      <a:prstDash val="solid"/>
                      <a:round/>
                      <a:headEnd type="none" w="med" len="med"/>
                      <a:tailEnd type="none" w="med" len="med"/>
                    </a:lnT>
                    <a:lnB w="381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00" dirty="0">
                          <a:solidFill>
                            <a:schemeClr val="accent1"/>
                          </a:solidFill>
                          <a:cs typeface="Segoe UI"/>
                        </a:rPr>
                        <a:t>This may require coordination using work allocation tools and reporting.</a:t>
                      </a:r>
                      <a:endParaRPr lang="en-AU" sz="1000" dirty="0">
                        <a:solidFill>
                          <a:schemeClr val="tx1"/>
                        </a:solidFill>
                      </a:endParaRPr>
                    </a:p>
                  </a:txBody>
                  <a:tcPr marL="72000" marR="36000" marT="18000" marB="18000" anchor="ctr">
                    <a:lnL w="12700" cmpd="sng">
                      <a:noFill/>
                    </a:lnL>
                    <a:lnR w="12700" cmpd="sng">
                      <a:noFill/>
                    </a:lnR>
                    <a:lnT w="38100" cap="flat" cmpd="sng" algn="ctr">
                      <a:solidFill>
                        <a:schemeClr val="bg1">
                          <a:lumMod val="95000"/>
                        </a:schemeClr>
                      </a:solidFill>
                      <a:prstDash val="solid"/>
                      <a:round/>
                      <a:headEnd type="none" w="med" len="med"/>
                      <a:tailEnd type="none" w="med" len="med"/>
                    </a:lnT>
                    <a:lnB w="381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77478317"/>
                  </a:ext>
                </a:extLst>
              </a:tr>
              <a:tr h="1336331">
                <a:tc>
                  <a:txBody>
                    <a:bodyPr/>
                    <a:lstStyle/>
                    <a:p>
                      <a:r>
                        <a:rPr lang="en-AU" sz="1000" b="1">
                          <a:solidFill>
                            <a:schemeClr val="bg1"/>
                          </a:solidFill>
                          <a:cs typeface="Segoe UI"/>
                        </a:rPr>
                        <a:t>Complaints or community reports</a:t>
                      </a:r>
                      <a:endParaRPr lang="en-AU" sz="1000">
                        <a:solidFill>
                          <a:schemeClr val="bg1"/>
                        </a:solidFill>
                        <a:latin typeface="VIC SemiBold" panose="00000700000000000000" pitchFamily="50" charset="0"/>
                      </a:endParaRPr>
                    </a:p>
                  </a:txBody>
                  <a:tcPr marL="72000" marR="36000" marT="18000" marB="18000" anchor="ctr">
                    <a:lnL w="12700" cmpd="sng">
                      <a:noFill/>
                    </a:lnL>
                    <a:lnR w="12700" cmpd="sng">
                      <a:noFill/>
                    </a:lnR>
                    <a:lnT w="38100" cap="flat" cmpd="sng" algn="ctr">
                      <a:solidFill>
                        <a:schemeClr val="bg1">
                          <a:lumMod val="95000"/>
                        </a:schemeClr>
                      </a:solidFill>
                      <a:prstDash val="solid"/>
                      <a:round/>
                      <a:headEnd type="none" w="med" len="med"/>
                      <a:tailEnd type="none" w="med" len="med"/>
                    </a:lnT>
                    <a:lnB w="381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00" dirty="0">
                          <a:solidFill>
                            <a:srgbClr val="000000"/>
                          </a:solidFill>
                          <a:cs typeface="Segoe UI"/>
                        </a:rPr>
                        <a:t>An inspection in response to a report of non-compliance can be a powerful tool. However, complaints and reports cannot always be supported by a field response, may limit you to 'reactive' activity, and may need to be treated as a source of intelligence or trigger for a desktop response. </a:t>
                      </a:r>
                      <a:endParaRPr lang="en-AU" sz="1000" dirty="0">
                        <a:solidFill>
                          <a:schemeClr val="tx1"/>
                        </a:solidFill>
                      </a:endParaRPr>
                    </a:p>
                  </a:txBody>
                  <a:tcPr marL="72000" marR="36000" marT="18000" marB="18000" anchor="ctr">
                    <a:lnL w="12700" cmpd="sng">
                      <a:noFill/>
                    </a:lnL>
                    <a:lnR w="12700" cmpd="sng">
                      <a:noFill/>
                    </a:lnR>
                    <a:lnT w="38100" cap="flat" cmpd="sng" algn="ctr">
                      <a:solidFill>
                        <a:schemeClr val="bg1">
                          <a:lumMod val="95000"/>
                        </a:schemeClr>
                      </a:solidFill>
                      <a:prstDash val="solid"/>
                      <a:round/>
                      <a:headEnd type="none" w="med" len="med"/>
                      <a:tailEnd type="none" w="med" len="med"/>
                    </a:lnT>
                    <a:lnB w="381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00" dirty="0">
                          <a:solidFill>
                            <a:schemeClr val="accent1"/>
                          </a:solidFill>
                          <a:cs typeface="Segoe UI"/>
                        </a:rPr>
                        <a:t>Consider the role of complaints in your inspection model, and how inputs from these trigger and inform inspections (see Part B).</a:t>
                      </a:r>
                      <a:endParaRPr lang="en-AU" sz="1000" dirty="0">
                        <a:solidFill>
                          <a:schemeClr val="tx1"/>
                        </a:solidFill>
                      </a:endParaRPr>
                    </a:p>
                  </a:txBody>
                  <a:tcPr marL="72000" marR="36000" marT="18000" marB="18000" anchor="ctr">
                    <a:lnL w="12700" cmpd="sng">
                      <a:noFill/>
                    </a:lnL>
                    <a:lnR w="12700" cmpd="sng">
                      <a:noFill/>
                    </a:lnR>
                    <a:lnT w="38100" cap="flat" cmpd="sng" algn="ctr">
                      <a:solidFill>
                        <a:schemeClr val="bg1">
                          <a:lumMod val="95000"/>
                        </a:schemeClr>
                      </a:solidFill>
                      <a:prstDash val="solid"/>
                      <a:round/>
                      <a:headEnd type="none" w="med" len="med"/>
                      <a:tailEnd type="none" w="med" len="med"/>
                    </a:lnT>
                    <a:lnB w="381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02309509"/>
                  </a:ext>
                </a:extLst>
              </a:tr>
            </a:tbl>
          </a:graphicData>
        </a:graphic>
      </p:graphicFrame>
    </p:spTree>
    <p:extLst>
      <p:ext uri="{BB962C8B-B14F-4D97-AF65-F5344CB8AC3E}">
        <p14:creationId xmlns:p14="http://schemas.microsoft.com/office/powerpoint/2010/main" val="1532443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A838F-21CB-82CF-9955-727E61FE6F44}"/>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7F306F3D-8716-50D4-8153-AEBE93D08B1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5" name="think-cell data - do not delete" hidden="1">
                        <a:extLst>
                          <a:ext uri="{FF2B5EF4-FFF2-40B4-BE49-F238E27FC236}">
                            <a16:creationId xmlns:a16="http://schemas.microsoft.com/office/drawing/2014/main" id="{7F306F3D-8716-50D4-8153-AEBE93D08B1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Title 6">
            <a:extLst>
              <a:ext uri="{FF2B5EF4-FFF2-40B4-BE49-F238E27FC236}">
                <a16:creationId xmlns:a16="http://schemas.microsoft.com/office/drawing/2014/main" id="{A603F1E7-955E-BB3F-2456-3FE9E78EE221}"/>
              </a:ext>
            </a:extLst>
          </p:cNvPr>
          <p:cNvSpPr>
            <a:spLocks noGrp="1"/>
          </p:cNvSpPr>
          <p:nvPr>
            <p:ph type="title"/>
          </p:nvPr>
        </p:nvSpPr>
        <p:spPr>
          <a:xfrm>
            <a:off x="539999" y="299382"/>
            <a:ext cx="8820000" cy="590917"/>
          </a:xfrm>
        </p:spPr>
        <p:txBody>
          <a:bodyPr/>
          <a:lstStyle/>
          <a:p>
            <a:r>
              <a:rPr lang="en-AU" b="1"/>
              <a:t>Related Functions| </a:t>
            </a:r>
            <a:r>
              <a:rPr lang="en-AU"/>
              <a:t>Consider how inspections integrate with other functions and activities (2/2) </a:t>
            </a:r>
          </a:p>
        </p:txBody>
      </p:sp>
      <p:graphicFrame>
        <p:nvGraphicFramePr>
          <p:cNvPr id="4" name="Table 3">
            <a:extLst>
              <a:ext uri="{FF2B5EF4-FFF2-40B4-BE49-F238E27FC236}">
                <a16:creationId xmlns:a16="http://schemas.microsoft.com/office/drawing/2014/main" id="{69D8AD42-A5B9-2355-2FF0-C4FE57A00415}"/>
              </a:ext>
            </a:extLst>
          </p:cNvPr>
          <p:cNvGraphicFramePr>
            <a:graphicFrameLocks noGrp="1"/>
          </p:cNvGraphicFramePr>
          <p:nvPr>
            <p:extLst>
              <p:ext uri="{D42A27DB-BD31-4B8C-83A1-F6EECF244321}">
                <p14:modId xmlns:p14="http://schemas.microsoft.com/office/powerpoint/2010/main" val="2796652147"/>
              </p:ext>
            </p:extLst>
          </p:nvPr>
        </p:nvGraphicFramePr>
        <p:xfrm>
          <a:off x="559200" y="2073242"/>
          <a:ext cx="8870400" cy="3992484"/>
        </p:xfrm>
        <a:graphic>
          <a:graphicData uri="http://schemas.openxmlformats.org/drawingml/2006/table">
            <a:tbl>
              <a:tblPr firstRow="1" bandRow="1">
                <a:tableStyleId>{5C22544A-7EE6-4342-B048-85BDC9FD1C3A}</a:tableStyleId>
              </a:tblPr>
              <a:tblGrid>
                <a:gridCol w="1206000">
                  <a:extLst>
                    <a:ext uri="{9D8B030D-6E8A-4147-A177-3AD203B41FA5}">
                      <a16:colId xmlns:a16="http://schemas.microsoft.com/office/drawing/2014/main" val="1408393705"/>
                    </a:ext>
                  </a:extLst>
                </a:gridCol>
                <a:gridCol w="4669200">
                  <a:extLst>
                    <a:ext uri="{9D8B030D-6E8A-4147-A177-3AD203B41FA5}">
                      <a16:colId xmlns:a16="http://schemas.microsoft.com/office/drawing/2014/main" val="1619153461"/>
                    </a:ext>
                  </a:extLst>
                </a:gridCol>
                <a:gridCol w="2995200">
                  <a:extLst>
                    <a:ext uri="{9D8B030D-6E8A-4147-A177-3AD203B41FA5}">
                      <a16:colId xmlns:a16="http://schemas.microsoft.com/office/drawing/2014/main" val="4263120425"/>
                    </a:ext>
                  </a:extLst>
                </a:gridCol>
              </a:tblGrid>
              <a:tr h="998121">
                <a:tc>
                  <a:txBody>
                    <a:bodyPr/>
                    <a:lstStyle/>
                    <a:p>
                      <a:r>
                        <a:rPr lang="en-AU" sz="1000" b="1">
                          <a:solidFill>
                            <a:schemeClr val="bg1"/>
                          </a:solidFill>
                          <a:cs typeface="Segoe UI"/>
                        </a:rPr>
                        <a:t>Reporting &amp; notifications</a:t>
                      </a:r>
                      <a:endParaRPr lang="en-AU" sz="1000">
                        <a:solidFill>
                          <a:schemeClr val="bg1"/>
                        </a:solidFill>
                        <a:latin typeface="VIC SemiBold" panose="00000700000000000000" pitchFamily="50" charset="0"/>
                      </a:endParaRPr>
                    </a:p>
                  </a:txBody>
                  <a:tcPr marL="72000" marR="36000" marT="18000" marB="18000" anchor="ctr">
                    <a:lnL w="12700" cmpd="sng">
                      <a:noFill/>
                    </a:lnL>
                    <a:lnR w="12700" cmpd="sng">
                      <a:noFill/>
                    </a:lnR>
                    <a:lnT w="38100" cap="flat" cmpd="sng" algn="ctr">
                      <a:solidFill>
                        <a:schemeClr val="bg1">
                          <a:lumMod val="95000"/>
                        </a:schemeClr>
                      </a:solidFill>
                      <a:prstDash val="solid"/>
                      <a:round/>
                      <a:headEnd type="none" w="med" len="med"/>
                      <a:tailEnd type="none" w="med" len="med"/>
                    </a:lnT>
                    <a:lnB w="381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00" b="0">
                          <a:solidFill>
                            <a:srgbClr val="000000"/>
                          </a:solidFill>
                          <a:cs typeface="Segoe UI"/>
                        </a:rPr>
                        <a:t>Licensed or registered parties - or others subject to regulations - may be required to report to the regulator, such as when an event or accident occurs. Consider how these reports provide data and intelligence to support strategic responses and in what circumstances they indicate an inspection is warranted.  </a:t>
                      </a:r>
                      <a:endParaRPr lang="en-AU" sz="1000" b="0">
                        <a:solidFill>
                          <a:schemeClr val="accent1"/>
                        </a:solidFill>
                        <a:cs typeface="Segoe UI"/>
                      </a:endParaRPr>
                    </a:p>
                  </a:txBody>
                  <a:tcPr marL="72000" marR="36000" marT="18000" marB="18000" anchor="ctr">
                    <a:lnL w="12700" cmpd="sng">
                      <a:noFill/>
                    </a:lnL>
                    <a:lnR w="12700" cmpd="sng">
                      <a:noFill/>
                    </a:lnR>
                    <a:lnT w="38100" cap="flat" cmpd="sng" algn="ctr">
                      <a:solidFill>
                        <a:schemeClr val="bg1">
                          <a:lumMod val="95000"/>
                        </a:schemeClr>
                      </a:solidFill>
                      <a:prstDash val="solid"/>
                      <a:round/>
                      <a:headEnd type="none" w="med" len="med"/>
                      <a:tailEnd type="none" w="med" len="med"/>
                    </a:lnT>
                    <a:lnB w="381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00" b="0">
                          <a:solidFill>
                            <a:schemeClr val="accent1"/>
                          </a:solidFill>
                          <a:cs typeface="Segoe UI"/>
                        </a:rPr>
                        <a:t>Consider the role of regulated entity notifications in your inspection model, and how inputs from these trigger and inform inspections (see Part B).</a:t>
                      </a:r>
                    </a:p>
                  </a:txBody>
                  <a:tcPr marL="72000" marR="36000" marT="18000" marB="18000" anchor="ctr">
                    <a:lnL w="12700" cmpd="sng">
                      <a:noFill/>
                    </a:lnL>
                    <a:lnR w="12700" cmpd="sng">
                      <a:noFill/>
                    </a:lnR>
                    <a:lnT w="38100" cap="flat" cmpd="sng" algn="ctr">
                      <a:solidFill>
                        <a:schemeClr val="bg1">
                          <a:lumMod val="95000"/>
                        </a:schemeClr>
                      </a:solidFill>
                      <a:prstDash val="solid"/>
                      <a:round/>
                      <a:headEnd type="none" w="med" len="med"/>
                      <a:tailEnd type="none" w="med" len="med"/>
                    </a:lnT>
                    <a:lnB w="381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54940074"/>
                  </a:ext>
                </a:extLst>
              </a:tr>
              <a:tr h="998121">
                <a:tc>
                  <a:txBody>
                    <a:bodyPr/>
                    <a:lstStyle/>
                    <a:p>
                      <a:r>
                        <a:rPr lang="en-AU" sz="1000" b="1">
                          <a:solidFill>
                            <a:schemeClr val="bg1"/>
                          </a:solidFill>
                          <a:cs typeface="Segoe UI"/>
                        </a:rPr>
                        <a:t>Permissions &amp; conditions</a:t>
                      </a:r>
                      <a:endParaRPr lang="en-AU" sz="1000">
                        <a:solidFill>
                          <a:schemeClr val="bg1"/>
                        </a:solidFill>
                        <a:latin typeface="VIC SemiBold" panose="00000700000000000000" pitchFamily="50" charset="0"/>
                      </a:endParaRPr>
                    </a:p>
                  </a:txBody>
                  <a:tcPr marL="72000" marR="36000" marT="18000" marB="18000" anchor="ctr">
                    <a:lnL w="12700" cmpd="sng">
                      <a:noFill/>
                    </a:lnL>
                    <a:lnR w="12700" cmpd="sng">
                      <a:noFill/>
                    </a:lnR>
                    <a:lnT w="38100" cap="flat" cmpd="sng" algn="ctr">
                      <a:solidFill>
                        <a:schemeClr val="bg1">
                          <a:lumMod val="95000"/>
                        </a:schemeClr>
                      </a:solidFill>
                      <a:prstDash val="solid"/>
                      <a:round/>
                      <a:headEnd type="none" w="med" len="med"/>
                      <a:tailEnd type="none" w="med" len="med"/>
                    </a:lnT>
                    <a:lnB w="381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00">
                          <a:solidFill>
                            <a:srgbClr val="000000"/>
                          </a:solidFill>
                          <a:cs typeface="Segoe UI"/>
                        </a:rPr>
                        <a:t>This may be a key driver of compliance monitoring activity. </a:t>
                      </a:r>
                      <a:endParaRPr lang="en-AU" sz="1000">
                        <a:solidFill>
                          <a:schemeClr val="accent1"/>
                        </a:solidFill>
                        <a:cs typeface="Segoe UI"/>
                      </a:endParaRPr>
                    </a:p>
                  </a:txBody>
                  <a:tcPr marL="72000" marR="36000" marT="18000" marB="18000" anchor="ctr">
                    <a:lnL w="12700" cmpd="sng">
                      <a:noFill/>
                    </a:lnL>
                    <a:lnR w="12700" cmpd="sng">
                      <a:noFill/>
                    </a:lnR>
                    <a:lnT w="38100" cap="flat" cmpd="sng" algn="ctr">
                      <a:solidFill>
                        <a:schemeClr val="bg1">
                          <a:lumMod val="95000"/>
                        </a:schemeClr>
                      </a:solidFill>
                      <a:prstDash val="solid"/>
                      <a:round/>
                      <a:headEnd type="none" w="med" len="med"/>
                      <a:tailEnd type="none" w="med" len="med"/>
                    </a:lnT>
                    <a:lnB w="381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00">
                          <a:solidFill>
                            <a:schemeClr val="accent1"/>
                          </a:solidFill>
                          <a:cs typeface="Segoe UI"/>
                        </a:rPr>
                        <a:t>Consider how field and desktop observations link to permission conditions and requirements, the 'feedback loops' from inspector observations to the design of your permissions framework, and how your digital systems support this.</a:t>
                      </a:r>
                    </a:p>
                  </a:txBody>
                  <a:tcPr marL="72000" marR="36000" marT="18000" marB="18000" anchor="ctr">
                    <a:lnL w="12700" cmpd="sng">
                      <a:noFill/>
                    </a:lnL>
                    <a:lnR w="12700" cmpd="sng">
                      <a:noFill/>
                    </a:lnR>
                    <a:lnT w="38100" cap="flat" cmpd="sng" algn="ctr">
                      <a:solidFill>
                        <a:schemeClr val="bg1">
                          <a:lumMod val="95000"/>
                        </a:schemeClr>
                      </a:solidFill>
                      <a:prstDash val="solid"/>
                      <a:round/>
                      <a:headEnd type="none" w="med" len="med"/>
                      <a:tailEnd type="none" w="med" len="med"/>
                    </a:lnT>
                    <a:lnB w="381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83742511"/>
                  </a:ext>
                </a:extLst>
              </a:tr>
              <a:tr h="998121">
                <a:tc>
                  <a:txBody>
                    <a:bodyPr/>
                    <a:lstStyle/>
                    <a:p>
                      <a:r>
                        <a:rPr lang="en-AU" sz="1000" b="1">
                          <a:solidFill>
                            <a:schemeClr val="bg1"/>
                          </a:solidFill>
                          <a:cs typeface="Segoe UI"/>
                        </a:rPr>
                        <a:t>Intelligence &amp; Data</a:t>
                      </a:r>
                      <a:endParaRPr lang="en-AU" sz="1000">
                        <a:solidFill>
                          <a:schemeClr val="bg1"/>
                        </a:solidFill>
                        <a:latin typeface="VIC SemiBold" panose="00000700000000000000" pitchFamily="50" charset="0"/>
                      </a:endParaRPr>
                    </a:p>
                  </a:txBody>
                  <a:tcPr marL="72000" marR="36000" marT="18000" marB="18000" anchor="ctr">
                    <a:lnL w="12700" cmpd="sng">
                      <a:noFill/>
                    </a:lnL>
                    <a:lnR w="12700" cmpd="sng">
                      <a:noFill/>
                    </a:lnR>
                    <a:lnT w="38100" cap="flat" cmpd="sng" algn="ctr">
                      <a:solidFill>
                        <a:schemeClr val="bg1">
                          <a:lumMod val="95000"/>
                        </a:schemeClr>
                      </a:solidFill>
                      <a:prstDash val="solid"/>
                      <a:round/>
                      <a:headEnd type="none" w="med" len="med"/>
                      <a:tailEnd type="none" w="med" len="med"/>
                    </a:lnT>
                    <a:lnB w="381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00">
                          <a:solidFill>
                            <a:srgbClr val="000000"/>
                          </a:solidFill>
                          <a:cs typeface="Segoe UI"/>
                        </a:rPr>
                        <a:t>Teams may produce insights that require a field response, either at the individual or cohort level. This may involve direct coordination to scope inspections (e.g., to complement intelligence with field observations), or systems that are flexible enough to request and execute a program of tactical inspections following a request from intelligence teams. </a:t>
                      </a:r>
                      <a:endParaRPr lang="en-AU" sz="1000">
                        <a:solidFill>
                          <a:schemeClr val="accent1"/>
                        </a:solidFill>
                        <a:cs typeface="Segoe UI"/>
                      </a:endParaRPr>
                    </a:p>
                  </a:txBody>
                  <a:tcPr marL="72000" marR="36000" marT="18000" marB="18000" anchor="ctr">
                    <a:lnL w="12700" cmpd="sng">
                      <a:noFill/>
                    </a:lnL>
                    <a:lnR w="12700" cmpd="sng">
                      <a:noFill/>
                    </a:lnR>
                    <a:lnT w="38100" cap="flat" cmpd="sng" algn="ctr">
                      <a:solidFill>
                        <a:schemeClr val="bg1">
                          <a:lumMod val="95000"/>
                        </a:schemeClr>
                      </a:solidFill>
                      <a:prstDash val="solid"/>
                      <a:round/>
                      <a:headEnd type="none" w="med" len="med"/>
                      <a:tailEnd type="none" w="med" len="med"/>
                    </a:lnT>
                    <a:lnB w="381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00">
                          <a:solidFill>
                            <a:schemeClr val="accent1"/>
                          </a:solidFill>
                          <a:cs typeface="Segoe UI"/>
                        </a:rPr>
                        <a:t>Consider the two-way information flow required for these activities.</a:t>
                      </a:r>
                    </a:p>
                  </a:txBody>
                  <a:tcPr marL="72000" marR="36000" marT="18000" marB="18000" anchor="ctr">
                    <a:lnL w="12700" cmpd="sng">
                      <a:noFill/>
                    </a:lnL>
                    <a:lnR w="12700" cmpd="sng">
                      <a:noFill/>
                    </a:lnR>
                    <a:lnT w="38100" cap="flat" cmpd="sng" algn="ctr">
                      <a:solidFill>
                        <a:schemeClr val="bg1">
                          <a:lumMod val="95000"/>
                        </a:schemeClr>
                      </a:solidFill>
                      <a:prstDash val="solid"/>
                      <a:round/>
                      <a:headEnd type="none" w="med" len="med"/>
                      <a:tailEnd type="none" w="med" len="med"/>
                    </a:lnT>
                    <a:lnB w="381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32911569"/>
                  </a:ext>
                </a:extLst>
              </a:tr>
              <a:tr h="998121">
                <a:tc>
                  <a:txBody>
                    <a:bodyPr/>
                    <a:lstStyle/>
                    <a:p>
                      <a:r>
                        <a:rPr lang="en-AU" sz="1000" b="1">
                          <a:solidFill>
                            <a:schemeClr val="bg1"/>
                          </a:solidFill>
                          <a:cs typeface="Segoe UI"/>
                        </a:rPr>
                        <a:t>Investigations</a:t>
                      </a:r>
                      <a:endParaRPr lang="en-AU" sz="1000">
                        <a:solidFill>
                          <a:schemeClr val="bg1"/>
                        </a:solidFill>
                        <a:latin typeface="VIC SemiBold" panose="00000700000000000000" pitchFamily="50" charset="0"/>
                      </a:endParaRPr>
                    </a:p>
                  </a:txBody>
                  <a:tcPr marL="72000" marR="36000" marT="18000" marB="18000" anchor="ctr">
                    <a:lnL w="12700" cmpd="sng">
                      <a:noFill/>
                    </a:lnL>
                    <a:lnR w="12700" cmpd="sng">
                      <a:noFill/>
                    </a:lnR>
                    <a:lnT w="38100" cap="flat" cmpd="sng" algn="ctr">
                      <a:solidFill>
                        <a:schemeClr val="bg1">
                          <a:lumMod val="9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tx2"/>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00">
                          <a:solidFill>
                            <a:srgbClr val="000000"/>
                          </a:solidFill>
                          <a:cs typeface="Segoe UI"/>
                        </a:rPr>
                        <a:t>When considering the escalation from inspections to investigations, robust record keeping and information management is essential. </a:t>
                      </a:r>
                      <a:endParaRPr lang="en-AU" sz="1000">
                        <a:solidFill>
                          <a:schemeClr val="accent1"/>
                        </a:solidFill>
                        <a:cs typeface="Segoe UI"/>
                      </a:endParaRPr>
                    </a:p>
                  </a:txBody>
                  <a:tcPr marL="72000" marR="36000" marT="18000" marB="18000" anchor="ctr">
                    <a:lnL w="12700" cmpd="sng">
                      <a:noFill/>
                    </a:lnL>
                    <a:lnR w="12700" cmpd="sng">
                      <a:noFill/>
                    </a:lnR>
                    <a:lnT w="38100" cap="flat" cmpd="sng" algn="ctr">
                      <a:solidFill>
                        <a:schemeClr val="bg1">
                          <a:lumMod val="9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000">
                          <a:solidFill>
                            <a:schemeClr val="accent1"/>
                          </a:solidFill>
                          <a:cs typeface="Segoe UI"/>
                        </a:rPr>
                        <a:t>Consider which inspection information needs to be routinely captured, and how it should be captured, to enable later use such as in investigations and enforcement action.</a:t>
                      </a:r>
                    </a:p>
                  </a:txBody>
                  <a:tcPr marL="72000" marR="36000" marT="18000" marB="18000" anchor="ctr">
                    <a:lnL w="12700" cmpd="sng">
                      <a:noFill/>
                    </a:lnL>
                    <a:lnR w="12700" cmpd="sng">
                      <a:noFill/>
                    </a:lnR>
                    <a:lnT w="38100" cap="flat" cmpd="sng" algn="ctr">
                      <a:solidFill>
                        <a:schemeClr val="bg1">
                          <a:lumMod val="9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14080765"/>
                  </a:ext>
                </a:extLst>
              </a:tr>
            </a:tbl>
          </a:graphicData>
        </a:graphic>
      </p:graphicFrame>
      <p:sp>
        <p:nvSpPr>
          <p:cNvPr id="2" name="Content Placeholder 1">
            <a:extLst>
              <a:ext uri="{FF2B5EF4-FFF2-40B4-BE49-F238E27FC236}">
                <a16:creationId xmlns:a16="http://schemas.microsoft.com/office/drawing/2014/main" id="{396CDE85-8B89-3298-7908-911AB6EA64AA}"/>
              </a:ext>
            </a:extLst>
          </p:cNvPr>
          <p:cNvSpPr>
            <a:spLocks noGrp="1"/>
          </p:cNvSpPr>
          <p:nvPr>
            <p:ph sz="quarter" idx="13"/>
          </p:nvPr>
        </p:nvSpPr>
        <p:spPr>
          <a:xfrm>
            <a:off x="562126" y="1163496"/>
            <a:ext cx="8797874" cy="891332"/>
          </a:xfrm>
        </p:spPr>
        <p:txBody>
          <a:bodyPr vert="horz" lIns="0" tIns="45713" rIns="0" bIns="45713" rtlCol="0" anchor="t">
            <a:noAutofit/>
          </a:bodyPr>
          <a:lstStyle/>
          <a:p>
            <a:pPr marL="0" indent="0">
              <a:lnSpc>
                <a:spcPct val="110000"/>
              </a:lnSpc>
              <a:spcBef>
                <a:spcPts val="600"/>
              </a:spcBef>
              <a:spcAft>
                <a:spcPts val="0"/>
              </a:spcAft>
              <a:buClr>
                <a:schemeClr val="tx2"/>
              </a:buClr>
              <a:buNone/>
              <a:defRPr/>
            </a:pPr>
            <a:r>
              <a:rPr lang="en-AU" sz="1000">
                <a:solidFill>
                  <a:srgbClr val="1F2A44"/>
                </a:solidFill>
                <a:latin typeface="VIC"/>
              </a:rPr>
              <a:t>Compliance Monitoring practices and processes do not exist in isolation. Your regulatory environment and other regulatory activities may impact compliance monitoring, and vice versa. Account for key requirements and interactions that might influence your compliance approach (and inform its design), and how improvements might have upstream and downstream effects. ​</a:t>
            </a:r>
          </a:p>
          <a:p>
            <a:pPr marL="0" indent="0">
              <a:lnSpc>
                <a:spcPct val="110000"/>
              </a:lnSpc>
              <a:spcBef>
                <a:spcPts val="600"/>
              </a:spcBef>
              <a:spcAft>
                <a:spcPts val="0"/>
              </a:spcAft>
              <a:buClr>
                <a:schemeClr val="tx2"/>
              </a:buClr>
              <a:buNone/>
              <a:defRPr/>
            </a:pPr>
            <a:r>
              <a:rPr lang="en-AU" sz="1000">
                <a:solidFill>
                  <a:srgbClr val="1F2A44"/>
                </a:solidFill>
                <a:latin typeface="VIC"/>
              </a:rPr>
              <a:t>Review the purple text to consider how your processes and digital systems can support the integration of activities.</a:t>
            </a:r>
          </a:p>
        </p:txBody>
      </p:sp>
    </p:spTree>
    <p:extLst>
      <p:ext uri="{BB962C8B-B14F-4D97-AF65-F5344CB8AC3E}">
        <p14:creationId xmlns:p14="http://schemas.microsoft.com/office/powerpoint/2010/main" val="78789627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8224&quot;&gt;&lt;version val=&quot;3554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d/%m/%Y&lt;/m_strFormatTime&gt;&lt;m_yearfmt&gt;&lt;begin val=&quot;0&quot;/&gt;&lt;end val=&quot;0&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3&quot;&gt;&lt;elem m_fUsage=&quot;1.00000000000000000000E+00&quot;&gt;&lt;m_msothmcolidx val=&quot;9&quot;/&gt;&lt;/elem&gt;&lt;elem m_fUsage=&quot;9.00000000000000022204E-01&quot;&gt;&lt;m_msothmcolidx val=&quot;6&quot;/&gt;&lt;/elem&gt;&lt;elem m_fUsage=&quot;8.10000000000000053291E-01&quot;&gt;&lt;m_msothmcolidx val=&quot;7&quot;/&gt;&lt;/elem&gt;&lt;/m_vecMRU&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Report - Core">
  <a:themeElements>
    <a:clrScheme name="New Brand">
      <a:dk1>
        <a:sysClr val="windowText" lastClr="000000"/>
      </a:dk1>
      <a:lt1>
        <a:sysClr val="window" lastClr="FFFFFF"/>
      </a:lt1>
      <a:dk2>
        <a:srgbClr val="2E368F"/>
      </a:dk2>
      <a:lt2>
        <a:srgbClr val="00264D"/>
      </a:lt2>
      <a:accent1>
        <a:srgbClr val="FF3A40"/>
      </a:accent1>
      <a:accent2>
        <a:srgbClr val="F25E21"/>
      </a:accent2>
      <a:accent3>
        <a:srgbClr val="F8981D"/>
      </a:accent3>
      <a:accent4>
        <a:srgbClr val="FED13B"/>
      </a:accent4>
      <a:accent5>
        <a:srgbClr val="E6E6E1"/>
      </a:accent5>
      <a:accent6>
        <a:srgbClr val="25B3E0"/>
      </a:accent6>
      <a:hlink>
        <a:srgbClr val="0048C7"/>
      </a:hlink>
      <a:folHlink>
        <a:srgbClr val="0048C7"/>
      </a:folHlink>
    </a:clrScheme>
    <a:fontScheme name="Custom 1">
      <a:majorFont>
        <a:latin typeface="VIC"/>
        <a:ea typeface=""/>
        <a:cs typeface=""/>
      </a:majorFont>
      <a:minorFont>
        <a:latin typeface="V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accent3"/>
          </a:solidFill>
        </a:ln>
      </a:spPr>
      <a:bodyPr rtlCol="0" anchor="ctr"/>
      <a:lstStyle>
        <a:defPPr algn="ctr">
          <a:defRPr sz="1100" dirty="0" err="1">
            <a:solidFill>
              <a:schemeClr val="bg2"/>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solidFill>
            <a:schemeClr val="accent3"/>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36000" tIns="36000" rIns="36000" bIns="36000" rtlCol="0">
        <a:noAutofit/>
      </a:bodyPr>
      <a:lstStyle>
        <a:defPPr algn="l">
          <a:defRPr b="1" dirty="0" smtClean="0">
            <a:solidFill>
              <a:schemeClr val="tx2"/>
            </a:solidFill>
          </a:defRPr>
        </a:defPPr>
      </a:lstStyle>
    </a:txDef>
  </a:objectDefaults>
  <a:extraClrSchemeLst/>
  <a:extLst>
    <a:ext uri="{05A4C25C-085E-4340-85A3-A5531E510DB2}">
      <thm15:themeFamily xmlns:thm15="http://schemas.microsoft.com/office/thememl/2012/main" name="1 Report - Formal" id="{3D01A89B-675F-4EB8-AB6F-2F8A15D6011D}" vid="{E1B2056E-2324-4CAB-A746-A79D76BAA4F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97580cac-1a46-464e-a749-263d0beaf9ec" xsi:nil="true"/>
    <lcf76f155ced4ddcb4097134ff3c332f xmlns="c5048082-e052-44c2-9313-1529a8e2ac53">
      <Terms xmlns="http://schemas.microsoft.com/office/infopath/2007/PartnerControls"/>
    </lcf76f155ced4ddcb4097134ff3c332f>
    <Department xmlns="c5048082-e052-44c2-9313-1529a8e2ac53" xsi:nil="true"/>
    <Status xmlns="c5048082-e052-44c2-9313-1529a8e2ac53" xsi:nil="true"/>
    <Requiredbydate xmlns="c5048082-e052-44c2-9313-1529a8e2ac53" xsi:nil="true"/>
    <WorkCategory xmlns="c5048082-e052-44c2-9313-1529a8e2ac53" xsi:nil="true"/>
    <DocumentType xmlns="c5048082-e052-44c2-9313-1529a8e2ac53" xsi:nil="true"/>
    <HasaRIS_x002f_LIAdrafted_x003f_ xmlns="c5048082-e052-44c2-9313-1529a8e2ac53">false</HasaRIS_x002f_LIAdrafted_x003f_>
    <Assignedto xmlns="c5048082-e052-44c2-9313-1529a8e2ac53">
      <UserInfo>
        <DisplayName/>
        <AccountId xsi:nil="true"/>
        <AccountType/>
      </UserInfo>
    </Assignedto>
    <Requester xmlns="c5048082-e052-44c2-9313-1529a8e2ac53">
      <UserInfo>
        <DisplayName/>
        <AccountId xsi:nil="true"/>
        <AccountType/>
      </UserInfo>
    </Requester>
    <Exemptionground xmlns="c5048082-e052-44c2-9313-1529a8e2ac53" xsi:nil="true"/>
    <Notes xmlns="c5048082-e052-44c2-9313-1529a8e2ac53" xsi:nil="true"/>
    <_Flow_SignoffStatus xmlns="c5048082-e052-44c2-9313-1529a8e2ac5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2AF1AD5AF15524C920CB3BE3D72725D" ma:contentTypeVersion="29" ma:contentTypeDescription="Create a new document." ma:contentTypeScope="" ma:versionID="181bc69c8014eae7075099ceadbe6696">
  <xsd:schema xmlns:xsd="http://www.w3.org/2001/XMLSchema" xmlns:xs="http://www.w3.org/2001/XMLSchema" xmlns:p="http://schemas.microsoft.com/office/2006/metadata/properties" xmlns:ns2="c5048082-e052-44c2-9313-1529a8e2ac53" xmlns:ns3="97580cac-1a46-464e-a749-263d0beaf9ec" targetNamespace="http://schemas.microsoft.com/office/2006/metadata/properties" ma:root="true" ma:fieldsID="8d3247d697180b59e86eabbbbb781d18" ns2:_="" ns3:_="">
    <xsd:import namespace="c5048082-e052-44c2-9313-1529a8e2ac53"/>
    <xsd:import namespace="97580cac-1a46-464e-a749-263d0beaf9e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WorkCategory" minOccurs="0"/>
                <xsd:element ref="ns2:DocumentType" minOccurs="0"/>
                <xsd:element ref="ns2:Status" minOccurs="0"/>
                <xsd:element ref="ns2:Assignedto" minOccurs="0"/>
                <xsd:element ref="ns2:Requiredbydate" minOccurs="0"/>
                <xsd:element ref="ns2:MediaServiceObjectDetectorVersions" minOccurs="0"/>
                <xsd:element ref="ns2:Department" minOccurs="0"/>
                <xsd:element ref="ns2:Requester" minOccurs="0"/>
                <xsd:element ref="ns2:HasaRIS_x002f_LIAdrafted_x003f_" minOccurs="0"/>
                <xsd:element ref="ns2:Exemptionground" minOccurs="0"/>
                <xsd:element ref="ns2:MediaServiceSearchProperties" minOccurs="0"/>
                <xsd:element ref="ns2:Notes"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048082-e052-44c2-9313-1529a8e2ac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292314e-c97d-49c1-8ae7-4cb6e1c4f97c" ma:termSetId="09814cd3-568e-fe90-9814-8d621ff8fb84" ma:anchorId="fba54fb3-c3e1-fe81-a776-ca4b69148c4d" ma:open="true" ma:isKeyword="false">
      <xsd:complexType>
        <xsd:sequence>
          <xsd:element ref="pc:Terms" minOccurs="0" maxOccurs="1"/>
        </xsd:sequence>
      </xsd:complexType>
    </xsd:element>
    <xsd:element name="WorkCategory" ma:index="23" nillable="true" ma:displayName="Work Category" ma:format="Dropdown" ma:indexed="true" ma:internalName="WorkCategory">
      <xsd:simpleType>
        <xsd:restriction base="dms:Choice">
          <xsd:enumeration value="Building System Review"/>
          <xsd:enumeration value="Competitive Neutrality"/>
          <xsd:enumeration value="General"/>
          <xsd:enumeration value="Guidance Project"/>
          <xsd:enumeration value="Marked for Deletion"/>
          <xsd:enumeration value="Presentations and Conferences"/>
          <xsd:enumeration value="Regulators as a Profession"/>
          <xsd:enumeration value="Regulator Reform Project and Health Checks"/>
          <xsd:enumeration value="RegTech Project"/>
          <xsd:enumeration value="Reviews"/>
          <xsd:enumeration value="Scrutiny Project"/>
        </xsd:restriction>
      </xsd:simpleType>
    </xsd:element>
    <xsd:element name="DocumentType" ma:index="24" nillable="true" ma:displayName="Document Type" ma:format="Dropdown" ma:internalName="DocumentType">
      <xsd:simpleType>
        <xsd:restriction base="dms:Choice">
          <xsd:enumeration value="Agenda"/>
          <xsd:enumeration value="Brief"/>
          <xsd:enumeration value="Guidance"/>
          <xsd:enumeration value="Presentation"/>
          <xsd:enumeration value="Memo"/>
          <xsd:enumeration value="Minutes"/>
          <xsd:enumeration value="Report"/>
        </xsd:restriction>
      </xsd:simpleType>
    </xsd:element>
    <xsd:element name="Status" ma:index="25" nillable="true" ma:displayName="Status" ma:format="Dropdown" ma:internalName="Status">
      <xsd:simpleType>
        <xsd:restriction base="dms:Choice">
          <xsd:enumeration value="Draft"/>
          <xsd:enumeration value="For review"/>
          <xsd:enumeration value="For approval"/>
          <xsd:enumeration value="Approved"/>
          <xsd:enumeration value="On-hold"/>
        </xsd:restriction>
      </xsd:simpleType>
    </xsd:element>
    <xsd:element name="Assignedto" ma:index="26" nillable="true" ma:displayName="Assigned to" ma:format="Dropdown" ma:list="UserInfo" ma:SharePointGroup="0" ma:internalName="Assignedto">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quiredbydate" ma:index="27" nillable="true" ma:displayName="Required by date" ma:format="DateOnly" ma:internalName="Requiredbydate">
      <xsd:simpleType>
        <xsd:restriction base="dms:DateTime"/>
      </xsd:simpleType>
    </xsd:element>
    <xsd:element name="MediaServiceObjectDetectorVersions" ma:index="29" nillable="true" ma:displayName="MediaServiceObjectDetectorVersions" ma:hidden="true" ma:indexed="true" ma:internalName="MediaServiceObjectDetectorVersions" ma:readOnly="true">
      <xsd:simpleType>
        <xsd:restriction base="dms:Text"/>
      </xsd:simpleType>
    </xsd:element>
    <xsd:element name="Department" ma:index="30" nillable="true" ma:displayName="Department" ma:format="Dropdown" ma:internalName="Department">
      <xsd:simpleType>
        <xsd:union memberTypes="dms:Text">
          <xsd:simpleType>
            <xsd:restriction base="dms:Choice">
              <xsd:enumeration value="DTF"/>
              <xsd:enumeration value="DPC"/>
              <xsd:enumeration value="DGS"/>
              <xsd:enumeration value="DJSIR"/>
              <xsd:enumeration value="DH"/>
              <xsd:enumeration value="DTP"/>
              <xsd:enumeration value="DEECA"/>
              <xsd:enumeration value="ESC"/>
              <xsd:enumeration value="VPA"/>
              <xsd:enumeration value="DJCS"/>
              <xsd:enumeration value="WorkSafe"/>
              <xsd:enumeration value="DFFH"/>
              <xsd:enumeration value="DELWP"/>
              <xsd:enumeration value="DE"/>
              <xsd:enumeration value="DET"/>
            </xsd:restriction>
          </xsd:simpleType>
        </xsd:union>
      </xsd:simpleType>
    </xsd:element>
    <xsd:element name="Requester" ma:index="31" nillable="true" ma:displayName="Requester" ma:format="Dropdown" ma:list="UserInfo" ma:SharePointGroup="0" ma:internalName="Request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HasaRIS_x002f_LIAdrafted_x003f_" ma:index="32" nillable="true" ma:displayName="Has a RIS/LIA been drafted?" ma:default="0" ma:format="Dropdown" ma:internalName="HasaRIS_x002f_LIAdrafted_x003f_">
      <xsd:simpleType>
        <xsd:restriction base="dms:Boolean"/>
      </xsd:simpleType>
    </xsd:element>
    <xsd:element name="Exemptionground" ma:index="33" nillable="true" ma:displayName="Exemption ground" ma:description="Exemption ground in the Subordinate Legislation Act. Key grounds:&#10;8(1)(a) - SR no significant burden&#10;8(1)(c) - SR declaratory or machinery&#10;8(1)(d) - SR fees increasing below Treasurer's rate&#10;8(1)(f) - SR national uniform legislation&#10;12F(1)(a) - LI no significant burden&#10;12F(1)(b) - LI declaratory or machinery&#10;12F(1)(c) - LI fees increasing below Treasurer's rate&#10;12F(1)(d) - LI burden only on public sector&#10;12F(1)(f) - LI national uniform legislation&#10;12F(1)(g) - LI equivalent RIS process &#10;12F(1)(h) - LI less than 12 months duration&#10;&#10;&#10;&#10;" ma:format="Dropdown" ma:internalName="Exemptionground">
      <xsd:simpleType>
        <xsd:restriction base="dms:Text">
          <xsd:maxLength value="255"/>
        </xsd:restriction>
      </xsd:simpleType>
    </xsd:element>
    <xsd:element name="MediaServiceSearchProperties" ma:index="34" nillable="true" ma:displayName="MediaServiceSearchProperties" ma:hidden="true" ma:internalName="MediaServiceSearchProperties" ma:readOnly="true">
      <xsd:simpleType>
        <xsd:restriction base="dms:Note"/>
      </xsd:simpleType>
    </xsd:element>
    <xsd:element name="Notes" ma:index="35" nillable="true" ma:displayName="Notes" ma:format="Dropdown" ma:internalName="Notes">
      <xsd:simpleType>
        <xsd:restriction base="dms:Note">
          <xsd:maxLength value="255"/>
        </xsd:restriction>
      </xsd:simpleType>
    </xsd:element>
    <xsd:element name="_Flow_SignoffStatus" ma:index="36" nillable="true" ma:displayName="Sign-off status" ma:internalName="_x0024_Resources_x003a_core_x002c_Signoff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580cac-1a46-464e-a749-263d0beaf9e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47364121-4511-4e9b-9ea9-dbc06523d608}" ma:internalName="TaxCatchAll" ma:showField="CatchAllData" ma:web="97580cac-1a46-464e-a749-263d0beaf9e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5D67901-E5A7-4095-9B84-D59F73F2D25B}">
  <ds:schemaRefs>
    <ds:schemaRef ds:uri="http://schemas.microsoft.com/sharepoint/v3/contenttype/forms"/>
  </ds:schemaRefs>
</ds:datastoreItem>
</file>

<file path=customXml/itemProps2.xml><?xml version="1.0" encoding="utf-8"?>
<ds:datastoreItem xmlns:ds="http://schemas.openxmlformats.org/officeDocument/2006/customXml" ds:itemID="{5D297E5D-4929-4641-B886-44A98166C815}">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c5048082-e052-44c2-9313-1529a8e2ac53"/>
    <ds:schemaRef ds:uri="http://purl.org/dc/elements/1.1/"/>
    <ds:schemaRef ds:uri="http://schemas.microsoft.com/office/2006/metadata/properties"/>
    <ds:schemaRef ds:uri="97580cac-1a46-464e-a749-263d0beaf9ec"/>
    <ds:schemaRef ds:uri="http://www.w3.org/XML/1998/namespace"/>
  </ds:schemaRefs>
</ds:datastoreItem>
</file>

<file path=customXml/itemProps3.xml><?xml version="1.0" encoding="utf-8"?>
<ds:datastoreItem xmlns:ds="http://schemas.openxmlformats.org/officeDocument/2006/customXml" ds:itemID="{7A262E97-8CB5-43BD-810D-6A721665F3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048082-e052-44c2-9313-1529a8e2ac53"/>
    <ds:schemaRef ds:uri="97580cac-1a46-464e-a749-263d0beaf9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473</TotalTime>
  <Words>7684</Words>
  <Application>Microsoft Office PowerPoint</Application>
  <PresentationFormat>A4 Paper (210x297 mm)</PresentationFormat>
  <Paragraphs>466</Paragraphs>
  <Slides>25</Slides>
  <Notes>18</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6" baseType="lpstr">
      <vt:lpstr>Aptos</vt:lpstr>
      <vt:lpstr>Arial</vt:lpstr>
      <vt:lpstr>Calibri</vt:lpstr>
      <vt:lpstr>Segoe UI</vt:lpstr>
      <vt:lpstr>Segoe UI Semibold</vt:lpstr>
      <vt:lpstr>VIC</vt:lpstr>
      <vt:lpstr>VIC Medium</vt:lpstr>
      <vt:lpstr>VIC SemiBold</vt:lpstr>
      <vt:lpstr>Wingdings</vt:lpstr>
      <vt:lpstr>Report - Core</vt:lpstr>
      <vt:lpstr>think-cell Slide</vt:lpstr>
      <vt:lpstr>PowerPoint Presentation</vt:lpstr>
      <vt:lpstr>PowerPoint Presentation</vt:lpstr>
      <vt:lpstr>This Playbook discusses ‘better practice’ compliance monitoring inspections in two parts</vt:lpstr>
      <vt:lpstr>PowerPoint Presentation</vt:lpstr>
      <vt:lpstr>Overview of Part A | Taking a strategic view of your approach to inspections</vt:lpstr>
      <vt:lpstr>Regulatory approach | Understand your regulatory approach</vt:lpstr>
      <vt:lpstr>Regulatory approach | Consider how your compliance monitoring activities contribute to the delivery of your overall regulatory outcomes</vt:lpstr>
      <vt:lpstr>Related Functions | Consider how inspections integrate with other functions and activities (1/2) </vt:lpstr>
      <vt:lpstr>Related Functions| Consider how inspections integrate with other functions and activities (2/2) </vt:lpstr>
      <vt:lpstr>Inspection mix | Consider the different types of inspections</vt:lpstr>
      <vt:lpstr>Inspection mix | Reflect on your current mix of inspections and whether it suits your regulatory approach</vt:lpstr>
      <vt:lpstr>Continuous Improvement | Design your digital systems so you can report on the contribution of your inspections to regulatory outcomes</vt:lpstr>
      <vt:lpstr>Resources | Consider your resourcing at three levels </vt:lpstr>
      <vt:lpstr>Tool 1 | Adopt an approach to strategic resource allocation tool</vt:lpstr>
      <vt:lpstr>Intelligence and data | Review your data management and information-sharing practices</vt:lpstr>
      <vt:lpstr>Tool 2 – Data and information architecture</vt:lpstr>
      <vt:lpstr>Intelligence and data | Review your risk framework</vt:lpstr>
      <vt:lpstr>Technology and systems | Understand the digital systems and tools at your disposal</vt:lpstr>
      <vt:lpstr>Pause and reflect | Summary of Part A – getting the foundations in place</vt:lpstr>
      <vt:lpstr>PowerPoint Presentation</vt:lpstr>
      <vt:lpstr>Review the regulatory tools available to you</vt:lpstr>
      <vt:lpstr>Reflect on your regulatory posture</vt:lpstr>
      <vt:lpstr>Model Inspection Measures</vt:lpstr>
      <vt:lpstr>Review whether you are using information effectively to detect risk</vt:lpstr>
      <vt:lpstr>Know your information inputs and store them with future use in mind</vt:lpstr>
    </vt:vector>
  </TitlesOfParts>
  <Company>Nous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Gill</dc:creator>
  <cp:lastModifiedBy>Helena Worthington (DTF)</cp:lastModifiedBy>
  <cp:revision>3</cp:revision>
  <cp:lastPrinted>2024-09-11T02:29:14Z</cp:lastPrinted>
  <dcterms:created xsi:type="dcterms:W3CDTF">2023-04-25T01:08:19Z</dcterms:created>
  <dcterms:modified xsi:type="dcterms:W3CDTF">2025-04-29T06:06:07Z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0x01010072AF1AD5AF15524C920CB3BE3D72725D</vt:lpwstr>
  </property>
  <property fmtid="{D5CDD505-2E9C-101B-9397-08002B2CF9AE}" pid="3" name="MediaServiceImageTags">
    <vt:lpwstr/>
  </property>
  <property fmtid="{D5CDD505-2E9C-101B-9397-08002B2CF9AE}" pid="4" name="MSIP_Label_7158ebbd-6c5e-441f-bfc9-4eb8c11e3978_Enabled">
    <vt:lpwstr>true</vt:lpwstr>
  </property>
  <property fmtid="{D5CDD505-2E9C-101B-9397-08002B2CF9AE}" pid="5" name="MSIP_Label_7158ebbd-6c5e-441f-bfc9-4eb8c11e3978_SetDate">
    <vt:lpwstr>2024-09-23T01:31:27Z</vt:lpwstr>
  </property>
  <property fmtid="{D5CDD505-2E9C-101B-9397-08002B2CF9AE}" pid="6" name="MSIP_Label_7158ebbd-6c5e-441f-bfc9-4eb8c11e3978_Method">
    <vt:lpwstr>Privileged</vt:lpwstr>
  </property>
  <property fmtid="{D5CDD505-2E9C-101B-9397-08002B2CF9AE}" pid="7" name="MSIP_Label_7158ebbd-6c5e-441f-bfc9-4eb8c11e3978_Name">
    <vt:lpwstr>7158ebbd-6c5e-441f-bfc9-4eb8c11e3978</vt:lpwstr>
  </property>
  <property fmtid="{D5CDD505-2E9C-101B-9397-08002B2CF9AE}" pid="8" name="MSIP_Label_7158ebbd-6c5e-441f-bfc9-4eb8c11e3978_SiteId">
    <vt:lpwstr>722ea0be-3e1c-4b11-ad6f-9401d6856e24</vt:lpwstr>
  </property>
  <property fmtid="{D5CDD505-2E9C-101B-9397-08002B2CF9AE}" pid="9" name="MSIP_Label_7158ebbd-6c5e-441f-bfc9-4eb8c11e3978_ActionId">
    <vt:lpwstr>c8b38749-e3e8-40a1-a050-1df844c97abc</vt:lpwstr>
  </property>
  <property fmtid="{D5CDD505-2E9C-101B-9397-08002B2CF9AE}" pid="10" name="MSIP_Label_7158ebbd-6c5e-441f-bfc9-4eb8c11e3978_ContentBits">
    <vt:lpwstr>2</vt:lpwstr>
  </property>
  <property fmtid="{D5CDD505-2E9C-101B-9397-08002B2CF9AE}" pid="11" name="ClassificationContentMarkingFooterLocations">
    <vt:lpwstr>Report - Core:6</vt:lpwstr>
  </property>
  <property fmtid="{D5CDD505-2E9C-101B-9397-08002B2CF9AE}" pid="12" name="ClassificationContentMarkingFooterText">
    <vt:lpwstr>OFFICIAL</vt:lpwstr>
  </property>
</Properties>
</file>