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ags/tag3.xml" ContentType="application/vnd.openxmlformats-officedocument.presentationml.tags+xml"/>
  <Override PartName="/ppt/theme/themeOverride2.xml" ContentType="application/vnd.openxmlformats-officedocument.themeOverride+xml"/>
  <Override PartName="/ppt/tags/tag4.xml" ContentType="application/vnd.openxmlformats-officedocument.presentationml.tags+xml"/>
  <Override PartName="/ppt/theme/themeOverride3.xml" ContentType="application/vnd.openxmlformats-officedocument.themeOverride+xml"/>
  <Override PartName="/ppt/tags/tag5.xml" ContentType="application/vnd.openxmlformats-officedocument.presentationml.tags+xml"/>
  <Override PartName="/ppt/theme/themeOverride4.xml" ContentType="application/vnd.openxmlformats-officedocument.themeOverride+xml"/>
  <Override PartName="/ppt/tags/tag6.xml" ContentType="application/vnd.openxmlformats-officedocument.presentationml.tags+xml"/>
  <Override PartName="/ppt/theme/themeOverride5.xml" ContentType="application/vnd.openxmlformats-officedocument.themeOverride+xml"/>
  <Override PartName="/ppt/tags/tag7.xml" ContentType="application/vnd.openxmlformats-officedocument.presentationml.tags+xml"/>
  <Override PartName="/ppt/theme/themeOverride6.xml" ContentType="application/vnd.openxmlformats-officedocument.themeOverride+xml"/>
  <Override PartName="/ppt/tags/tag8.xml" ContentType="application/vnd.openxmlformats-officedocument.presentationml.tags+xml"/>
  <Override PartName="/ppt/theme/themeOverride7.xml" ContentType="application/vnd.openxmlformats-officedocument.themeOverride+xml"/>
  <Override PartName="/ppt/tags/tag9.xml" ContentType="application/vnd.openxmlformats-officedocument.presentationml.tags+xml"/>
  <Override PartName="/ppt/theme/themeOverride8.xml" ContentType="application/vnd.openxmlformats-officedocument.themeOverride+xml"/>
  <Override PartName="/ppt/tags/tag10.xml" ContentType="application/vnd.openxmlformats-officedocument.presentationml.tags+xml"/>
  <Override PartName="/ppt/theme/themeOverride9.xml" ContentType="application/vnd.openxmlformats-officedocument.themeOverride+xml"/>
  <Override PartName="/ppt/tags/tag11.xml" ContentType="application/vnd.openxmlformats-officedocument.presentationml.tags+xml"/>
  <Override PartName="/ppt/theme/themeOverride10.xml" ContentType="application/vnd.openxmlformats-officedocument.themeOverride+xml"/>
  <Override PartName="/ppt/tags/tag12.xml" ContentType="application/vnd.openxmlformats-officedocument.presentationml.tags+xml"/>
  <Override PartName="/ppt/theme/themeOverride11.xml" ContentType="application/vnd.openxmlformats-officedocument.themeOverride+xml"/>
  <Override PartName="/ppt/tags/tag13.xml" ContentType="application/vnd.openxmlformats-officedocument.presentationml.tags+xml"/>
  <Override PartName="/ppt/theme/themeOverride12.xml" ContentType="application/vnd.openxmlformats-officedocument.themeOverride+xml"/>
  <Override PartName="/ppt/tags/tag14.xml" ContentType="application/vnd.openxmlformats-officedocument.presentationml.tags+xml"/>
  <Override PartName="/ppt/theme/themeOverride13.xml" ContentType="application/vnd.openxmlformats-officedocument.themeOverride+xml"/>
  <Override PartName="/ppt/tags/tag15.xml" ContentType="application/vnd.openxmlformats-officedocument.presentationml.tags+xml"/>
  <Override PartName="/ppt/theme/themeOverride14.xml" ContentType="application/vnd.openxmlformats-officedocument.themeOverride+xml"/>
  <Override PartName="/ppt/tags/tag16.xml" ContentType="application/vnd.openxmlformats-officedocument.presentationml.tags+xml"/>
  <Override PartName="/ppt/theme/themeOverride15.xml" ContentType="application/vnd.openxmlformats-officedocument.themeOverride+xml"/>
  <Override PartName="/ppt/tags/tag17.xml" ContentType="application/vnd.openxmlformats-officedocument.presentationml.tags+xml"/>
  <Override PartName="/ppt/theme/themeOverride16.xml" ContentType="application/vnd.openxmlformats-officedocument.themeOverride+xml"/>
  <Override PartName="/ppt/tags/tag18.xml" ContentType="application/vnd.openxmlformats-officedocument.presentationml.tags+xml"/>
  <Override PartName="/ppt/theme/themeOverride17.xml" ContentType="application/vnd.openxmlformats-officedocument.themeOverride+xml"/>
  <Override PartName="/ppt/tags/tag19.xml" ContentType="application/vnd.openxmlformats-officedocument.presentationml.tags+xml"/>
  <Override PartName="/ppt/theme/themeOverride18.xml" ContentType="application/vnd.openxmlformats-officedocument.themeOverride+xml"/>
  <Override PartName="/ppt/tags/tag20.xml" ContentType="application/vnd.openxmlformats-officedocument.presentationml.tags+xml"/>
  <Override PartName="/ppt/theme/themeOverride19.xml" ContentType="application/vnd.openxmlformats-officedocument.themeOverride+xml"/>
  <Override PartName="/ppt/tags/tag21.xml" ContentType="application/vnd.openxmlformats-officedocument.presentationml.tags+xml"/>
  <Override PartName="/ppt/theme/themeOverride20.xml" ContentType="application/vnd.openxmlformats-officedocument.themeOverride+xml"/>
  <Override PartName="/ppt/tags/tag22.xml" ContentType="application/vnd.openxmlformats-officedocument.presentationml.tags+xml"/>
  <Override PartName="/ppt/theme/themeOverride21.xml" ContentType="application/vnd.openxmlformats-officedocument.themeOverride+xml"/>
  <Override PartName="/ppt/tags/tag23.xml" ContentType="application/vnd.openxmlformats-officedocument.presentationml.tags+xml"/>
  <Override PartName="/ppt/theme/themeOverride22.xml" ContentType="application/vnd.openxmlformats-officedocument.themeOverride+xml"/>
  <Override PartName="/ppt/tags/tag24.xml" ContentType="application/vnd.openxmlformats-officedocument.presentationml.tags+xml"/>
  <Override PartName="/ppt/theme/themeOverride23.xml" ContentType="application/vnd.openxmlformats-officedocument.themeOverride+xml"/>
  <Override PartName="/ppt/tags/tag25.xml" ContentType="application/vnd.openxmlformats-officedocument.presentationml.tags+xml"/>
  <Override PartName="/ppt/theme/themeOverride24.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notesSlides/notesSlide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6.xml" ContentType="application/vnd.openxmlformats-officedocument.presentationml.tags+xml"/>
  <Override PartName="/ppt/notesSlides/notesSlide1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notesSlides/notesSlide15.xml" ContentType="application/vnd.openxmlformats-officedocument.presentationml.notesSlide+xml"/>
  <Override PartName="/ppt/tags/tag5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1.xml" ContentType="application/vnd.openxmlformats-officedocument.presentationml.tags+xml"/>
  <Override PartName="/ppt/notesSlides/notesSlide18.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19.xml" ContentType="application/vnd.openxmlformats-officedocument.presentationml.notesSlide+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21.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2.xml" ContentType="application/vnd.openxmlformats-officedocument.presentationml.notesSlide+xml"/>
  <Override PartName="/ppt/tags/tag64.xml" ContentType="application/vnd.openxmlformats-officedocument.presentationml.tags+xml"/>
  <Override PartName="/ppt/notesSlides/notesSlide23.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2.xml" ContentType="application/vnd.openxmlformats-officedocument.presentationml.tags+xml"/>
  <Override PartName="/ppt/notesSlides/notesSlide27.xml" ContentType="application/vnd.openxmlformats-officedocument.presentationml.notesSlide+xml"/>
  <Override PartName="/ppt/tags/tag73.xml" ContentType="application/vnd.openxmlformats-officedocument.presentationml.tags+xml"/>
  <Override PartName="/ppt/notesSlides/notesSlide28.xml" ContentType="application/vnd.openxmlformats-officedocument.presentationml.notesSlide+xml"/>
  <Override PartName="/ppt/tags/tag74.xml" ContentType="application/vnd.openxmlformats-officedocument.presentationml.tags+xml"/>
  <Override PartName="/ppt/notesSlides/notesSlide29.xml" ContentType="application/vnd.openxmlformats-officedocument.presentationml.notesSlide+xml"/>
  <Override PartName="/ppt/tags/tag75.xml" ContentType="application/vnd.openxmlformats-officedocument.presentationml.tags+xml"/>
  <Override PartName="/ppt/notesSlides/notesSlide30.xml" ContentType="application/vnd.openxmlformats-officedocument.presentationml.notesSlide+xml"/>
  <Override PartName="/ppt/tags/tag76.xml" ContentType="application/vnd.openxmlformats-officedocument.presentationml.tags+xml"/>
  <Override PartName="/ppt/notesSlides/notesSlide31.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notesSlides/notesSlide32.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1.xml" ContentType="application/vnd.openxmlformats-officedocument.presentationml.tags+xml"/>
  <Override PartName="/ppt/notesSlides/notesSlide35.xml" ContentType="application/vnd.openxmlformats-officedocument.presentationml.notesSlide+xml"/>
  <Override PartName="/ppt/tags/tag82.xml" ContentType="application/vnd.openxmlformats-officedocument.presentationml.tags+xml"/>
  <Override PartName="/ppt/notesSlides/notesSlide36.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89.xml" ContentType="application/vnd.openxmlformats-officedocument.presentationml.tags+xml"/>
  <Override PartName="/ppt/notesSlides/notesSlide3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40.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6.xml" ContentType="application/vnd.openxmlformats-officedocument.presentationml.tags+xml"/>
  <Override PartName="/ppt/notesSlides/notesSlide43.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4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05.xml" ContentType="application/vnd.openxmlformats-officedocument.presentationml.tags+xml"/>
  <Override PartName="/ppt/notesSlides/notesSlide47.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48.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49.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50.xml" ContentType="application/vnd.openxmlformats-officedocument.presentationml.notesSlide+xml"/>
  <Override PartName="/ppt/tags/tag11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Lst>
  <p:notesMasterIdLst>
    <p:notesMasterId r:id="rId108"/>
  </p:notesMasterIdLst>
  <p:handoutMasterIdLst>
    <p:handoutMasterId r:id="rId109"/>
  </p:handoutMasterIdLst>
  <p:sldIdLst>
    <p:sldId id="2145706564" r:id="rId5"/>
    <p:sldId id="2145706565" r:id="rId6"/>
    <p:sldId id="2145706563" r:id="rId7"/>
    <p:sldId id="2145706549" r:id="rId8"/>
    <p:sldId id="2145706524" r:id="rId9"/>
    <p:sldId id="2145706488" r:id="rId10"/>
    <p:sldId id="2145706550" r:id="rId11"/>
    <p:sldId id="2145706551" r:id="rId12"/>
    <p:sldId id="2145706552" r:id="rId13"/>
    <p:sldId id="2145706339" r:id="rId14"/>
    <p:sldId id="2145706435" r:id="rId15"/>
    <p:sldId id="2145706274" r:id="rId16"/>
    <p:sldId id="2145706553" r:id="rId17"/>
    <p:sldId id="2145706554" r:id="rId18"/>
    <p:sldId id="2145706555" r:id="rId19"/>
    <p:sldId id="2145706556" r:id="rId20"/>
    <p:sldId id="2145706557" r:id="rId21"/>
    <p:sldId id="2145706535" r:id="rId22"/>
    <p:sldId id="2145706508" r:id="rId23"/>
    <p:sldId id="2145706528" r:id="rId24"/>
    <p:sldId id="2145706532" r:id="rId25"/>
    <p:sldId id="2145706519" r:id="rId26"/>
    <p:sldId id="2145706354" r:id="rId27"/>
    <p:sldId id="2145706355" r:id="rId28"/>
    <p:sldId id="2145706516" r:id="rId29"/>
    <p:sldId id="2145706356" r:id="rId30"/>
    <p:sldId id="2145706357" r:id="rId31"/>
    <p:sldId id="2145706358" r:id="rId32"/>
    <p:sldId id="2145706359" r:id="rId33"/>
    <p:sldId id="2145706360" r:id="rId34"/>
    <p:sldId id="2145706416" r:id="rId35"/>
    <p:sldId id="2145706529" r:id="rId36"/>
    <p:sldId id="2145706361" r:id="rId37"/>
    <p:sldId id="2145706362" r:id="rId38"/>
    <p:sldId id="2145706363" r:id="rId39"/>
    <p:sldId id="2145706364" r:id="rId40"/>
    <p:sldId id="2145706365" r:id="rId41"/>
    <p:sldId id="2145706366" r:id="rId42"/>
    <p:sldId id="2145706367" r:id="rId43"/>
    <p:sldId id="2145706368" r:id="rId44"/>
    <p:sldId id="2145706369" r:id="rId45"/>
    <p:sldId id="2145706370" r:id="rId46"/>
    <p:sldId id="2145706371" r:id="rId47"/>
    <p:sldId id="2145706372" r:id="rId48"/>
    <p:sldId id="2145706373" r:id="rId49"/>
    <p:sldId id="2145706374" r:id="rId50"/>
    <p:sldId id="2145706375" r:id="rId51"/>
    <p:sldId id="2145706376" r:id="rId52"/>
    <p:sldId id="2145706377" r:id="rId53"/>
    <p:sldId id="2145706352" r:id="rId54"/>
    <p:sldId id="2145706384" r:id="rId55"/>
    <p:sldId id="2145706385" r:id="rId56"/>
    <p:sldId id="2145706417" r:id="rId57"/>
    <p:sldId id="2145706225" r:id="rId58"/>
    <p:sldId id="2145706227" r:id="rId59"/>
    <p:sldId id="2145706209" r:id="rId60"/>
    <p:sldId id="2145706210" r:id="rId61"/>
    <p:sldId id="2145706226" r:id="rId62"/>
    <p:sldId id="2145706218" r:id="rId63"/>
    <p:sldId id="2145706386" r:id="rId64"/>
    <p:sldId id="2145706388" r:id="rId65"/>
    <p:sldId id="2145706389" r:id="rId66"/>
    <p:sldId id="2145706512" r:id="rId67"/>
    <p:sldId id="2145706232" r:id="rId68"/>
    <p:sldId id="2145706233" r:id="rId69"/>
    <p:sldId id="2145706509" r:id="rId70"/>
    <p:sldId id="2145706510" r:id="rId71"/>
    <p:sldId id="2145706511" r:id="rId72"/>
    <p:sldId id="2145706496" r:id="rId73"/>
    <p:sldId id="2145706425" r:id="rId74"/>
    <p:sldId id="2145706407" r:id="rId75"/>
    <p:sldId id="2145706419" r:id="rId76"/>
    <p:sldId id="2145706213" r:id="rId77"/>
    <p:sldId id="2145706214" r:id="rId78"/>
    <p:sldId id="2145706247" r:id="rId79"/>
    <p:sldId id="2145706248" r:id="rId80"/>
    <p:sldId id="2145706498" r:id="rId81"/>
    <p:sldId id="2145706408" r:id="rId82"/>
    <p:sldId id="2145706409" r:id="rId83"/>
    <p:sldId id="2145706420" r:id="rId84"/>
    <p:sldId id="2145706261" r:id="rId85"/>
    <p:sldId id="2145706262" r:id="rId86"/>
    <p:sldId id="2145706263" r:id="rId87"/>
    <p:sldId id="2145706264" r:id="rId88"/>
    <p:sldId id="2145706265" r:id="rId89"/>
    <p:sldId id="2145706266" r:id="rId90"/>
    <p:sldId id="2145706497" r:id="rId91"/>
    <p:sldId id="2145706411" r:id="rId92"/>
    <p:sldId id="2145706429" r:id="rId93"/>
    <p:sldId id="2145706428" r:id="rId94"/>
    <p:sldId id="2145706424" r:id="rId95"/>
    <p:sldId id="2145706300" r:id="rId96"/>
    <p:sldId id="2145706440" r:id="rId97"/>
    <p:sldId id="2145706327" r:id="rId98"/>
    <p:sldId id="2145706328" r:id="rId99"/>
    <p:sldId id="2145706489" r:id="rId100"/>
    <p:sldId id="2145706329" r:id="rId101"/>
    <p:sldId id="2145706330" r:id="rId102"/>
    <p:sldId id="2145706441" r:id="rId103"/>
    <p:sldId id="2145706493" r:id="rId104"/>
    <p:sldId id="2145706494" r:id="rId105"/>
    <p:sldId id="2145706506" r:id="rId106"/>
    <p:sldId id="2145706140" r:id="rId107"/>
  </p:sldIdLst>
  <p:sldSz cx="9906000" cy="6858000" type="A4"/>
  <p:notesSz cx="6858000" cy="9144000"/>
  <p:custDataLst>
    <p:tags r:id="rId110"/>
  </p:custDataLst>
  <p:defaultTextStyle>
    <a:defPPr>
      <a:defRPr lang="en-US"/>
    </a:defPPr>
    <a:lvl1pPr marL="0" algn="l" defTabSz="914349" rtl="0" eaLnBrk="1" latinLnBrk="0" hangingPunct="1">
      <a:defRPr sz="1800" kern="1200">
        <a:solidFill>
          <a:schemeClr val="tx1"/>
        </a:solidFill>
        <a:latin typeface="+mn-lt"/>
        <a:ea typeface="+mn-ea"/>
        <a:cs typeface="+mn-cs"/>
      </a:defRPr>
    </a:lvl1pPr>
    <a:lvl2pPr marL="457174" algn="l" defTabSz="914349" rtl="0" eaLnBrk="1" latinLnBrk="0" hangingPunct="1">
      <a:defRPr sz="1800" kern="1200">
        <a:solidFill>
          <a:schemeClr val="tx1"/>
        </a:solidFill>
        <a:latin typeface="+mn-lt"/>
        <a:ea typeface="+mn-ea"/>
        <a:cs typeface="+mn-cs"/>
      </a:defRPr>
    </a:lvl2pPr>
    <a:lvl3pPr marL="914349" algn="l" defTabSz="914349" rtl="0" eaLnBrk="1" latinLnBrk="0" hangingPunct="1">
      <a:defRPr sz="1800" kern="1200">
        <a:solidFill>
          <a:schemeClr val="tx1"/>
        </a:solidFill>
        <a:latin typeface="+mn-lt"/>
        <a:ea typeface="+mn-ea"/>
        <a:cs typeface="+mn-cs"/>
      </a:defRPr>
    </a:lvl3pPr>
    <a:lvl4pPr marL="1371523" algn="l" defTabSz="914349" rtl="0" eaLnBrk="1" latinLnBrk="0" hangingPunct="1">
      <a:defRPr sz="1800" kern="1200">
        <a:solidFill>
          <a:schemeClr val="tx1"/>
        </a:solidFill>
        <a:latin typeface="+mn-lt"/>
        <a:ea typeface="+mn-ea"/>
        <a:cs typeface="+mn-cs"/>
      </a:defRPr>
    </a:lvl4pPr>
    <a:lvl5pPr marL="1828697" algn="l" defTabSz="914349" rtl="0" eaLnBrk="1" latinLnBrk="0" hangingPunct="1">
      <a:defRPr sz="1800" kern="1200">
        <a:solidFill>
          <a:schemeClr val="tx1"/>
        </a:solidFill>
        <a:latin typeface="+mn-lt"/>
        <a:ea typeface="+mn-ea"/>
        <a:cs typeface="+mn-cs"/>
      </a:defRPr>
    </a:lvl5pPr>
    <a:lvl6pPr marL="2285872" algn="l" defTabSz="914349" rtl="0" eaLnBrk="1" latinLnBrk="0" hangingPunct="1">
      <a:defRPr sz="1800" kern="1200">
        <a:solidFill>
          <a:schemeClr val="tx1"/>
        </a:solidFill>
        <a:latin typeface="+mn-lt"/>
        <a:ea typeface="+mn-ea"/>
        <a:cs typeface="+mn-cs"/>
      </a:defRPr>
    </a:lvl6pPr>
    <a:lvl7pPr marL="2743046" algn="l" defTabSz="914349" rtl="0" eaLnBrk="1" latinLnBrk="0" hangingPunct="1">
      <a:defRPr sz="1800" kern="1200">
        <a:solidFill>
          <a:schemeClr val="tx1"/>
        </a:solidFill>
        <a:latin typeface="+mn-lt"/>
        <a:ea typeface="+mn-ea"/>
        <a:cs typeface="+mn-cs"/>
      </a:defRPr>
    </a:lvl7pPr>
    <a:lvl8pPr marL="3200221" algn="l" defTabSz="914349" rtl="0" eaLnBrk="1" latinLnBrk="0" hangingPunct="1">
      <a:defRPr sz="1800" kern="1200">
        <a:solidFill>
          <a:schemeClr val="tx1"/>
        </a:solidFill>
        <a:latin typeface="+mn-lt"/>
        <a:ea typeface="+mn-ea"/>
        <a:cs typeface="+mn-cs"/>
      </a:defRPr>
    </a:lvl8pPr>
    <a:lvl9pPr marL="3657395" algn="l" defTabSz="9143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orient="horz" pos="731" userDrawn="1">
          <p15:clr>
            <a:srgbClr val="A4A3A4"/>
          </p15:clr>
        </p15:guide>
        <p15:guide id="3" orient="horz" pos="3362" userDrawn="1">
          <p15:clr>
            <a:srgbClr val="A4A3A4"/>
          </p15:clr>
        </p15:guide>
        <p15:guide id="4" orient="horz" pos="777" userDrawn="1">
          <p15:clr>
            <a:srgbClr val="A4A3A4"/>
          </p15:clr>
        </p15:guide>
        <p15:guide id="5" orient="horz" pos="160">
          <p15:clr>
            <a:srgbClr val="A4A3A4"/>
          </p15:clr>
        </p15:guide>
        <p15:guide id="6" orient="horz" pos="3702">
          <p15:clr>
            <a:srgbClr val="A4A3A4"/>
          </p15:clr>
        </p15:guide>
        <p15:guide id="7" orient="horz" pos="3770" userDrawn="1">
          <p15:clr>
            <a:srgbClr val="A4A3A4"/>
          </p15:clr>
        </p15:guide>
        <p15:guide id="8" pos="3120">
          <p15:clr>
            <a:srgbClr val="A4A3A4"/>
          </p15:clr>
        </p15:guide>
        <p15:guide id="9" pos="341">
          <p15:clr>
            <a:srgbClr val="A4A3A4"/>
          </p15:clr>
        </p15:guide>
        <p15:guide id="10" pos="5910" userDrawn="1">
          <p15:clr>
            <a:srgbClr val="A4A3A4"/>
          </p15:clr>
        </p15:guide>
        <p15:guide id="11" orient="horz" pos="1026" userDrawn="1">
          <p15:clr>
            <a:srgbClr val="A4A3A4"/>
          </p15:clr>
        </p15:guide>
        <p15:guide id="12" orient="horz" pos="1321" userDrawn="1">
          <p15:clr>
            <a:srgbClr val="A4A3A4"/>
          </p15:clr>
        </p15:guide>
        <p15:guide id="13" orient="horz" pos="1888" userDrawn="1">
          <p15:clr>
            <a:srgbClr val="A4A3A4"/>
          </p15:clr>
        </p15:guide>
        <p15:guide id="14" orient="horz" pos="232" userDrawn="1">
          <p15:clr>
            <a:srgbClr val="A4A3A4"/>
          </p15:clr>
        </p15:guide>
        <p15:guide id="15" orient="horz" pos="52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AE7D05-3733-7B72-DF3E-DF19A6280243}" name="Sam Nadarajah (ServiceVic)" initials="SN(" userId="S::Sam.Nadarajah@service.vic.gov.au::84354081-06ad-4dbe-a528-9a8281f0061d" providerId="AD"/>
  <p188:author id="{1E457E08-38A0-71F4-3194-6BC0EBB9B104}" name="Jessica Gill" initials="JG" userId="S::Jessica.Gill@nousgroup.com::264b7e32-70f6-4c9d-a84a-621663bf5c05" providerId="AD"/>
  <p188:author id="{25F85F1E-616B-598C-B03B-051AB94B53A1}" name="Eliot Palmer (DTF)" initials="E(" userId="S::eliot.palmer@betterreg.vic.gov.au::bbaa89cf-5eb9-4b1b-a0db-4e59aca7fb93" providerId="AD"/>
  <p188:author id="{584C5D27-FB9B-94DB-5068-AB7BF542D765}" name="Michael Rathjen" initials="MR" userId="S::michael.rathjen@nousgroup.com::6726e8fa-a3ef-447e-a186-32f24458caa5" providerId="AD"/>
  <p188:author id="{4641BA6C-651A-EBF9-B864-CB42281BAE76}" name="William Taranto" initials="WT" userId="S::William.Taranto@nousgroup.com::4de9ad9d-22f2-4d44-b64e-0eac19d74e1a" providerId="AD"/>
  <p188:author id="{F14F5D75-DCCE-14BA-A7A8-41326F5255B3}" name="Jackson Quinn" initials="JQ" userId="S::Jackson.Quinn@nousgroup.com::f4787004-1b70-4f1d-97ed-cc65f8b67785" providerId="AD"/>
  <p188:author id="{F684C092-95D0-ACE4-83E7-06AA402B5945}" name="Magaly Cortes Sandoval" initials="MCS" userId="S::magaly.cortes@nousgroup.com::1d9ceb31-c658-4654-91dc-8bbbe27abd92" providerId="AD"/>
  <p188:author id="{611DC698-16AB-EFBD-1BD2-E45A2070C59D}" name="Veronica Hall" initials="VH" userId="S::Veronica.Hall@nousgroup.com::25884e69-4879-4339-a281-c71d0220945c" providerId="AD"/>
  <p188:author id="{2C3D469C-A474-A303-986C-3B19B0DCAFB7}" name="Meredith Lowder" initials="ML" userId="S::Meredith.Lowder@nousgroup.com::f0842a1a-b7f1-41ae-8904-0608067d1bf0" providerId="AD"/>
  <p188:author id="{65FE5FB2-BB86-46D7-AF96-58CF00486DA6}" name="Lachlan Iape" initials="LI" userId="S::Lachlan.Iape@nousgroup.com::3127c616-97ab-4b9a-80db-8edf7e2f3cde" providerId="AD"/>
  <p188:author id="{ACDD04E3-7CAF-97C8-9CB6-0281E947AA18}" name="Michael Rathjen" initials="MR" userId="S::Michael.Rathjen@nousgroup.com::6726e8fa-a3ef-447e-a186-32f24458ca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00"/>
    <a:srgbClr val="D9D9D9"/>
    <a:srgbClr val="1F2A44"/>
    <a:srgbClr val="FFFFFF"/>
    <a:srgbClr val="000000"/>
    <a:srgbClr val="00B2A9"/>
    <a:srgbClr val="DDFFFD"/>
    <a:srgbClr val="BDFFFC"/>
    <a:srgbClr val="E5FFFF"/>
    <a:srgbClr val="F7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77B9C-9D1E-4191-B60B-4C5B1D8660DA}" v="28" dt="2023-09-01T02:25:37.9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1026" y="90"/>
      </p:cViewPr>
      <p:guideLst>
        <p:guide orient="horz" pos="2069"/>
        <p:guide orient="horz" pos="731"/>
        <p:guide orient="horz" pos="3362"/>
        <p:guide orient="horz" pos="777"/>
        <p:guide orient="horz" pos="160"/>
        <p:guide orient="horz" pos="3702"/>
        <p:guide orient="horz" pos="3770"/>
        <p:guide pos="3120"/>
        <p:guide pos="341"/>
        <p:guide pos="5910"/>
        <p:guide orient="horz" pos="1026"/>
        <p:guide orient="horz" pos="1321"/>
        <p:guide orient="horz" pos="1888"/>
        <p:guide orient="horz" pos="232"/>
        <p:guide orient="horz" pos="527"/>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microsoft.com/office/2018/10/relationships/authors" Target="author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viewProps" Target="view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tags" Target="tags/tag1.xml"/><Relationship Id="rId115"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notesMaster" Target="notesMasters/notesMaster1.xml"/><Relationship Id="rId11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handoutMaster" Target="handoutMasters/handout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a Worthington (DTF)" userId="872c2340-4a31-4883-b18d-67548b3a9bcd" providerId="ADAL" clId="{24C77B9C-9D1E-4191-B60B-4C5B1D8660DA}"/>
    <pc:docChg chg="undo redo custSel addSld delSld modSld sldOrd">
      <pc:chgData name="Helena Worthington (DTF)" userId="872c2340-4a31-4883-b18d-67548b3a9bcd" providerId="ADAL" clId="{24C77B9C-9D1E-4191-B60B-4C5B1D8660DA}" dt="2023-09-01T02:29:30.189" v="675" actId="478"/>
      <pc:docMkLst>
        <pc:docMk/>
      </pc:docMkLst>
      <pc:sldChg chg="modSp del mod">
        <pc:chgData name="Helena Worthington (DTF)" userId="872c2340-4a31-4883-b18d-67548b3a9bcd" providerId="ADAL" clId="{24C77B9C-9D1E-4191-B60B-4C5B1D8660DA}" dt="2023-08-31T04:02:10.292" v="449" actId="2696"/>
        <pc:sldMkLst>
          <pc:docMk/>
          <pc:sldMk cId="2296416234" sldId="270"/>
        </pc:sldMkLst>
        <pc:spChg chg="mod">
          <ac:chgData name="Helena Worthington (DTF)" userId="872c2340-4a31-4883-b18d-67548b3a9bcd" providerId="ADAL" clId="{24C77B9C-9D1E-4191-B60B-4C5B1D8660DA}" dt="2023-08-30T23:38:41.138" v="8" actId="13926"/>
          <ac:spMkLst>
            <pc:docMk/>
            <pc:sldMk cId="2296416234" sldId="270"/>
            <ac:spMk id="5" creationId="{00000000-0000-0000-0000-000000000000}"/>
          </ac:spMkLst>
        </pc:spChg>
      </pc:sldChg>
      <pc:sldChg chg="del">
        <pc:chgData name="Helena Worthington (DTF)" userId="872c2340-4a31-4883-b18d-67548b3a9bcd" providerId="ADAL" clId="{24C77B9C-9D1E-4191-B60B-4C5B1D8660DA}" dt="2023-08-30T23:39:42.445" v="11" actId="47"/>
        <pc:sldMkLst>
          <pc:docMk/>
          <pc:sldMk cId="2725052033" sldId="2145706102"/>
        </pc:sldMkLst>
      </pc:sldChg>
      <pc:sldChg chg="del">
        <pc:chgData name="Helena Worthington (DTF)" userId="872c2340-4a31-4883-b18d-67548b3a9bcd" providerId="ADAL" clId="{24C77B9C-9D1E-4191-B60B-4C5B1D8660DA}" dt="2023-08-30T23:39:42.445" v="11" actId="47"/>
        <pc:sldMkLst>
          <pc:docMk/>
          <pc:sldMk cId="4097634733" sldId="2145706108"/>
        </pc:sldMkLst>
      </pc:sldChg>
      <pc:sldChg chg="del">
        <pc:chgData name="Helena Worthington (DTF)" userId="872c2340-4a31-4883-b18d-67548b3a9bcd" providerId="ADAL" clId="{24C77B9C-9D1E-4191-B60B-4C5B1D8660DA}" dt="2023-08-30T23:39:42.445" v="11" actId="47"/>
        <pc:sldMkLst>
          <pc:docMk/>
          <pc:sldMk cId="1525228075" sldId="2145706307"/>
        </pc:sldMkLst>
      </pc:sldChg>
      <pc:sldChg chg="del">
        <pc:chgData name="Helena Worthington (DTF)" userId="872c2340-4a31-4883-b18d-67548b3a9bcd" providerId="ADAL" clId="{24C77B9C-9D1E-4191-B60B-4C5B1D8660DA}" dt="2023-08-30T23:39:42.445" v="11" actId="47"/>
        <pc:sldMkLst>
          <pc:docMk/>
          <pc:sldMk cId="484976104" sldId="2145706311"/>
        </pc:sldMkLst>
      </pc:sldChg>
      <pc:sldChg chg="del">
        <pc:chgData name="Helena Worthington (DTF)" userId="872c2340-4a31-4883-b18d-67548b3a9bcd" providerId="ADAL" clId="{24C77B9C-9D1E-4191-B60B-4C5B1D8660DA}" dt="2023-08-30T23:39:42.445" v="11" actId="47"/>
        <pc:sldMkLst>
          <pc:docMk/>
          <pc:sldMk cId="2114322942" sldId="2145706313"/>
        </pc:sldMkLst>
      </pc:sldChg>
      <pc:sldChg chg="del">
        <pc:chgData name="Helena Worthington (DTF)" userId="872c2340-4a31-4883-b18d-67548b3a9bcd" providerId="ADAL" clId="{24C77B9C-9D1E-4191-B60B-4C5B1D8660DA}" dt="2023-08-30T23:39:42.445" v="11" actId="47"/>
        <pc:sldMkLst>
          <pc:docMk/>
          <pc:sldMk cId="751711520" sldId="2145706318"/>
        </pc:sldMkLst>
      </pc:sldChg>
      <pc:sldChg chg="del">
        <pc:chgData name="Helena Worthington (DTF)" userId="872c2340-4a31-4883-b18d-67548b3a9bcd" providerId="ADAL" clId="{24C77B9C-9D1E-4191-B60B-4C5B1D8660DA}" dt="2023-08-30T23:39:42.445" v="11" actId="47"/>
        <pc:sldMkLst>
          <pc:docMk/>
          <pc:sldMk cId="1456314011" sldId="2145706325"/>
        </pc:sldMkLst>
      </pc:sldChg>
      <pc:sldChg chg="del">
        <pc:chgData name="Helena Worthington (DTF)" userId="872c2340-4a31-4883-b18d-67548b3a9bcd" providerId="ADAL" clId="{24C77B9C-9D1E-4191-B60B-4C5B1D8660DA}" dt="2023-08-30T23:39:42.445" v="11" actId="47"/>
        <pc:sldMkLst>
          <pc:docMk/>
          <pc:sldMk cId="472147654" sldId="2145706338"/>
        </pc:sldMkLst>
      </pc:sldChg>
      <pc:sldChg chg="del">
        <pc:chgData name="Helena Worthington (DTF)" userId="872c2340-4a31-4883-b18d-67548b3a9bcd" providerId="ADAL" clId="{24C77B9C-9D1E-4191-B60B-4C5B1D8660DA}" dt="2023-08-30T23:39:42.445" v="11" actId="47"/>
        <pc:sldMkLst>
          <pc:docMk/>
          <pc:sldMk cId="3637056147" sldId="2145706345"/>
        </pc:sldMkLst>
      </pc:sldChg>
      <pc:sldChg chg="del">
        <pc:chgData name="Helena Worthington (DTF)" userId="872c2340-4a31-4883-b18d-67548b3a9bcd" providerId="ADAL" clId="{24C77B9C-9D1E-4191-B60B-4C5B1D8660DA}" dt="2023-08-30T23:39:42.445" v="11" actId="47"/>
        <pc:sldMkLst>
          <pc:docMk/>
          <pc:sldMk cId="33710911" sldId="2145706346"/>
        </pc:sldMkLst>
      </pc:sldChg>
      <pc:sldChg chg="del">
        <pc:chgData name="Helena Worthington (DTF)" userId="872c2340-4a31-4883-b18d-67548b3a9bcd" providerId="ADAL" clId="{24C77B9C-9D1E-4191-B60B-4C5B1D8660DA}" dt="2023-08-30T23:39:42.445" v="11" actId="47"/>
        <pc:sldMkLst>
          <pc:docMk/>
          <pc:sldMk cId="3765419891" sldId="2145706348"/>
        </pc:sldMkLst>
      </pc:sldChg>
      <pc:sldChg chg="modSp mod">
        <pc:chgData name="Helena Worthington (DTF)" userId="872c2340-4a31-4883-b18d-67548b3a9bcd" providerId="ADAL" clId="{24C77B9C-9D1E-4191-B60B-4C5B1D8660DA}" dt="2023-08-30T23:41:02.920" v="24" actId="20577"/>
        <pc:sldMkLst>
          <pc:docMk/>
          <pc:sldMk cId="2690659270" sldId="2145706370"/>
        </pc:sldMkLst>
        <pc:spChg chg="mod">
          <ac:chgData name="Helena Worthington (DTF)" userId="872c2340-4a31-4883-b18d-67548b3a9bcd" providerId="ADAL" clId="{24C77B9C-9D1E-4191-B60B-4C5B1D8660DA}" dt="2023-08-30T23:41:02.920" v="24" actId="20577"/>
          <ac:spMkLst>
            <pc:docMk/>
            <pc:sldMk cId="2690659270" sldId="2145706370"/>
            <ac:spMk id="8" creationId="{C81E46F7-DC1A-0708-05A7-AC5C2F7E6B66}"/>
          </ac:spMkLst>
        </pc:spChg>
      </pc:sldChg>
      <pc:sldChg chg="del">
        <pc:chgData name="Helena Worthington (DTF)" userId="872c2340-4a31-4883-b18d-67548b3a9bcd" providerId="ADAL" clId="{24C77B9C-9D1E-4191-B60B-4C5B1D8660DA}" dt="2023-08-30T23:42:55.373" v="66" actId="2696"/>
        <pc:sldMkLst>
          <pc:docMk/>
          <pc:sldMk cId="3101504816" sldId="2145706401"/>
        </pc:sldMkLst>
      </pc:sldChg>
      <pc:sldChg chg="addSp modSp del mod">
        <pc:chgData name="Helena Worthington (DTF)" userId="872c2340-4a31-4883-b18d-67548b3a9bcd" providerId="ADAL" clId="{24C77B9C-9D1E-4191-B60B-4C5B1D8660DA}" dt="2023-09-01T02:23:21.944" v="614" actId="2696"/>
        <pc:sldMkLst>
          <pc:docMk/>
          <pc:sldMk cId="3148077492" sldId="2145706403"/>
        </pc:sldMkLst>
        <pc:spChg chg="add mod">
          <ac:chgData name="Helena Worthington (DTF)" userId="872c2340-4a31-4883-b18d-67548b3a9bcd" providerId="ADAL" clId="{24C77B9C-9D1E-4191-B60B-4C5B1D8660DA}" dt="2023-08-31T04:19:35.784" v="572" actId="1076"/>
          <ac:spMkLst>
            <pc:docMk/>
            <pc:sldMk cId="3148077492" sldId="2145706403"/>
            <ac:spMk id="5" creationId="{B598EBFC-97A8-B4AD-0CFC-0AB851F30896}"/>
          </ac:spMkLst>
        </pc:spChg>
      </pc:sldChg>
      <pc:sldChg chg="del">
        <pc:chgData name="Helena Worthington (DTF)" userId="872c2340-4a31-4883-b18d-67548b3a9bcd" providerId="ADAL" clId="{24C77B9C-9D1E-4191-B60B-4C5B1D8660DA}" dt="2023-08-30T23:39:42.445" v="11" actId="47"/>
        <pc:sldMkLst>
          <pc:docMk/>
          <pc:sldMk cId="220397513" sldId="2145706431"/>
        </pc:sldMkLst>
      </pc:sldChg>
      <pc:sldChg chg="modSp mod">
        <pc:chgData name="Helena Worthington (DTF)" userId="872c2340-4a31-4883-b18d-67548b3a9bcd" providerId="ADAL" clId="{24C77B9C-9D1E-4191-B60B-4C5B1D8660DA}" dt="2023-08-30T23:40:36.429" v="12"/>
        <pc:sldMkLst>
          <pc:docMk/>
          <pc:sldMk cId="863251534" sldId="2145706441"/>
        </pc:sldMkLst>
        <pc:spChg chg="mod">
          <ac:chgData name="Helena Worthington (DTF)" userId="872c2340-4a31-4883-b18d-67548b3a9bcd" providerId="ADAL" clId="{24C77B9C-9D1E-4191-B60B-4C5B1D8660DA}" dt="2023-08-30T23:40:36.429" v="12"/>
          <ac:spMkLst>
            <pc:docMk/>
            <pc:sldMk cId="863251534" sldId="2145706441"/>
            <ac:spMk id="2" creationId="{1B30F74B-6880-2F03-AFA4-A88E53DBCA2B}"/>
          </ac:spMkLst>
        </pc:spChg>
      </pc:sldChg>
      <pc:sldChg chg="del">
        <pc:chgData name="Helena Worthington (DTF)" userId="872c2340-4a31-4883-b18d-67548b3a9bcd" providerId="ADAL" clId="{24C77B9C-9D1E-4191-B60B-4C5B1D8660DA}" dt="2023-08-30T23:39:42.445" v="11" actId="47"/>
        <pc:sldMkLst>
          <pc:docMk/>
          <pc:sldMk cId="1380433367" sldId="2145706485"/>
        </pc:sldMkLst>
      </pc:sldChg>
      <pc:sldChg chg="del">
        <pc:chgData name="Helena Worthington (DTF)" userId="872c2340-4a31-4883-b18d-67548b3a9bcd" providerId="ADAL" clId="{24C77B9C-9D1E-4191-B60B-4C5B1D8660DA}" dt="2023-08-30T23:39:42.445" v="11" actId="47"/>
        <pc:sldMkLst>
          <pc:docMk/>
          <pc:sldMk cId="3041432138" sldId="2145706502"/>
        </pc:sldMkLst>
      </pc:sldChg>
      <pc:sldChg chg="addSp delSp modSp mod ord">
        <pc:chgData name="Helena Worthington (DTF)" userId="872c2340-4a31-4883-b18d-67548b3a9bcd" providerId="ADAL" clId="{24C77B9C-9D1E-4191-B60B-4C5B1D8660DA}" dt="2023-09-01T02:22:33.467" v="613"/>
        <pc:sldMkLst>
          <pc:docMk/>
          <pc:sldMk cId="2359256552" sldId="2145706506"/>
        </pc:sldMkLst>
        <pc:spChg chg="add del mod">
          <ac:chgData name="Helena Worthington (DTF)" userId="872c2340-4a31-4883-b18d-67548b3a9bcd" providerId="ADAL" clId="{24C77B9C-9D1E-4191-B60B-4C5B1D8660DA}" dt="2023-09-01T02:22:19.544" v="611" actId="478"/>
          <ac:spMkLst>
            <pc:docMk/>
            <pc:sldMk cId="2359256552" sldId="2145706506"/>
            <ac:spMk id="3" creationId="{B1687B85-3D83-51E9-CBD2-6878051CF212}"/>
          </ac:spMkLst>
        </pc:spChg>
      </pc:sldChg>
      <pc:sldChg chg="del">
        <pc:chgData name="Helena Worthington (DTF)" userId="872c2340-4a31-4883-b18d-67548b3a9bcd" providerId="ADAL" clId="{24C77B9C-9D1E-4191-B60B-4C5B1D8660DA}" dt="2023-08-30T23:39:42.445" v="11" actId="47"/>
        <pc:sldMkLst>
          <pc:docMk/>
          <pc:sldMk cId="2779100250" sldId="2145706520"/>
        </pc:sldMkLst>
      </pc:sldChg>
      <pc:sldChg chg="del">
        <pc:chgData name="Helena Worthington (DTF)" userId="872c2340-4a31-4883-b18d-67548b3a9bcd" providerId="ADAL" clId="{24C77B9C-9D1E-4191-B60B-4C5B1D8660DA}" dt="2023-08-30T23:39:42.445" v="11" actId="47"/>
        <pc:sldMkLst>
          <pc:docMk/>
          <pc:sldMk cId="2281249755" sldId="2145706521"/>
        </pc:sldMkLst>
      </pc:sldChg>
      <pc:sldChg chg="del">
        <pc:chgData name="Helena Worthington (DTF)" userId="872c2340-4a31-4883-b18d-67548b3a9bcd" providerId="ADAL" clId="{24C77B9C-9D1E-4191-B60B-4C5B1D8660DA}" dt="2023-08-30T23:39:42.445" v="11" actId="47"/>
        <pc:sldMkLst>
          <pc:docMk/>
          <pc:sldMk cId="3524491208" sldId="2145706527"/>
        </pc:sldMkLst>
      </pc:sldChg>
      <pc:sldChg chg="del">
        <pc:chgData name="Helena Worthington (DTF)" userId="872c2340-4a31-4883-b18d-67548b3a9bcd" providerId="ADAL" clId="{24C77B9C-9D1E-4191-B60B-4C5B1D8660DA}" dt="2023-08-30T23:39:42.445" v="11" actId="47"/>
        <pc:sldMkLst>
          <pc:docMk/>
          <pc:sldMk cId="1895981291" sldId="2145706536"/>
        </pc:sldMkLst>
      </pc:sldChg>
      <pc:sldChg chg="del">
        <pc:chgData name="Helena Worthington (DTF)" userId="872c2340-4a31-4883-b18d-67548b3a9bcd" providerId="ADAL" clId="{24C77B9C-9D1E-4191-B60B-4C5B1D8660DA}" dt="2023-08-30T23:39:42.445" v="11" actId="47"/>
        <pc:sldMkLst>
          <pc:docMk/>
          <pc:sldMk cId="3560402725" sldId="2145706537"/>
        </pc:sldMkLst>
      </pc:sldChg>
      <pc:sldChg chg="del">
        <pc:chgData name="Helena Worthington (DTF)" userId="872c2340-4a31-4883-b18d-67548b3a9bcd" providerId="ADAL" clId="{24C77B9C-9D1E-4191-B60B-4C5B1D8660DA}" dt="2023-08-30T23:39:42.445" v="11" actId="47"/>
        <pc:sldMkLst>
          <pc:docMk/>
          <pc:sldMk cId="1403985776" sldId="2145706538"/>
        </pc:sldMkLst>
      </pc:sldChg>
      <pc:sldChg chg="del">
        <pc:chgData name="Helena Worthington (DTF)" userId="872c2340-4a31-4883-b18d-67548b3a9bcd" providerId="ADAL" clId="{24C77B9C-9D1E-4191-B60B-4C5B1D8660DA}" dt="2023-08-30T23:39:42.445" v="11" actId="47"/>
        <pc:sldMkLst>
          <pc:docMk/>
          <pc:sldMk cId="2771652717" sldId="2145706539"/>
        </pc:sldMkLst>
      </pc:sldChg>
      <pc:sldChg chg="del">
        <pc:chgData name="Helena Worthington (DTF)" userId="872c2340-4a31-4883-b18d-67548b3a9bcd" providerId="ADAL" clId="{24C77B9C-9D1E-4191-B60B-4C5B1D8660DA}" dt="2023-08-30T23:39:42.445" v="11" actId="47"/>
        <pc:sldMkLst>
          <pc:docMk/>
          <pc:sldMk cId="4275056524" sldId="2145706540"/>
        </pc:sldMkLst>
      </pc:sldChg>
      <pc:sldChg chg="del">
        <pc:chgData name="Helena Worthington (DTF)" userId="872c2340-4a31-4883-b18d-67548b3a9bcd" providerId="ADAL" clId="{24C77B9C-9D1E-4191-B60B-4C5B1D8660DA}" dt="2023-08-30T23:39:42.445" v="11" actId="47"/>
        <pc:sldMkLst>
          <pc:docMk/>
          <pc:sldMk cId="4193203112" sldId="2145706541"/>
        </pc:sldMkLst>
      </pc:sldChg>
      <pc:sldChg chg="del">
        <pc:chgData name="Helena Worthington (DTF)" userId="872c2340-4a31-4883-b18d-67548b3a9bcd" providerId="ADAL" clId="{24C77B9C-9D1E-4191-B60B-4C5B1D8660DA}" dt="2023-08-30T23:39:42.445" v="11" actId="47"/>
        <pc:sldMkLst>
          <pc:docMk/>
          <pc:sldMk cId="101443306" sldId="2145706544"/>
        </pc:sldMkLst>
      </pc:sldChg>
      <pc:sldChg chg="del">
        <pc:chgData name="Helena Worthington (DTF)" userId="872c2340-4a31-4883-b18d-67548b3a9bcd" providerId="ADAL" clId="{24C77B9C-9D1E-4191-B60B-4C5B1D8660DA}" dt="2023-08-30T23:39:42.445" v="11" actId="47"/>
        <pc:sldMkLst>
          <pc:docMk/>
          <pc:sldMk cId="3420674324" sldId="2145706545"/>
        </pc:sldMkLst>
      </pc:sldChg>
      <pc:sldChg chg="del">
        <pc:chgData name="Helena Worthington (DTF)" userId="872c2340-4a31-4883-b18d-67548b3a9bcd" providerId="ADAL" clId="{24C77B9C-9D1E-4191-B60B-4C5B1D8660DA}" dt="2023-08-30T23:39:42.445" v="11" actId="47"/>
        <pc:sldMkLst>
          <pc:docMk/>
          <pc:sldMk cId="1789089406" sldId="2145706546"/>
        </pc:sldMkLst>
      </pc:sldChg>
      <pc:sldChg chg="del">
        <pc:chgData name="Helena Worthington (DTF)" userId="872c2340-4a31-4883-b18d-67548b3a9bcd" providerId="ADAL" clId="{24C77B9C-9D1E-4191-B60B-4C5B1D8660DA}" dt="2023-08-30T23:39:42.445" v="11" actId="47"/>
        <pc:sldMkLst>
          <pc:docMk/>
          <pc:sldMk cId="2874531938" sldId="2145706547"/>
        </pc:sldMkLst>
      </pc:sldChg>
      <pc:sldChg chg="del">
        <pc:chgData name="Helena Worthington (DTF)" userId="872c2340-4a31-4883-b18d-67548b3a9bcd" providerId="ADAL" clId="{24C77B9C-9D1E-4191-B60B-4C5B1D8660DA}" dt="2023-08-30T23:39:42.445" v="11" actId="47"/>
        <pc:sldMkLst>
          <pc:docMk/>
          <pc:sldMk cId="3295439109" sldId="2145706548"/>
        </pc:sldMkLst>
      </pc:sldChg>
      <pc:sldChg chg="del">
        <pc:chgData name="Helena Worthington (DTF)" userId="872c2340-4a31-4883-b18d-67548b3a9bcd" providerId="ADAL" clId="{24C77B9C-9D1E-4191-B60B-4C5B1D8660DA}" dt="2023-08-30T23:39:42.445" v="11" actId="47"/>
        <pc:sldMkLst>
          <pc:docMk/>
          <pc:sldMk cId="2128597479" sldId="2145706558"/>
        </pc:sldMkLst>
      </pc:sldChg>
      <pc:sldChg chg="del">
        <pc:chgData name="Helena Worthington (DTF)" userId="872c2340-4a31-4883-b18d-67548b3a9bcd" providerId="ADAL" clId="{24C77B9C-9D1E-4191-B60B-4C5B1D8660DA}" dt="2023-08-30T23:39:42.445" v="11" actId="47"/>
        <pc:sldMkLst>
          <pc:docMk/>
          <pc:sldMk cId="2727522600" sldId="2145706559"/>
        </pc:sldMkLst>
      </pc:sldChg>
      <pc:sldChg chg="del">
        <pc:chgData name="Helena Worthington (DTF)" userId="872c2340-4a31-4883-b18d-67548b3a9bcd" providerId="ADAL" clId="{24C77B9C-9D1E-4191-B60B-4C5B1D8660DA}" dt="2023-08-30T23:39:42.445" v="11" actId="47"/>
        <pc:sldMkLst>
          <pc:docMk/>
          <pc:sldMk cId="1259444936" sldId="2145706560"/>
        </pc:sldMkLst>
      </pc:sldChg>
      <pc:sldChg chg="modSp del mod">
        <pc:chgData name="Helena Worthington (DTF)" userId="872c2340-4a31-4883-b18d-67548b3a9bcd" providerId="ADAL" clId="{24C77B9C-9D1E-4191-B60B-4C5B1D8660DA}" dt="2023-09-01T02:21:07.494" v="586" actId="2696"/>
        <pc:sldMkLst>
          <pc:docMk/>
          <pc:sldMk cId="3447731333" sldId="2145706561"/>
        </pc:sldMkLst>
        <pc:spChg chg="mod">
          <ac:chgData name="Helena Worthington (DTF)" userId="872c2340-4a31-4883-b18d-67548b3a9bcd" providerId="ADAL" clId="{24C77B9C-9D1E-4191-B60B-4C5B1D8660DA}" dt="2023-08-30T23:39:00.275" v="9" actId="113"/>
          <ac:spMkLst>
            <pc:docMk/>
            <pc:sldMk cId="3447731333" sldId="2145706561"/>
            <ac:spMk id="6" creationId="{73F877C6-C339-FB9F-734E-12168DCDC1BC}"/>
          </ac:spMkLst>
        </pc:spChg>
        <pc:spChg chg="mod">
          <ac:chgData name="Helena Worthington (DTF)" userId="872c2340-4a31-4883-b18d-67548b3a9bcd" providerId="ADAL" clId="{24C77B9C-9D1E-4191-B60B-4C5B1D8660DA}" dt="2023-08-30T23:39:03.388" v="10" actId="113"/>
          <ac:spMkLst>
            <pc:docMk/>
            <pc:sldMk cId="3447731333" sldId="2145706561"/>
            <ac:spMk id="7" creationId="{DAEBEFF5-5730-1B0F-E948-2C99194E8287}"/>
          </ac:spMkLst>
        </pc:spChg>
      </pc:sldChg>
      <pc:sldChg chg="addSp delSp modSp del mod">
        <pc:chgData name="Helena Worthington (DTF)" userId="872c2340-4a31-4883-b18d-67548b3a9bcd" providerId="ADAL" clId="{24C77B9C-9D1E-4191-B60B-4C5B1D8660DA}" dt="2023-09-01T02:09:08.952" v="585" actId="2696"/>
        <pc:sldMkLst>
          <pc:docMk/>
          <pc:sldMk cId="1426190414" sldId="2145706562"/>
        </pc:sldMkLst>
        <pc:spChg chg="mod">
          <ac:chgData name="Helena Worthington (DTF)" userId="872c2340-4a31-4883-b18d-67548b3a9bcd" providerId="ADAL" clId="{24C77B9C-9D1E-4191-B60B-4C5B1D8660DA}" dt="2023-09-01T01:58:46.364" v="574" actId="1076"/>
          <ac:spMkLst>
            <pc:docMk/>
            <pc:sldMk cId="1426190414" sldId="2145706562"/>
            <ac:spMk id="3" creationId="{00000000-0000-0000-0000-000000000000}"/>
          </ac:spMkLst>
        </pc:spChg>
        <pc:spChg chg="mod">
          <ac:chgData name="Helena Worthington (DTF)" userId="872c2340-4a31-4883-b18d-67548b3a9bcd" providerId="ADAL" clId="{24C77B9C-9D1E-4191-B60B-4C5B1D8660DA}" dt="2023-09-01T01:58:40.461" v="573" actId="21"/>
          <ac:spMkLst>
            <pc:docMk/>
            <pc:sldMk cId="1426190414" sldId="2145706562"/>
            <ac:spMk id="5" creationId="{00000000-0000-0000-0000-000000000000}"/>
          </ac:spMkLst>
        </pc:spChg>
        <pc:spChg chg="add del">
          <ac:chgData name="Helena Worthington (DTF)" userId="872c2340-4a31-4883-b18d-67548b3a9bcd" providerId="ADAL" clId="{24C77B9C-9D1E-4191-B60B-4C5B1D8660DA}" dt="2023-09-01T01:58:49.726" v="576" actId="22"/>
          <ac:spMkLst>
            <pc:docMk/>
            <pc:sldMk cId="1426190414" sldId="2145706562"/>
            <ac:spMk id="7" creationId="{0B9F8024-88AD-41F6-7881-4645678B522E}"/>
          </ac:spMkLst>
        </pc:spChg>
        <pc:spChg chg="add mod">
          <ac:chgData name="Helena Worthington (DTF)" userId="872c2340-4a31-4883-b18d-67548b3a9bcd" providerId="ADAL" clId="{24C77B9C-9D1E-4191-B60B-4C5B1D8660DA}" dt="2023-09-01T01:59:08.504" v="580" actId="1076"/>
          <ac:spMkLst>
            <pc:docMk/>
            <pc:sldMk cId="1426190414" sldId="2145706562"/>
            <ac:spMk id="9" creationId="{A8753F17-C36F-CDF9-CF32-5BC50885F2B7}"/>
          </ac:spMkLst>
        </pc:spChg>
        <pc:cxnChg chg="mod">
          <ac:chgData name="Helena Worthington (DTF)" userId="872c2340-4a31-4883-b18d-67548b3a9bcd" providerId="ADAL" clId="{24C77B9C-9D1E-4191-B60B-4C5B1D8660DA}" dt="2023-09-01T01:59:11.919" v="581" actId="1076"/>
          <ac:cxnSpMkLst>
            <pc:docMk/>
            <pc:sldMk cId="1426190414" sldId="2145706562"/>
            <ac:cxnSpMk id="4" creationId="{8070A81A-EBFA-B876-47EB-8D1DC42E05F8}"/>
          </ac:cxnSpMkLst>
        </pc:cxnChg>
      </pc:sldChg>
      <pc:sldChg chg="modSp del mod">
        <pc:chgData name="Helena Worthington (DTF)" userId="872c2340-4a31-4883-b18d-67548b3a9bcd" providerId="ADAL" clId="{24C77B9C-9D1E-4191-B60B-4C5B1D8660DA}" dt="2023-08-30T23:53:55.333" v="400" actId="2696"/>
        <pc:sldMkLst>
          <pc:docMk/>
          <pc:sldMk cId="1573907186" sldId="2145706562"/>
        </pc:sldMkLst>
        <pc:spChg chg="mod">
          <ac:chgData name="Helena Worthington (DTF)" userId="872c2340-4a31-4883-b18d-67548b3a9bcd" providerId="ADAL" clId="{24C77B9C-9D1E-4191-B60B-4C5B1D8660DA}" dt="2023-08-30T23:42:23.076" v="34" actId="20577"/>
          <ac:spMkLst>
            <pc:docMk/>
            <pc:sldMk cId="1573907186" sldId="2145706562"/>
            <ac:spMk id="3" creationId="{9D03B381-A2F2-6355-620D-C7E18F90D71B}"/>
          </ac:spMkLst>
        </pc:spChg>
        <pc:spChg chg="mod">
          <ac:chgData name="Helena Worthington (DTF)" userId="872c2340-4a31-4883-b18d-67548b3a9bcd" providerId="ADAL" clId="{24C77B9C-9D1E-4191-B60B-4C5B1D8660DA}" dt="2023-08-30T23:42:29.987" v="61" actId="20577"/>
          <ac:spMkLst>
            <pc:docMk/>
            <pc:sldMk cId="1573907186" sldId="2145706562"/>
            <ac:spMk id="6" creationId="{73F877C6-C339-FB9F-734E-12168DCDC1BC}"/>
          </ac:spMkLst>
        </pc:spChg>
        <pc:spChg chg="mod">
          <ac:chgData name="Helena Worthington (DTF)" userId="872c2340-4a31-4883-b18d-67548b3a9bcd" providerId="ADAL" clId="{24C77B9C-9D1E-4191-B60B-4C5B1D8660DA}" dt="2023-08-30T23:43:07.745" v="68" actId="20577"/>
          <ac:spMkLst>
            <pc:docMk/>
            <pc:sldMk cId="1573907186" sldId="2145706562"/>
            <ac:spMk id="25" creationId="{9C03E4E0-0622-4840-CE96-741E2C13DF51}"/>
          </ac:spMkLst>
        </pc:spChg>
      </pc:sldChg>
      <pc:sldChg chg="addSp delSp modSp add mod">
        <pc:chgData name="Helena Worthington (DTF)" userId="872c2340-4a31-4883-b18d-67548b3a9bcd" providerId="ADAL" clId="{24C77B9C-9D1E-4191-B60B-4C5B1D8660DA}" dt="2023-09-01T02:29:30.189" v="675" actId="478"/>
        <pc:sldMkLst>
          <pc:docMk/>
          <pc:sldMk cId="1653558099" sldId="2145706563"/>
        </pc:sldMkLst>
        <pc:spChg chg="mod">
          <ac:chgData name="Helena Worthington (DTF)" userId="872c2340-4a31-4883-b18d-67548b3a9bcd" providerId="ADAL" clId="{24C77B9C-9D1E-4191-B60B-4C5B1D8660DA}" dt="2023-08-30T23:53:18.535" v="399" actId="1035"/>
          <ac:spMkLst>
            <pc:docMk/>
            <pc:sldMk cId="1653558099" sldId="2145706563"/>
            <ac:spMk id="3" creationId="{9D03B381-A2F2-6355-620D-C7E18F90D71B}"/>
          </ac:spMkLst>
        </pc:spChg>
        <pc:spChg chg="add mod">
          <ac:chgData name="Helena Worthington (DTF)" userId="872c2340-4a31-4883-b18d-67548b3a9bcd" providerId="ADAL" clId="{24C77B9C-9D1E-4191-B60B-4C5B1D8660DA}" dt="2023-09-01T02:25:37.972" v="633" actId="164"/>
          <ac:spMkLst>
            <pc:docMk/>
            <pc:sldMk cId="1653558099" sldId="2145706563"/>
            <ac:spMk id="4" creationId="{D1BF3692-6D18-AA5F-406F-FD5BCABB606E}"/>
          </ac:spMkLst>
        </pc:spChg>
        <pc:spChg chg="add del mod">
          <ac:chgData name="Helena Worthington (DTF)" userId="872c2340-4a31-4883-b18d-67548b3a9bcd" providerId="ADAL" clId="{24C77B9C-9D1E-4191-B60B-4C5B1D8660DA}" dt="2023-09-01T02:29:30.189" v="675" actId="478"/>
          <ac:spMkLst>
            <pc:docMk/>
            <pc:sldMk cId="1653558099" sldId="2145706563"/>
            <ac:spMk id="5" creationId="{15362AFD-055E-B8EC-C96A-7456AD6C1372}"/>
          </ac:spMkLst>
        </pc:spChg>
        <pc:spChg chg="add del mod">
          <ac:chgData name="Helena Worthington (DTF)" userId="872c2340-4a31-4883-b18d-67548b3a9bcd" providerId="ADAL" clId="{24C77B9C-9D1E-4191-B60B-4C5B1D8660DA}" dt="2023-08-30T23:44:08.793" v="130" actId="478"/>
          <ac:spMkLst>
            <pc:docMk/>
            <pc:sldMk cId="1653558099" sldId="2145706563"/>
            <ac:spMk id="5" creationId="{C3410121-3371-7E82-F693-720E38660D62}"/>
          </ac:spMkLst>
        </pc:spChg>
        <pc:spChg chg="mod">
          <ac:chgData name="Helena Worthington (DTF)" userId="872c2340-4a31-4883-b18d-67548b3a9bcd" providerId="ADAL" clId="{24C77B9C-9D1E-4191-B60B-4C5B1D8660DA}" dt="2023-09-01T02:26:20.439" v="640" actId="1035"/>
          <ac:spMkLst>
            <pc:docMk/>
            <pc:sldMk cId="1653558099" sldId="2145706563"/>
            <ac:spMk id="6" creationId="{73F877C6-C339-FB9F-734E-12168DCDC1BC}"/>
          </ac:spMkLst>
        </pc:spChg>
        <pc:spChg chg="mod">
          <ac:chgData name="Helena Worthington (DTF)" userId="872c2340-4a31-4883-b18d-67548b3a9bcd" providerId="ADAL" clId="{24C77B9C-9D1E-4191-B60B-4C5B1D8660DA}" dt="2023-09-01T02:26:32.431" v="641" actId="1035"/>
          <ac:spMkLst>
            <pc:docMk/>
            <pc:sldMk cId="1653558099" sldId="2145706563"/>
            <ac:spMk id="7" creationId="{DAEBEFF5-5730-1B0F-E948-2C99194E8287}"/>
          </ac:spMkLst>
        </pc:spChg>
        <pc:spChg chg="mod">
          <ac:chgData name="Helena Worthington (DTF)" userId="872c2340-4a31-4883-b18d-67548b3a9bcd" providerId="ADAL" clId="{24C77B9C-9D1E-4191-B60B-4C5B1D8660DA}" dt="2023-08-30T23:53:18.535" v="399" actId="1035"/>
          <ac:spMkLst>
            <pc:docMk/>
            <pc:sldMk cId="1653558099" sldId="2145706563"/>
            <ac:spMk id="14" creationId="{46FB8298-55AB-8CB9-C918-69EF1C296918}"/>
          </ac:spMkLst>
        </pc:spChg>
        <pc:spChg chg="mod">
          <ac:chgData name="Helena Worthington (DTF)" userId="872c2340-4a31-4883-b18d-67548b3a9bcd" providerId="ADAL" clId="{24C77B9C-9D1E-4191-B60B-4C5B1D8660DA}" dt="2023-09-01T02:26:20.439" v="640" actId="1035"/>
          <ac:spMkLst>
            <pc:docMk/>
            <pc:sldMk cId="1653558099" sldId="2145706563"/>
            <ac:spMk id="15" creationId="{75AAA4AF-1FE0-1CB1-8EE0-D78CB67BE38B}"/>
          </ac:spMkLst>
        </pc:spChg>
        <pc:spChg chg="mod">
          <ac:chgData name="Helena Worthington (DTF)" userId="872c2340-4a31-4883-b18d-67548b3a9bcd" providerId="ADAL" clId="{24C77B9C-9D1E-4191-B60B-4C5B1D8660DA}" dt="2023-09-01T02:26:32.431" v="641" actId="1035"/>
          <ac:spMkLst>
            <pc:docMk/>
            <pc:sldMk cId="1653558099" sldId="2145706563"/>
            <ac:spMk id="16" creationId="{A29AD431-3BE3-2789-E54D-8F03C94BE4B3}"/>
          </ac:spMkLst>
        </pc:spChg>
        <pc:spChg chg="add mod">
          <ac:chgData name="Helena Worthington (DTF)" userId="872c2340-4a31-4883-b18d-67548b3a9bcd" providerId="ADAL" clId="{24C77B9C-9D1E-4191-B60B-4C5B1D8660DA}" dt="2023-09-01T02:27:32.548" v="656" actId="20577"/>
          <ac:spMkLst>
            <pc:docMk/>
            <pc:sldMk cId="1653558099" sldId="2145706563"/>
            <ac:spMk id="18" creationId="{78E47D08-8226-A25C-3FC5-9EE40F517CE9}"/>
          </ac:spMkLst>
        </pc:spChg>
        <pc:spChg chg="add mod">
          <ac:chgData name="Helena Worthington (DTF)" userId="872c2340-4a31-4883-b18d-67548b3a9bcd" providerId="ADAL" clId="{24C77B9C-9D1E-4191-B60B-4C5B1D8660DA}" dt="2023-09-01T02:25:34.643" v="632" actId="164"/>
          <ac:spMkLst>
            <pc:docMk/>
            <pc:sldMk cId="1653558099" sldId="2145706563"/>
            <ac:spMk id="19" creationId="{628B6357-D9D5-BABD-8EFD-B13A0175C11B}"/>
          </ac:spMkLst>
        </pc:spChg>
        <pc:spChg chg="add mod">
          <ac:chgData name="Helena Worthington (DTF)" userId="872c2340-4a31-4883-b18d-67548b3a9bcd" providerId="ADAL" clId="{24C77B9C-9D1E-4191-B60B-4C5B1D8660DA}" dt="2023-09-01T02:27:42.481" v="660" actId="6549"/>
          <ac:spMkLst>
            <pc:docMk/>
            <pc:sldMk cId="1653558099" sldId="2145706563"/>
            <ac:spMk id="20" creationId="{6063CD0C-D4D6-E5D0-128C-0AFA50D5916A}"/>
          </ac:spMkLst>
        </pc:spChg>
        <pc:spChg chg="add mod">
          <ac:chgData name="Helena Worthington (DTF)" userId="872c2340-4a31-4883-b18d-67548b3a9bcd" providerId="ADAL" clId="{24C77B9C-9D1E-4191-B60B-4C5B1D8660DA}" dt="2023-09-01T02:25:30.923" v="631" actId="164"/>
          <ac:spMkLst>
            <pc:docMk/>
            <pc:sldMk cId="1653558099" sldId="2145706563"/>
            <ac:spMk id="21" creationId="{584FFCD0-4DB0-2B48-80A7-CF48AE1577B8}"/>
          </ac:spMkLst>
        </pc:spChg>
        <pc:spChg chg="add mod">
          <ac:chgData name="Helena Worthington (DTF)" userId="872c2340-4a31-4883-b18d-67548b3a9bcd" providerId="ADAL" clId="{24C77B9C-9D1E-4191-B60B-4C5B1D8660DA}" dt="2023-09-01T02:28:03.559" v="662" actId="20577"/>
          <ac:spMkLst>
            <pc:docMk/>
            <pc:sldMk cId="1653558099" sldId="2145706563"/>
            <ac:spMk id="22" creationId="{5EC04068-3002-692E-7ECE-AC80C24405B5}"/>
          </ac:spMkLst>
        </pc:spChg>
        <pc:spChg chg="add mod">
          <ac:chgData name="Helena Worthington (DTF)" userId="872c2340-4a31-4883-b18d-67548b3a9bcd" providerId="ADAL" clId="{24C77B9C-9D1E-4191-B60B-4C5B1D8660DA}" dt="2023-09-01T02:25:27.824" v="630" actId="164"/>
          <ac:spMkLst>
            <pc:docMk/>
            <pc:sldMk cId="1653558099" sldId="2145706563"/>
            <ac:spMk id="23" creationId="{45B2F0E6-FE3B-A264-4938-572FDD651D87}"/>
          </ac:spMkLst>
        </pc:spChg>
        <pc:spChg chg="mod">
          <ac:chgData name="Helena Worthington (DTF)" userId="872c2340-4a31-4883-b18d-67548b3a9bcd" providerId="ADAL" clId="{24C77B9C-9D1E-4191-B60B-4C5B1D8660DA}" dt="2023-09-01T02:26:55.530" v="643" actId="20577"/>
          <ac:spMkLst>
            <pc:docMk/>
            <pc:sldMk cId="1653558099" sldId="2145706563"/>
            <ac:spMk id="24" creationId="{3DDF2722-B510-6EB1-7DA1-245B17786FAB}"/>
          </ac:spMkLst>
        </pc:spChg>
        <pc:spChg chg="mod">
          <ac:chgData name="Helena Worthington (DTF)" userId="872c2340-4a31-4883-b18d-67548b3a9bcd" providerId="ADAL" clId="{24C77B9C-9D1E-4191-B60B-4C5B1D8660DA}" dt="2023-09-01T02:27:08.754" v="645" actId="20577"/>
          <ac:spMkLst>
            <pc:docMk/>
            <pc:sldMk cId="1653558099" sldId="2145706563"/>
            <ac:spMk id="25" creationId="{9C03E4E0-0622-4840-CE96-741E2C13DF51}"/>
          </ac:spMkLst>
        </pc:spChg>
        <pc:spChg chg="mod">
          <ac:chgData name="Helena Worthington (DTF)" userId="872c2340-4a31-4883-b18d-67548b3a9bcd" providerId="ADAL" clId="{24C77B9C-9D1E-4191-B60B-4C5B1D8660DA}" dt="2023-09-01T02:27:21.647" v="654" actId="20577"/>
          <ac:spMkLst>
            <pc:docMk/>
            <pc:sldMk cId="1653558099" sldId="2145706563"/>
            <ac:spMk id="26" creationId="{CB6AEC3C-E884-E6BC-AA36-3859C9AB2E5C}"/>
          </ac:spMkLst>
        </pc:spChg>
        <pc:spChg chg="add mod">
          <ac:chgData name="Helena Worthington (DTF)" userId="872c2340-4a31-4883-b18d-67548b3a9bcd" providerId="ADAL" clId="{24C77B9C-9D1E-4191-B60B-4C5B1D8660DA}" dt="2023-09-01T02:25:24.172" v="629" actId="164"/>
          <ac:spMkLst>
            <pc:docMk/>
            <pc:sldMk cId="1653558099" sldId="2145706563"/>
            <ac:spMk id="27" creationId="{2281B524-61C8-4AFB-0822-A4296A0AB63C}"/>
          </ac:spMkLst>
        </pc:spChg>
        <pc:spChg chg="add mod">
          <ac:chgData name="Helena Worthington (DTF)" userId="872c2340-4a31-4883-b18d-67548b3a9bcd" providerId="ADAL" clId="{24C77B9C-9D1E-4191-B60B-4C5B1D8660DA}" dt="2023-09-01T02:25:19.926" v="628" actId="164"/>
          <ac:spMkLst>
            <pc:docMk/>
            <pc:sldMk cId="1653558099" sldId="2145706563"/>
            <ac:spMk id="28" creationId="{DED93EED-38A4-69B3-FB13-1AA942BB7F18}"/>
          </ac:spMkLst>
        </pc:spChg>
        <pc:spChg chg="add mod">
          <ac:chgData name="Helena Worthington (DTF)" userId="872c2340-4a31-4883-b18d-67548b3a9bcd" providerId="ADAL" clId="{24C77B9C-9D1E-4191-B60B-4C5B1D8660DA}" dt="2023-09-01T02:25:16.349" v="627" actId="164"/>
          <ac:spMkLst>
            <pc:docMk/>
            <pc:sldMk cId="1653558099" sldId="2145706563"/>
            <ac:spMk id="29" creationId="{3A9C2E1E-FC1D-3525-6D26-1BE5152E0749}"/>
          </ac:spMkLst>
        </pc:spChg>
        <pc:spChg chg="add mod">
          <ac:chgData name="Helena Worthington (DTF)" userId="872c2340-4a31-4883-b18d-67548b3a9bcd" providerId="ADAL" clId="{24C77B9C-9D1E-4191-B60B-4C5B1D8660DA}" dt="2023-09-01T02:28:16.501" v="664" actId="6549"/>
          <ac:spMkLst>
            <pc:docMk/>
            <pc:sldMk cId="1653558099" sldId="2145706563"/>
            <ac:spMk id="30" creationId="{504746DB-AEE2-2723-FCC1-19FA0AD55415}"/>
          </ac:spMkLst>
        </pc:spChg>
        <pc:spChg chg="add mod">
          <ac:chgData name="Helena Worthington (DTF)" userId="872c2340-4a31-4883-b18d-67548b3a9bcd" providerId="ADAL" clId="{24C77B9C-9D1E-4191-B60B-4C5B1D8660DA}" dt="2023-09-01T02:28:41.072" v="666" actId="20577"/>
          <ac:spMkLst>
            <pc:docMk/>
            <pc:sldMk cId="1653558099" sldId="2145706563"/>
            <ac:spMk id="31" creationId="{1E00F363-D315-6B02-5D43-C7345A6F2D83}"/>
          </ac:spMkLst>
        </pc:spChg>
        <pc:spChg chg="add mod">
          <ac:chgData name="Helena Worthington (DTF)" userId="872c2340-4a31-4883-b18d-67548b3a9bcd" providerId="ADAL" clId="{24C77B9C-9D1E-4191-B60B-4C5B1D8660DA}" dt="2023-09-01T02:28:47.590" v="670" actId="20577"/>
          <ac:spMkLst>
            <pc:docMk/>
            <pc:sldMk cId="1653558099" sldId="2145706563"/>
            <ac:spMk id="32" creationId="{98EA4048-00C7-9730-BC0C-5BA66EB23F44}"/>
          </ac:spMkLst>
        </pc:spChg>
        <pc:spChg chg="add mod">
          <ac:chgData name="Helena Worthington (DTF)" userId="872c2340-4a31-4883-b18d-67548b3a9bcd" providerId="ADAL" clId="{24C77B9C-9D1E-4191-B60B-4C5B1D8660DA}" dt="2023-09-01T02:28:53.649" v="674" actId="6549"/>
          <ac:spMkLst>
            <pc:docMk/>
            <pc:sldMk cId="1653558099" sldId="2145706563"/>
            <ac:spMk id="33" creationId="{40A09520-DD2D-1D5F-506B-1FFFE9A774DE}"/>
          </ac:spMkLst>
        </pc:spChg>
        <pc:spChg chg="add del mod">
          <ac:chgData name="Helena Worthington (DTF)" userId="872c2340-4a31-4883-b18d-67548b3a9bcd" providerId="ADAL" clId="{24C77B9C-9D1E-4191-B60B-4C5B1D8660DA}" dt="2023-08-31T04:16:36.689" v="522"/>
          <ac:spMkLst>
            <pc:docMk/>
            <pc:sldMk cId="1653558099" sldId="2145706563"/>
            <ac:spMk id="34" creationId="{0B8D77B4-D3A4-1248-0C2F-F436C4EA968F}"/>
          </ac:spMkLst>
        </pc:spChg>
        <pc:grpChg chg="add mod">
          <ac:chgData name="Helena Worthington (DTF)" userId="872c2340-4a31-4883-b18d-67548b3a9bcd" providerId="ADAL" clId="{24C77B9C-9D1E-4191-B60B-4C5B1D8660DA}" dt="2023-09-01T02:26:20.439" v="640" actId="1035"/>
          <ac:grpSpMkLst>
            <pc:docMk/>
            <pc:sldMk cId="1653558099" sldId="2145706563"/>
            <ac:grpSpMk id="34" creationId="{AB7A7D41-ED20-CE86-A51B-7B88F366ED60}"/>
          </ac:grpSpMkLst>
        </pc:grpChg>
        <pc:grpChg chg="add mod">
          <ac:chgData name="Helena Worthington (DTF)" userId="872c2340-4a31-4883-b18d-67548b3a9bcd" providerId="ADAL" clId="{24C77B9C-9D1E-4191-B60B-4C5B1D8660DA}" dt="2023-09-01T02:26:20.439" v="640" actId="1035"/>
          <ac:grpSpMkLst>
            <pc:docMk/>
            <pc:sldMk cId="1653558099" sldId="2145706563"/>
            <ac:grpSpMk id="35" creationId="{DD833091-2045-FD33-9896-602B8C6250F0}"/>
          </ac:grpSpMkLst>
        </pc:grpChg>
        <pc:grpChg chg="add mod">
          <ac:chgData name="Helena Worthington (DTF)" userId="872c2340-4a31-4883-b18d-67548b3a9bcd" providerId="ADAL" clId="{24C77B9C-9D1E-4191-B60B-4C5B1D8660DA}" dt="2023-09-01T02:26:20.439" v="640" actId="1035"/>
          <ac:grpSpMkLst>
            <pc:docMk/>
            <pc:sldMk cId="1653558099" sldId="2145706563"/>
            <ac:grpSpMk id="36" creationId="{F1D1B7CA-6E4D-8929-46A0-3718AB17BE9F}"/>
          </ac:grpSpMkLst>
        </pc:grpChg>
        <pc:grpChg chg="add mod">
          <ac:chgData name="Helena Worthington (DTF)" userId="872c2340-4a31-4883-b18d-67548b3a9bcd" providerId="ADAL" clId="{24C77B9C-9D1E-4191-B60B-4C5B1D8660DA}" dt="2023-09-01T02:26:20.439" v="640" actId="1035"/>
          <ac:grpSpMkLst>
            <pc:docMk/>
            <pc:sldMk cId="1653558099" sldId="2145706563"/>
            <ac:grpSpMk id="37" creationId="{DB821831-6CED-FCB3-BD47-CE24285CB117}"/>
          </ac:grpSpMkLst>
        </pc:grpChg>
        <pc:grpChg chg="add mod">
          <ac:chgData name="Helena Worthington (DTF)" userId="872c2340-4a31-4883-b18d-67548b3a9bcd" providerId="ADAL" clId="{24C77B9C-9D1E-4191-B60B-4C5B1D8660DA}" dt="2023-09-01T02:26:20.439" v="640" actId="1035"/>
          <ac:grpSpMkLst>
            <pc:docMk/>
            <pc:sldMk cId="1653558099" sldId="2145706563"/>
            <ac:grpSpMk id="38" creationId="{6330A650-141F-9ED0-8CFC-CACCC21F1817}"/>
          </ac:grpSpMkLst>
        </pc:grpChg>
        <pc:grpChg chg="add mod">
          <ac:chgData name="Helena Worthington (DTF)" userId="872c2340-4a31-4883-b18d-67548b3a9bcd" providerId="ADAL" clId="{24C77B9C-9D1E-4191-B60B-4C5B1D8660DA}" dt="2023-09-01T02:26:20.439" v="640" actId="1035"/>
          <ac:grpSpMkLst>
            <pc:docMk/>
            <pc:sldMk cId="1653558099" sldId="2145706563"/>
            <ac:grpSpMk id="39" creationId="{F3F771DB-D439-66CC-90CE-C0A2708DE98C}"/>
          </ac:grpSpMkLst>
        </pc:grpChg>
        <pc:grpChg chg="add mod">
          <ac:chgData name="Helena Worthington (DTF)" userId="872c2340-4a31-4883-b18d-67548b3a9bcd" providerId="ADAL" clId="{24C77B9C-9D1E-4191-B60B-4C5B1D8660DA}" dt="2023-09-01T02:26:20.439" v="640" actId="1035"/>
          <ac:grpSpMkLst>
            <pc:docMk/>
            <pc:sldMk cId="1653558099" sldId="2145706563"/>
            <ac:grpSpMk id="40" creationId="{0DB9A97A-20D7-336B-8FB5-36BB388076B8}"/>
          </ac:grpSpMkLst>
        </pc:grpChg>
        <pc:cxnChg chg="mod">
          <ac:chgData name="Helena Worthington (DTF)" userId="872c2340-4a31-4883-b18d-67548b3a9bcd" providerId="ADAL" clId="{24C77B9C-9D1E-4191-B60B-4C5B1D8660DA}" dt="2023-08-30T23:53:09.058" v="393" actId="1035"/>
          <ac:cxnSpMkLst>
            <pc:docMk/>
            <pc:sldMk cId="1653558099" sldId="2145706563"/>
            <ac:cxnSpMk id="8" creationId="{6295D68C-8B7D-8B92-79F8-9F03743BF8EF}"/>
          </ac:cxnSpMkLst>
        </pc:cxnChg>
      </pc:sldChg>
      <pc:sldChg chg="modSp mod">
        <pc:chgData name="Helena Worthington (DTF)" userId="872c2340-4a31-4883-b18d-67548b3a9bcd" providerId="ADAL" clId="{24C77B9C-9D1E-4191-B60B-4C5B1D8660DA}" dt="2023-09-01T02:08:58.074" v="584" actId="14100"/>
        <pc:sldMkLst>
          <pc:docMk/>
          <pc:sldMk cId="2669161911" sldId="2145706564"/>
        </pc:sldMkLst>
        <pc:spChg chg="mod">
          <ac:chgData name="Helena Worthington (DTF)" userId="872c2340-4a31-4883-b18d-67548b3a9bcd" providerId="ADAL" clId="{24C77B9C-9D1E-4191-B60B-4C5B1D8660DA}" dt="2023-09-01T02:08:58.074" v="584" actId="14100"/>
          <ac:spMkLst>
            <pc:docMk/>
            <pc:sldMk cId="2669161911" sldId="2145706564"/>
            <ac:spMk id="8" creationId="{5A8666AB-1E2A-8177-B16C-9995CD362164}"/>
          </ac:spMkLst>
        </pc:spChg>
      </pc:sldChg>
      <pc:sldChg chg="modSp mod">
        <pc:chgData name="Helena Worthington (DTF)" userId="872c2340-4a31-4883-b18d-67548b3a9bcd" providerId="ADAL" clId="{24C77B9C-9D1E-4191-B60B-4C5B1D8660DA}" dt="2023-09-01T02:21:32.584" v="592" actId="113"/>
        <pc:sldMkLst>
          <pc:docMk/>
          <pc:sldMk cId="843417667" sldId="2145706565"/>
        </pc:sldMkLst>
        <pc:spChg chg="mod">
          <ac:chgData name="Helena Worthington (DTF)" userId="872c2340-4a31-4883-b18d-67548b3a9bcd" providerId="ADAL" clId="{24C77B9C-9D1E-4191-B60B-4C5B1D8660DA}" dt="2023-09-01T02:21:32.584" v="592" actId="113"/>
          <ac:spMkLst>
            <pc:docMk/>
            <pc:sldMk cId="843417667" sldId="2145706565"/>
            <ac:spMk id="3" creationId="{9D03B381-A2F2-6355-620D-C7E18F90D71B}"/>
          </ac:spMkLst>
        </pc:spChg>
        <pc:spChg chg="mod">
          <ac:chgData name="Helena Worthington (DTF)" userId="872c2340-4a31-4883-b18d-67548b3a9bcd" providerId="ADAL" clId="{24C77B9C-9D1E-4191-B60B-4C5B1D8660DA}" dt="2023-09-01T02:21:28.348" v="590" actId="207"/>
          <ac:spMkLst>
            <pc:docMk/>
            <pc:sldMk cId="843417667" sldId="2145706565"/>
            <ac:spMk id="14" creationId="{46FB8298-55AB-8CB9-C918-69EF1C296918}"/>
          </ac:spMkLst>
        </pc:spChg>
        <pc:spChg chg="mod">
          <ac:chgData name="Helena Worthington (DTF)" userId="872c2340-4a31-4883-b18d-67548b3a9bcd" providerId="ADAL" clId="{24C77B9C-9D1E-4191-B60B-4C5B1D8660DA}" dt="2023-09-01T02:21:24.688" v="589" actId="207"/>
          <ac:spMkLst>
            <pc:docMk/>
            <pc:sldMk cId="843417667" sldId="2145706565"/>
            <ac:spMk id="16" creationId="{A29AD431-3BE3-2789-E54D-8F03C94BE4B3}"/>
          </ac:spMkLst>
        </pc:spChg>
        <pc:spChg chg="mod">
          <ac:chgData name="Helena Worthington (DTF)" userId="872c2340-4a31-4883-b18d-67548b3a9bcd" providerId="ADAL" clId="{24C77B9C-9D1E-4191-B60B-4C5B1D8660DA}" dt="2023-09-01T02:21:20.308" v="588" actId="207"/>
          <ac:spMkLst>
            <pc:docMk/>
            <pc:sldMk cId="843417667" sldId="2145706565"/>
            <ac:spMk id="21" creationId="{0E2F7B24-DD82-BC02-5DB5-FEDF11CC14F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A2865F-B372-43D2-8255-7FA4007EBB59}" type="datetimeFigureOut">
              <a:rPr lang="en-AU" smtClean="0"/>
              <a:t>29/07/2025</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4F6DAE-8937-4BD8-96F6-7DF4B65EF419}" type="slidenum">
              <a:rPr lang="en-AU" smtClean="0"/>
              <a:t>‹#›</a:t>
            </a:fld>
            <a:endParaRPr lang="en-AU"/>
          </a:p>
        </p:txBody>
      </p:sp>
    </p:spTree>
    <p:extLst>
      <p:ext uri="{BB962C8B-B14F-4D97-AF65-F5344CB8AC3E}">
        <p14:creationId xmlns:p14="http://schemas.microsoft.com/office/powerpoint/2010/main" val="1651732420"/>
      </p:ext>
    </p:extLst>
  </p:cSld>
  <p:clrMap bg1="lt1" tx1="dk1" bg2="lt2" tx2="dk2" accent1="accent1" accent2="accent2" accent3="accent3" accent4="accent4" accent5="accent5" accent6="accent6" hlink="hlink" folHlink="folHlink"/>
  <p:hf sldNum="0" hdr="0" ft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0834D938-244D-4739-949C-2C3FCC68DC46}" type="datetimeFigureOut">
              <a:rPr lang="en-AU" smtClean="0"/>
              <a:pPr/>
              <a:t>29/07/2025</a:t>
            </a:fld>
            <a:endParaRPr lang="en-AU"/>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4E2C0CB5-59E8-4F90-B170-7BD09AD757BA}" type="slidenum">
              <a:rPr lang="en-AU" smtClean="0"/>
              <a:pPr/>
              <a:t>‹#›</a:t>
            </a:fld>
            <a:endParaRPr lang="en-AU"/>
          </a:p>
        </p:txBody>
      </p:sp>
    </p:spTree>
    <p:extLst>
      <p:ext uri="{BB962C8B-B14F-4D97-AF65-F5344CB8AC3E}">
        <p14:creationId xmlns:p14="http://schemas.microsoft.com/office/powerpoint/2010/main" val="1806720416"/>
      </p:ext>
    </p:extLst>
  </p:cSld>
  <p:clrMap bg1="lt1" tx1="dk1" bg2="lt2" tx2="dk2" accent1="accent1" accent2="accent2" accent3="accent3" accent4="accent4" accent5="accent5" accent6="accent6" hlink="hlink" folHlink="folHlink"/>
  <p:hf sldNum="0" hdr="0" ftr="0" dt="0"/>
  <p:notesStyle>
    <a:lvl1pPr marL="0" algn="l" defTabSz="914349" rtl="0" eaLnBrk="1" latinLnBrk="0" hangingPunct="1">
      <a:defRPr sz="1200" kern="1200">
        <a:solidFill>
          <a:schemeClr val="tx1"/>
        </a:solidFill>
        <a:latin typeface="+mn-lt"/>
        <a:ea typeface="+mn-ea"/>
        <a:cs typeface="+mn-cs"/>
      </a:defRPr>
    </a:lvl1pPr>
    <a:lvl2pPr marL="457174" algn="l" defTabSz="914349" rtl="0" eaLnBrk="1" latinLnBrk="0" hangingPunct="1">
      <a:defRPr sz="1200" kern="1200">
        <a:solidFill>
          <a:schemeClr val="tx1"/>
        </a:solidFill>
        <a:latin typeface="+mn-lt"/>
        <a:ea typeface="+mn-ea"/>
        <a:cs typeface="+mn-cs"/>
      </a:defRPr>
    </a:lvl2pPr>
    <a:lvl3pPr marL="914349" algn="l" defTabSz="914349" rtl="0" eaLnBrk="1" latinLnBrk="0" hangingPunct="1">
      <a:defRPr sz="1200" kern="1200">
        <a:solidFill>
          <a:schemeClr val="tx1"/>
        </a:solidFill>
        <a:latin typeface="+mn-lt"/>
        <a:ea typeface="+mn-ea"/>
        <a:cs typeface="+mn-cs"/>
      </a:defRPr>
    </a:lvl3pPr>
    <a:lvl4pPr marL="1371523" algn="l" defTabSz="914349" rtl="0" eaLnBrk="1" latinLnBrk="0" hangingPunct="1">
      <a:defRPr sz="1200" kern="1200">
        <a:solidFill>
          <a:schemeClr val="tx1"/>
        </a:solidFill>
        <a:latin typeface="+mn-lt"/>
        <a:ea typeface="+mn-ea"/>
        <a:cs typeface="+mn-cs"/>
      </a:defRPr>
    </a:lvl4pPr>
    <a:lvl5pPr marL="1828697" algn="l" defTabSz="914349" rtl="0" eaLnBrk="1" latinLnBrk="0" hangingPunct="1">
      <a:defRPr sz="1200" kern="1200">
        <a:solidFill>
          <a:schemeClr val="tx1"/>
        </a:solidFill>
        <a:latin typeface="+mn-lt"/>
        <a:ea typeface="+mn-ea"/>
        <a:cs typeface="+mn-cs"/>
      </a:defRPr>
    </a:lvl5pPr>
    <a:lvl6pPr marL="2285872" algn="l" defTabSz="914349" rtl="0" eaLnBrk="1" latinLnBrk="0" hangingPunct="1">
      <a:defRPr sz="1200" kern="1200">
        <a:solidFill>
          <a:schemeClr val="tx1"/>
        </a:solidFill>
        <a:latin typeface="+mn-lt"/>
        <a:ea typeface="+mn-ea"/>
        <a:cs typeface="+mn-cs"/>
      </a:defRPr>
    </a:lvl6pPr>
    <a:lvl7pPr marL="2743046" algn="l" defTabSz="914349" rtl="0" eaLnBrk="1" latinLnBrk="0" hangingPunct="1">
      <a:defRPr sz="1200" kern="1200">
        <a:solidFill>
          <a:schemeClr val="tx1"/>
        </a:solidFill>
        <a:latin typeface="+mn-lt"/>
        <a:ea typeface="+mn-ea"/>
        <a:cs typeface="+mn-cs"/>
      </a:defRPr>
    </a:lvl7pPr>
    <a:lvl8pPr marL="3200221" algn="l" defTabSz="914349" rtl="0" eaLnBrk="1" latinLnBrk="0" hangingPunct="1">
      <a:defRPr sz="1200" kern="1200">
        <a:solidFill>
          <a:schemeClr val="tx1"/>
        </a:solidFill>
        <a:latin typeface="+mn-lt"/>
        <a:ea typeface="+mn-ea"/>
        <a:cs typeface="+mn-cs"/>
      </a:defRPr>
    </a:lvl8pPr>
    <a:lvl9pPr marL="3657395" algn="l" defTabSz="9143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6125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1469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607849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318835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46061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96620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230935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84260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21870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22661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4867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18798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50272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91743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4647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99353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323018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810775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71509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64896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2033198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97010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139164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308234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80954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4374656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586011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5037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6419822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4276298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253992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12130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29037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880584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9378815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6427858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94518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6019622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496530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6958130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3906419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864176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1022462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321963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2908845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4043540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093177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83618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1911602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Tree>
    <p:extLst>
      <p:ext uri="{BB962C8B-B14F-4D97-AF65-F5344CB8AC3E}">
        <p14:creationId xmlns:p14="http://schemas.microsoft.com/office/powerpoint/2010/main" val="339770741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Master" Target="../slideMasters/slideMaster1.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oleObject" Target="../embeddings/oleObject2.bin"/><Relationship Id="rId9"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hemeOverride" Target="../theme/themeOverride10.xml"/><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hemeOverride" Target="../theme/themeOverride11.xml"/><Relationship Id="rId5" Type="http://schemas.openxmlformats.org/officeDocument/2006/relationships/image" Target="../media/image2.emf"/><Relationship Id="rId4" Type="http://schemas.openxmlformats.org/officeDocument/2006/relationships/oleObject" Target="../embeddings/oleObject12.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4.xml"/><Relationship Id="rId1" Type="http://schemas.openxmlformats.org/officeDocument/2006/relationships/themeOverride" Target="../theme/themeOverride12.x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hemeOverride" Target="../theme/themeOverride13.xml"/><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hemeOverride" Target="../theme/themeOverride14.xml"/><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hemeOverride" Target="../theme/themeOverride15.xml"/><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hemeOverride" Target="../theme/themeOverride16.xml"/><Relationship Id="rId5" Type="http://schemas.openxmlformats.org/officeDocument/2006/relationships/image" Target="../media/image2.emf"/><Relationship Id="rId4" Type="http://schemas.openxmlformats.org/officeDocument/2006/relationships/oleObject" Target="../embeddings/oleObject17.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hemeOverride" Target="../theme/themeOverride17.xml"/><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hemeOverride" Target="../theme/themeOverride18.xml"/><Relationship Id="rId5" Type="http://schemas.openxmlformats.org/officeDocument/2006/relationships/image" Target="../media/image2.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hemeOverride" Target="../theme/themeOverride19.xml"/><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hemeOverride" Target="../theme/themeOverride2.x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hemeOverride" Target="../theme/themeOverride20.xml"/><Relationship Id="rId5" Type="http://schemas.openxmlformats.org/officeDocument/2006/relationships/image" Target="../media/image2.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hemeOverride" Target="../theme/themeOverride21.xml"/><Relationship Id="rId5" Type="http://schemas.openxmlformats.org/officeDocument/2006/relationships/image" Target="../media/image2.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hemeOverride" Target="../theme/themeOverride22.xml"/><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hemeOverride" Target="../theme/themeOverride23.xml"/><Relationship Id="rId5" Type="http://schemas.openxmlformats.org/officeDocument/2006/relationships/image" Target="../media/image2.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6.xml"/><Relationship Id="rId1" Type="http://schemas.openxmlformats.org/officeDocument/2006/relationships/themeOverride" Target="../theme/themeOverride24.xml"/><Relationship Id="rId5" Type="http://schemas.openxmlformats.org/officeDocument/2006/relationships/image" Target="../media/image2.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7" Type="http://schemas.openxmlformats.org/officeDocument/2006/relationships/image" Target="../media/image6.svg"/><Relationship Id="rId2" Type="http://schemas.openxmlformats.org/officeDocument/2006/relationships/slideMaster" Target="../slideMasters/slideMaster1.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hemeOverride" Target="../theme/themeOverride3.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hemeOverride" Target="../theme/themeOverride4.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hemeOverride" Target="../theme/themeOverride5.x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hemeOverride" Target="../theme/themeOverride6.x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hemeOverride" Target="../theme/themeOverride7.xml"/><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hemeOverride" Target="../theme/themeOverride8.xml"/><Relationship Id="rId5" Type="http://schemas.openxmlformats.org/officeDocument/2006/relationships/image" Target="../media/image2.emf"/><Relationship Id="rId4" Type="http://schemas.openxmlformats.org/officeDocument/2006/relationships/oleObject" Target="../embeddings/oleObject9.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hemeOverride" Target="../theme/themeOverride9.xml"/><Relationship Id="rId5" Type="http://schemas.openxmlformats.org/officeDocument/2006/relationships/image" Target="../media/image2.emf"/><Relationship Id="rId4" Type="http://schemas.openxmlformats.org/officeDocument/2006/relationships/oleObject" Target="../embeddings/oleObject10.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BC30854-A257-2DD7-1C2E-2F6BBDA692BC}"/>
              </a:ext>
            </a:extLst>
          </p:cNvPr>
          <p:cNvGraphicFramePr>
            <a:graphicFrameLocks noChangeAspect="1"/>
          </p:cNvGraphicFramePr>
          <p:nvPr userDrawn="1">
            <p:custDataLst>
              <p:tags r:id="rId2"/>
            </p:custDataLst>
            <p:extLst>
              <p:ext uri="{D42A27DB-BD31-4B8C-83A1-F6EECF244321}">
                <p14:modId xmlns:p14="http://schemas.microsoft.com/office/powerpoint/2010/main" val="4051589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3BC30854-A257-2DD7-1C2E-2F6BBDA692B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97417" y="6329118"/>
            <a:ext cx="984655" cy="269121"/>
          </a:xfrm>
          <a:prstGeom prst="rect">
            <a:avLst/>
          </a:prstGeom>
        </p:spPr>
      </p:pic>
      <p:sp>
        <p:nvSpPr>
          <p:cNvPr id="8" name="Text Placeholder 10"/>
          <p:cNvSpPr>
            <a:spLocks noGrp="1"/>
          </p:cNvSpPr>
          <p:nvPr>
            <p:ph type="body" sz="quarter" idx="10" hasCustomPrompt="1"/>
          </p:nvPr>
        </p:nvSpPr>
        <p:spPr>
          <a:xfrm>
            <a:off x="540000" y="3716363"/>
            <a:ext cx="7618023" cy="1080790"/>
          </a:xfrm>
        </p:spPr>
        <p:txBody>
          <a:bodyPr anchor="b" anchorCtr="0"/>
          <a:lstStyle>
            <a:lvl1pPr rtl="0">
              <a:defRPr sz="3200">
                <a:solidFill>
                  <a:schemeClr val="bg1"/>
                </a:solidFill>
                <a:latin typeface="Segoe UI Semibold" panose="020B0702040204020203" pitchFamily="34" charset="0"/>
              </a:defRPr>
            </a:lvl1pPr>
            <a:lvl5pPr>
              <a:defRPr/>
            </a:lvl5pPr>
          </a:lstStyle>
          <a:p>
            <a:pPr lvl="0"/>
            <a:r>
              <a:rPr lang="en-AU" noProof="0"/>
              <a:t>Title</a:t>
            </a:r>
          </a:p>
        </p:txBody>
      </p:sp>
      <p:sp>
        <p:nvSpPr>
          <p:cNvPr id="9" name="Text Placeholder 13"/>
          <p:cNvSpPr>
            <a:spLocks noGrp="1"/>
          </p:cNvSpPr>
          <p:nvPr>
            <p:ph type="body" sz="quarter" idx="11" hasCustomPrompt="1"/>
          </p:nvPr>
        </p:nvSpPr>
        <p:spPr>
          <a:xfrm>
            <a:off x="540000" y="4941912"/>
            <a:ext cx="7618023" cy="503312"/>
          </a:xfrm>
        </p:spPr>
        <p:txBody>
          <a:bodyPr/>
          <a:lstStyle>
            <a:lvl1pPr rtl="0">
              <a:spcBef>
                <a:spcPts val="1200"/>
              </a:spcBef>
              <a:defRPr sz="1400"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AU" noProof="0"/>
              <a:t>Sub Title</a:t>
            </a:r>
          </a:p>
        </p:txBody>
      </p:sp>
      <p:sp>
        <p:nvSpPr>
          <p:cNvPr id="3" name="Rectangle 2">
            <a:extLst>
              <a:ext uri="{FF2B5EF4-FFF2-40B4-BE49-F238E27FC236}">
                <a16:creationId xmlns:a16="http://schemas.microsoft.com/office/drawing/2014/main" id="{32683308-65A6-28A4-A0A9-1B724B09DED2}"/>
              </a:ext>
            </a:extLst>
          </p:cNvPr>
          <p:cNvSpPr/>
          <p:nvPr userDrawn="1"/>
        </p:nvSpPr>
        <p:spPr>
          <a:xfrm>
            <a:off x="0" y="0"/>
            <a:ext cx="9906000" cy="68642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pic>
        <p:nvPicPr>
          <p:cNvPr id="4" name="BRV logo">
            <a:extLst>
              <a:ext uri="{FF2B5EF4-FFF2-40B4-BE49-F238E27FC236}">
                <a16:creationId xmlns:a16="http://schemas.microsoft.com/office/drawing/2014/main" id="{B599529A-E0E3-770E-836B-A48EE48FC415}"/>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7339263" y="520108"/>
            <a:ext cx="2037076" cy="466149"/>
          </a:xfrm>
          <a:prstGeom prst="rect">
            <a:avLst/>
          </a:prstGeom>
        </p:spPr>
      </p:pic>
      <p:grpSp>
        <p:nvGrpSpPr>
          <p:cNvPr id="5" name="Graphic elements">
            <a:extLst>
              <a:ext uri="{FF2B5EF4-FFF2-40B4-BE49-F238E27FC236}">
                <a16:creationId xmlns:a16="http://schemas.microsoft.com/office/drawing/2014/main" id="{F9E7F78A-5C95-F73C-ECF0-FFFEC354E0F0}"/>
              </a:ext>
            </a:extLst>
          </p:cNvPr>
          <p:cNvGrpSpPr/>
          <p:nvPr userDrawn="1"/>
        </p:nvGrpSpPr>
        <p:grpSpPr>
          <a:xfrm>
            <a:off x="4476466" y="4141423"/>
            <a:ext cx="5433545" cy="2722837"/>
            <a:chOff x="3535488" y="2524125"/>
            <a:chExt cx="8643185" cy="4331239"/>
          </a:xfrm>
        </p:grpSpPr>
        <p:sp>
          <p:nvSpPr>
            <p:cNvPr id="6" name="Freeform: Shape 5">
              <a:extLst>
                <a:ext uri="{FF2B5EF4-FFF2-40B4-BE49-F238E27FC236}">
                  <a16:creationId xmlns:a16="http://schemas.microsoft.com/office/drawing/2014/main" id="{05824E34-D0FC-9491-0243-B03AB922554F}"/>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1"/>
            </a:solidFill>
            <a:ln w="12096"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B87960DC-B9DD-6B99-4B94-AC91001D66E4}"/>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solidFill>
            <a:ln w="12096"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03FE688D-FDE6-3B1A-CD58-C3F5DCF77C58}"/>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accent6"/>
            </a:solidFill>
            <a:ln w="12096"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05526B31-ACD4-2AC4-1958-5BC19FF85D07}"/>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5"/>
            </a:solidFill>
            <a:ln w="12096" cap="flat">
              <a:noFill/>
              <a:prstDash val="solid"/>
              <a:miter/>
            </a:ln>
          </p:spPr>
          <p:txBody>
            <a:bodyPr rtlCol="0" anchor="ctr"/>
            <a:lstStyle/>
            <a:p>
              <a:endParaRPr lang="en-AU"/>
            </a:p>
          </p:txBody>
        </p:sp>
      </p:grpSp>
      <p:pic>
        <p:nvPicPr>
          <p:cNvPr id="16" name="DTF logo">
            <a:extLst>
              <a:ext uri="{FF2B5EF4-FFF2-40B4-BE49-F238E27FC236}">
                <a16:creationId xmlns:a16="http://schemas.microsoft.com/office/drawing/2014/main" id="{791E803A-FC8C-A7D8-4A5E-0C77AD75FD58}"/>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0000" y="5860032"/>
            <a:ext cx="993370" cy="568841"/>
          </a:xfrm>
          <a:prstGeom prst="rect">
            <a:avLst/>
          </a:prstGeom>
        </p:spPr>
      </p:pic>
    </p:spTree>
    <p:extLst>
      <p:ext uri="{BB962C8B-B14F-4D97-AF65-F5344CB8AC3E}">
        <p14:creationId xmlns:p14="http://schemas.microsoft.com/office/powerpoint/2010/main" val="4474195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_gre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D217C-06F9-4DA1-8EBB-ABA72921A348}"/>
              </a:ext>
            </a:extLst>
          </p:cNvPr>
          <p:cNvSpPr/>
          <p:nvPr userDrawn="1"/>
        </p:nvSpPr>
        <p:spPr>
          <a:xfrm>
            <a:off x="0" y="1124744"/>
            <a:ext cx="9909958" cy="5193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sp>
        <p:nvSpPr>
          <p:cNvPr id="9" name="Text Placeholder 4">
            <a:extLst>
              <a:ext uri="{FF2B5EF4-FFF2-40B4-BE49-F238E27FC236}">
                <a16:creationId xmlns:a16="http://schemas.microsoft.com/office/drawing/2014/main" id="{B665DBF6-7AAE-A506-B5F9-21DF72C8DEDB}"/>
              </a:ext>
            </a:extLst>
          </p:cNvPr>
          <p:cNvSpPr txBox="1">
            <a:spLocks/>
          </p:cNvSpPr>
          <p:nvPr userDrawn="1"/>
        </p:nvSpPr>
        <p:spPr>
          <a:xfrm>
            <a:off x="0" y="1931159"/>
            <a:ext cx="9906000" cy="4384982"/>
          </a:xfrm>
          <a:prstGeom prst="rect">
            <a:avLst/>
          </a:prstGeom>
          <a:solidFill>
            <a:srgbClr val="FFFFFF">
              <a:alpha val="45098"/>
            </a:srgbClr>
          </a:solidFill>
          <a:ln w="19050">
            <a:noFill/>
          </a:ln>
        </p:spPr>
        <p:txBody>
          <a:bodyPr lIns="144000" tIns="144000" rIns="144000" bIns="180000"/>
          <a:lstStyle>
            <a:lvl1pPr marL="0" indent="0" algn="l" defTabSz="914349" rtl="0" eaLnBrk="1" latinLnBrk="0" hangingPunct="1">
              <a:spcBef>
                <a:spcPts val="1200"/>
              </a:spcBef>
              <a:buFont typeface="Arial" pitchFamily="34" charset="0"/>
              <a:buNone/>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180000" indent="-180000" algn="l" defTabSz="914349" rtl="0" eaLnBrk="1" latinLnBrk="0" hangingPunct="1">
              <a:spcBef>
                <a:spcPts val="400"/>
              </a:spcBef>
              <a:buClr>
                <a:schemeClr val="bg2"/>
              </a:buClr>
              <a:buFont typeface="Arial" pitchFamily="34" charset="0"/>
              <a:buChar char="•"/>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396000" indent="-180000" algn="l" defTabSz="914349" rtl="0" eaLnBrk="1" latinLnBrk="0" hangingPunct="1">
              <a:spcBef>
                <a:spcPts val="400"/>
              </a:spcBef>
              <a:buClr>
                <a:schemeClr val="bg2"/>
              </a:buClr>
              <a:buFont typeface="Arial" pitchFamily="34" charset="0"/>
              <a:buChar char="•"/>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720000" indent="-180000" algn="l" defTabSz="914349" rtl="0" eaLnBrk="1" latinLnBrk="0" hangingPunct="1">
              <a:spcBef>
                <a:spcPts val="400"/>
              </a:spcBef>
              <a:buClr>
                <a:schemeClr val="bg2"/>
              </a:buClr>
              <a:buFont typeface="Arial" pitchFamily="34" charset="0"/>
              <a:buChar char="•"/>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1008000" indent="-180000" algn="l" defTabSz="914349" rtl="0" eaLnBrk="1" latinLnBrk="0" hangingPunct="1">
              <a:spcBef>
                <a:spcPts val="400"/>
              </a:spcBef>
              <a:buClr>
                <a:schemeClr val="bg2"/>
              </a:buClr>
              <a:buFont typeface="Arial" pitchFamily="34" charset="0"/>
              <a:buChar char="•"/>
              <a:defRPr sz="1400" kern="1200" spc="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539970" indent="-269985" algn="l" defTabSz="914349" rtl="0" eaLnBrk="1" latinLnBrk="0" hangingPunct="1">
              <a:spcBef>
                <a:spcPts val="400"/>
              </a:spcBef>
              <a:buClr>
                <a:schemeClr val="accent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accent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accent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ctr">
              <a:lnSpc>
                <a:spcPct val="90000"/>
              </a:lnSpc>
              <a:spcBef>
                <a:spcPts val="0"/>
              </a:spcBef>
              <a:spcAft>
                <a:spcPts val="600"/>
              </a:spcAft>
            </a:pPr>
            <a:endParaRPr lang="en-AU" sz="1300">
              <a:solidFill>
                <a:schemeClr val="accent2"/>
              </a:solidFill>
              <a:latin typeface="Segoe UI Semibold"/>
              <a:ea typeface="+mn-ea"/>
              <a:cs typeface="+mn-cs"/>
            </a:endParaRPr>
          </a:p>
        </p:txBody>
      </p:sp>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2"/>
            </p:custDataLst>
            <p:extLst>
              <p:ext uri="{D42A27DB-BD31-4B8C-83A1-F6EECF244321}">
                <p14:modId xmlns:p14="http://schemas.microsoft.com/office/powerpoint/2010/main" val="125303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4521E800-13A6-25D5-7D16-0D6748FF9363}"/>
              </a:ext>
            </a:extLst>
          </p:cNvPr>
          <p:cNvSpPr>
            <a:spLocks noGrp="1"/>
          </p:cNvSpPr>
          <p:nvPr>
            <p:ph type="title" hasCustomPrompt="1"/>
          </p:nvPr>
        </p:nvSpPr>
        <p:spPr>
          <a:xfrm>
            <a:off x="539998" y="548681"/>
            <a:ext cx="8251699"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8" name="Straight Connector 7">
            <a:extLst>
              <a:ext uri="{FF2B5EF4-FFF2-40B4-BE49-F238E27FC236}">
                <a16:creationId xmlns:a16="http://schemas.microsoft.com/office/drawing/2014/main" id="{634943E9-6522-137A-569A-87DA438D5958}"/>
              </a:ext>
            </a:extLst>
          </p:cNvPr>
          <p:cNvCxnSpPr>
            <a:cxnSpLocks/>
          </p:cNvCxnSpPr>
          <p:nvPr userDrawn="1"/>
        </p:nvCxnSpPr>
        <p:spPr>
          <a:xfrm>
            <a:off x="539998" y="980309"/>
            <a:ext cx="825169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EDE3AF-13DD-F19D-F565-B74EF943D8DF}"/>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30F5BB03-D59B-B8B9-896A-5693EDBAC8D3}"/>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0" name="Graphic elements">
            <a:extLst>
              <a:ext uri="{FF2B5EF4-FFF2-40B4-BE49-F238E27FC236}">
                <a16:creationId xmlns:a16="http://schemas.microsoft.com/office/drawing/2014/main" id="{251FFF93-82A1-1679-6D19-B28FED7B6E95}"/>
              </a:ext>
            </a:extLst>
          </p:cNvPr>
          <p:cNvGrpSpPr/>
          <p:nvPr userDrawn="1"/>
        </p:nvGrpSpPr>
        <p:grpSpPr>
          <a:xfrm>
            <a:off x="8355768" y="6080215"/>
            <a:ext cx="1555548" cy="777785"/>
            <a:chOff x="3532313" y="2524125"/>
            <a:chExt cx="8656007" cy="4328064"/>
          </a:xfrm>
        </p:grpSpPr>
        <p:sp>
          <p:nvSpPr>
            <p:cNvPr id="11" name="Freeform: Shape 10">
              <a:extLst>
                <a:ext uri="{FF2B5EF4-FFF2-40B4-BE49-F238E27FC236}">
                  <a16:creationId xmlns:a16="http://schemas.microsoft.com/office/drawing/2014/main" id="{CC46F6C4-9554-4B1D-392E-48CDA979C541}"/>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2" name="Freeform: Shape 11">
              <a:extLst>
                <a:ext uri="{FF2B5EF4-FFF2-40B4-BE49-F238E27FC236}">
                  <a16:creationId xmlns:a16="http://schemas.microsoft.com/office/drawing/2014/main" id="{CCA781E1-EDB8-CC63-1943-51585AB94F2B}"/>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3" name="Freeform: Shape 12">
              <a:extLst>
                <a:ext uri="{FF2B5EF4-FFF2-40B4-BE49-F238E27FC236}">
                  <a16:creationId xmlns:a16="http://schemas.microsoft.com/office/drawing/2014/main" id="{FB5FD490-0705-BEE2-80B7-85662165316F}"/>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4F0CE133-BF48-5FE1-2327-34919DCE68EB}"/>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0" name="Slide Number Placeholder 5">
            <a:extLst>
              <a:ext uri="{FF2B5EF4-FFF2-40B4-BE49-F238E27FC236}">
                <a16:creationId xmlns:a16="http://schemas.microsoft.com/office/drawing/2014/main" id="{F49CB82E-7DC8-BF31-1574-0A0282312039}"/>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9685484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ybook_backgroun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D217C-06F9-4DA1-8EBB-ABA72921A348}"/>
              </a:ext>
            </a:extLst>
          </p:cNvPr>
          <p:cNvSpPr/>
          <p:nvPr userDrawn="1"/>
        </p:nvSpPr>
        <p:spPr>
          <a:xfrm>
            <a:off x="0" y="1124743"/>
            <a:ext cx="9906000" cy="57332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2"/>
            </p:custDataLst>
            <p:extLst>
              <p:ext uri="{D42A27DB-BD31-4B8C-83A1-F6EECF244321}">
                <p14:modId xmlns:p14="http://schemas.microsoft.com/office/powerpoint/2010/main" val="36224168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0" hasCustomPrompt="1"/>
          </p:nvPr>
        </p:nvSpPr>
        <p:spPr>
          <a:xfrm>
            <a:off x="540000" y="5824215"/>
            <a:ext cx="8824914" cy="300037"/>
          </a:xfrm>
        </p:spPr>
        <p:txBody>
          <a:bodyPr anchor="ctr"/>
          <a:lstStyle>
            <a:lvl1pPr rtl="0">
              <a:defRPr sz="800">
                <a:solidFill>
                  <a:schemeClr val="tx2"/>
                </a:solidFill>
              </a:defRPr>
            </a:lvl1pPr>
          </a:lstStyle>
          <a:p>
            <a:pPr lvl="0"/>
            <a:r>
              <a:rPr lang="en-AU" noProof="0"/>
              <a:t>Source</a:t>
            </a:r>
          </a:p>
        </p:txBody>
      </p:sp>
      <p:sp>
        <p:nvSpPr>
          <p:cNvPr id="6" name="Content Placeholder 3">
            <a:extLst>
              <a:ext uri="{FF2B5EF4-FFF2-40B4-BE49-F238E27FC236}">
                <a16:creationId xmlns:a16="http://schemas.microsoft.com/office/drawing/2014/main" id="{A35CCDC6-A406-4826-A6D6-A5DC45AFC171}"/>
              </a:ext>
            </a:extLst>
          </p:cNvPr>
          <p:cNvSpPr>
            <a:spLocks noGrp="1"/>
          </p:cNvSpPr>
          <p:nvPr>
            <p:ph sz="quarter" idx="15"/>
          </p:nvPr>
        </p:nvSpPr>
        <p:spPr>
          <a:xfrm>
            <a:off x="540000" y="1267969"/>
            <a:ext cx="8824914" cy="4465288"/>
          </a:xfrm>
        </p:spPr>
        <p:txBody>
          <a:bodyPr/>
          <a:lstStyle>
            <a:lvl1pPr rtl="0">
              <a:defRPr sz="1100">
                <a:solidFill>
                  <a:schemeClr val="tx2"/>
                </a:solidFill>
              </a:defRPr>
            </a:lvl1pPr>
            <a:lvl2pPr rtl="0">
              <a:defRPr sz="1100">
                <a:solidFill>
                  <a:schemeClr val="tx2"/>
                </a:solidFill>
              </a:defRPr>
            </a:lvl2pPr>
            <a:lvl3pPr rtl="0">
              <a:defRPr sz="1100">
                <a:solidFill>
                  <a:schemeClr val="tx2"/>
                </a:solidFill>
              </a:defRPr>
            </a:lvl3pPr>
            <a:lvl4pPr rtl="0">
              <a:defRPr sz="1100">
                <a:solidFill>
                  <a:schemeClr val="tx2"/>
                </a:solidFill>
              </a:defRPr>
            </a:lvl4pPr>
            <a:lvl5pPr rtl="0">
              <a:defRPr sz="11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3" name="Title 1">
            <a:extLst>
              <a:ext uri="{FF2B5EF4-FFF2-40B4-BE49-F238E27FC236}">
                <a16:creationId xmlns:a16="http://schemas.microsoft.com/office/drawing/2014/main" id="{23FAD20B-2FD2-D024-DD2C-7BC8BD1548C4}"/>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spTree>
    <p:extLst>
      <p:ext uri="{BB962C8B-B14F-4D97-AF65-F5344CB8AC3E}">
        <p14:creationId xmlns:p14="http://schemas.microsoft.com/office/powerpoint/2010/main" val="43674417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_contents hea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40E2085-7A6E-7A1F-2CB7-1F0F118C1097}"/>
              </a:ext>
            </a:extLst>
          </p:cNvPr>
          <p:cNvGrpSpPr/>
          <p:nvPr userDrawn="1"/>
        </p:nvGrpSpPr>
        <p:grpSpPr>
          <a:xfrm>
            <a:off x="8716488" y="5668488"/>
            <a:ext cx="1193470" cy="1193470"/>
            <a:chOff x="10069009" y="2893384"/>
            <a:chExt cx="1704975" cy="1704975"/>
          </a:xfrm>
        </p:grpSpPr>
        <p:sp>
          <p:nvSpPr>
            <p:cNvPr id="9" name="Freeform: Shape 8">
              <a:extLst>
                <a:ext uri="{FF2B5EF4-FFF2-40B4-BE49-F238E27FC236}">
                  <a16:creationId xmlns:a16="http://schemas.microsoft.com/office/drawing/2014/main" id="{5ECE433A-8D01-14A2-2963-78890CDA5F6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BDC049B-FD73-DECD-3C98-B5E6116E79B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D8885A7-F700-1A99-C352-1FBC5B5996F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1634C339-5A62-9AAD-B16A-4C793962C4F3}"/>
              </a:ext>
            </a:extLst>
          </p:cNvPr>
          <p:cNvGraphicFramePr>
            <a:graphicFrameLocks noChangeAspect="1"/>
          </p:cNvGraphicFramePr>
          <p:nvPr userDrawn="1">
            <p:custDataLst>
              <p:tags r:id="rId2"/>
            </p:custDataLst>
            <p:extLst>
              <p:ext uri="{D42A27DB-BD31-4B8C-83A1-F6EECF244321}">
                <p14:modId xmlns:p14="http://schemas.microsoft.com/office/powerpoint/2010/main" val="193237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1634C339-5A62-9AAD-B16A-4C793962C4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hasCustomPrompt="1"/>
          </p:nvPr>
        </p:nvSpPr>
        <p:spPr>
          <a:xfrm>
            <a:off x="540000" y="6092325"/>
            <a:ext cx="8916987" cy="300037"/>
          </a:xfrm>
        </p:spPr>
        <p:txBody>
          <a:bodyPr anchor="ctr"/>
          <a:lstStyle>
            <a:lvl1pPr rtl="0">
              <a:defRPr sz="800">
                <a:solidFill>
                  <a:schemeClr val="tx1"/>
                </a:solidFill>
                <a:latin typeface="+mj-lt"/>
              </a:defRPr>
            </a:lvl1pPr>
          </a:lstStyle>
          <a:p>
            <a:pPr lvl="0"/>
            <a:r>
              <a:rPr lang="en-AU" noProof="0"/>
              <a:t>Source</a:t>
            </a:r>
          </a:p>
        </p:txBody>
      </p:sp>
      <p:sp>
        <p:nvSpPr>
          <p:cNvPr id="6" name="Text Placeholder 4">
            <a:extLst>
              <a:ext uri="{FF2B5EF4-FFF2-40B4-BE49-F238E27FC236}">
                <a16:creationId xmlns:a16="http://schemas.microsoft.com/office/drawing/2014/main" id="{0C9FCF90-4188-4B90-BB78-2F0A5A86CDDC}"/>
              </a:ext>
            </a:extLst>
          </p:cNvPr>
          <p:cNvSpPr>
            <a:spLocks noGrp="1"/>
          </p:cNvSpPr>
          <p:nvPr>
            <p:ph type="body" sz="quarter" idx="13" hasCustomPrompt="1"/>
          </p:nvPr>
        </p:nvSpPr>
        <p:spPr>
          <a:xfrm>
            <a:off x="541338" y="1479429"/>
            <a:ext cx="8824912" cy="200055"/>
          </a:xfrm>
        </p:spPr>
        <p:txBody>
          <a:bodyPr vert="horz" lIns="0" tIns="0" rIns="0" bIns="0" rtlCol="0" anchor="t" anchorCtr="0">
            <a:spAutoFit/>
          </a:bodyPr>
          <a:lstStyle>
            <a:lvl1pPr rtl="0">
              <a:defRPr lang="en-AU" sz="1300" dirty="0">
                <a:solidFill>
                  <a:schemeClr val="tx2"/>
                </a:solidFill>
                <a:latin typeface="+mj-lt"/>
                <a:cs typeface="Segoe UI Semibold" panose="020B0702040204020203" pitchFamily="34" charset="0"/>
              </a:defRPr>
            </a:lvl1pPr>
          </a:lstStyle>
          <a:p>
            <a:pPr lvl="0"/>
            <a:r>
              <a:rPr lang="en-AU"/>
              <a:t>Content heading</a:t>
            </a:r>
          </a:p>
        </p:txBody>
      </p:sp>
      <p:sp>
        <p:nvSpPr>
          <p:cNvPr id="4" name="Title 1">
            <a:extLst>
              <a:ext uri="{FF2B5EF4-FFF2-40B4-BE49-F238E27FC236}">
                <a16:creationId xmlns:a16="http://schemas.microsoft.com/office/drawing/2014/main" id="{5F1B2121-B88B-C931-1428-20DBC48B286B}"/>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7" name="Straight Connector 6">
            <a:extLst>
              <a:ext uri="{FF2B5EF4-FFF2-40B4-BE49-F238E27FC236}">
                <a16:creationId xmlns:a16="http://schemas.microsoft.com/office/drawing/2014/main" id="{6647424E-18ED-2758-BBE2-056D9ECC5324}"/>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83007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with title_contents hea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A4B2B7-7FDA-0633-604D-D2CE68274180}"/>
              </a:ext>
            </a:extLst>
          </p:cNvPr>
          <p:cNvSpPr/>
          <p:nvPr userDrawn="1"/>
        </p:nvSpPr>
        <p:spPr>
          <a:xfrm>
            <a:off x="7057103" y="1132271"/>
            <a:ext cx="2848897" cy="57257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 name="Group 7">
            <a:extLst>
              <a:ext uri="{FF2B5EF4-FFF2-40B4-BE49-F238E27FC236}">
                <a16:creationId xmlns:a16="http://schemas.microsoft.com/office/drawing/2014/main" id="{840E2085-7A6E-7A1F-2CB7-1F0F118C1097}"/>
              </a:ext>
            </a:extLst>
          </p:cNvPr>
          <p:cNvGrpSpPr/>
          <p:nvPr userDrawn="1"/>
        </p:nvGrpSpPr>
        <p:grpSpPr>
          <a:xfrm>
            <a:off x="8716488" y="5668488"/>
            <a:ext cx="1193470" cy="1193470"/>
            <a:chOff x="10069009" y="2893384"/>
            <a:chExt cx="1704975" cy="1704975"/>
          </a:xfrm>
        </p:grpSpPr>
        <p:sp>
          <p:nvSpPr>
            <p:cNvPr id="9" name="Freeform: Shape 8">
              <a:extLst>
                <a:ext uri="{FF2B5EF4-FFF2-40B4-BE49-F238E27FC236}">
                  <a16:creationId xmlns:a16="http://schemas.microsoft.com/office/drawing/2014/main" id="{5ECE433A-8D01-14A2-2963-78890CDA5F6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EBDC049B-FD73-DECD-3C98-B5E6116E79B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D8885A7-F700-1A99-C352-1FBC5B5996F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1634C339-5A62-9AAD-B16A-4C793962C4F3}"/>
              </a:ext>
            </a:extLst>
          </p:cNvPr>
          <p:cNvGraphicFramePr>
            <a:graphicFrameLocks noChangeAspect="1"/>
          </p:cNvGraphicFramePr>
          <p:nvPr userDrawn="1">
            <p:custDataLst>
              <p:tags r:id="rId2"/>
            </p:custDataLst>
            <p:extLst>
              <p:ext uri="{D42A27DB-BD31-4B8C-83A1-F6EECF244321}">
                <p14:modId xmlns:p14="http://schemas.microsoft.com/office/powerpoint/2010/main" val="193237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1634C339-5A62-9AAD-B16A-4C793962C4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4" name="Title 1">
            <a:extLst>
              <a:ext uri="{FF2B5EF4-FFF2-40B4-BE49-F238E27FC236}">
                <a16:creationId xmlns:a16="http://schemas.microsoft.com/office/drawing/2014/main" id="{5F1B2121-B88B-C931-1428-20DBC48B286B}"/>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7" name="Straight Connector 6">
            <a:extLst>
              <a:ext uri="{FF2B5EF4-FFF2-40B4-BE49-F238E27FC236}">
                <a16:creationId xmlns:a16="http://schemas.microsoft.com/office/drawing/2014/main" id="{6647424E-18ED-2758-BBE2-056D9ECC5324}"/>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16353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with title_contents head_units">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D402938-ECB2-7E53-1F39-7A4231D082FA}"/>
              </a:ext>
            </a:extLst>
          </p:cNvPr>
          <p:cNvGrpSpPr/>
          <p:nvPr userDrawn="1"/>
        </p:nvGrpSpPr>
        <p:grpSpPr>
          <a:xfrm>
            <a:off x="8716488" y="5668488"/>
            <a:ext cx="1193470" cy="1193470"/>
            <a:chOff x="10069009" y="2893384"/>
            <a:chExt cx="1704975" cy="1704975"/>
          </a:xfrm>
        </p:grpSpPr>
        <p:sp>
          <p:nvSpPr>
            <p:cNvPr id="9" name="Freeform: Shape 8">
              <a:extLst>
                <a:ext uri="{FF2B5EF4-FFF2-40B4-BE49-F238E27FC236}">
                  <a16:creationId xmlns:a16="http://schemas.microsoft.com/office/drawing/2014/main" id="{C01E33E1-8A0E-C72A-C9E1-E5E0A15D970D}"/>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3FE49197-D89A-CBEB-094D-0F97B99F897B}"/>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5238A2F4-461B-F9D7-598D-0268129DE40E}"/>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F7EA583C-A4B7-A77A-F768-0F54C04F7502}"/>
              </a:ext>
            </a:extLst>
          </p:cNvPr>
          <p:cNvGraphicFramePr>
            <a:graphicFrameLocks noChangeAspect="1"/>
          </p:cNvGraphicFramePr>
          <p:nvPr userDrawn="1">
            <p:custDataLst>
              <p:tags r:id="rId2"/>
            </p:custDataLst>
            <p:extLst>
              <p:ext uri="{D42A27DB-BD31-4B8C-83A1-F6EECF244321}">
                <p14:modId xmlns:p14="http://schemas.microsoft.com/office/powerpoint/2010/main" val="2554423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F7EA583C-A4B7-A77A-F768-0F54C04F750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p:cNvSpPr>
            <a:spLocks noGrp="1"/>
          </p:cNvSpPr>
          <p:nvPr>
            <p:ph type="title" hasCustomPrompt="1"/>
          </p:nvPr>
        </p:nvSpPr>
        <p:spPr>
          <a:xfrm>
            <a:off x="540000" y="404665"/>
            <a:ext cx="8824913" cy="341618"/>
          </a:xfrm>
        </p:spPr>
        <p:txBody>
          <a:bodyPr vert="horz"/>
          <a:lstStyle>
            <a:lvl1pPr algn="l" defTabSz="914349" rtl="0" eaLnBrk="1" latinLnBrk="0" hangingPunct="1">
              <a:lnSpc>
                <a:spcPct val="90000"/>
              </a:lnSpc>
              <a:spcBef>
                <a:spcPct val="0"/>
              </a:spcBef>
              <a:buNone/>
              <a:defRPr lang="en-AU" sz="1800" kern="1200" baseline="0" noProof="0" dirty="0">
                <a:solidFill>
                  <a:schemeClr val="tx2"/>
                </a:solidFill>
                <a:latin typeface="+mn-lt"/>
                <a:ea typeface="+mj-ea"/>
                <a:cs typeface="+mj-cs"/>
              </a:defRPr>
            </a:lvl1pPr>
          </a:lstStyle>
          <a:p>
            <a:r>
              <a:rPr lang="en-AU" noProof="0"/>
              <a:t>Introduction</a:t>
            </a:r>
          </a:p>
        </p:txBody>
      </p:sp>
      <p:sp>
        <p:nvSpPr>
          <p:cNvPr id="5" name="TextBox 4"/>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hasCustomPrompt="1"/>
          </p:nvPr>
        </p:nvSpPr>
        <p:spPr>
          <a:xfrm>
            <a:off x="540000" y="6092325"/>
            <a:ext cx="8916987" cy="300037"/>
          </a:xfrm>
        </p:spPr>
        <p:txBody>
          <a:bodyPr anchor="ctr"/>
          <a:lstStyle>
            <a:lvl1pPr rtl="0">
              <a:defRPr sz="800">
                <a:solidFill>
                  <a:schemeClr val="tx2"/>
                </a:solidFill>
                <a:latin typeface="+mn-lt"/>
              </a:defRPr>
            </a:lvl1pPr>
          </a:lstStyle>
          <a:p>
            <a:pPr lvl="0"/>
            <a:r>
              <a:rPr lang="en-AU" noProof="0"/>
              <a:t>Source</a:t>
            </a:r>
          </a:p>
        </p:txBody>
      </p:sp>
      <p:sp>
        <p:nvSpPr>
          <p:cNvPr id="6" name="Text Placeholder 4">
            <a:extLst>
              <a:ext uri="{FF2B5EF4-FFF2-40B4-BE49-F238E27FC236}">
                <a16:creationId xmlns:a16="http://schemas.microsoft.com/office/drawing/2014/main" id="{0C9FCF90-4188-4B90-BB78-2F0A5A86CDDC}"/>
              </a:ext>
            </a:extLst>
          </p:cNvPr>
          <p:cNvSpPr>
            <a:spLocks noGrp="1"/>
          </p:cNvSpPr>
          <p:nvPr>
            <p:ph type="body" sz="quarter" idx="13" hasCustomPrompt="1"/>
          </p:nvPr>
        </p:nvSpPr>
        <p:spPr>
          <a:xfrm>
            <a:off x="541338" y="1479429"/>
            <a:ext cx="8824912" cy="200055"/>
          </a:xfrm>
        </p:spPr>
        <p:txBody>
          <a:bodyPr vert="horz" lIns="0" tIns="0" rIns="0" bIns="0" rtlCol="0" anchor="t" anchorCtr="0">
            <a:spAutoFit/>
          </a:bodyPr>
          <a:lstStyle>
            <a:lvl1pPr rtl="0">
              <a:defRPr lang="en-AU" sz="1300" dirty="0">
                <a:solidFill>
                  <a:schemeClr val="tx2"/>
                </a:solidFill>
                <a:latin typeface="+mn-lt"/>
                <a:cs typeface="Segoe UI Semibold" panose="020B0702040204020203" pitchFamily="34" charset="0"/>
              </a:defRPr>
            </a:lvl1pPr>
          </a:lstStyle>
          <a:p>
            <a:pPr lvl="0"/>
            <a:r>
              <a:rPr lang="en-AU"/>
              <a:t>Content heading</a:t>
            </a:r>
          </a:p>
        </p:txBody>
      </p:sp>
      <p:sp>
        <p:nvSpPr>
          <p:cNvPr id="7" name="Text Placeholder 4">
            <a:extLst>
              <a:ext uri="{FF2B5EF4-FFF2-40B4-BE49-F238E27FC236}">
                <a16:creationId xmlns:a16="http://schemas.microsoft.com/office/drawing/2014/main" id="{C835C2B5-12B1-42E1-963E-850311B64C7E}"/>
              </a:ext>
            </a:extLst>
          </p:cNvPr>
          <p:cNvSpPr>
            <a:spLocks noGrp="1"/>
          </p:cNvSpPr>
          <p:nvPr>
            <p:ph type="body" sz="quarter" idx="14" hasCustomPrompt="1"/>
          </p:nvPr>
        </p:nvSpPr>
        <p:spPr>
          <a:xfrm>
            <a:off x="542703" y="1822145"/>
            <a:ext cx="8824912" cy="184666"/>
          </a:xfrm>
        </p:spPr>
        <p:txBody>
          <a:bodyPr vert="horz" lIns="0" tIns="0" rIns="0" bIns="0" rtlCol="0" anchor="t" anchorCtr="0">
            <a:spAutoFit/>
          </a:bodyPr>
          <a:lstStyle>
            <a:lvl1pPr rtl="0">
              <a:defRPr lang="en-AU" sz="1200" dirty="0">
                <a:solidFill>
                  <a:schemeClr val="tx2"/>
                </a:solidFill>
                <a:latin typeface="+mn-lt"/>
                <a:cs typeface="Segoe UI Semibold" panose="020B0702040204020203" pitchFamily="34" charset="0"/>
              </a:defRPr>
            </a:lvl1pPr>
          </a:lstStyle>
          <a:p>
            <a:pPr lvl="0"/>
            <a:r>
              <a:rPr lang="en-AU"/>
              <a:t>Units</a:t>
            </a:r>
          </a:p>
        </p:txBody>
      </p:sp>
      <p:sp>
        <p:nvSpPr>
          <p:cNvPr id="8" name="Content Placeholder 3">
            <a:extLst>
              <a:ext uri="{FF2B5EF4-FFF2-40B4-BE49-F238E27FC236}">
                <a16:creationId xmlns:a16="http://schemas.microsoft.com/office/drawing/2014/main" id="{5AEFF481-37D7-46B2-82BC-A290DC84E136}"/>
              </a:ext>
            </a:extLst>
          </p:cNvPr>
          <p:cNvSpPr>
            <a:spLocks noGrp="1"/>
          </p:cNvSpPr>
          <p:nvPr>
            <p:ph sz="quarter" idx="15"/>
          </p:nvPr>
        </p:nvSpPr>
        <p:spPr>
          <a:xfrm>
            <a:off x="540000" y="2134084"/>
            <a:ext cx="8820000" cy="3710761"/>
          </a:xfrm>
        </p:spPr>
        <p:txBody>
          <a:bodyPr/>
          <a:lstStyle>
            <a:lvl1pPr rtl="0">
              <a:defRPr sz="1100">
                <a:solidFill>
                  <a:schemeClr val="tx2"/>
                </a:solidFill>
                <a:latin typeface="+mn-lt"/>
              </a:defRPr>
            </a:lvl1pPr>
            <a:lvl2pPr rtl="0">
              <a:defRPr sz="1100">
                <a:solidFill>
                  <a:schemeClr val="tx2"/>
                </a:solidFill>
                <a:latin typeface="+mn-lt"/>
              </a:defRPr>
            </a:lvl2pPr>
            <a:lvl3pPr rtl="0">
              <a:defRPr sz="1100">
                <a:solidFill>
                  <a:schemeClr val="tx2"/>
                </a:solidFill>
                <a:latin typeface="+mn-lt"/>
              </a:defRPr>
            </a:lvl3pPr>
            <a:lvl4pPr rtl="0">
              <a:defRPr sz="1100">
                <a:solidFill>
                  <a:schemeClr val="tx2"/>
                </a:solidFill>
                <a:latin typeface="+mn-lt"/>
              </a:defRPr>
            </a:lvl4pPr>
            <a:lvl5pPr rtl="0">
              <a:defRPr sz="1100">
                <a:solidFill>
                  <a:schemeClr val="tx2"/>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extLst>
      <p:ext uri="{BB962C8B-B14F-4D97-AF65-F5344CB8AC3E}">
        <p14:creationId xmlns:p14="http://schemas.microsoft.com/office/powerpoint/2010/main" val="397057155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3/4 layout gre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D1D291E-DD4B-BA07-C4A3-42F29F1FFE80}"/>
              </a:ext>
            </a:extLst>
          </p:cNvPr>
          <p:cNvSpPr/>
          <p:nvPr userDrawn="1"/>
        </p:nvSpPr>
        <p:spPr>
          <a:xfrm>
            <a:off x="0" y="1628087"/>
            <a:ext cx="9906000" cy="43621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a:extLst>
              <a:ext uri="{FF2B5EF4-FFF2-40B4-BE49-F238E27FC236}">
                <a16:creationId xmlns:a16="http://schemas.microsoft.com/office/drawing/2014/main" id="{97D78578-1248-60FC-EBCE-9550421DDC68}"/>
              </a:ext>
            </a:extLst>
          </p:cNvPr>
          <p:cNvGraphicFramePr>
            <a:graphicFrameLocks noChangeAspect="1"/>
          </p:cNvGraphicFramePr>
          <p:nvPr userDrawn="1">
            <p:custDataLst>
              <p:tags r:id="rId2"/>
            </p:custDataLst>
            <p:extLst>
              <p:ext uri="{D42A27DB-BD31-4B8C-83A1-F6EECF244321}">
                <p14:modId xmlns:p14="http://schemas.microsoft.com/office/powerpoint/2010/main" val="3762974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97D78578-1248-60FC-EBCE-9550421DDC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3"/>
          </p:nvPr>
        </p:nvSpPr>
        <p:spPr>
          <a:xfrm>
            <a:off x="540000" y="1753590"/>
            <a:ext cx="8820000" cy="4091255"/>
          </a:xfrm>
        </p:spPr>
        <p:txBody>
          <a:bodyPr/>
          <a:lstStyle>
            <a:lvl1pPr rtl="0">
              <a:defRPr sz="1100">
                <a:solidFill>
                  <a:schemeClr val="tx2"/>
                </a:solidFill>
                <a:latin typeface="+mn-lt"/>
              </a:defRPr>
            </a:lvl1pPr>
            <a:lvl2pPr rtl="0">
              <a:defRPr sz="1100">
                <a:solidFill>
                  <a:schemeClr val="tx2"/>
                </a:solidFill>
                <a:latin typeface="+mn-lt"/>
              </a:defRPr>
            </a:lvl2pPr>
            <a:lvl3pPr rtl="0">
              <a:defRPr sz="1100">
                <a:solidFill>
                  <a:schemeClr val="tx2"/>
                </a:solidFill>
                <a:latin typeface="+mn-lt"/>
              </a:defRPr>
            </a:lvl3pPr>
            <a:lvl4pPr rtl="0">
              <a:defRPr sz="1100">
                <a:solidFill>
                  <a:schemeClr val="tx2"/>
                </a:solidFill>
                <a:latin typeface="+mn-lt"/>
              </a:defRPr>
            </a:lvl4pPr>
            <a:lvl5pPr rtl="0">
              <a:defRPr sz="1100">
                <a:solidFill>
                  <a:schemeClr val="tx2"/>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Text Placeholder 5"/>
          <p:cNvSpPr>
            <a:spLocks noGrp="1"/>
          </p:cNvSpPr>
          <p:nvPr>
            <p:ph type="body" sz="quarter" idx="14"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9" name="Text Placeholder 2"/>
          <p:cNvSpPr>
            <a:spLocks noGrp="1"/>
          </p:cNvSpPr>
          <p:nvPr>
            <p:ph type="body" sz="quarter" idx="10" hasCustomPrompt="1"/>
          </p:nvPr>
        </p:nvSpPr>
        <p:spPr>
          <a:xfrm>
            <a:off x="496888" y="6092325"/>
            <a:ext cx="8916987" cy="300037"/>
          </a:xfrm>
        </p:spPr>
        <p:txBody>
          <a:bodyPr anchor="ctr"/>
          <a:lstStyle>
            <a:lvl1pPr rtl="0">
              <a:defRPr sz="800">
                <a:solidFill>
                  <a:schemeClr val="tx2"/>
                </a:solidFill>
                <a:latin typeface="+mn-lt"/>
              </a:defRPr>
            </a:lvl1pPr>
          </a:lstStyle>
          <a:p>
            <a:pPr lvl="0"/>
            <a:r>
              <a:rPr lang="en-AU" noProof="0"/>
              <a:t>Source</a:t>
            </a:r>
          </a:p>
        </p:txBody>
      </p:sp>
      <p:sp>
        <p:nvSpPr>
          <p:cNvPr id="3" name="Title 1">
            <a:extLst>
              <a:ext uri="{FF2B5EF4-FFF2-40B4-BE49-F238E27FC236}">
                <a16:creationId xmlns:a16="http://schemas.microsoft.com/office/drawing/2014/main" id="{511DA564-9CDE-29DC-323F-6D0424ABCEAD}"/>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5" name="Straight Connector 4">
            <a:extLst>
              <a:ext uri="{FF2B5EF4-FFF2-40B4-BE49-F238E27FC236}">
                <a16:creationId xmlns:a16="http://schemas.microsoft.com/office/drawing/2014/main" id="{E3A627D3-E9D2-6B89-E146-EF0FFF375AEC}"/>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E37A46-CA09-0B53-141F-527B734D1B75}"/>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D76BFB18-0538-4A9C-A43F-71FE281603DB}"/>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6" name="Graphic elements">
            <a:extLst>
              <a:ext uri="{FF2B5EF4-FFF2-40B4-BE49-F238E27FC236}">
                <a16:creationId xmlns:a16="http://schemas.microsoft.com/office/drawing/2014/main" id="{E3DB4DE2-4EFD-53A4-F8D8-DBECEE3A12FC}"/>
              </a:ext>
            </a:extLst>
          </p:cNvPr>
          <p:cNvGrpSpPr/>
          <p:nvPr userDrawn="1"/>
        </p:nvGrpSpPr>
        <p:grpSpPr>
          <a:xfrm>
            <a:off x="8355768" y="6080215"/>
            <a:ext cx="1555548" cy="777785"/>
            <a:chOff x="3532313" y="2524125"/>
            <a:chExt cx="8656007" cy="4328064"/>
          </a:xfrm>
        </p:grpSpPr>
        <p:sp>
          <p:nvSpPr>
            <p:cNvPr id="17" name="Freeform: Shape 16">
              <a:extLst>
                <a:ext uri="{FF2B5EF4-FFF2-40B4-BE49-F238E27FC236}">
                  <a16:creationId xmlns:a16="http://schemas.microsoft.com/office/drawing/2014/main" id="{C1171C48-5488-7191-B9F1-AE3E6E96A9D2}"/>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8" name="Freeform: Shape 17">
              <a:extLst>
                <a:ext uri="{FF2B5EF4-FFF2-40B4-BE49-F238E27FC236}">
                  <a16:creationId xmlns:a16="http://schemas.microsoft.com/office/drawing/2014/main" id="{F04914DB-D789-A9C1-0ECA-817EC5E2BFD2}"/>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9" name="Freeform: Shape 18">
              <a:extLst>
                <a:ext uri="{FF2B5EF4-FFF2-40B4-BE49-F238E27FC236}">
                  <a16:creationId xmlns:a16="http://schemas.microsoft.com/office/drawing/2014/main" id="{FF66EA98-83E8-1EB2-E1E5-F54C7831C22F}"/>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D4D32013-E7E7-69C2-9ABA-5F3B87735ED7}"/>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1" name="Slide Number Placeholder 5">
            <a:extLst>
              <a:ext uri="{FF2B5EF4-FFF2-40B4-BE49-F238E27FC236}">
                <a16:creationId xmlns:a16="http://schemas.microsoft.com/office/drawing/2014/main" id="{0362178B-65FC-F653-28DF-8297713FEFD0}"/>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25921646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content">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7D78578-1248-60FC-EBCE-9550421DDC68}"/>
              </a:ext>
            </a:extLst>
          </p:cNvPr>
          <p:cNvGraphicFramePr>
            <a:graphicFrameLocks noChangeAspect="1"/>
          </p:cNvGraphicFramePr>
          <p:nvPr userDrawn="1">
            <p:custDataLst>
              <p:tags r:id="rId2"/>
            </p:custDataLst>
            <p:extLst>
              <p:ext uri="{D42A27DB-BD31-4B8C-83A1-F6EECF244321}">
                <p14:modId xmlns:p14="http://schemas.microsoft.com/office/powerpoint/2010/main" val="37629742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97D78578-1248-60FC-EBCE-9550421DDC6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Content Placeholder 3"/>
          <p:cNvSpPr>
            <a:spLocks noGrp="1"/>
          </p:cNvSpPr>
          <p:nvPr>
            <p:ph sz="quarter" idx="13"/>
          </p:nvPr>
        </p:nvSpPr>
        <p:spPr>
          <a:xfrm>
            <a:off x="540000" y="1753590"/>
            <a:ext cx="8820000" cy="4091255"/>
          </a:xfrm>
        </p:spPr>
        <p:txBody>
          <a:bodyPr/>
          <a:lstStyle>
            <a:lvl1pPr rtl="0">
              <a:defRPr sz="1100">
                <a:solidFill>
                  <a:schemeClr val="tx2"/>
                </a:solidFill>
                <a:latin typeface="+mn-lt"/>
              </a:defRPr>
            </a:lvl1pPr>
            <a:lvl2pPr rtl="0">
              <a:defRPr sz="1100">
                <a:solidFill>
                  <a:schemeClr val="tx2"/>
                </a:solidFill>
                <a:latin typeface="+mn-lt"/>
              </a:defRPr>
            </a:lvl2pPr>
            <a:lvl3pPr rtl="0">
              <a:defRPr sz="1100">
                <a:solidFill>
                  <a:schemeClr val="tx2"/>
                </a:solidFill>
                <a:latin typeface="+mn-lt"/>
              </a:defRPr>
            </a:lvl3pPr>
            <a:lvl4pPr rtl="0">
              <a:defRPr sz="1100">
                <a:solidFill>
                  <a:schemeClr val="tx2"/>
                </a:solidFill>
                <a:latin typeface="+mn-lt"/>
              </a:defRPr>
            </a:lvl4pPr>
            <a:lvl5pPr rtl="0">
              <a:defRPr sz="1100">
                <a:solidFill>
                  <a:schemeClr val="tx2"/>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Text Placeholder 5"/>
          <p:cNvSpPr>
            <a:spLocks noGrp="1"/>
          </p:cNvSpPr>
          <p:nvPr>
            <p:ph type="body" sz="quarter" idx="14"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9" name="Text Placeholder 2"/>
          <p:cNvSpPr>
            <a:spLocks noGrp="1"/>
          </p:cNvSpPr>
          <p:nvPr>
            <p:ph type="body" sz="quarter" idx="10" hasCustomPrompt="1"/>
          </p:nvPr>
        </p:nvSpPr>
        <p:spPr>
          <a:xfrm>
            <a:off x="496888" y="6092325"/>
            <a:ext cx="8916987" cy="300037"/>
          </a:xfrm>
        </p:spPr>
        <p:txBody>
          <a:bodyPr anchor="ctr"/>
          <a:lstStyle>
            <a:lvl1pPr rtl="0">
              <a:defRPr sz="800">
                <a:solidFill>
                  <a:schemeClr val="tx2"/>
                </a:solidFill>
                <a:latin typeface="+mn-lt"/>
              </a:defRPr>
            </a:lvl1pPr>
          </a:lstStyle>
          <a:p>
            <a:pPr lvl="0"/>
            <a:r>
              <a:rPr lang="en-AU" noProof="0"/>
              <a:t>Source</a:t>
            </a:r>
          </a:p>
        </p:txBody>
      </p:sp>
      <p:sp>
        <p:nvSpPr>
          <p:cNvPr id="3" name="Title 1">
            <a:extLst>
              <a:ext uri="{FF2B5EF4-FFF2-40B4-BE49-F238E27FC236}">
                <a16:creationId xmlns:a16="http://schemas.microsoft.com/office/drawing/2014/main" id="{511DA564-9CDE-29DC-323F-6D0424ABCEAD}"/>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5" name="Straight Connector 4">
            <a:extLst>
              <a:ext uri="{FF2B5EF4-FFF2-40B4-BE49-F238E27FC236}">
                <a16:creationId xmlns:a16="http://schemas.microsoft.com/office/drawing/2014/main" id="{E3A627D3-E9D2-6B89-E146-EF0FFF375AEC}"/>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DE37A46-CA09-0B53-141F-527B734D1B75}"/>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D76BFB18-0538-4A9C-A43F-71FE281603DB}"/>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6" name="Graphic elements">
            <a:extLst>
              <a:ext uri="{FF2B5EF4-FFF2-40B4-BE49-F238E27FC236}">
                <a16:creationId xmlns:a16="http://schemas.microsoft.com/office/drawing/2014/main" id="{E3DB4DE2-4EFD-53A4-F8D8-DBECEE3A12FC}"/>
              </a:ext>
            </a:extLst>
          </p:cNvPr>
          <p:cNvGrpSpPr/>
          <p:nvPr userDrawn="1"/>
        </p:nvGrpSpPr>
        <p:grpSpPr>
          <a:xfrm>
            <a:off x="8355768" y="6080215"/>
            <a:ext cx="1555548" cy="777785"/>
            <a:chOff x="3532313" y="2524125"/>
            <a:chExt cx="8656007" cy="4328064"/>
          </a:xfrm>
        </p:grpSpPr>
        <p:sp>
          <p:nvSpPr>
            <p:cNvPr id="17" name="Freeform: Shape 16">
              <a:extLst>
                <a:ext uri="{FF2B5EF4-FFF2-40B4-BE49-F238E27FC236}">
                  <a16:creationId xmlns:a16="http://schemas.microsoft.com/office/drawing/2014/main" id="{C1171C48-5488-7191-B9F1-AE3E6E96A9D2}"/>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8" name="Freeform: Shape 17">
              <a:extLst>
                <a:ext uri="{FF2B5EF4-FFF2-40B4-BE49-F238E27FC236}">
                  <a16:creationId xmlns:a16="http://schemas.microsoft.com/office/drawing/2014/main" id="{F04914DB-D789-A9C1-0ECA-817EC5E2BFD2}"/>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9" name="Freeform: Shape 18">
              <a:extLst>
                <a:ext uri="{FF2B5EF4-FFF2-40B4-BE49-F238E27FC236}">
                  <a16:creationId xmlns:a16="http://schemas.microsoft.com/office/drawing/2014/main" id="{FF66EA98-83E8-1EB2-E1E5-F54C7831C22F}"/>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D4D32013-E7E7-69C2-9ABA-5F3B87735ED7}"/>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1" name="Slide Number Placeholder 5">
            <a:extLst>
              <a:ext uri="{FF2B5EF4-FFF2-40B4-BE49-F238E27FC236}">
                <a16:creationId xmlns:a16="http://schemas.microsoft.com/office/drawing/2014/main" id="{0362178B-65FC-F653-28DF-8297713FEFD0}"/>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81734467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bottom panel">
    <p:bg>
      <p:bgRef idx="1001">
        <a:schemeClr val="bg1"/>
      </p:bgRef>
    </p:bg>
    <p:spTree>
      <p:nvGrpSpPr>
        <p:cNvPr id="1" name=""/>
        <p:cNvGrpSpPr/>
        <p:nvPr/>
      </p:nvGrpSpPr>
      <p:grpSpPr>
        <a:xfrm>
          <a:off x="0" y="0"/>
          <a:ext cx="0" cy="0"/>
          <a:chOff x="0" y="0"/>
          <a:chExt cx="0" cy="0"/>
        </a:xfrm>
      </p:grpSpPr>
      <p:sp>
        <p:nvSpPr>
          <p:cNvPr id="12" name="Прямоугольник 7"/>
          <p:cNvSpPr/>
          <p:nvPr userDrawn="1"/>
        </p:nvSpPr>
        <p:spPr>
          <a:xfrm>
            <a:off x="1" y="5013177"/>
            <a:ext cx="9903600" cy="1846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AU" noProof="0"/>
          </a:p>
        </p:txBody>
      </p:sp>
      <p:grpSp>
        <p:nvGrpSpPr>
          <p:cNvPr id="3" name="Group 2">
            <a:extLst>
              <a:ext uri="{FF2B5EF4-FFF2-40B4-BE49-F238E27FC236}">
                <a16:creationId xmlns:a16="http://schemas.microsoft.com/office/drawing/2014/main" id="{1E86346C-F6B7-F369-C052-897C3B97BCD8}"/>
              </a:ext>
            </a:extLst>
          </p:cNvPr>
          <p:cNvGrpSpPr/>
          <p:nvPr userDrawn="1"/>
        </p:nvGrpSpPr>
        <p:grpSpPr>
          <a:xfrm>
            <a:off x="8716488" y="5668488"/>
            <a:ext cx="1193470" cy="1193470"/>
            <a:chOff x="10069009" y="2893384"/>
            <a:chExt cx="1704975" cy="1704975"/>
          </a:xfrm>
        </p:grpSpPr>
        <p:sp>
          <p:nvSpPr>
            <p:cNvPr id="4" name="Freeform: Shape 3">
              <a:extLst>
                <a:ext uri="{FF2B5EF4-FFF2-40B4-BE49-F238E27FC236}">
                  <a16:creationId xmlns:a16="http://schemas.microsoft.com/office/drawing/2014/main" id="{5B763431-3867-8FFE-2BAD-025B88FF2D4F}"/>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00794D5A-73D5-1414-4C1D-0FBDBFCB2AD9}"/>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2218F730-F5F9-CD1E-A403-F290CD84254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52D93F66-ED3F-04B7-213D-5C913A4328FC}"/>
              </a:ext>
            </a:extLst>
          </p:cNvPr>
          <p:cNvGraphicFramePr>
            <a:graphicFrameLocks noChangeAspect="1"/>
          </p:cNvGraphicFramePr>
          <p:nvPr userDrawn="1">
            <p:custDataLst>
              <p:tags r:id="rId2"/>
            </p:custDataLst>
            <p:extLst>
              <p:ext uri="{D42A27DB-BD31-4B8C-83A1-F6EECF244321}">
                <p14:modId xmlns:p14="http://schemas.microsoft.com/office/powerpoint/2010/main" val="2256542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52D93F66-ED3F-04B7-213D-5C913A4328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7"/>
          <p:cNvSpPr>
            <a:spLocks noGrp="1"/>
          </p:cNvSpPr>
          <p:nvPr>
            <p:ph type="body" sz="quarter" idx="13" hasCustomPrompt="1"/>
          </p:nvPr>
        </p:nvSpPr>
        <p:spPr>
          <a:xfrm>
            <a:off x="540000" y="1700808"/>
            <a:ext cx="8820000" cy="3024336"/>
          </a:xfrm>
        </p:spPr>
        <p:txBody>
          <a:bodyPr numCol="2"/>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AU" noProof="0"/>
              <a:t>Click to edit Master text styles (two column)</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8" name="Text Placeholder 7"/>
          <p:cNvSpPr>
            <a:spLocks noGrp="1"/>
          </p:cNvSpPr>
          <p:nvPr>
            <p:ph type="body" sz="quarter" idx="14"/>
          </p:nvPr>
        </p:nvSpPr>
        <p:spPr>
          <a:xfrm>
            <a:off x="540000" y="5229201"/>
            <a:ext cx="8820000" cy="1163161"/>
          </a:xfrm>
        </p:spPr>
        <p:txBody>
          <a:bodyPr numCol="1"/>
          <a:lstStyle>
            <a:lvl1pPr rtl="0">
              <a:defRPr sz="1400">
                <a:solidFill>
                  <a:schemeClr val="tx2"/>
                </a:solidFill>
                <a:latin typeface="+mn-lt"/>
                <a:ea typeface="Segoe UI" panose="020B0502040204020203" pitchFamily="34" charset="0"/>
                <a:cs typeface="Segoe UI" panose="020B0502040204020203" pitchFamily="34" charset="0"/>
              </a:defRPr>
            </a:lvl1pPr>
            <a:lvl2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noProof="0"/>
              <a:t>Click to edit Master text styles</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Text Placeholder 5">
            <a:extLst>
              <a:ext uri="{FF2B5EF4-FFF2-40B4-BE49-F238E27FC236}">
                <a16:creationId xmlns:a16="http://schemas.microsoft.com/office/drawing/2014/main" id="{AABECE57-A4A0-3D4C-4B07-611258B0D43B}"/>
              </a:ext>
            </a:extLst>
          </p:cNvPr>
          <p:cNvSpPr>
            <a:spLocks noGrp="1"/>
          </p:cNvSpPr>
          <p:nvPr>
            <p:ph type="body" sz="quarter" idx="15"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14" name="Title 1">
            <a:extLst>
              <a:ext uri="{FF2B5EF4-FFF2-40B4-BE49-F238E27FC236}">
                <a16:creationId xmlns:a16="http://schemas.microsoft.com/office/drawing/2014/main" id="{CCCF105E-E95C-3951-C8B9-6BD431E3B9AE}"/>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15" name="Straight Connector 14">
            <a:extLst>
              <a:ext uri="{FF2B5EF4-FFF2-40B4-BE49-F238E27FC236}">
                <a16:creationId xmlns:a16="http://schemas.microsoft.com/office/drawing/2014/main" id="{F3C14D68-9ECE-D618-2B00-EDC7E5030F21}"/>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6366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grey bottom panel">
    <p:bg>
      <p:bgRef idx="1001">
        <a:schemeClr val="bg1"/>
      </p:bgRef>
    </p:bg>
    <p:spTree>
      <p:nvGrpSpPr>
        <p:cNvPr id="1" name=""/>
        <p:cNvGrpSpPr/>
        <p:nvPr/>
      </p:nvGrpSpPr>
      <p:grpSpPr>
        <a:xfrm>
          <a:off x="0" y="0"/>
          <a:ext cx="0" cy="0"/>
          <a:chOff x="0" y="0"/>
          <a:chExt cx="0" cy="0"/>
        </a:xfrm>
      </p:grpSpPr>
      <p:sp>
        <p:nvSpPr>
          <p:cNvPr id="12" name="Прямоугольник 7"/>
          <p:cNvSpPr/>
          <p:nvPr userDrawn="1"/>
        </p:nvSpPr>
        <p:spPr>
          <a:xfrm>
            <a:off x="0" y="5013177"/>
            <a:ext cx="9909957" cy="18464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eaLnBrk="1" fontAlgn="auto" hangingPunct="1">
              <a:spcBef>
                <a:spcPts val="0"/>
              </a:spcBef>
              <a:spcAft>
                <a:spcPts val="0"/>
              </a:spcAft>
              <a:defRPr/>
            </a:pPr>
            <a:endParaRPr lang="en-AU" noProof="0"/>
          </a:p>
        </p:txBody>
      </p:sp>
      <p:grpSp>
        <p:nvGrpSpPr>
          <p:cNvPr id="7" name="Group 6">
            <a:extLst>
              <a:ext uri="{FF2B5EF4-FFF2-40B4-BE49-F238E27FC236}">
                <a16:creationId xmlns:a16="http://schemas.microsoft.com/office/drawing/2014/main" id="{CA1FEB06-D3E0-548E-DEBB-5C174D8F2A96}"/>
              </a:ext>
            </a:extLst>
          </p:cNvPr>
          <p:cNvGrpSpPr/>
          <p:nvPr userDrawn="1"/>
        </p:nvGrpSpPr>
        <p:grpSpPr>
          <a:xfrm>
            <a:off x="8716488" y="5668488"/>
            <a:ext cx="1193470" cy="1193470"/>
            <a:chOff x="10069009" y="2893384"/>
            <a:chExt cx="1704975" cy="1704975"/>
          </a:xfrm>
        </p:grpSpPr>
        <p:sp>
          <p:nvSpPr>
            <p:cNvPr id="9" name="Freeform: Shape 8">
              <a:extLst>
                <a:ext uri="{FF2B5EF4-FFF2-40B4-BE49-F238E27FC236}">
                  <a16:creationId xmlns:a16="http://schemas.microsoft.com/office/drawing/2014/main" id="{F73006C2-C453-F707-A303-F86AA2257D2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205D976E-E4E3-AC64-1F92-5F5B1F5A47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7077DD11-EE3F-8569-6141-91659BA803F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EEFE6554-A53D-3622-FED1-FA8B507A8722}"/>
              </a:ext>
            </a:extLst>
          </p:cNvPr>
          <p:cNvGraphicFramePr>
            <a:graphicFrameLocks noChangeAspect="1"/>
          </p:cNvGraphicFramePr>
          <p:nvPr userDrawn="1">
            <p:custDataLst>
              <p:tags r:id="rId2"/>
            </p:custDataLst>
            <p:extLst>
              <p:ext uri="{D42A27DB-BD31-4B8C-83A1-F6EECF244321}">
                <p14:modId xmlns:p14="http://schemas.microsoft.com/office/powerpoint/2010/main" val="796340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EFE6554-A53D-3622-FED1-FA8B507A872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7"/>
          <p:cNvSpPr>
            <a:spLocks noGrp="1"/>
          </p:cNvSpPr>
          <p:nvPr>
            <p:ph type="body" sz="quarter" idx="13" hasCustomPrompt="1"/>
          </p:nvPr>
        </p:nvSpPr>
        <p:spPr>
          <a:xfrm>
            <a:off x="540000" y="1700808"/>
            <a:ext cx="8820000" cy="3024336"/>
          </a:xfrm>
        </p:spPr>
        <p:txBody>
          <a:bodyPr numCol="2"/>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AU" noProof="0"/>
              <a:t>Click to edit Master text styles (two column)</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8" name="Text Placeholder 7"/>
          <p:cNvSpPr>
            <a:spLocks noGrp="1"/>
          </p:cNvSpPr>
          <p:nvPr>
            <p:ph type="body" sz="quarter" idx="14"/>
          </p:nvPr>
        </p:nvSpPr>
        <p:spPr>
          <a:xfrm>
            <a:off x="540000" y="5229201"/>
            <a:ext cx="8820000" cy="1163161"/>
          </a:xfrm>
        </p:spPr>
        <p:txBody>
          <a:bodyPr numCol="1"/>
          <a:lstStyle>
            <a:lvl1pPr rtl="0">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2pPr>
            <a:lvl3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3pPr>
            <a:lvl4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4pPr>
            <a:lvl5pPr>
              <a:buClr>
                <a:schemeClr val="tx1"/>
              </a:buClr>
              <a:defRPr sz="1400">
                <a:solidFill>
                  <a:schemeClr val="bg1"/>
                </a:solidFill>
                <a:latin typeface="Segoe UI" panose="020B0502040204020203" pitchFamily="34" charset="0"/>
                <a:ea typeface="Segoe UI" panose="020B0502040204020203" pitchFamily="34" charset="0"/>
                <a:cs typeface="Segoe UI" panose="020B0502040204020203" pitchFamily="34" charset="0"/>
              </a:defRPr>
            </a:lvl5pPr>
          </a:lstStyle>
          <a:p>
            <a:pPr lvl="0"/>
            <a:r>
              <a:rPr lang="en-US" noProof="0"/>
              <a:t>Click to edit Master text styles</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Text Placeholder 5">
            <a:extLst>
              <a:ext uri="{FF2B5EF4-FFF2-40B4-BE49-F238E27FC236}">
                <a16:creationId xmlns:a16="http://schemas.microsoft.com/office/drawing/2014/main" id="{B2199180-72FB-A4B3-6138-97F3E7C974C7}"/>
              </a:ext>
            </a:extLst>
          </p:cNvPr>
          <p:cNvSpPr>
            <a:spLocks noGrp="1"/>
          </p:cNvSpPr>
          <p:nvPr>
            <p:ph type="body" sz="quarter" idx="15"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4" name="Title 1">
            <a:extLst>
              <a:ext uri="{FF2B5EF4-FFF2-40B4-BE49-F238E27FC236}">
                <a16:creationId xmlns:a16="http://schemas.microsoft.com/office/drawing/2014/main" id="{08865070-170A-D8E4-8A31-4885E41433C3}"/>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5" name="Straight Connector 4">
            <a:extLst>
              <a:ext uri="{FF2B5EF4-FFF2-40B4-BE49-F238E27FC236}">
                <a16:creationId xmlns:a16="http://schemas.microsoft.com/office/drawing/2014/main" id="{F54802EB-872F-3088-D3A0-540AF6D42690}"/>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54481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harts then content blue">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0" y="1753590"/>
            <a:ext cx="9906000" cy="45644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pSp>
        <p:nvGrpSpPr>
          <p:cNvPr id="17" name="Group 16">
            <a:extLst>
              <a:ext uri="{FF2B5EF4-FFF2-40B4-BE49-F238E27FC236}">
                <a16:creationId xmlns:a16="http://schemas.microsoft.com/office/drawing/2014/main" id="{E4E9CB43-D51A-F98D-1E9B-352048ED3DDE}"/>
              </a:ext>
            </a:extLst>
          </p:cNvPr>
          <p:cNvGrpSpPr/>
          <p:nvPr userDrawn="1"/>
        </p:nvGrpSpPr>
        <p:grpSpPr>
          <a:xfrm>
            <a:off x="8716488" y="5668488"/>
            <a:ext cx="1193470" cy="1193470"/>
            <a:chOff x="10069009" y="2893384"/>
            <a:chExt cx="1704975" cy="1704975"/>
          </a:xfrm>
        </p:grpSpPr>
        <p:sp>
          <p:nvSpPr>
            <p:cNvPr id="18" name="Freeform: Shape 17">
              <a:extLst>
                <a:ext uri="{FF2B5EF4-FFF2-40B4-BE49-F238E27FC236}">
                  <a16:creationId xmlns:a16="http://schemas.microsoft.com/office/drawing/2014/main" id="{BA4BDF8A-53CF-7B83-AF8D-C8046239DF96}"/>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F2AF1237-6DF2-A789-C7A4-6F0806B2AC5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B95038B3-6205-B95D-2DDD-804A39F28C91}"/>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61207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4" name="Content Placeholder 5"/>
          <p:cNvSpPr>
            <a:spLocks noGrp="1"/>
          </p:cNvSpPr>
          <p:nvPr>
            <p:ph sz="quarter" idx="13"/>
          </p:nvPr>
        </p:nvSpPr>
        <p:spPr>
          <a:xfrm>
            <a:off x="540000" y="1916832"/>
            <a:ext cx="4248596" cy="2880320"/>
          </a:xfrm>
        </p:spPr>
        <p:txBody>
          <a:bodyPr/>
          <a:lstStyle>
            <a:lvl1pPr rtl="0">
              <a:defRPr sz="1100">
                <a:solidFill>
                  <a:schemeClr val="tx2"/>
                </a:solidFill>
              </a:defRPr>
            </a:lvl1pPr>
            <a:lvl2pPr rtl="0">
              <a:buClr>
                <a:schemeClr val="bg1"/>
              </a:buClr>
              <a:defRPr sz="1100">
                <a:solidFill>
                  <a:schemeClr val="tx2"/>
                </a:solidFill>
              </a:defRPr>
            </a:lvl2pPr>
            <a:lvl3pPr rtl="0">
              <a:buClr>
                <a:schemeClr val="bg1"/>
              </a:buClr>
              <a:defRPr sz="1100">
                <a:solidFill>
                  <a:schemeClr val="tx2"/>
                </a:solidFill>
              </a:defRPr>
            </a:lvl3pPr>
            <a:lvl4pPr rtl="0">
              <a:buClr>
                <a:schemeClr val="bg1"/>
              </a:buClr>
              <a:defRPr sz="1100">
                <a:solidFill>
                  <a:schemeClr val="tx2"/>
                </a:solidFill>
              </a:defRPr>
            </a:lvl4pPr>
            <a:lvl5pPr rtl="0">
              <a:buClr>
                <a:schemeClr val="bg1"/>
              </a:buClr>
              <a:defRPr sz="11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5" name="Content Placeholder 5"/>
          <p:cNvSpPr>
            <a:spLocks noGrp="1"/>
          </p:cNvSpPr>
          <p:nvPr>
            <p:ph sz="quarter" idx="15"/>
          </p:nvPr>
        </p:nvSpPr>
        <p:spPr>
          <a:xfrm>
            <a:off x="5139764" y="1915468"/>
            <a:ext cx="4248596" cy="2880320"/>
          </a:xfrm>
        </p:spPr>
        <p:txBody>
          <a:bodyPr/>
          <a:lstStyle>
            <a:lvl1pPr rtl="0">
              <a:defRPr sz="1100">
                <a:solidFill>
                  <a:schemeClr val="tx2"/>
                </a:solidFill>
              </a:defRPr>
            </a:lvl1pPr>
            <a:lvl2pPr rtl="0">
              <a:buClr>
                <a:schemeClr val="bg1"/>
              </a:buClr>
              <a:defRPr sz="1100">
                <a:solidFill>
                  <a:schemeClr val="tx2"/>
                </a:solidFill>
              </a:defRPr>
            </a:lvl2pPr>
            <a:lvl3pPr rtl="0">
              <a:buClr>
                <a:schemeClr val="bg1"/>
              </a:buClr>
              <a:defRPr sz="1100">
                <a:solidFill>
                  <a:schemeClr val="tx2"/>
                </a:solidFill>
              </a:defRPr>
            </a:lvl3pPr>
            <a:lvl4pPr rtl="0">
              <a:buClr>
                <a:schemeClr val="bg1"/>
              </a:buClr>
              <a:defRPr sz="1100">
                <a:solidFill>
                  <a:schemeClr val="tx2"/>
                </a:solidFill>
              </a:defRPr>
            </a:lvl4pPr>
            <a:lvl5pPr rtl="0">
              <a:buClr>
                <a:schemeClr val="bg1"/>
              </a:buClr>
              <a:defRPr sz="11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6" name="Text Placeholder 8"/>
          <p:cNvSpPr>
            <a:spLocks noGrp="1"/>
          </p:cNvSpPr>
          <p:nvPr>
            <p:ph type="body" sz="quarter" idx="31"/>
          </p:nvPr>
        </p:nvSpPr>
        <p:spPr>
          <a:xfrm>
            <a:off x="540000" y="5082761"/>
            <a:ext cx="8820000" cy="1079500"/>
          </a:xfrm>
        </p:spPr>
        <p:txBody>
          <a:bodyPr/>
          <a:lstStyle>
            <a:lvl1pPr rtl="0">
              <a:defRPr sz="1100">
                <a:solidFill>
                  <a:schemeClr val="tx2"/>
                </a:solidFill>
              </a:defRPr>
            </a:lvl1pPr>
            <a:lvl2pPr rtl="0">
              <a:buClr>
                <a:schemeClr val="bg1"/>
              </a:buClr>
              <a:defRPr sz="1100">
                <a:solidFill>
                  <a:schemeClr val="tx2"/>
                </a:solidFill>
              </a:defRPr>
            </a:lvl2pPr>
            <a:lvl3pPr rtl="0">
              <a:buClr>
                <a:schemeClr val="bg1"/>
              </a:buClr>
              <a:defRPr sz="1100">
                <a:solidFill>
                  <a:schemeClr val="tx2"/>
                </a:solidFill>
              </a:defRPr>
            </a:lvl3pPr>
          </a:lstStyle>
          <a:p>
            <a:pPr lvl="0"/>
            <a:r>
              <a:rPr lang="en-US" noProof="0"/>
              <a:t>Click to edit Master text styles</a:t>
            </a:r>
          </a:p>
          <a:p>
            <a:pPr lvl="1"/>
            <a:r>
              <a:rPr lang="en-US" noProof="0"/>
              <a:t>Second level</a:t>
            </a:r>
          </a:p>
          <a:p>
            <a:pPr lvl="2"/>
            <a:r>
              <a:rPr lang="en-US" noProof="0"/>
              <a:t>Third level</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7" name="Text Placeholder 5">
            <a:extLst>
              <a:ext uri="{FF2B5EF4-FFF2-40B4-BE49-F238E27FC236}">
                <a16:creationId xmlns:a16="http://schemas.microsoft.com/office/drawing/2014/main" id="{6DA2CE39-2F66-1DC7-3E3D-B700D026A339}"/>
              </a:ext>
            </a:extLst>
          </p:cNvPr>
          <p:cNvSpPr>
            <a:spLocks noGrp="1"/>
          </p:cNvSpPr>
          <p:nvPr>
            <p:ph type="body" sz="quarter" idx="32" hasCustomPrompt="1"/>
          </p:nvPr>
        </p:nvSpPr>
        <p:spPr>
          <a:xfrm>
            <a:off x="540000" y="1092548"/>
            <a:ext cx="8820000" cy="458792"/>
          </a:xfrm>
        </p:spPr>
        <p:txBody>
          <a:bodyPr/>
          <a:lstStyle>
            <a:lvl1pPr rtl="0">
              <a:defRPr sz="1200">
                <a:solidFill>
                  <a:schemeClr val="tx2"/>
                </a:solidFill>
                <a:latin typeface="+mn-lt"/>
              </a:defRPr>
            </a:lvl1pPr>
          </a:lstStyle>
          <a:p>
            <a:pPr lvl="0"/>
            <a:r>
              <a:rPr lang="en-AU" noProof="0"/>
              <a:t>Sub heading</a:t>
            </a:r>
          </a:p>
        </p:txBody>
      </p:sp>
      <p:sp>
        <p:nvSpPr>
          <p:cNvPr id="8" name="Title 1">
            <a:extLst>
              <a:ext uri="{FF2B5EF4-FFF2-40B4-BE49-F238E27FC236}">
                <a16:creationId xmlns:a16="http://schemas.microsoft.com/office/drawing/2014/main" id="{95DF9EBD-1CFD-E876-C7E1-3D9035303BAF}"/>
              </a:ext>
            </a:extLst>
          </p:cNvPr>
          <p:cNvSpPr>
            <a:spLocks noGrp="1"/>
          </p:cNvSpPr>
          <p:nvPr>
            <p:ph type="title" hasCustomPrompt="1"/>
          </p:nvPr>
        </p:nvSpPr>
        <p:spPr>
          <a:xfrm>
            <a:off x="540000" y="548681"/>
            <a:ext cx="8824914"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9" name="Straight Connector 8">
            <a:extLst>
              <a:ext uri="{FF2B5EF4-FFF2-40B4-BE49-F238E27FC236}">
                <a16:creationId xmlns:a16="http://schemas.microsoft.com/office/drawing/2014/main" id="{196FDA4F-5ED4-C817-39FF-F2ACF45FECC9}"/>
              </a:ext>
            </a:extLst>
          </p:cNvPr>
          <p:cNvCxnSpPr>
            <a:cxnSpLocks/>
          </p:cNvCxnSpPr>
          <p:nvPr userDrawn="1"/>
        </p:nvCxnSpPr>
        <p:spPr>
          <a:xfrm>
            <a:off x="539998" y="980309"/>
            <a:ext cx="882491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5179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EB36B5-621B-686E-C981-3722C8ADD5BD}"/>
              </a:ext>
            </a:extLst>
          </p:cNvPr>
          <p:cNvSpPr/>
          <p:nvPr userDrawn="1"/>
        </p:nvSpPr>
        <p:spPr>
          <a:xfrm>
            <a:off x="0" y="3567933"/>
            <a:ext cx="9906002" cy="227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096828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ext Placeholder 10"/>
          <p:cNvSpPr>
            <a:spLocks noGrp="1"/>
          </p:cNvSpPr>
          <p:nvPr>
            <p:ph type="body" sz="quarter" idx="10" hasCustomPrompt="1"/>
          </p:nvPr>
        </p:nvSpPr>
        <p:spPr>
          <a:xfrm>
            <a:off x="540000" y="4149205"/>
            <a:ext cx="6825934" cy="1080790"/>
          </a:xfrm>
        </p:spPr>
        <p:txBody>
          <a:bodyPr anchor="ctr" anchorCtr="0"/>
          <a:lstStyle>
            <a:lvl1pPr rtl="0">
              <a:defRPr sz="2800">
                <a:solidFill>
                  <a:schemeClr val="bg1"/>
                </a:solidFill>
                <a:latin typeface="+mj-lt"/>
              </a:defRPr>
            </a:lvl1pPr>
            <a:lvl5pPr>
              <a:defRPr/>
            </a:lvl5pPr>
          </a:lstStyle>
          <a:p>
            <a:pPr lvl="0"/>
            <a:r>
              <a:rPr lang="en-AU" noProof="0"/>
              <a:t>Section title</a:t>
            </a:r>
          </a:p>
        </p:txBody>
      </p:sp>
      <p:grpSp>
        <p:nvGrpSpPr>
          <p:cNvPr id="15" name="Graphic elements">
            <a:extLst>
              <a:ext uri="{FF2B5EF4-FFF2-40B4-BE49-F238E27FC236}">
                <a16:creationId xmlns:a16="http://schemas.microsoft.com/office/drawing/2014/main" id="{7B1365EA-BE65-EE7C-610B-236CC610D9C2}"/>
              </a:ext>
            </a:extLst>
          </p:cNvPr>
          <p:cNvGrpSpPr/>
          <p:nvPr userDrawn="1"/>
        </p:nvGrpSpPr>
        <p:grpSpPr>
          <a:xfrm rot="16200000">
            <a:off x="8200178" y="4131811"/>
            <a:ext cx="2278800" cy="1141943"/>
            <a:chOff x="3535488" y="2524125"/>
            <a:chExt cx="8643185" cy="4331239"/>
          </a:xfrm>
        </p:grpSpPr>
        <p:sp>
          <p:nvSpPr>
            <p:cNvPr id="16" name="Freeform: Shape 15">
              <a:extLst>
                <a:ext uri="{FF2B5EF4-FFF2-40B4-BE49-F238E27FC236}">
                  <a16:creationId xmlns:a16="http://schemas.microsoft.com/office/drawing/2014/main" id="{6184DC15-0A87-0491-987E-572E236BC3B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1"/>
            </a:solidFill>
            <a:ln w="12096"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3D6D8BC0-9A84-C855-08B3-25783D281ADA}"/>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solidFill>
            <a:ln w="12096" cap="flat">
              <a:noFill/>
              <a:prstDash val="solid"/>
              <a:miter/>
            </a:ln>
          </p:spPr>
          <p:txBody>
            <a:bodyPr rtlCol="0" anchor="ctr"/>
            <a:lstStyle/>
            <a:p>
              <a:endParaRPr lang="en-AU"/>
            </a:p>
          </p:txBody>
        </p:sp>
        <p:sp>
          <p:nvSpPr>
            <p:cNvPr id="18" name="Freeform: Shape 17">
              <a:extLst>
                <a:ext uri="{FF2B5EF4-FFF2-40B4-BE49-F238E27FC236}">
                  <a16:creationId xmlns:a16="http://schemas.microsoft.com/office/drawing/2014/main" id="{61440383-5CDC-5084-4CEF-38D2F5285569}"/>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accent6"/>
            </a:solidFill>
            <a:ln w="12096" cap="flat">
              <a:noFill/>
              <a:prstDash val="solid"/>
              <a:miter/>
            </a:ln>
          </p:spPr>
          <p:txBody>
            <a:bodyPr rtlCol="0" anchor="ctr"/>
            <a:lstStyle/>
            <a:p>
              <a:endParaRPr lang="en-AU"/>
            </a:p>
          </p:txBody>
        </p:sp>
        <p:sp>
          <p:nvSpPr>
            <p:cNvPr id="19" name="Freeform: Shape 18">
              <a:extLst>
                <a:ext uri="{FF2B5EF4-FFF2-40B4-BE49-F238E27FC236}">
                  <a16:creationId xmlns:a16="http://schemas.microsoft.com/office/drawing/2014/main" id="{C652D844-FE9C-C432-D068-DED78E6D5BAF}"/>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5"/>
            </a:solidFill>
            <a:ln w="12096" cap="flat">
              <a:noFill/>
              <a:prstDash val="solid"/>
              <a:miter/>
            </a:ln>
          </p:spPr>
          <p:txBody>
            <a:bodyPr rtlCol="0" anchor="ctr"/>
            <a:lstStyle/>
            <a:p>
              <a:endParaRPr lang="en-AU"/>
            </a:p>
          </p:txBody>
        </p:sp>
      </p:grpSp>
    </p:spTree>
    <p:extLst>
      <p:ext uri="{BB962C8B-B14F-4D97-AF65-F5344CB8AC3E}">
        <p14:creationId xmlns:p14="http://schemas.microsoft.com/office/powerpoint/2010/main" val="19530110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then conten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B762CC1-4A39-C89E-D8DB-2CEDFCDE3716}"/>
              </a:ext>
            </a:extLst>
          </p:cNvPr>
          <p:cNvGrpSpPr/>
          <p:nvPr userDrawn="1"/>
        </p:nvGrpSpPr>
        <p:grpSpPr>
          <a:xfrm>
            <a:off x="8627258" y="0"/>
            <a:ext cx="1282700" cy="6861958"/>
            <a:chOff x="11229975" y="1714500"/>
            <a:chExt cx="962025" cy="5143500"/>
          </a:xfrm>
        </p:grpSpPr>
        <p:sp>
          <p:nvSpPr>
            <p:cNvPr id="14" name="Freeform: Shape 13">
              <a:extLst>
                <a:ext uri="{FF2B5EF4-FFF2-40B4-BE49-F238E27FC236}">
                  <a16:creationId xmlns:a16="http://schemas.microsoft.com/office/drawing/2014/main" id="{0A4A2EF7-FE0A-D026-2BA2-1E5592C26867}"/>
                </a:ext>
              </a:extLst>
            </p:cNvPr>
            <p:cNvSpPr/>
            <p:nvPr/>
          </p:nvSpPr>
          <p:spPr>
            <a:xfrm>
              <a:off x="11229975" y="4286250"/>
              <a:ext cx="962025" cy="2571750"/>
            </a:xfrm>
            <a:custGeom>
              <a:avLst/>
              <a:gdLst>
                <a:gd name="connsiteX0" fmla="*/ 962025 w 962025"/>
                <a:gd name="connsiteY0" fmla="*/ 2571750 h 2571750"/>
                <a:gd name="connsiteX1" fmla="*/ 0 w 962025"/>
                <a:gd name="connsiteY1" fmla="*/ 2571750 h 2571750"/>
                <a:gd name="connsiteX2" fmla="*/ 960692 w 962025"/>
                <a:gd name="connsiteY2" fmla="*/ 0 h 2571750"/>
                <a:gd name="connsiteX3" fmla="*/ 962025 w 962025"/>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962025" h="2571750">
                  <a:moveTo>
                    <a:pt x="962025" y="2571750"/>
                  </a:moveTo>
                  <a:lnTo>
                    <a:pt x="0" y="2571750"/>
                  </a:lnTo>
                  <a:lnTo>
                    <a:pt x="960692" y="0"/>
                  </a:lnTo>
                  <a:lnTo>
                    <a:pt x="962025" y="2571750"/>
                  </a:lnTo>
                  <a:close/>
                </a:path>
              </a:pathLst>
            </a:custGeom>
            <a:solidFill>
              <a:schemeClr val="accent1"/>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DEB7DE5B-B898-FA75-FD32-DDA158EF9713}"/>
                </a:ext>
              </a:extLst>
            </p:cNvPr>
            <p:cNvSpPr/>
            <p:nvPr/>
          </p:nvSpPr>
          <p:spPr>
            <a:xfrm>
              <a:off x="11229975" y="1714500"/>
              <a:ext cx="962025" cy="2571750"/>
            </a:xfrm>
            <a:custGeom>
              <a:avLst/>
              <a:gdLst>
                <a:gd name="connsiteX0" fmla="*/ 962025 w 962025"/>
                <a:gd name="connsiteY0" fmla="*/ 0 h 2571750"/>
                <a:gd name="connsiteX1" fmla="*/ 0 w 962025"/>
                <a:gd name="connsiteY1" fmla="*/ 0 h 2571750"/>
                <a:gd name="connsiteX2" fmla="*/ 960692 w 962025"/>
                <a:gd name="connsiteY2" fmla="*/ 2571750 h 2571750"/>
                <a:gd name="connsiteX3" fmla="*/ 962025 w 962025"/>
                <a:gd name="connsiteY3" fmla="*/ 0 h 2571750"/>
              </a:gdLst>
              <a:ahLst/>
              <a:cxnLst>
                <a:cxn ang="0">
                  <a:pos x="connsiteX0" y="connsiteY0"/>
                </a:cxn>
                <a:cxn ang="0">
                  <a:pos x="connsiteX1" y="connsiteY1"/>
                </a:cxn>
                <a:cxn ang="0">
                  <a:pos x="connsiteX2" y="connsiteY2"/>
                </a:cxn>
                <a:cxn ang="0">
                  <a:pos x="connsiteX3" y="connsiteY3"/>
                </a:cxn>
              </a:cxnLst>
              <a:rect l="l" t="t" r="r" b="b"/>
              <a:pathLst>
                <a:path w="962025" h="2571750">
                  <a:moveTo>
                    <a:pt x="962025" y="0"/>
                  </a:moveTo>
                  <a:lnTo>
                    <a:pt x="0" y="0"/>
                  </a:lnTo>
                  <a:lnTo>
                    <a:pt x="960692" y="2571750"/>
                  </a:lnTo>
                  <a:lnTo>
                    <a:pt x="962025"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6D41200A-B63D-533F-7FF8-85BB3AF03D03}"/>
              </a:ext>
            </a:extLst>
          </p:cNvPr>
          <p:cNvGraphicFramePr>
            <a:graphicFrameLocks noChangeAspect="1"/>
          </p:cNvGraphicFramePr>
          <p:nvPr userDrawn="1">
            <p:custDataLst>
              <p:tags r:id="rId2"/>
            </p:custDataLst>
            <p:extLst>
              <p:ext uri="{D42A27DB-BD31-4B8C-83A1-F6EECF244321}">
                <p14:modId xmlns:p14="http://schemas.microsoft.com/office/powerpoint/2010/main" val="8656615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6D41200A-B63D-533F-7FF8-85BB3AF03D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ntent Placeholder 3"/>
          <p:cNvSpPr>
            <a:spLocks noGrp="1"/>
          </p:cNvSpPr>
          <p:nvPr>
            <p:ph sz="quarter" idx="12"/>
          </p:nvPr>
        </p:nvSpPr>
        <p:spPr>
          <a:xfrm>
            <a:off x="540000" y="1886853"/>
            <a:ext cx="8204197" cy="2889973"/>
          </a:xfrm>
          <a:prstGeom prst="rect">
            <a:avLst/>
          </a:prstGeom>
        </p:spPr>
        <p:txBody>
          <a:bodyPr/>
          <a:lstStyle>
            <a:lvl1pPr rtl="0" eaLnBrk="1">
              <a:defRPr sz="1100">
                <a:solidFill>
                  <a:schemeClr val="tx2"/>
                </a:solidFill>
                <a:latin typeface="+mn-lt"/>
              </a:defRPr>
            </a:lvl1pPr>
            <a:lvl2pPr>
              <a:defRPr sz="1100"/>
            </a:lvl2pPr>
            <a:lvl3pPr>
              <a:defRPr sz="1100"/>
            </a:lvl3pPr>
            <a:lvl4pPr>
              <a:defRPr sz="1100"/>
            </a:lvl4pPr>
            <a:lvl5pPr>
              <a:defRPr sz="1100"/>
            </a:lvl5pPr>
          </a:lstStyle>
          <a:p>
            <a:pPr lvl="0"/>
            <a:r>
              <a:rPr lang="en-US" noProof="0"/>
              <a:t>Click to edit Master text styles</a:t>
            </a:r>
          </a:p>
        </p:txBody>
      </p:sp>
      <p:sp>
        <p:nvSpPr>
          <p:cNvPr id="12" name="Text Placeholder 8"/>
          <p:cNvSpPr>
            <a:spLocks noGrp="1"/>
          </p:cNvSpPr>
          <p:nvPr>
            <p:ph type="body" sz="quarter" idx="31"/>
          </p:nvPr>
        </p:nvSpPr>
        <p:spPr>
          <a:xfrm>
            <a:off x="540000" y="4945075"/>
            <a:ext cx="8204197" cy="987552"/>
          </a:xfrm>
        </p:spPr>
        <p:txBody>
          <a:bodyPr/>
          <a:lstStyle>
            <a:lvl1pPr rtl="0">
              <a:defRPr sz="1100">
                <a:solidFill>
                  <a:schemeClr val="tx2"/>
                </a:solidFill>
                <a:latin typeface="+mn-lt"/>
              </a:defRPr>
            </a:lvl1pPr>
            <a:lvl2pPr rtl="0">
              <a:defRPr sz="1100">
                <a:solidFill>
                  <a:schemeClr val="tx2"/>
                </a:solidFill>
                <a:latin typeface="+mn-lt"/>
              </a:defRPr>
            </a:lvl2pPr>
            <a:lvl3pPr rtl="0">
              <a:defRPr sz="1100">
                <a:solidFill>
                  <a:schemeClr val="tx2"/>
                </a:solidFill>
                <a:latin typeface="+mn-lt"/>
              </a:defRPr>
            </a:lvl3pPr>
          </a:lstStyle>
          <a:p>
            <a:pPr lvl="0"/>
            <a:r>
              <a:rPr lang="en-US" noProof="0"/>
              <a:t>Click to edit Master text styles</a:t>
            </a:r>
          </a:p>
          <a:p>
            <a:pPr lvl="1"/>
            <a:r>
              <a:rPr lang="en-US" noProof="0"/>
              <a:t>Second level</a:t>
            </a:r>
          </a:p>
          <a:p>
            <a:pPr lvl="2"/>
            <a:r>
              <a:rPr lang="en-US" noProof="0"/>
              <a:t>Third level</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Text Placeholder 2"/>
          <p:cNvSpPr>
            <a:spLocks noGrp="1"/>
          </p:cNvSpPr>
          <p:nvPr>
            <p:ph type="body" sz="quarter" idx="10" hasCustomPrompt="1"/>
          </p:nvPr>
        </p:nvSpPr>
        <p:spPr>
          <a:xfrm>
            <a:off x="540000" y="6092325"/>
            <a:ext cx="8204197" cy="300037"/>
          </a:xfrm>
        </p:spPr>
        <p:txBody>
          <a:bodyPr anchor="ctr"/>
          <a:lstStyle>
            <a:lvl1pPr rtl="0">
              <a:defRPr sz="800">
                <a:solidFill>
                  <a:schemeClr val="tx2"/>
                </a:solidFill>
                <a:latin typeface="+mn-lt"/>
              </a:defRPr>
            </a:lvl1pPr>
          </a:lstStyle>
          <a:p>
            <a:pPr lvl="0"/>
            <a:r>
              <a:rPr lang="en-AU" noProof="0"/>
              <a:t>Source</a:t>
            </a:r>
          </a:p>
        </p:txBody>
      </p:sp>
      <p:sp>
        <p:nvSpPr>
          <p:cNvPr id="4" name="Text Placeholder 5">
            <a:extLst>
              <a:ext uri="{FF2B5EF4-FFF2-40B4-BE49-F238E27FC236}">
                <a16:creationId xmlns:a16="http://schemas.microsoft.com/office/drawing/2014/main" id="{546ED6B8-7473-4DDC-1E51-3D466125498E}"/>
              </a:ext>
            </a:extLst>
          </p:cNvPr>
          <p:cNvSpPr>
            <a:spLocks noGrp="1"/>
          </p:cNvSpPr>
          <p:nvPr>
            <p:ph type="body" sz="quarter" idx="32" hasCustomPrompt="1"/>
          </p:nvPr>
        </p:nvSpPr>
        <p:spPr>
          <a:xfrm>
            <a:off x="540000" y="1092548"/>
            <a:ext cx="8204197" cy="458792"/>
          </a:xfrm>
        </p:spPr>
        <p:txBody>
          <a:bodyPr/>
          <a:lstStyle>
            <a:lvl1pPr rtl="0">
              <a:defRPr sz="1200">
                <a:solidFill>
                  <a:schemeClr val="tx2"/>
                </a:solidFill>
                <a:latin typeface="+mn-lt"/>
              </a:defRPr>
            </a:lvl1pPr>
          </a:lstStyle>
          <a:p>
            <a:pPr lvl="0"/>
            <a:r>
              <a:rPr lang="en-AU" noProof="0"/>
              <a:t>Sub heading</a:t>
            </a:r>
          </a:p>
        </p:txBody>
      </p:sp>
      <p:sp>
        <p:nvSpPr>
          <p:cNvPr id="5" name="Title 1">
            <a:extLst>
              <a:ext uri="{FF2B5EF4-FFF2-40B4-BE49-F238E27FC236}">
                <a16:creationId xmlns:a16="http://schemas.microsoft.com/office/drawing/2014/main" id="{E9C81774-E7E7-725E-6056-76336BF44ED4}"/>
              </a:ext>
            </a:extLst>
          </p:cNvPr>
          <p:cNvSpPr>
            <a:spLocks noGrp="1"/>
          </p:cNvSpPr>
          <p:nvPr>
            <p:ph type="title" hasCustomPrompt="1"/>
          </p:nvPr>
        </p:nvSpPr>
        <p:spPr>
          <a:xfrm>
            <a:off x="540000" y="548681"/>
            <a:ext cx="8204197"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6" name="Straight Connector 5">
            <a:extLst>
              <a:ext uri="{FF2B5EF4-FFF2-40B4-BE49-F238E27FC236}">
                <a16:creationId xmlns:a16="http://schemas.microsoft.com/office/drawing/2014/main" id="{6878793C-F985-469C-715C-549E8348B216}"/>
              </a:ext>
            </a:extLst>
          </p:cNvPr>
          <p:cNvCxnSpPr>
            <a:cxnSpLocks/>
          </p:cNvCxnSpPr>
          <p:nvPr userDrawn="1"/>
        </p:nvCxnSpPr>
        <p:spPr>
          <a:xfrm>
            <a:off x="539998" y="980309"/>
            <a:ext cx="8204197"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0101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small panel with content blue">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AF1F190-97CD-9E78-A366-35E937462084}"/>
              </a:ext>
            </a:extLst>
          </p:cNvPr>
          <p:cNvGraphicFramePr>
            <a:graphicFrameLocks noChangeAspect="1"/>
          </p:cNvGraphicFramePr>
          <p:nvPr userDrawn="1">
            <p:custDataLst>
              <p:tags r:id="rId2"/>
            </p:custDataLst>
            <p:extLst>
              <p:ext uri="{D42A27DB-BD31-4B8C-83A1-F6EECF244321}">
                <p14:modId xmlns:p14="http://schemas.microsoft.com/office/powerpoint/2010/main" val="3268548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8AF1F190-97CD-9E78-A366-35E93746208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Title 1"/>
          <p:cNvSpPr>
            <a:spLocks noGrp="1"/>
          </p:cNvSpPr>
          <p:nvPr>
            <p:ph type="title" hasCustomPrompt="1"/>
          </p:nvPr>
        </p:nvSpPr>
        <p:spPr>
          <a:xfrm>
            <a:off x="2573078" y="683079"/>
            <a:ext cx="6801656"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sp>
        <p:nvSpPr>
          <p:cNvPr id="6" name="Text Placeholder 5"/>
          <p:cNvSpPr>
            <a:spLocks noGrp="1"/>
          </p:cNvSpPr>
          <p:nvPr>
            <p:ph type="body" sz="quarter" idx="12" hasCustomPrompt="1"/>
          </p:nvPr>
        </p:nvSpPr>
        <p:spPr>
          <a:xfrm>
            <a:off x="2573078" y="1159824"/>
            <a:ext cx="6801656" cy="548146"/>
          </a:xfrm>
        </p:spPr>
        <p:txBody>
          <a:bodyPr/>
          <a:lstStyle>
            <a:lvl1pPr rtl="0">
              <a:defRPr sz="1200">
                <a:solidFill>
                  <a:schemeClr val="tx2"/>
                </a:solidFill>
                <a:latin typeface="+mn-lt"/>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lvl="0"/>
            <a:r>
              <a:rPr lang="en-AU" noProof="0"/>
              <a:t>Bold introduction text</a:t>
            </a:r>
          </a:p>
        </p:txBody>
      </p:sp>
      <p:sp>
        <p:nvSpPr>
          <p:cNvPr id="8" name="Text Placeholder 7"/>
          <p:cNvSpPr>
            <a:spLocks noGrp="1"/>
          </p:cNvSpPr>
          <p:nvPr>
            <p:ph type="body" sz="quarter" idx="13"/>
          </p:nvPr>
        </p:nvSpPr>
        <p:spPr>
          <a:xfrm>
            <a:off x="2573078" y="1779978"/>
            <a:ext cx="6801656" cy="2880319"/>
          </a:xfrm>
        </p:spPr>
        <p:txBody>
          <a:bodyPr numCol="1"/>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2" name="TextBox 11"/>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Rectangle 12"/>
          <p:cNvSpPr/>
          <p:nvPr userDrawn="1"/>
        </p:nvSpPr>
        <p:spPr>
          <a:xfrm>
            <a:off x="-3376" y="0"/>
            <a:ext cx="229208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5" name="Text Placeholder 8"/>
          <p:cNvSpPr>
            <a:spLocks noGrp="1"/>
          </p:cNvSpPr>
          <p:nvPr>
            <p:ph type="body" sz="quarter" idx="31"/>
          </p:nvPr>
        </p:nvSpPr>
        <p:spPr>
          <a:xfrm>
            <a:off x="272480" y="548680"/>
            <a:ext cx="1764000" cy="5688632"/>
          </a:xfrm>
        </p:spPr>
        <p:txBody>
          <a:bodyPr anchor="ctr"/>
          <a:lstStyle>
            <a:lvl1pPr rtl="0">
              <a:defRPr sz="1100">
                <a:solidFill>
                  <a:schemeClr val="bg1"/>
                </a:solidFill>
                <a:latin typeface="+mn-lt"/>
                <a:cs typeface="Segoe UI Semilight" panose="020B0402040204020203" pitchFamily="34" charset="0"/>
              </a:defRPr>
            </a:lvl1pPr>
            <a:lvl2pPr rtl="0">
              <a:buClr>
                <a:schemeClr val="bg1"/>
              </a:buClr>
              <a:defRPr sz="1100">
                <a:solidFill>
                  <a:schemeClr val="bg1"/>
                </a:solidFill>
                <a:latin typeface="+mn-lt"/>
                <a:cs typeface="Segoe UI Semilight" panose="020B0402040204020203" pitchFamily="34" charset="0"/>
              </a:defRPr>
            </a:lvl2pPr>
            <a:lvl3pPr rtl="0">
              <a:buClr>
                <a:schemeClr val="bg1"/>
              </a:buClr>
              <a:defRPr sz="1100">
                <a:solidFill>
                  <a:schemeClr val="bg1"/>
                </a:solidFill>
                <a:latin typeface="+mn-lt"/>
                <a:cs typeface="Segoe UI Semilight" panose="020B0402040204020203" pitchFamily="34" charset="0"/>
              </a:defRPr>
            </a:lvl3pPr>
          </a:lstStyle>
          <a:p>
            <a:pPr lvl="0"/>
            <a:r>
              <a:rPr lang="en-US" noProof="0"/>
              <a:t>Click to edit Master text styles</a:t>
            </a:r>
          </a:p>
          <a:p>
            <a:pPr lvl="1"/>
            <a:r>
              <a:rPr lang="en-US" noProof="0"/>
              <a:t>Second level</a:t>
            </a:r>
          </a:p>
          <a:p>
            <a:pPr lvl="2"/>
            <a:r>
              <a:rPr lang="en-US" noProof="0"/>
              <a:t>Third level</a:t>
            </a:r>
          </a:p>
        </p:txBody>
      </p:sp>
      <p:cxnSp>
        <p:nvCxnSpPr>
          <p:cNvPr id="3" name="Straight Connector 2">
            <a:extLst>
              <a:ext uri="{FF2B5EF4-FFF2-40B4-BE49-F238E27FC236}">
                <a16:creationId xmlns:a16="http://schemas.microsoft.com/office/drawing/2014/main" id="{273F2836-6ADB-672E-7144-7EF638154E72}"/>
              </a:ext>
            </a:extLst>
          </p:cNvPr>
          <p:cNvCxnSpPr>
            <a:cxnSpLocks/>
          </p:cNvCxnSpPr>
          <p:nvPr userDrawn="1"/>
        </p:nvCxnSpPr>
        <p:spPr>
          <a:xfrm>
            <a:off x="2573078" y="1099063"/>
            <a:ext cx="68016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1" name="Graphic elements">
            <a:extLst>
              <a:ext uri="{FF2B5EF4-FFF2-40B4-BE49-F238E27FC236}">
                <a16:creationId xmlns:a16="http://schemas.microsoft.com/office/drawing/2014/main" id="{4380304B-BE25-D6DF-EE72-EEB759D0F713}"/>
              </a:ext>
            </a:extLst>
          </p:cNvPr>
          <p:cNvGrpSpPr/>
          <p:nvPr userDrawn="1"/>
        </p:nvGrpSpPr>
        <p:grpSpPr>
          <a:xfrm>
            <a:off x="8350452" y="6080215"/>
            <a:ext cx="1555548" cy="777785"/>
            <a:chOff x="3532313" y="2524125"/>
            <a:chExt cx="8656007" cy="4328064"/>
          </a:xfrm>
        </p:grpSpPr>
        <p:sp>
          <p:nvSpPr>
            <p:cNvPr id="22" name="Freeform: Shape 21">
              <a:extLst>
                <a:ext uri="{FF2B5EF4-FFF2-40B4-BE49-F238E27FC236}">
                  <a16:creationId xmlns:a16="http://schemas.microsoft.com/office/drawing/2014/main" id="{A4A92599-092D-ABA0-324C-7D8C8976CFDF}"/>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3" name="Freeform: Shape 22">
              <a:extLst>
                <a:ext uri="{FF2B5EF4-FFF2-40B4-BE49-F238E27FC236}">
                  <a16:creationId xmlns:a16="http://schemas.microsoft.com/office/drawing/2014/main" id="{7608AE35-E0C7-1745-40D3-081F301247C1}"/>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4" name="Freeform: Shape 23">
              <a:extLst>
                <a:ext uri="{FF2B5EF4-FFF2-40B4-BE49-F238E27FC236}">
                  <a16:creationId xmlns:a16="http://schemas.microsoft.com/office/drawing/2014/main" id="{A79204A4-10F7-30F1-E27B-591189994CB7}"/>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5" name="Freeform: Shape 24">
              <a:extLst>
                <a:ext uri="{FF2B5EF4-FFF2-40B4-BE49-F238E27FC236}">
                  <a16:creationId xmlns:a16="http://schemas.microsoft.com/office/drawing/2014/main" id="{40441680-B56D-D360-DAEC-DA6523F16CF4}"/>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6" name="Slide Number Placeholder 5">
            <a:extLst>
              <a:ext uri="{FF2B5EF4-FFF2-40B4-BE49-F238E27FC236}">
                <a16:creationId xmlns:a16="http://schemas.microsoft.com/office/drawing/2014/main" id="{1ABDA20F-ED49-4A12-ED2C-00449DE588D1}"/>
              </a:ext>
            </a:extLst>
          </p:cNvPr>
          <p:cNvSpPr txBox="1">
            <a:spLocks/>
          </p:cNvSpPr>
          <p:nvPr userDrawn="1"/>
        </p:nvSpPr>
        <p:spPr>
          <a:xfrm>
            <a:off x="8906852"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14519975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mall panel with content grey">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F993DD0-0D77-7AB7-580F-E59EF96FEF6D}"/>
              </a:ext>
            </a:extLst>
          </p:cNvPr>
          <p:cNvGraphicFramePr>
            <a:graphicFrameLocks noChangeAspect="1"/>
          </p:cNvGraphicFramePr>
          <p:nvPr userDrawn="1">
            <p:custDataLst>
              <p:tags r:id="rId2"/>
            </p:custDataLst>
            <p:extLst>
              <p:ext uri="{D42A27DB-BD31-4B8C-83A1-F6EECF244321}">
                <p14:modId xmlns:p14="http://schemas.microsoft.com/office/powerpoint/2010/main" val="1118846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CF993DD0-0D77-7AB7-580F-E59EF96FEF6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p:cNvSpPr/>
          <p:nvPr userDrawn="1"/>
        </p:nvSpPr>
        <p:spPr>
          <a:xfrm>
            <a:off x="-3376" y="1"/>
            <a:ext cx="22920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0" name="Text Placeholder 8"/>
          <p:cNvSpPr>
            <a:spLocks noGrp="1"/>
          </p:cNvSpPr>
          <p:nvPr>
            <p:ph type="body" sz="quarter" idx="31"/>
          </p:nvPr>
        </p:nvSpPr>
        <p:spPr>
          <a:xfrm>
            <a:off x="272480" y="548680"/>
            <a:ext cx="1764000" cy="5688632"/>
          </a:xfrm>
        </p:spPr>
        <p:txBody>
          <a:bodyPr anchor="ctr"/>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bg2"/>
              </a:buClr>
              <a:defRPr sz="1100">
                <a:solidFill>
                  <a:schemeClr val="tx2"/>
                </a:solidFill>
                <a:latin typeface="+mn-lt"/>
                <a:ea typeface="Segoe UI" panose="020B0502040204020203" pitchFamily="34" charset="0"/>
                <a:cs typeface="Segoe UI" panose="020B0502040204020203" pitchFamily="34" charset="0"/>
              </a:defRPr>
            </a:lvl2pPr>
            <a:lvl3pPr rtl="0">
              <a:buClr>
                <a:schemeClr val="bg2"/>
              </a:buClr>
              <a:defRPr sz="1100">
                <a:solidFill>
                  <a:schemeClr val="tx2"/>
                </a:solidFill>
                <a:latin typeface="+mn-lt"/>
                <a:ea typeface="Segoe UI" panose="020B0502040204020203" pitchFamily="34" charset="0"/>
                <a:cs typeface="Segoe UI" panose="020B0502040204020203" pitchFamily="34" charset="0"/>
              </a:defRPr>
            </a:lvl3pPr>
          </a:lstStyle>
          <a:p>
            <a:pPr lvl="0"/>
            <a:r>
              <a:rPr lang="en-US" noProof="0"/>
              <a:t>Click to edit Master text styles</a:t>
            </a:r>
          </a:p>
          <a:p>
            <a:pPr lvl="1"/>
            <a:r>
              <a:rPr lang="en-US" noProof="0"/>
              <a:t>Second level</a:t>
            </a:r>
          </a:p>
          <a:p>
            <a:pPr lvl="2"/>
            <a:r>
              <a:rPr lang="en-US" noProof="0"/>
              <a:t>Third level</a:t>
            </a:r>
          </a:p>
        </p:txBody>
      </p:sp>
      <p:sp>
        <p:nvSpPr>
          <p:cNvPr id="13" name="Title 1">
            <a:extLst>
              <a:ext uri="{FF2B5EF4-FFF2-40B4-BE49-F238E27FC236}">
                <a16:creationId xmlns:a16="http://schemas.microsoft.com/office/drawing/2014/main" id="{AAA5E587-F464-EF87-D175-D0F1FC833AAC}"/>
              </a:ext>
            </a:extLst>
          </p:cNvPr>
          <p:cNvSpPr>
            <a:spLocks noGrp="1"/>
          </p:cNvSpPr>
          <p:nvPr>
            <p:ph type="title" hasCustomPrompt="1"/>
          </p:nvPr>
        </p:nvSpPr>
        <p:spPr>
          <a:xfrm>
            <a:off x="2573078" y="683079"/>
            <a:ext cx="6801656"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sp>
        <p:nvSpPr>
          <p:cNvPr id="14" name="Text Placeholder 5">
            <a:extLst>
              <a:ext uri="{FF2B5EF4-FFF2-40B4-BE49-F238E27FC236}">
                <a16:creationId xmlns:a16="http://schemas.microsoft.com/office/drawing/2014/main" id="{9D49C7C3-226C-5D69-BDAB-ABA5AC656A83}"/>
              </a:ext>
            </a:extLst>
          </p:cNvPr>
          <p:cNvSpPr>
            <a:spLocks noGrp="1"/>
          </p:cNvSpPr>
          <p:nvPr>
            <p:ph type="body" sz="quarter" idx="12" hasCustomPrompt="1"/>
          </p:nvPr>
        </p:nvSpPr>
        <p:spPr>
          <a:xfrm>
            <a:off x="2573078" y="1159824"/>
            <a:ext cx="6801656" cy="548146"/>
          </a:xfrm>
        </p:spPr>
        <p:txBody>
          <a:bodyPr/>
          <a:lstStyle>
            <a:lvl1pPr rtl="0">
              <a:defRPr sz="1200">
                <a:solidFill>
                  <a:schemeClr val="tx2"/>
                </a:solidFill>
                <a:latin typeface="+mn-lt"/>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lvl="0"/>
            <a:r>
              <a:rPr lang="en-AU" noProof="0"/>
              <a:t>Bold introduction text</a:t>
            </a:r>
          </a:p>
        </p:txBody>
      </p:sp>
      <p:sp>
        <p:nvSpPr>
          <p:cNvPr id="15" name="Text Placeholder 7">
            <a:extLst>
              <a:ext uri="{FF2B5EF4-FFF2-40B4-BE49-F238E27FC236}">
                <a16:creationId xmlns:a16="http://schemas.microsoft.com/office/drawing/2014/main" id="{4CC6C992-42A7-81A2-43C4-63561CE37543}"/>
              </a:ext>
            </a:extLst>
          </p:cNvPr>
          <p:cNvSpPr>
            <a:spLocks noGrp="1"/>
          </p:cNvSpPr>
          <p:nvPr>
            <p:ph type="body" sz="quarter" idx="13"/>
          </p:nvPr>
        </p:nvSpPr>
        <p:spPr>
          <a:xfrm>
            <a:off x="2573078" y="1779978"/>
            <a:ext cx="6801656" cy="2880319"/>
          </a:xfrm>
        </p:spPr>
        <p:txBody>
          <a:bodyPr numCol="1"/>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cxnSp>
        <p:nvCxnSpPr>
          <p:cNvPr id="19" name="Straight Connector 18">
            <a:extLst>
              <a:ext uri="{FF2B5EF4-FFF2-40B4-BE49-F238E27FC236}">
                <a16:creationId xmlns:a16="http://schemas.microsoft.com/office/drawing/2014/main" id="{8319E869-473C-E3F9-DD04-09FFF1762B23}"/>
              </a:ext>
            </a:extLst>
          </p:cNvPr>
          <p:cNvCxnSpPr>
            <a:cxnSpLocks/>
          </p:cNvCxnSpPr>
          <p:nvPr userDrawn="1"/>
        </p:nvCxnSpPr>
        <p:spPr>
          <a:xfrm>
            <a:off x="2573078" y="1099063"/>
            <a:ext cx="6801656"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5F47202-F991-9342-2F8A-DD0DD25817D0}"/>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8" name="TextBox 7">
            <a:extLst>
              <a:ext uri="{FF2B5EF4-FFF2-40B4-BE49-F238E27FC236}">
                <a16:creationId xmlns:a16="http://schemas.microsoft.com/office/drawing/2014/main" id="{AC088491-AC46-52E1-D9E7-F0131C22162F}"/>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2" name="Graphic elements">
            <a:extLst>
              <a:ext uri="{FF2B5EF4-FFF2-40B4-BE49-F238E27FC236}">
                <a16:creationId xmlns:a16="http://schemas.microsoft.com/office/drawing/2014/main" id="{77490F97-6C23-BD41-ECB6-462B1A21AAD1}"/>
              </a:ext>
            </a:extLst>
          </p:cNvPr>
          <p:cNvGrpSpPr/>
          <p:nvPr userDrawn="1"/>
        </p:nvGrpSpPr>
        <p:grpSpPr>
          <a:xfrm>
            <a:off x="8355768" y="6080215"/>
            <a:ext cx="1555548" cy="777785"/>
            <a:chOff x="3532313" y="2524125"/>
            <a:chExt cx="8656007" cy="4328064"/>
          </a:xfrm>
        </p:grpSpPr>
        <p:sp>
          <p:nvSpPr>
            <p:cNvPr id="16" name="Freeform: Shape 15">
              <a:extLst>
                <a:ext uri="{FF2B5EF4-FFF2-40B4-BE49-F238E27FC236}">
                  <a16:creationId xmlns:a16="http://schemas.microsoft.com/office/drawing/2014/main" id="{D31C00C5-6B3C-4934-76EA-059CFB3BDD4E}"/>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1942E213-9034-0786-2458-3856688B610E}"/>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FEEB45FF-52BA-94F6-1589-4E30F370F2D0}"/>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1" name="Freeform: Shape 20">
              <a:extLst>
                <a:ext uri="{FF2B5EF4-FFF2-40B4-BE49-F238E27FC236}">
                  <a16:creationId xmlns:a16="http://schemas.microsoft.com/office/drawing/2014/main" id="{CAF0EC4F-E99D-C8C0-F31E-77A48C20FB6A}"/>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2" name="Slide Number Placeholder 5">
            <a:extLst>
              <a:ext uri="{FF2B5EF4-FFF2-40B4-BE49-F238E27FC236}">
                <a16:creationId xmlns:a16="http://schemas.microsoft.com/office/drawing/2014/main" id="{759A65D4-C0AF-3796-2500-3248E1BA8AF8}"/>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35010596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content">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4953332" y="0"/>
            <a:ext cx="4952668"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noProof="0"/>
          </a:p>
        </p:txBody>
      </p:sp>
      <p:grpSp>
        <p:nvGrpSpPr>
          <p:cNvPr id="3" name="Group 2">
            <a:extLst>
              <a:ext uri="{FF2B5EF4-FFF2-40B4-BE49-F238E27FC236}">
                <a16:creationId xmlns:a16="http://schemas.microsoft.com/office/drawing/2014/main" id="{3157A068-79B8-C8A0-50C5-742554A26383}"/>
              </a:ext>
            </a:extLst>
          </p:cNvPr>
          <p:cNvGrpSpPr/>
          <p:nvPr userDrawn="1"/>
        </p:nvGrpSpPr>
        <p:grpSpPr>
          <a:xfrm>
            <a:off x="8716488" y="5668488"/>
            <a:ext cx="1193470" cy="1193470"/>
            <a:chOff x="10069009" y="2893384"/>
            <a:chExt cx="1704975" cy="1704975"/>
          </a:xfrm>
        </p:grpSpPr>
        <p:sp>
          <p:nvSpPr>
            <p:cNvPr id="4" name="Freeform: Shape 3">
              <a:extLst>
                <a:ext uri="{FF2B5EF4-FFF2-40B4-BE49-F238E27FC236}">
                  <a16:creationId xmlns:a16="http://schemas.microsoft.com/office/drawing/2014/main" id="{FB141C00-626E-DA04-9DCF-DF3D66479AF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D7C89847-AA5D-2B93-A2EA-EF3106B893DF}"/>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46811454-1BF9-3D4F-5ED1-6E7E55322B65}"/>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AB6667DE-899E-8A1F-D3F1-91905CAB3F1D}"/>
              </a:ext>
            </a:extLst>
          </p:cNvPr>
          <p:cNvGraphicFramePr>
            <a:graphicFrameLocks noChangeAspect="1"/>
          </p:cNvGraphicFramePr>
          <p:nvPr userDrawn="1">
            <p:custDataLst>
              <p:tags r:id="rId2"/>
            </p:custDataLst>
            <p:extLst>
              <p:ext uri="{D42A27DB-BD31-4B8C-83A1-F6EECF244321}">
                <p14:modId xmlns:p14="http://schemas.microsoft.com/office/powerpoint/2010/main" val="21221083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AB6667DE-899E-8A1F-D3F1-91905CAB3F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ext Placeholder 7"/>
          <p:cNvSpPr>
            <a:spLocks noGrp="1"/>
          </p:cNvSpPr>
          <p:nvPr>
            <p:ph type="body" sz="quarter" idx="15"/>
          </p:nvPr>
        </p:nvSpPr>
        <p:spPr>
          <a:xfrm>
            <a:off x="5220000" y="1268759"/>
            <a:ext cx="4176000" cy="4956475"/>
          </a:xfrm>
        </p:spPr>
        <p:txBody>
          <a:bodyPr/>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bg1"/>
              </a:buClr>
              <a:defRPr sz="1100">
                <a:solidFill>
                  <a:schemeClr val="tx2"/>
                </a:solidFill>
                <a:latin typeface="+mn-lt"/>
                <a:ea typeface="Segoe UI" panose="020B0502040204020203" pitchFamily="34" charset="0"/>
                <a:cs typeface="Segoe UI" panose="020B0502040204020203" pitchFamily="34" charset="0"/>
              </a:defRPr>
            </a:lvl2pPr>
            <a:lvl3pPr rtl="0">
              <a:buClr>
                <a:schemeClr val="bg1"/>
              </a:buClr>
              <a:defRPr sz="1100">
                <a:solidFill>
                  <a:schemeClr val="tx2"/>
                </a:solidFill>
                <a:latin typeface="+mn-lt"/>
                <a:ea typeface="Segoe UI" panose="020B0502040204020203" pitchFamily="34" charset="0"/>
                <a:cs typeface="Segoe UI" panose="020B0502040204020203" pitchFamily="34" charset="0"/>
              </a:defRPr>
            </a:lvl3pPr>
            <a:lvl4pPr rtl="0">
              <a:buClr>
                <a:schemeClr val="bg1"/>
              </a:buClr>
              <a:defRPr sz="1100">
                <a:solidFill>
                  <a:schemeClr val="tx2"/>
                </a:solidFill>
                <a:latin typeface="+mn-lt"/>
                <a:ea typeface="Segoe UI" panose="020B0502040204020203" pitchFamily="34" charset="0"/>
                <a:cs typeface="Segoe UI" panose="020B0502040204020203" pitchFamily="34" charset="0"/>
              </a:defRPr>
            </a:lvl4pPr>
            <a:lvl5pPr rtl="0">
              <a:buClr>
                <a:schemeClr val="bg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2" name="Text Placeholder 12"/>
          <p:cNvSpPr>
            <a:spLocks noGrp="1"/>
          </p:cNvSpPr>
          <p:nvPr>
            <p:ph type="body" sz="quarter" idx="16" hasCustomPrompt="1"/>
          </p:nvPr>
        </p:nvSpPr>
        <p:spPr>
          <a:xfrm>
            <a:off x="5220000" y="836714"/>
            <a:ext cx="4176000" cy="288031"/>
          </a:xfrm>
          <a:noFill/>
        </p:spPr>
        <p:txBody>
          <a:bodyPr lIns="0" tIns="36000" rIns="0" bIns="36000" anchor="ctr"/>
          <a:lstStyle>
            <a:lvl1pPr algn="l" rtl="0">
              <a:defRPr sz="1300">
                <a:solidFill>
                  <a:schemeClr val="tx2"/>
                </a:solidFill>
                <a:latin typeface="+mn-lt"/>
              </a:defRPr>
            </a:lvl1pPr>
          </a:lstStyle>
          <a:p>
            <a:pPr lvl="0"/>
            <a:r>
              <a:rPr lang="en-AU" noProof="0"/>
              <a:t>Title</a:t>
            </a:r>
          </a:p>
        </p:txBody>
      </p:sp>
      <p:sp>
        <p:nvSpPr>
          <p:cNvPr id="14" name="TextBox 13"/>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Title 1"/>
          <p:cNvSpPr>
            <a:spLocks noGrp="1"/>
          </p:cNvSpPr>
          <p:nvPr>
            <p:ph type="title" hasCustomPrompt="1"/>
          </p:nvPr>
        </p:nvSpPr>
        <p:spPr>
          <a:xfrm>
            <a:off x="540000" y="397814"/>
            <a:ext cx="4104000" cy="341618"/>
          </a:xfrm>
        </p:spPr>
        <p:txBody>
          <a:bodyPr vert="horz"/>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sp>
        <p:nvSpPr>
          <p:cNvPr id="15" name="Text Placeholder 5"/>
          <p:cNvSpPr>
            <a:spLocks noGrp="1"/>
          </p:cNvSpPr>
          <p:nvPr>
            <p:ph type="body" sz="quarter" idx="12" hasCustomPrompt="1"/>
          </p:nvPr>
        </p:nvSpPr>
        <p:spPr>
          <a:xfrm>
            <a:off x="540000" y="829763"/>
            <a:ext cx="4104000" cy="1080219"/>
          </a:xfrm>
        </p:spPr>
        <p:txBody>
          <a:bodyPr/>
          <a:lstStyle>
            <a:lvl1pPr rtl="0">
              <a:defRPr sz="1200">
                <a:solidFill>
                  <a:schemeClr val="tx1"/>
                </a:solidFill>
                <a:latin typeface="+mn-lt"/>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lvl="0"/>
            <a:r>
              <a:rPr lang="en-AU" noProof="0"/>
              <a:t>Bold introduction text</a:t>
            </a:r>
          </a:p>
        </p:txBody>
      </p:sp>
      <p:sp>
        <p:nvSpPr>
          <p:cNvPr id="16" name="Text Placeholder 7"/>
          <p:cNvSpPr>
            <a:spLocks noGrp="1"/>
          </p:cNvSpPr>
          <p:nvPr>
            <p:ph type="body" sz="quarter" idx="13"/>
          </p:nvPr>
        </p:nvSpPr>
        <p:spPr>
          <a:xfrm>
            <a:off x="540000" y="1981990"/>
            <a:ext cx="4104000" cy="4243245"/>
          </a:xfrm>
        </p:spPr>
        <p:txBody>
          <a:bodyPr/>
          <a:lstStyle>
            <a:lvl1pPr rtl="0">
              <a:defRPr sz="1100">
                <a:solidFill>
                  <a:schemeClr val="tx1"/>
                </a:solidFill>
                <a:latin typeface="+mn-lt"/>
                <a:ea typeface="Segoe UI" panose="020B0502040204020203" pitchFamily="34" charset="0"/>
                <a:cs typeface="Segoe UI" panose="020B0502040204020203" pitchFamily="34" charset="0"/>
              </a:defRPr>
            </a:lvl1pPr>
            <a:lvl2pPr rtl="0">
              <a:buClr>
                <a:schemeClr val="tx1"/>
              </a:buClr>
              <a:defRPr sz="1100">
                <a:solidFill>
                  <a:schemeClr val="tx1"/>
                </a:solidFill>
                <a:latin typeface="+mn-lt"/>
                <a:ea typeface="Segoe UI" panose="020B0502040204020203" pitchFamily="34" charset="0"/>
                <a:cs typeface="Segoe UI" panose="020B0502040204020203" pitchFamily="34" charset="0"/>
              </a:defRPr>
            </a:lvl2pPr>
            <a:lvl3pPr rtl="0">
              <a:buClr>
                <a:schemeClr val="tx1"/>
              </a:buClr>
              <a:defRPr sz="1100">
                <a:solidFill>
                  <a:schemeClr val="tx1"/>
                </a:solidFill>
                <a:latin typeface="+mn-lt"/>
                <a:ea typeface="Segoe UI" panose="020B0502040204020203" pitchFamily="34" charset="0"/>
                <a:cs typeface="Segoe UI" panose="020B0502040204020203" pitchFamily="34" charset="0"/>
              </a:defRPr>
            </a:lvl3pPr>
            <a:lvl4pPr rtl="0">
              <a:buClr>
                <a:schemeClr val="tx1"/>
              </a:buClr>
              <a:defRPr sz="1100">
                <a:solidFill>
                  <a:schemeClr val="tx1"/>
                </a:solidFill>
                <a:latin typeface="+mn-lt"/>
                <a:ea typeface="Segoe UI" panose="020B0502040204020203" pitchFamily="34" charset="0"/>
                <a:cs typeface="Segoe UI" panose="020B0502040204020203" pitchFamily="34" charset="0"/>
              </a:defRPr>
            </a:lvl4pPr>
            <a:lvl5pPr rtl="0">
              <a:buClr>
                <a:schemeClr val="tx1"/>
              </a:buClr>
              <a:defRPr sz="1100">
                <a:solidFill>
                  <a:schemeClr val="tx1"/>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extLst>
      <p:ext uri="{BB962C8B-B14F-4D97-AF65-F5344CB8AC3E}">
        <p14:creationId xmlns:p14="http://schemas.microsoft.com/office/powerpoint/2010/main" val="19633159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content grey">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C31557C-637E-EA2D-B504-C5763CF38CA3}"/>
              </a:ext>
            </a:extLst>
          </p:cNvPr>
          <p:cNvGraphicFramePr>
            <a:graphicFrameLocks noChangeAspect="1"/>
          </p:cNvGraphicFramePr>
          <p:nvPr userDrawn="1">
            <p:custDataLst>
              <p:tags r:id="rId2"/>
            </p:custDataLst>
            <p:extLst>
              <p:ext uri="{D42A27DB-BD31-4B8C-83A1-F6EECF244321}">
                <p14:modId xmlns:p14="http://schemas.microsoft.com/office/powerpoint/2010/main" val="10100102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6C31557C-637E-EA2D-B504-C5763CF38CA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p:cNvSpPr/>
          <p:nvPr userDrawn="1"/>
        </p:nvSpPr>
        <p:spPr>
          <a:xfrm>
            <a:off x="4953332" y="0"/>
            <a:ext cx="4952668"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eaLnBrk="1"/>
            <a:endParaRPr lang="en-AU" noProof="0"/>
          </a:p>
        </p:txBody>
      </p:sp>
      <p:sp>
        <p:nvSpPr>
          <p:cNvPr id="18" name="Title 1"/>
          <p:cNvSpPr>
            <a:spLocks noGrp="1"/>
          </p:cNvSpPr>
          <p:nvPr>
            <p:ph type="title" hasCustomPrompt="1"/>
          </p:nvPr>
        </p:nvSpPr>
        <p:spPr>
          <a:xfrm>
            <a:off x="540000" y="397814"/>
            <a:ext cx="4104000" cy="341618"/>
          </a:xfrm>
        </p:spPr>
        <p:txBody>
          <a:bodyPr vert="horz"/>
          <a:lstStyle>
            <a:lvl1pPr rtl="0">
              <a:lnSpc>
                <a:spcPct val="90000"/>
              </a:lnSpc>
              <a:defRPr sz="1800">
                <a:solidFill>
                  <a:schemeClr val="tx2"/>
                </a:solidFill>
                <a:latin typeface="+mj-lt"/>
              </a:defRPr>
            </a:lvl1pPr>
          </a:lstStyle>
          <a:p>
            <a:r>
              <a:rPr lang="en-AU" noProof="0"/>
              <a:t>Introduction</a:t>
            </a:r>
          </a:p>
        </p:txBody>
      </p:sp>
      <p:sp>
        <p:nvSpPr>
          <p:cNvPr id="19" name="Text Placeholder 5"/>
          <p:cNvSpPr>
            <a:spLocks noGrp="1"/>
          </p:cNvSpPr>
          <p:nvPr>
            <p:ph type="body" sz="quarter" idx="12" hasCustomPrompt="1"/>
          </p:nvPr>
        </p:nvSpPr>
        <p:spPr>
          <a:xfrm>
            <a:off x="540000" y="829763"/>
            <a:ext cx="4104000" cy="1080219"/>
          </a:xfrm>
        </p:spPr>
        <p:txBody>
          <a:bodyPr/>
          <a:lstStyle>
            <a:lvl1pPr rtl="0">
              <a:defRPr sz="1200">
                <a:solidFill>
                  <a:schemeClr val="tx2"/>
                </a:solidFill>
                <a:latin typeface="+mn-lt"/>
              </a:defRPr>
            </a:lvl1pPr>
            <a:lvl2pPr>
              <a:defRPr>
                <a:latin typeface="Segoe UI Semibold" panose="020B0702040204020203" pitchFamily="34" charset="0"/>
              </a:defRPr>
            </a:lvl2pPr>
            <a:lvl3pPr>
              <a:defRPr>
                <a:latin typeface="Segoe UI Semibold" panose="020B0702040204020203" pitchFamily="34" charset="0"/>
              </a:defRPr>
            </a:lvl3pPr>
            <a:lvl4pPr>
              <a:defRPr>
                <a:latin typeface="Segoe UI Semibold" panose="020B0702040204020203" pitchFamily="34" charset="0"/>
              </a:defRPr>
            </a:lvl4pPr>
            <a:lvl5pPr>
              <a:defRPr>
                <a:latin typeface="Segoe UI Semibold" panose="020B0702040204020203" pitchFamily="34" charset="0"/>
              </a:defRPr>
            </a:lvl5pPr>
          </a:lstStyle>
          <a:p>
            <a:pPr lvl="0"/>
            <a:r>
              <a:rPr lang="en-AU" noProof="0"/>
              <a:t>Bold introduction text</a:t>
            </a:r>
          </a:p>
        </p:txBody>
      </p:sp>
      <p:sp>
        <p:nvSpPr>
          <p:cNvPr id="20" name="Text Placeholder 7"/>
          <p:cNvSpPr>
            <a:spLocks noGrp="1"/>
          </p:cNvSpPr>
          <p:nvPr>
            <p:ph type="body" sz="quarter" idx="13"/>
          </p:nvPr>
        </p:nvSpPr>
        <p:spPr>
          <a:xfrm>
            <a:off x="540000" y="1981990"/>
            <a:ext cx="4104000" cy="4243245"/>
          </a:xfrm>
        </p:spPr>
        <p:txBody>
          <a:bodyPr/>
          <a:lstStyle>
            <a:lvl1pPr rtl="0">
              <a:defRPr sz="1100">
                <a:solidFill>
                  <a:schemeClr val="tx2"/>
                </a:solidFill>
                <a:latin typeface="+mn-lt"/>
                <a:ea typeface="Segoe UI" panose="020B0502040204020203" pitchFamily="34" charset="0"/>
                <a:cs typeface="Segoe UI" panose="020B0502040204020203" pitchFamily="34" charset="0"/>
              </a:defRPr>
            </a:lvl1pPr>
            <a:lvl2pPr rtl="0">
              <a:buClr>
                <a:schemeClr val="tx1"/>
              </a:buClr>
              <a:defRPr sz="1100">
                <a:solidFill>
                  <a:schemeClr val="tx2"/>
                </a:solidFill>
                <a:latin typeface="+mn-lt"/>
                <a:ea typeface="Segoe UI" panose="020B0502040204020203" pitchFamily="34" charset="0"/>
                <a:cs typeface="Segoe UI" panose="020B0502040204020203" pitchFamily="34" charset="0"/>
              </a:defRPr>
            </a:lvl2pPr>
            <a:lvl3pPr rtl="0">
              <a:buClr>
                <a:schemeClr val="tx1"/>
              </a:buClr>
              <a:defRPr sz="1100">
                <a:solidFill>
                  <a:schemeClr val="tx2"/>
                </a:solidFill>
                <a:latin typeface="+mn-lt"/>
                <a:ea typeface="Segoe UI" panose="020B0502040204020203" pitchFamily="34" charset="0"/>
                <a:cs typeface="Segoe UI" panose="020B0502040204020203" pitchFamily="34" charset="0"/>
              </a:defRPr>
            </a:lvl3pPr>
            <a:lvl4pPr rtl="0">
              <a:buClr>
                <a:schemeClr val="tx1"/>
              </a:buClr>
              <a:defRPr sz="1100">
                <a:solidFill>
                  <a:schemeClr val="tx2"/>
                </a:solidFill>
                <a:latin typeface="+mn-lt"/>
                <a:ea typeface="Segoe UI" panose="020B0502040204020203" pitchFamily="34" charset="0"/>
                <a:cs typeface="Segoe UI" panose="020B0502040204020203" pitchFamily="34" charset="0"/>
              </a:defRPr>
            </a:lvl4pPr>
            <a:lvl5pPr rtl="0">
              <a:buClr>
                <a:schemeClr val="tx1"/>
              </a:buClr>
              <a:defRPr sz="1100">
                <a:solidFill>
                  <a:schemeClr val="tx2"/>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1" name="Text Placeholder 7"/>
          <p:cNvSpPr>
            <a:spLocks noGrp="1"/>
          </p:cNvSpPr>
          <p:nvPr>
            <p:ph type="body" sz="quarter" idx="15"/>
          </p:nvPr>
        </p:nvSpPr>
        <p:spPr>
          <a:xfrm>
            <a:off x="5220000" y="1268759"/>
            <a:ext cx="4176000" cy="4956475"/>
          </a:xfrm>
        </p:spPr>
        <p:txBody>
          <a:bodyPr/>
          <a:lstStyle>
            <a:lvl1pPr rtl="0">
              <a:defRPr sz="1100">
                <a:solidFill>
                  <a:schemeClr val="bg1"/>
                </a:solidFill>
                <a:latin typeface="+mn-lt"/>
                <a:ea typeface="Segoe UI" panose="020B0502040204020203" pitchFamily="34" charset="0"/>
                <a:cs typeface="Segoe UI" panose="020B0502040204020203" pitchFamily="34" charset="0"/>
              </a:defRPr>
            </a:lvl1pPr>
            <a:lvl2pPr rtl="0">
              <a:buClr>
                <a:schemeClr val="bg2"/>
              </a:buClr>
              <a:defRPr sz="1100">
                <a:solidFill>
                  <a:schemeClr val="bg1"/>
                </a:solidFill>
                <a:latin typeface="+mn-lt"/>
                <a:ea typeface="Segoe UI" panose="020B0502040204020203" pitchFamily="34" charset="0"/>
                <a:cs typeface="Segoe UI" panose="020B0502040204020203" pitchFamily="34" charset="0"/>
              </a:defRPr>
            </a:lvl2pPr>
            <a:lvl3pPr rtl="0">
              <a:buClr>
                <a:schemeClr val="bg2"/>
              </a:buClr>
              <a:defRPr sz="1100">
                <a:solidFill>
                  <a:schemeClr val="bg1"/>
                </a:solidFill>
                <a:latin typeface="+mn-lt"/>
                <a:ea typeface="Segoe UI" panose="020B0502040204020203" pitchFamily="34" charset="0"/>
                <a:cs typeface="Segoe UI" panose="020B0502040204020203" pitchFamily="34" charset="0"/>
              </a:defRPr>
            </a:lvl3pPr>
            <a:lvl4pPr rtl="0">
              <a:buClr>
                <a:schemeClr val="bg2"/>
              </a:buClr>
              <a:defRPr sz="1100">
                <a:solidFill>
                  <a:schemeClr val="bg1"/>
                </a:solidFill>
                <a:latin typeface="+mn-lt"/>
                <a:ea typeface="Segoe UI" panose="020B0502040204020203" pitchFamily="34" charset="0"/>
                <a:cs typeface="Segoe UI" panose="020B0502040204020203" pitchFamily="34" charset="0"/>
              </a:defRPr>
            </a:lvl4pPr>
            <a:lvl5pPr rtl="0">
              <a:buClr>
                <a:schemeClr val="bg2"/>
              </a:buClr>
              <a:defRPr sz="1100">
                <a:solidFill>
                  <a:schemeClr val="bg1"/>
                </a:solidFill>
                <a:latin typeface="+mn-lt"/>
                <a:ea typeface="Segoe UI" panose="020B0502040204020203" pitchFamily="34" charset="0"/>
                <a:cs typeface="Segoe UI" panose="020B0502040204020203"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23" name="Text Placeholder 12"/>
          <p:cNvSpPr>
            <a:spLocks noGrp="1"/>
          </p:cNvSpPr>
          <p:nvPr>
            <p:ph type="body" sz="quarter" idx="16" hasCustomPrompt="1"/>
          </p:nvPr>
        </p:nvSpPr>
        <p:spPr>
          <a:xfrm>
            <a:off x="5220000" y="836714"/>
            <a:ext cx="4176000" cy="288031"/>
          </a:xfrm>
          <a:noFill/>
        </p:spPr>
        <p:txBody>
          <a:bodyPr lIns="0" tIns="36000" rIns="0" bIns="36000" anchor="ctr"/>
          <a:lstStyle>
            <a:lvl1pPr algn="l" rtl="0">
              <a:defRPr sz="1300">
                <a:solidFill>
                  <a:schemeClr val="bg1"/>
                </a:solidFill>
                <a:latin typeface="+mn-lt"/>
              </a:defRPr>
            </a:lvl1pPr>
          </a:lstStyle>
          <a:p>
            <a:pPr lvl="0"/>
            <a:r>
              <a:rPr lang="en-AU" noProof="0"/>
              <a:t>Title</a:t>
            </a:r>
          </a:p>
        </p:txBody>
      </p:sp>
      <p:grpSp>
        <p:nvGrpSpPr>
          <p:cNvPr id="3" name="Group 2">
            <a:extLst>
              <a:ext uri="{FF2B5EF4-FFF2-40B4-BE49-F238E27FC236}">
                <a16:creationId xmlns:a16="http://schemas.microsoft.com/office/drawing/2014/main" id="{80F61F25-5266-8B0E-E157-8F1EE415271A}"/>
              </a:ext>
            </a:extLst>
          </p:cNvPr>
          <p:cNvGrpSpPr/>
          <p:nvPr userDrawn="1"/>
        </p:nvGrpSpPr>
        <p:grpSpPr>
          <a:xfrm>
            <a:off x="8716488" y="5668488"/>
            <a:ext cx="1193470" cy="1193470"/>
            <a:chOff x="10069009" y="2893384"/>
            <a:chExt cx="1704975" cy="1704975"/>
          </a:xfrm>
        </p:grpSpPr>
        <p:sp>
          <p:nvSpPr>
            <p:cNvPr id="4" name="Freeform: Shape 3">
              <a:extLst>
                <a:ext uri="{FF2B5EF4-FFF2-40B4-BE49-F238E27FC236}">
                  <a16:creationId xmlns:a16="http://schemas.microsoft.com/office/drawing/2014/main" id="{08D62FF4-40E6-60F8-7F92-283BA91B9DF2}"/>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5" name="Freeform: Shape 4">
              <a:extLst>
                <a:ext uri="{FF2B5EF4-FFF2-40B4-BE49-F238E27FC236}">
                  <a16:creationId xmlns:a16="http://schemas.microsoft.com/office/drawing/2014/main" id="{A41D34FE-A1BC-F63D-2E98-31E7114D402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6" name="Freeform: Shape 5">
              <a:extLst>
                <a:ext uri="{FF2B5EF4-FFF2-40B4-BE49-F238E27FC236}">
                  <a16:creationId xmlns:a16="http://schemas.microsoft.com/office/drawing/2014/main" id="{AF9A9937-7F17-FC79-DD31-160F04F40256}"/>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7" name="TextBox 6">
            <a:extLst>
              <a:ext uri="{FF2B5EF4-FFF2-40B4-BE49-F238E27FC236}">
                <a16:creationId xmlns:a16="http://schemas.microsoft.com/office/drawing/2014/main" id="{CAF1C769-DE2E-7380-BC42-E097A7C01A0E}"/>
              </a:ext>
            </a:extLst>
          </p:cNvPr>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2125853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pag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6C3DCF3-BBD9-182F-D774-4487095265BE}"/>
              </a:ext>
            </a:extLst>
          </p:cNvPr>
          <p:cNvGraphicFramePr>
            <a:graphicFrameLocks noChangeAspect="1"/>
          </p:cNvGraphicFramePr>
          <p:nvPr userDrawn="1">
            <p:custDataLst>
              <p:tags r:id="rId1"/>
            </p:custDataLst>
            <p:extLst>
              <p:ext uri="{D42A27DB-BD31-4B8C-83A1-F6EECF244321}">
                <p14:modId xmlns:p14="http://schemas.microsoft.com/office/powerpoint/2010/main" val="1381421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E6C3DCF3-BBD9-182F-D774-4487095265B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FA301358-1E68-2A96-26E5-173FB5603BDE}"/>
              </a:ext>
            </a:extLst>
          </p:cNvPr>
          <p:cNvSpPr/>
          <p:nvPr userDrawn="1"/>
        </p:nvSpPr>
        <p:spPr>
          <a:xfrm>
            <a:off x="0" y="0"/>
            <a:ext cx="9906000" cy="6864260"/>
          </a:xfrm>
          <a:prstGeom prst="rect">
            <a:avLst/>
          </a:prstGeom>
          <a:solidFill>
            <a:srgbClr val="1F2A4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err="1">
              <a:ln>
                <a:noFill/>
              </a:ln>
              <a:solidFill>
                <a:srgbClr val="D2D4DA"/>
              </a:solidFill>
              <a:effectLst/>
              <a:uLnTx/>
              <a:uFillTx/>
              <a:latin typeface="Arial"/>
              <a:ea typeface="+mn-ea"/>
              <a:cs typeface="+mn-cs"/>
            </a:endParaRPr>
          </a:p>
        </p:txBody>
      </p:sp>
      <p:pic>
        <p:nvPicPr>
          <p:cNvPr id="13" name="BRV logo">
            <a:extLst>
              <a:ext uri="{FF2B5EF4-FFF2-40B4-BE49-F238E27FC236}">
                <a16:creationId xmlns:a16="http://schemas.microsoft.com/office/drawing/2014/main" id="{DCC4FF7B-BED5-C8BE-C3D8-12D24CAF89F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339263" y="522762"/>
            <a:ext cx="2037076" cy="466149"/>
          </a:xfrm>
          <a:prstGeom prst="rect">
            <a:avLst/>
          </a:prstGeom>
        </p:spPr>
      </p:pic>
      <p:pic>
        <p:nvPicPr>
          <p:cNvPr id="19" name="DTF logo">
            <a:extLst>
              <a:ext uri="{FF2B5EF4-FFF2-40B4-BE49-F238E27FC236}">
                <a16:creationId xmlns:a16="http://schemas.microsoft.com/office/drawing/2014/main" id="{73BF07E3-3CED-7B98-3310-975F6FEE4252}"/>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048" y="522762"/>
            <a:ext cx="993370" cy="568841"/>
          </a:xfrm>
          <a:prstGeom prst="rect">
            <a:avLst/>
          </a:prstGeom>
        </p:spPr>
      </p:pic>
      <p:grpSp>
        <p:nvGrpSpPr>
          <p:cNvPr id="9" name="Graphic elements">
            <a:extLst>
              <a:ext uri="{FF2B5EF4-FFF2-40B4-BE49-F238E27FC236}">
                <a16:creationId xmlns:a16="http://schemas.microsoft.com/office/drawing/2014/main" id="{66002FA4-06E1-6E31-CA28-59854AFE3D77}"/>
              </a:ext>
            </a:extLst>
          </p:cNvPr>
          <p:cNvGrpSpPr/>
          <p:nvPr userDrawn="1"/>
        </p:nvGrpSpPr>
        <p:grpSpPr>
          <a:xfrm>
            <a:off x="5620201" y="4717205"/>
            <a:ext cx="4285799" cy="2147683"/>
            <a:chOff x="3535488" y="2524125"/>
            <a:chExt cx="8643185" cy="4331239"/>
          </a:xfrm>
        </p:grpSpPr>
        <p:sp>
          <p:nvSpPr>
            <p:cNvPr id="10" name="Freeform: Shape 9">
              <a:extLst>
                <a:ext uri="{FF2B5EF4-FFF2-40B4-BE49-F238E27FC236}">
                  <a16:creationId xmlns:a16="http://schemas.microsoft.com/office/drawing/2014/main" id="{CDD6D720-DCF6-87FE-F473-20B658F745BD}"/>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a:endParaRPr>
            </a:p>
          </p:txBody>
        </p:sp>
        <p:sp>
          <p:nvSpPr>
            <p:cNvPr id="11" name="Freeform: Shape 10">
              <a:extLst>
                <a:ext uri="{FF2B5EF4-FFF2-40B4-BE49-F238E27FC236}">
                  <a16:creationId xmlns:a16="http://schemas.microsoft.com/office/drawing/2014/main" id="{5F49609D-B9B3-535D-45AF-4630D1099B2E}"/>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a:endParaRPr>
            </a:p>
          </p:txBody>
        </p:sp>
        <p:sp>
          <p:nvSpPr>
            <p:cNvPr id="14" name="Freeform: Shape 13">
              <a:extLst>
                <a:ext uri="{FF2B5EF4-FFF2-40B4-BE49-F238E27FC236}">
                  <a16:creationId xmlns:a16="http://schemas.microsoft.com/office/drawing/2014/main" id="{1BA2D416-7C9D-CD5B-7D4A-D829913AF4B9}"/>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a:endParaRPr>
            </a:p>
          </p:txBody>
        </p:sp>
        <p:sp>
          <p:nvSpPr>
            <p:cNvPr id="15" name="Freeform: Shape 14">
              <a:extLst>
                <a:ext uri="{FF2B5EF4-FFF2-40B4-BE49-F238E27FC236}">
                  <a16:creationId xmlns:a16="http://schemas.microsoft.com/office/drawing/2014/main" id="{9FCAFCAB-EAEB-8872-7878-0FE84A80DD6A}"/>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a:endParaRPr>
            </a:p>
          </p:txBody>
        </p:sp>
      </p:grpSp>
      <p:sp>
        <p:nvSpPr>
          <p:cNvPr id="16" name="TextBox 15">
            <a:extLst>
              <a:ext uri="{FF2B5EF4-FFF2-40B4-BE49-F238E27FC236}">
                <a16:creationId xmlns:a16="http://schemas.microsoft.com/office/drawing/2014/main" id="{464E034B-84F6-F022-EEE1-4B966267A1A6}"/>
              </a:ext>
            </a:extLst>
          </p:cNvPr>
          <p:cNvSpPr txBox="1"/>
          <p:nvPr userDrawn="1"/>
        </p:nvSpPr>
        <p:spPr>
          <a:xfrm>
            <a:off x="510955" y="4618564"/>
            <a:ext cx="4855129" cy="1954381"/>
          </a:xfrm>
          <a:prstGeom prst="rect">
            <a:avLst/>
          </a:prstGeom>
          <a:noFill/>
        </p:spPr>
        <p:txBody>
          <a:bodyPr wrap="square" rtlCol="0">
            <a:spAutoFit/>
          </a:bodyPr>
          <a:lstStyle/>
          <a:p>
            <a:pPr defTabSz="914400"/>
            <a:r>
              <a:rPr lang="en-AU" sz="1100">
                <a:solidFill>
                  <a:prstClr val="white"/>
                </a:solidFill>
                <a:latin typeface="+mn-lt"/>
              </a:rPr>
              <a:t>© State of Victoria 2023</a:t>
            </a:r>
          </a:p>
          <a:p>
            <a:pPr defTabSz="914400"/>
            <a:r>
              <a:rPr lang="en-AU" sz="1100">
                <a:solidFill>
                  <a:prstClr val="white"/>
                </a:solidFill>
                <a:latin typeface="+mn-lt"/>
              </a:rPr>
              <a:t> </a:t>
            </a:r>
          </a:p>
          <a:p>
            <a:pPr defTabSz="914400"/>
            <a:endParaRPr lang="en-AU" sz="1100">
              <a:solidFill>
                <a:prstClr val="white"/>
              </a:solidFill>
              <a:latin typeface="+mn-lt"/>
            </a:endParaRPr>
          </a:p>
          <a:p>
            <a:pPr defTabSz="914400"/>
            <a:r>
              <a:rPr lang="en-AU" sz="1100">
                <a:solidFill>
                  <a:prstClr val="white"/>
                </a:solidFill>
                <a:latin typeface="+mn-lt"/>
              </a:rPr>
              <a:t>You are free to re-use this work under a Creative Commons Attribution 4.0 licence, provided you credit the State of Victoria (Department of Treasury and Finance) as author, indicate if changes were made and comply with the other licence terms. The licence does not apply to any branding, including Government logos.</a:t>
            </a:r>
          </a:p>
          <a:p>
            <a:pPr defTabSz="914400"/>
            <a:r>
              <a:rPr lang="en-AU" sz="1100">
                <a:solidFill>
                  <a:prstClr val="white"/>
                </a:solidFill>
                <a:latin typeface="+mn-lt"/>
              </a:rPr>
              <a:t> </a:t>
            </a:r>
          </a:p>
          <a:p>
            <a:pPr defTabSz="914400"/>
            <a:r>
              <a:rPr lang="en-AU" sz="1100">
                <a:solidFill>
                  <a:prstClr val="white"/>
                </a:solidFill>
                <a:latin typeface="+mn-lt"/>
              </a:rPr>
              <a:t>Copyright queries may be directed to IPpolicy@dtf.vic.gov.au</a:t>
            </a:r>
          </a:p>
          <a:p>
            <a:pPr defTabSz="914400"/>
            <a:endParaRPr lang="en-AU" sz="1100">
              <a:solidFill>
                <a:prstClr val="white"/>
              </a:solidFill>
              <a:latin typeface="+mn-lt"/>
            </a:endParaRPr>
          </a:p>
        </p:txBody>
      </p:sp>
    </p:spTree>
    <p:extLst>
      <p:ext uri="{BB962C8B-B14F-4D97-AF65-F5344CB8AC3E}">
        <p14:creationId xmlns:p14="http://schemas.microsoft.com/office/powerpoint/2010/main" val="95409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F744C96-3F0F-E838-DE56-17C1F96FF38E}"/>
              </a:ext>
            </a:extLst>
          </p:cNvPr>
          <p:cNvGrpSpPr/>
          <p:nvPr userDrawn="1"/>
        </p:nvGrpSpPr>
        <p:grpSpPr>
          <a:xfrm>
            <a:off x="8716488" y="5668488"/>
            <a:ext cx="1193470" cy="1193470"/>
            <a:chOff x="10069009" y="2893384"/>
            <a:chExt cx="1704975" cy="1704975"/>
          </a:xfrm>
        </p:grpSpPr>
        <p:sp>
          <p:nvSpPr>
            <p:cNvPr id="7" name="Freeform: Shape 6">
              <a:extLst>
                <a:ext uri="{FF2B5EF4-FFF2-40B4-BE49-F238E27FC236}">
                  <a16:creationId xmlns:a16="http://schemas.microsoft.com/office/drawing/2014/main" id="{40471D8F-9857-0258-04DE-0A8ADAF1D96D}"/>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1650545E-6911-B0F8-E9BE-4646571115C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86970DE2-46FD-E50B-953E-7A427A9C85A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a:extLst>
              <a:ext uri="{FF2B5EF4-FFF2-40B4-BE49-F238E27FC236}">
                <a16:creationId xmlns:a16="http://schemas.microsoft.com/office/drawing/2014/main" id="{99520AEC-DF62-4E73-8F72-33208A922B69}"/>
              </a:ext>
            </a:extLst>
          </p:cNvPr>
          <p:cNvGraphicFramePr>
            <a:graphicFrameLocks noChangeAspect="1"/>
          </p:cNvGraphicFramePr>
          <p:nvPr userDrawn="1">
            <p:custDataLst>
              <p:tags r:id="rId2"/>
            </p:custDataLst>
            <p:extLst>
              <p:ext uri="{D42A27DB-BD31-4B8C-83A1-F6EECF244321}">
                <p14:modId xmlns:p14="http://schemas.microsoft.com/office/powerpoint/2010/main" val="4129201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99520AEC-DF62-4E73-8F72-33208A922B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itle 1"/>
          <p:cNvSpPr>
            <a:spLocks noGrp="1"/>
          </p:cNvSpPr>
          <p:nvPr>
            <p:ph type="title" hasCustomPrompt="1"/>
          </p:nvPr>
        </p:nvSpPr>
        <p:spPr>
          <a:xfrm>
            <a:off x="539999" y="548681"/>
            <a:ext cx="8820000" cy="341618"/>
          </a:xfrm>
        </p:spPr>
        <p:txBody>
          <a:bodyPr vert="horz" anchor="b">
            <a:spAutoFit/>
          </a:bodyPr>
          <a:lstStyle>
            <a:lvl1pPr rtl="0">
              <a:lnSpc>
                <a:spcPct val="90000"/>
              </a:lnSpc>
              <a:defRPr sz="1800">
                <a:solidFill>
                  <a:schemeClr val="tx2"/>
                </a:solidFill>
              </a:defRPr>
            </a:lvl1pPr>
          </a:lstStyle>
          <a:p>
            <a:r>
              <a:rPr lang="en-AU" noProof="0"/>
              <a:t>Contents</a:t>
            </a:r>
          </a:p>
        </p:txBody>
      </p:sp>
      <p:sp>
        <p:nvSpPr>
          <p:cNvPr id="4" name="TextBox 3"/>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6" name="Content Placeholder 1"/>
          <p:cNvSpPr>
            <a:spLocks noGrp="1"/>
          </p:cNvSpPr>
          <p:nvPr>
            <p:ph sz="quarter" idx="13" hasCustomPrompt="1"/>
          </p:nvPr>
        </p:nvSpPr>
        <p:spPr>
          <a:xfrm>
            <a:off x="540000" y="1268760"/>
            <a:ext cx="8820000" cy="5040559"/>
          </a:xfrm>
        </p:spPr>
        <p:txBody>
          <a:bodyPr/>
          <a:lstStyle>
            <a:lvl1pPr marL="252000" marR="0" indent="-252000" algn="l" defTabSz="914349" rtl="0" eaLnBrk="1" fontAlgn="auto" latinLnBrk="0" hangingPunct="1">
              <a:lnSpc>
                <a:spcPct val="100000"/>
              </a:lnSpc>
              <a:spcBef>
                <a:spcPts val="400"/>
              </a:spcBef>
              <a:spcAft>
                <a:spcPts val="600"/>
              </a:spcAft>
              <a:buClr>
                <a:schemeClr val="bg2"/>
              </a:buClr>
              <a:buSzTx/>
              <a:buFont typeface="Arial" panose="020B0604020202020204" pitchFamily="34" charset="0"/>
              <a:buChar char="•"/>
              <a:tabLst/>
              <a:defRPr sz="1200">
                <a:solidFill>
                  <a:schemeClr val="tx2"/>
                </a:solidFill>
              </a:defRPr>
            </a:lvl1pPr>
            <a:lvl2pPr marL="504000" indent="-252000" rtl="0">
              <a:spcAft>
                <a:spcPts val="600"/>
              </a:spcAft>
              <a:buClr>
                <a:schemeClr val="bg2"/>
              </a:buClr>
              <a:buFont typeface="Segoe UI" panose="020B0502040204020203" pitchFamily="34" charset="0"/>
              <a:buChar char="–"/>
              <a:defRPr sz="1200">
                <a:solidFill>
                  <a:schemeClr val="tx2"/>
                </a:solidFill>
              </a:defRPr>
            </a:lvl2pPr>
            <a:lvl3pPr marL="756000" indent="-252000" rtl="0">
              <a:spcAft>
                <a:spcPts val="600"/>
              </a:spcAft>
              <a:buClr>
                <a:schemeClr val="bg2"/>
              </a:buClr>
              <a:buFont typeface="Arial" panose="020B0604020202020204" pitchFamily="34" charset="0"/>
              <a:buChar char="•"/>
              <a:defRPr sz="1200">
                <a:solidFill>
                  <a:schemeClr val="tx2"/>
                </a:solidFill>
              </a:defRPr>
            </a:lvl3pPr>
            <a:lvl4pPr marL="809955" indent="0">
              <a:buClr>
                <a:schemeClr val="accent4"/>
              </a:buClr>
              <a:buFont typeface="+mj-lt"/>
              <a:buNone/>
              <a:defRPr/>
            </a:lvl4pPr>
          </a:lstStyle>
          <a:p>
            <a:pPr lvl="0"/>
            <a:r>
              <a:rPr lang="en-AU" noProof="0"/>
              <a:t>Insert table of contents</a:t>
            </a:r>
          </a:p>
          <a:p>
            <a:pPr lvl="1"/>
            <a:r>
              <a:rPr lang="en-AU" noProof="0"/>
              <a:t>Second line</a:t>
            </a:r>
          </a:p>
          <a:p>
            <a:pPr lvl="2"/>
            <a:r>
              <a:rPr lang="en-AU" noProof="0"/>
              <a:t>Third line</a:t>
            </a:r>
          </a:p>
        </p:txBody>
      </p:sp>
      <p:cxnSp>
        <p:nvCxnSpPr>
          <p:cNvPr id="11" name="Straight Connector 10">
            <a:extLst>
              <a:ext uri="{FF2B5EF4-FFF2-40B4-BE49-F238E27FC236}">
                <a16:creationId xmlns:a16="http://schemas.microsoft.com/office/drawing/2014/main" id="{BFCB1AD8-51DD-6A5F-04CD-DD808012BE06}"/>
              </a:ext>
            </a:extLst>
          </p:cNvPr>
          <p:cNvCxnSpPr>
            <a:cxnSpLocks/>
          </p:cNvCxnSpPr>
          <p:nvPr userDrawn="1"/>
        </p:nvCxnSpPr>
        <p:spPr>
          <a:xfrm>
            <a:off x="539999" y="980309"/>
            <a:ext cx="8820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0516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Blue">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24744"/>
            <a:ext cx="9906000" cy="5143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pSp>
        <p:nvGrpSpPr>
          <p:cNvPr id="5" name="Group 4">
            <a:extLst>
              <a:ext uri="{FF2B5EF4-FFF2-40B4-BE49-F238E27FC236}">
                <a16:creationId xmlns:a16="http://schemas.microsoft.com/office/drawing/2014/main" id="{03FC33C3-0039-A536-26A1-7DBB0C12B4D7}"/>
              </a:ext>
            </a:extLst>
          </p:cNvPr>
          <p:cNvGrpSpPr/>
          <p:nvPr userDrawn="1"/>
        </p:nvGrpSpPr>
        <p:grpSpPr>
          <a:xfrm>
            <a:off x="8716488" y="5668488"/>
            <a:ext cx="1193470" cy="1193470"/>
            <a:chOff x="10069009" y="2893384"/>
            <a:chExt cx="1704975" cy="1704975"/>
          </a:xfrm>
        </p:grpSpPr>
        <p:sp>
          <p:nvSpPr>
            <p:cNvPr id="6" name="Freeform: Shape 5">
              <a:extLst>
                <a:ext uri="{FF2B5EF4-FFF2-40B4-BE49-F238E27FC236}">
                  <a16:creationId xmlns:a16="http://schemas.microsoft.com/office/drawing/2014/main" id="{34399B94-C3DB-8B52-2B00-C3C256B735E6}"/>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FA4DCBED-3105-F2FB-5EE6-00977F3E1554}"/>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1E8FFA23-9D0B-26B0-88A2-37417927A4C8}"/>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50932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ontent Placeholder 1"/>
          <p:cNvSpPr>
            <a:spLocks noGrp="1"/>
          </p:cNvSpPr>
          <p:nvPr>
            <p:ph sz="quarter" idx="13" hasCustomPrompt="1"/>
          </p:nvPr>
        </p:nvSpPr>
        <p:spPr>
          <a:xfrm>
            <a:off x="539999" y="1268760"/>
            <a:ext cx="8820000" cy="4887491"/>
          </a:xfrm>
        </p:spPr>
        <p:txBody>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a:solidFill>
                  <a:schemeClr val="tx2"/>
                </a:solidFill>
              </a:defRPr>
            </a:lvl1pPr>
            <a:lvl2pPr marL="504000" indent="-252000" rtl="0">
              <a:spcAft>
                <a:spcPts val="600"/>
              </a:spcAft>
              <a:buClr>
                <a:schemeClr val="bg1"/>
              </a:buClr>
              <a:buFont typeface="Segoe UI" panose="020B0502040204020203" pitchFamily="34" charset="0"/>
              <a:buChar char="–"/>
              <a:defRPr sz="1200">
                <a:solidFill>
                  <a:schemeClr val="tx2"/>
                </a:solidFill>
              </a:defRPr>
            </a:lvl2pPr>
            <a:lvl3pPr marL="756000" indent="-252000" rtl="0">
              <a:spcAft>
                <a:spcPts val="600"/>
              </a:spcAft>
              <a:buClr>
                <a:schemeClr val="bg1"/>
              </a:buClr>
              <a:buFont typeface="Arial" panose="020B0604020202020204" pitchFamily="34" charset="0"/>
              <a:buChar char="•"/>
              <a:defRPr sz="1200">
                <a:solidFill>
                  <a:schemeClr val="tx2"/>
                </a:solidFill>
              </a:defRPr>
            </a:lvl3pPr>
            <a:lvl4pPr marL="809955" indent="0">
              <a:buClr>
                <a:schemeClr val="accent4"/>
              </a:buClr>
              <a:buFont typeface="+mj-lt"/>
              <a:buNone/>
              <a:defRPr/>
            </a:lvl4pPr>
          </a:lstStyle>
          <a:p>
            <a:pPr lvl="0"/>
            <a:r>
              <a:rPr lang="en-AU" noProof="0"/>
              <a:t>Insert table of contents</a:t>
            </a:r>
          </a:p>
          <a:p>
            <a:pPr lvl="1"/>
            <a:r>
              <a:rPr lang="en-AU" noProof="0"/>
              <a:t>Second line</a:t>
            </a:r>
          </a:p>
          <a:p>
            <a:pPr lvl="2"/>
            <a:r>
              <a:rPr lang="en-AU" noProof="0"/>
              <a:t>Third line</a:t>
            </a:r>
          </a:p>
        </p:txBody>
      </p:sp>
      <p:sp>
        <p:nvSpPr>
          <p:cNvPr id="10" name="TextBox 9"/>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3" name="Title 1">
            <a:extLst>
              <a:ext uri="{FF2B5EF4-FFF2-40B4-BE49-F238E27FC236}">
                <a16:creationId xmlns:a16="http://schemas.microsoft.com/office/drawing/2014/main" id="{131B934D-907E-C9FE-5568-1B58E3D535CE}"/>
              </a:ext>
            </a:extLst>
          </p:cNvPr>
          <p:cNvSpPr>
            <a:spLocks noGrp="1"/>
          </p:cNvSpPr>
          <p:nvPr>
            <p:ph type="title" hasCustomPrompt="1"/>
          </p:nvPr>
        </p:nvSpPr>
        <p:spPr>
          <a:xfrm>
            <a:off x="539999" y="548681"/>
            <a:ext cx="8820000" cy="341618"/>
          </a:xfrm>
        </p:spPr>
        <p:txBody>
          <a:bodyPr vert="horz" anchor="b">
            <a:spAutoFit/>
          </a:bodyPr>
          <a:lstStyle>
            <a:lvl1pPr rtl="0">
              <a:lnSpc>
                <a:spcPct val="90000"/>
              </a:lnSpc>
              <a:defRPr sz="1800">
                <a:solidFill>
                  <a:schemeClr val="tx2"/>
                </a:solidFill>
              </a:defRPr>
            </a:lvl1pPr>
          </a:lstStyle>
          <a:p>
            <a:r>
              <a:rPr lang="en-AU" noProof="0"/>
              <a:t>Contents</a:t>
            </a:r>
          </a:p>
        </p:txBody>
      </p:sp>
      <p:cxnSp>
        <p:nvCxnSpPr>
          <p:cNvPr id="14" name="Straight Connector 13">
            <a:extLst>
              <a:ext uri="{FF2B5EF4-FFF2-40B4-BE49-F238E27FC236}">
                <a16:creationId xmlns:a16="http://schemas.microsoft.com/office/drawing/2014/main" id="{E3C03009-60CE-50AE-3C74-4BB8FC57306B}"/>
              </a:ext>
            </a:extLst>
          </p:cNvPr>
          <p:cNvCxnSpPr>
            <a:cxnSpLocks/>
          </p:cNvCxnSpPr>
          <p:nvPr userDrawn="1"/>
        </p:nvCxnSpPr>
        <p:spPr>
          <a:xfrm>
            <a:off x="539999" y="980309"/>
            <a:ext cx="8820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067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s_V2">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24744"/>
            <a:ext cx="9906000" cy="5143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509321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Content Placeholder 1"/>
          <p:cNvSpPr>
            <a:spLocks noGrp="1"/>
          </p:cNvSpPr>
          <p:nvPr>
            <p:ph sz="quarter" idx="13" hasCustomPrompt="1"/>
          </p:nvPr>
        </p:nvSpPr>
        <p:spPr>
          <a:xfrm>
            <a:off x="539999" y="1268760"/>
            <a:ext cx="8820000" cy="4887491"/>
          </a:xfrm>
        </p:spPr>
        <p:txBody>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a:solidFill>
                  <a:schemeClr val="tx2"/>
                </a:solidFill>
              </a:defRPr>
            </a:lvl1pPr>
            <a:lvl2pPr marL="504000" indent="-252000" rtl="0">
              <a:spcAft>
                <a:spcPts val="600"/>
              </a:spcAft>
              <a:buClr>
                <a:schemeClr val="bg1"/>
              </a:buClr>
              <a:buFont typeface="Segoe UI" panose="020B0502040204020203" pitchFamily="34" charset="0"/>
              <a:buChar char="–"/>
              <a:defRPr sz="1200">
                <a:solidFill>
                  <a:schemeClr val="tx2"/>
                </a:solidFill>
              </a:defRPr>
            </a:lvl2pPr>
            <a:lvl3pPr marL="756000" indent="-252000" rtl="0">
              <a:spcAft>
                <a:spcPts val="600"/>
              </a:spcAft>
              <a:buClr>
                <a:schemeClr val="bg1"/>
              </a:buClr>
              <a:buFont typeface="Arial" panose="020B0604020202020204" pitchFamily="34" charset="0"/>
              <a:buChar char="•"/>
              <a:defRPr sz="1200">
                <a:solidFill>
                  <a:schemeClr val="tx2"/>
                </a:solidFill>
              </a:defRPr>
            </a:lvl3pPr>
            <a:lvl4pPr marL="809955" indent="0">
              <a:buClr>
                <a:schemeClr val="accent4"/>
              </a:buClr>
              <a:buFont typeface="+mj-lt"/>
              <a:buNone/>
              <a:defRPr/>
            </a:lvl4pPr>
          </a:lstStyle>
          <a:p>
            <a:pPr lvl="0"/>
            <a:r>
              <a:rPr lang="en-AU" noProof="0"/>
              <a:t>Insert table of contents</a:t>
            </a:r>
          </a:p>
          <a:p>
            <a:pPr lvl="1"/>
            <a:r>
              <a:rPr lang="en-AU" noProof="0"/>
              <a:t>Second line</a:t>
            </a:r>
          </a:p>
          <a:p>
            <a:pPr lvl="2"/>
            <a:r>
              <a:rPr lang="en-AU" noProof="0"/>
              <a:t>Third line</a:t>
            </a:r>
          </a:p>
        </p:txBody>
      </p:sp>
      <p:sp>
        <p:nvSpPr>
          <p:cNvPr id="13" name="Title 1">
            <a:extLst>
              <a:ext uri="{FF2B5EF4-FFF2-40B4-BE49-F238E27FC236}">
                <a16:creationId xmlns:a16="http://schemas.microsoft.com/office/drawing/2014/main" id="{131B934D-907E-C9FE-5568-1B58E3D535CE}"/>
              </a:ext>
            </a:extLst>
          </p:cNvPr>
          <p:cNvSpPr>
            <a:spLocks noGrp="1"/>
          </p:cNvSpPr>
          <p:nvPr>
            <p:ph type="title" hasCustomPrompt="1"/>
          </p:nvPr>
        </p:nvSpPr>
        <p:spPr>
          <a:xfrm>
            <a:off x="539999" y="548681"/>
            <a:ext cx="8820000" cy="341618"/>
          </a:xfrm>
        </p:spPr>
        <p:txBody>
          <a:bodyPr vert="horz" anchor="b">
            <a:spAutoFit/>
          </a:bodyPr>
          <a:lstStyle>
            <a:lvl1pPr rtl="0">
              <a:lnSpc>
                <a:spcPct val="90000"/>
              </a:lnSpc>
              <a:defRPr sz="1800">
                <a:solidFill>
                  <a:schemeClr val="tx2"/>
                </a:solidFill>
              </a:defRPr>
            </a:lvl1pPr>
          </a:lstStyle>
          <a:p>
            <a:r>
              <a:rPr lang="en-AU" noProof="0"/>
              <a:t>Contents</a:t>
            </a:r>
          </a:p>
        </p:txBody>
      </p:sp>
      <p:cxnSp>
        <p:nvCxnSpPr>
          <p:cNvPr id="14" name="Straight Connector 13">
            <a:extLst>
              <a:ext uri="{FF2B5EF4-FFF2-40B4-BE49-F238E27FC236}">
                <a16:creationId xmlns:a16="http://schemas.microsoft.com/office/drawing/2014/main" id="{E3C03009-60CE-50AE-3C74-4BB8FC57306B}"/>
              </a:ext>
            </a:extLst>
          </p:cNvPr>
          <p:cNvCxnSpPr>
            <a:cxnSpLocks/>
          </p:cNvCxnSpPr>
          <p:nvPr userDrawn="1"/>
        </p:nvCxnSpPr>
        <p:spPr>
          <a:xfrm>
            <a:off x="539999" y="980309"/>
            <a:ext cx="8820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6FBBB4E-D1DE-12F6-6640-9D524BC9C773}"/>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20" name="TextBox 19">
            <a:extLst>
              <a:ext uri="{FF2B5EF4-FFF2-40B4-BE49-F238E27FC236}">
                <a16:creationId xmlns:a16="http://schemas.microsoft.com/office/drawing/2014/main" id="{52D84F24-9854-56BF-C9E9-236C355B30CB}"/>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21" name="Graphic elements">
            <a:extLst>
              <a:ext uri="{FF2B5EF4-FFF2-40B4-BE49-F238E27FC236}">
                <a16:creationId xmlns:a16="http://schemas.microsoft.com/office/drawing/2014/main" id="{0F548CEA-F268-82E5-9CB0-2DE13FA17342}"/>
              </a:ext>
            </a:extLst>
          </p:cNvPr>
          <p:cNvGrpSpPr/>
          <p:nvPr userDrawn="1"/>
        </p:nvGrpSpPr>
        <p:grpSpPr>
          <a:xfrm>
            <a:off x="8355768" y="6080215"/>
            <a:ext cx="1555548" cy="777785"/>
            <a:chOff x="3532313" y="2524125"/>
            <a:chExt cx="8656007" cy="4328064"/>
          </a:xfrm>
        </p:grpSpPr>
        <p:sp>
          <p:nvSpPr>
            <p:cNvPr id="22" name="Freeform: Shape 21">
              <a:extLst>
                <a:ext uri="{FF2B5EF4-FFF2-40B4-BE49-F238E27FC236}">
                  <a16:creationId xmlns:a16="http://schemas.microsoft.com/office/drawing/2014/main" id="{427F12B7-6790-EFED-A678-B8027475EEED}"/>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3" name="Freeform: Shape 22">
              <a:extLst>
                <a:ext uri="{FF2B5EF4-FFF2-40B4-BE49-F238E27FC236}">
                  <a16:creationId xmlns:a16="http://schemas.microsoft.com/office/drawing/2014/main" id="{9AD0A7CE-6F1C-4065-445B-686D63262711}"/>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4" name="Freeform: Shape 23">
              <a:extLst>
                <a:ext uri="{FF2B5EF4-FFF2-40B4-BE49-F238E27FC236}">
                  <a16:creationId xmlns:a16="http://schemas.microsoft.com/office/drawing/2014/main" id="{3B2E1916-BFB4-F318-D59F-E05ABB5C3931}"/>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5" name="Freeform: Shape 24">
              <a:extLst>
                <a:ext uri="{FF2B5EF4-FFF2-40B4-BE49-F238E27FC236}">
                  <a16:creationId xmlns:a16="http://schemas.microsoft.com/office/drawing/2014/main" id="{C9B27873-12CA-9831-4899-88547A29A9B2}"/>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6" name="Slide Number Placeholder 5">
            <a:extLst>
              <a:ext uri="{FF2B5EF4-FFF2-40B4-BE49-F238E27FC236}">
                <a16:creationId xmlns:a16="http://schemas.microsoft.com/office/drawing/2014/main" id="{9AC8B6CC-E77C-4FBA-B91C-541938801D4E}"/>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39506873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Grey">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124744"/>
            <a:ext cx="9906000" cy="51438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608831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ntent Placeholder 1"/>
          <p:cNvSpPr>
            <a:spLocks noGrp="1"/>
          </p:cNvSpPr>
          <p:nvPr>
            <p:ph sz="quarter" idx="13" hasCustomPrompt="1"/>
          </p:nvPr>
        </p:nvSpPr>
        <p:spPr>
          <a:xfrm>
            <a:off x="540000" y="1268760"/>
            <a:ext cx="8820000" cy="4919389"/>
          </a:xfrm>
        </p:spPr>
        <p:txBody>
          <a:bodyPr/>
          <a:lstStyle>
            <a:lvl1pPr marL="252000" marR="0" indent="-252000" algn="l" defTabSz="914349" rtl="0" eaLnBrk="1" fontAlgn="auto" latinLnBrk="0" hangingPunct="1">
              <a:lnSpc>
                <a:spcPct val="100000"/>
              </a:lnSpc>
              <a:spcBef>
                <a:spcPts val="400"/>
              </a:spcBef>
              <a:spcAft>
                <a:spcPts val="600"/>
              </a:spcAft>
              <a:buClr>
                <a:schemeClr val="bg2"/>
              </a:buClr>
              <a:buSzTx/>
              <a:buFont typeface="Arial" panose="020B0604020202020204" pitchFamily="34" charset="0"/>
              <a:buChar char="•"/>
              <a:tabLst/>
              <a:defRPr sz="1200"/>
            </a:lvl1pPr>
            <a:lvl2pPr marL="504000" indent="-252000" rtl="0">
              <a:spcAft>
                <a:spcPts val="600"/>
              </a:spcAft>
              <a:buClr>
                <a:schemeClr val="bg2"/>
              </a:buClr>
              <a:buFont typeface="Segoe UI" panose="020B0502040204020203" pitchFamily="34" charset="0"/>
              <a:buChar char="–"/>
              <a:defRPr sz="1200"/>
            </a:lvl2pPr>
            <a:lvl3pPr marL="756000" indent="-252000" rtl="0">
              <a:spcAft>
                <a:spcPts val="600"/>
              </a:spcAft>
              <a:buClr>
                <a:schemeClr val="bg2"/>
              </a:buClr>
              <a:buFont typeface="Arial" panose="020B0604020202020204" pitchFamily="34" charset="0"/>
              <a:buChar char="•"/>
              <a:defRPr sz="1200"/>
            </a:lvl3pPr>
            <a:lvl4pPr marL="809955" indent="0">
              <a:buClr>
                <a:schemeClr val="accent4"/>
              </a:buClr>
              <a:buFont typeface="+mj-lt"/>
              <a:buNone/>
              <a:defRPr/>
            </a:lvl4pPr>
          </a:lstStyle>
          <a:p>
            <a:pPr lvl="0"/>
            <a:r>
              <a:rPr lang="en-AU" noProof="0"/>
              <a:t>Insert table of contents</a:t>
            </a:r>
          </a:p>
          <a:p>
            <a:pPr lvl="1"/>
            <a:r>
              <a:rPr lang="en-AU" noProof="0"/>
              <a:t>Second line</a:t>
            </a:r>
          </a:p>
          <a:p>
            <a:pPr lvl="2"/>
            <a:r>
              <a:rPr lang="en-AU" noProof="0"/>
              <a:t>Third line</a:t>
            </a:r>
          </a:p>
        </p:txBody>
      </p:sp>
      <p:sp>
        <p:nvSpPr>
          <p:cNvPr id="13" name="Title 1">
            <a:extLst>
              <a:ext uri="{FF2B5EF4-FFF2-40B4-BE49-F238E27FC236}">
                <a16:creationId xmlns:a16="http://schemas.microsoft.com/office/drawing/2014/main" id="{CDCB83E6-1DC4-BAE4-C071-65086FF2A8F3}"/>
              </a:ext>
            </a:extLst>
          </p:cNvPr>
          <p:cNvSpPr>
            <a:spLocks noGrp="1"/>
          </p:cNvSpPr>
          <p:nvPr>
            <p:ph type="title" hasCustomPrompt="1"/>
          </p:nvPr>
        </p:nvSpPr>
        <p:spPr>
          <a:xfrm>
            <a:off x="539999" y="548681"/>
            <a:ext cx="8820000" cy="341618"/>
          </a:xfrm>
        </p:spPr>
        <p:txBody>
          <a:bodyPr vert="horz" anchor="b">
            <a:spAutoFit/>
          </a:bodyPr>
          <a:lstStyle>
            <a:lvl1pPr rtl="0">
              <a:lnSpc>
                <a:spcPct val="90000"/>
              </a:lnSpc>
              <a:defRPr sz="1800">
                <a:solidFill>
                  <a:schemeClr val="tx2"/>
                </a:solidFill>
              </a:defRPr>
            </a:lvl1pPr>
          </a:lstStyle>
          <a:p>
            <a:r>
              <a:rPr lang="en-AU" noProof="0"/>
              <a:t>Contents</a:t>
            </a:r>
          </a:p>
        </p:txBody>
      </p:sp>
      <p:cxnSp>
        <p:nvCxnSpPr>
          <p:cNvPr id="14" name="Straight Connector 13">
            <a:extLst>
              <a:ext uri="{FF2B5EF4-FFF2-40B4-BE49-F238E27FC236}">
                <a16:creationId xmlns:a16="http://schemas.microsoft.com/office/drawing/2014/main" id="{3FB1B121-9C26-654D-787D-92A288A8A31A}"/>
              </a:ext>
            </a:extLst>
          </p:cNvPr>
          <p:cNvCxnSpPr>
            <a:cxnSpLocks/>
          </p:cNvCxnSpPr>
          <p:nvPr userDrawn="1"/>
        </p:nvCxnSpPr>
        <p:spPr>
          <a:xfrm>
            <a:off x="539999" y="980309"/>
            <a:ext cx="8820000"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5869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title">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F9B17D7-DE8A-C9AA-8E8D-01786E847CEA}"/>
              </a:ext>
            </a:extLst>
          </p:cNvPr>
          <p:cNvGraphicFramePr>
            <a:graphicFrameLocks noChangeAspect="1"/>
          </p:cNvGraphicFramePr>
          <p:nvPr userDrawn="1">
            <p:custDataLst>
              <p:tags r:id="rId2"/>
            </p:custDataLst>
            <p:extLst>
              <p:ext uri="{D42A27DB-BD31-4B8C-83A1-F6EECF244321}">
                <p14:modId xmlns:p14="http://schemas.microsoft.com/office/powerpoint/2010/main" val="10289369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7F9B17D7-DE8A-C9AA-8E8D-01786E847C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1"/>
          <p:cNvSpPr>
            <a:spLocks noGrp="1"/>
          </p:cNvSpPr>
          <p:nvPr>
            <p:ph type="title" hasCustomPrompt="1"/>
          </p:nvPr>
        </p:nvSpPr>
        <p:spPr>
          <a:xfrm>
            <a:off x="540000" y="548681"/>
            <a:ext cx="7836062"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grpSp>
        <p:nvGrpSpPr>
          <p:cNvPr id="4" name="Group 3">
            <a:extLst>
              <a:ext uri="{FF2B5EF4-FFF2-40B4-BE49-F238E27FC236}">
                <a16:creationId xmlns:a16="http://schemas.microsoft.com/office/drawing/2014/main" id="{2C883C5C-29AD-722C-2BA4-D71A735F0673}"/>
              </a:ext>
            </a:extLst>
          </p:cNvPr>
          <p:cNvGrpSpPr/>
          <p:nvPr userDrawn="1"/>
        </p:nvGrpSpPr>
        <p:grpSpPr>
          <a:xfrm>
            <a:off x="8627258" y="0"/>
            <a:ext cx="1282700" cy="6861958"/>
            <a:chOff x="11229975" y="1714500"/>
            <a:chExt cx="962025" cy="5143500"/>
          </a:xfrm>
        </p:grpSpPr>
        <p:sp>
          <p:nvSpPr>
            <p:cNvPr id="6" name="Freeform: Shape 5">
              <a:extLst>
                <a:ext uri="{FF2B5EF4-FFF2-40B4-BE49-F238E27FC236}">
                  <a16:creationId xmlns:a16="http://schemas.microsoft.com/office/drawing/2014/main" id="{02DC3626-81BE-710D-4D68-84AE67D71B45}"/>
                </a:ext>
              </a:extLst>
            </p:cNvPr>
            <p:cNvSpPr/>
            <p:nvPr/>
          </p:nvSpPr>
          <p:spPr>
            <a:xfrm>
              <a:off x="11229975" y="4286250"/>
              <a:ext cx="962025" cy="2571750"/>
            </a:xfrm>
            <a:custGeom>
              <a:avLst/>
              <a:gdLst>
                <a:gd name="connsiteX0" fmla="*/ 962025 w 962025"/>
                <a:gd name="connsiteY0" fmla="*/ 2571750 h 2571750"/>
                <a:gd name="connsiteX1" fmla="*/ 0 w 962025"/>
                <a:gd name="connsiteY1" fmla="*/ 2571750 h 2571750"/>
                <a:gd name="connsiteX2" fmla="*/ 960692 w 962025"/>
                <a:gd name="connsiteY2" fmla="*/ 0 h 2571750"/>
                <a:gd name="connsiteX3" fmla="*/ 962025 w 962025"/>
                <a:gd name="connsiteY3" fmla="*/ 2571750 h 2571750"/>
              </a:gdLst>
              <a:ahLst/>
              <a:cxnLst>
                <a:cxn ang="0">
                  <a:pos x="connsiteX0" y="connsiteY0"/>
                </a:cxn>
                <a:cxn ang="0">
                  <a:pos x="connsiteX1" y="connsiteY1"/>
                </a:cxn>
                <a:cxn ang="0">
                  <a:pos x="connsiteX2" y="connsiteY2"/>
                </a:cxn>
                <a:cxn ang="0">
                  <a:pos x="connsiteX3" y="connsiteY3"/>
                </a:cxn>
              </a:cxnLst>
              <a:rect l="l" t="t" r="r" b="b"/>
              <a:pathLst>
                <a:path w="962025" h="2571750">
                  <a:moveTo>
                    <a:pt x="962025" y="2571750"/>
                  </a:moveTo>
                  <a:lnTo>
                    <a:pt x="0" y="2571750"/>
                  </a:lnTo>
                  <a:lnTo>
                    <a:pt x="960692" y="0"/>
                  </a:lnTo>
                  <a:lnTo>
                    <a:pt x="962025" y="2571750"/>
                  </a:lnTo>
                  <a:close/>
                </a:path>
              </a:pathLst>
            </a:custGeom>
            <a:solidFill>
              <a:schemeClr val="accent1"/>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BA2E25F8-5768-5E7D-18A5-05456EF811FB}"/>
                </a:ext>
              </a:extLst>
            </p:cNvPr>
            <p:cNvSpPr/>
            <p:nvPr/>
          </p:nvSpPr>
          <p:spPr>
            <a:xfrm>
              <a:off x="11229975" y="1714500"/>
              <a:ext cx="962025" cy="2571750"/>
            </a:xfrm>
            <a:custGeom>
              <a:avLst/>
              <a:gdLst>
                <a:gd name="connsiteX0" fmla="*/ 962025 w 962025"/>
                <a:gd name="connsiteY0" fmla="*/ 0 h 2571750"/>
                <a:gd name="connsiteX1" fmla="*/ 0 w 962025"/>
                <a:gd name="connsiteY1" fmla="*/ 0 h 2571750"/>
                <a:gd name="connsiteX2" fmla="*/ 960692 w 962025"/>
                <a:gd name="connsiteY2" fmla="*/ 2571750 h 2571750"/>
                <a:gd name="connsiteX3" fmla="*/ 962025 w 962025"/>
                <a:gd name="connsiteY3" fmla="*/ 0 h 2571750"/>
              </a:gdLst>
              <a:ahLst/>
              <a:cxnLst>
                <a:cxn ang="0">
                  <a:pos x="connsiteX0" y="connsiteY0"/>
                </a:cxn>
                <a:cxn ang="0">
                  <a:pos x="connsiteX1" y="connsiteY1"/>
                </a:cxn>
                <a:cxn ang="0">
                  <a:pos x="connsiteX2" y="connsiteY2"/>
                </a:cxn>
                <a:cxn ang="0">
                  <a:pos x="connsiteX3" y="connsiteY3"/>
                </a:cxn>
              </a:cxnLst>
              <a:rect l="l" t="t" r="r" b="b"/>
              <a:pathLst>
                <a:path w="962025" h="2571750">
                  <a:moveTo>
                    <a:pt x="962025" y="0"/>
                  </a:moveTo>
                  <a:lnTo>
                    <a:pt x="0" y="0"/>
                  </a:lnTo>
                  <a:lnTo>
                    <a:pt x="960692" y="2571750"/>
                  </a:lnTo>
                  <a:lnTo>
                    <a:pt x="962025" y="0"/>
                  </a:lnTo>
                  <a:close/>
                </a:path>
              </a:pathLst>
            </a:custGeom>
            <a:solidFill>
              <a:schemeClr val="accent5"/>
            </a:solidFill>
            <a:ln w="9525" cap="flat">
              <a:noFill/>
              <a:prstDash val="solid"/>
              <a:miter/>
            </a:ln>
          </p:spPr>
          <p:txBody>
            <a:bodyPr rtlCol="0" anchor="ctr"/>
            <a:lstStyle/>
            <a:p>
              <a:endParaRPr lang="en-AU"/>
            </a:p>
          </p:txBody>
        </p:sp>
      </p:grpSp>
      <p:sp>
        <p:nvSpPr>
          <p:cNvPr id="5" name="TextBox 4"/>
          <p:cNvSpPr txBox="1"/>
          <p:nvPr userDrawn="1"/>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Text Placeholder 2"/>
          <p:cNvSpPr>
            <a:spLocks noGrp="1"/>
          </p:cNvSpPr>
          <p:nvPr>
            <p:ph type="body" sz="quarter" idx="10" hasCustomPrompt="1"/>
          </p:nvPr>
        </p:nvSpPr>
        <p:spPr>
          <a:xfrm>
            <a:off x="540000" y="6092325"/>
            <a:ext cx="7879605" cy="300037"/>
          </a:xfrm>
        </p:spPr>
        <p:txBody>
          <a:bodyPr anchor="ctr"/>
          <a:lstStyle>
            <a:lvl1pPr rtl="0">
              <a:defRPr sz="800">
                <a:solidFill>
                  <a:schemeClr val="tx1"/>
                </a:solidFill>
              </a:defRPr>
            </a:lvl1pPr>
          </a:lstStyle>
          <a:p>
            <a:pPr lvl="0"/>
            <a:r>
              <a:rPr lang="en-AU" noProof="0"/>
              <a:t>Source</a:t>
            </a:r>
          </a:p>
        </p:txBody>
      </p:sp>
      <p:cxnSp>
        <p:nvCxnSpPr>
          <p:cNvPr id="8" name="Straight Connector 7">
            <a:extLst>
              <a:ext uri="{FF2B5EF4-FFF2-40B4-BE49-F238E27FC236}">
                <a16:creationId xmlns:a16="http://schemas.microsoft.com/office/drawing/2014/main" id="{820A0974-16D5-3CB7-961E-B441D9BD508A}"/>
              </a:ext>
            </a:extLst>
          </p:cNvPr>
          <p:cNvCxnSpPr>
            <a:cxnSpLocks/>
          </p:cNvCxnSpPr>
          <p:nvPr userDrawn="1"/>
        </p:nvCxnSpPr>
        <p:spPr>
          <a:xfrm>
            <a:off x="539998" y="980309"/>
            <a:ext cx="783606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8960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nav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D217C-06F9-4DA1-8EBB-ABA72921A348}"/>
              </a:ext>
            </a:extLst>
          </p:cNvPr>
          <p:cNvSpPr/>
          <p:nvPr userDrawn="1"/>
        </p:nvSpPr>
        <p:spPr>
          <a:xfrm>
            <a:off x="0" y="1124744"/>
            <a:ext cx="9909958" cy="51932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2"/>
            </p:custDataLst>
            <p:extLst>
              <p:ext uri="{D42A27DB-BD31-4B8C-83A1-F6EECF244321}">
                <p14:modId xmlns:p14="http://schemas.microsoft.com/office/powerpoint/2010/main" val="125303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0" hasCustomPrompt="1"/>
          </p:nvPr>
        </p:nvSpPr>
        <p:spPr>
          <a:xfrm>
            <a:off x="539998" y="5824215"/>
            <a:ext cx="8251699" cy="300037"/>
          </a:xfrm>
        </p:spPr>
        <p:txBody>
          <a:bodyPr anchor="ctr"/>
          <a:lstStyle>
            <a:lvl1pPr rtl="0">
              <a:defRPr sz="800">
                <a:solidFill>
                  <a:schemeClr val="bg1"/>
                </a:solidFill>
              </a:defRPr>
            </a:lvl1pPr>
          </a:lstStyle>
          <a:p>
            <a:pPr lvl="0"/>
            <a:r>
              <a:rPr lang="en-AU" noProof="0"/>
              <a:t>Source</a:t>
            </a:r>
          </a:p>
        </p:txBody>
      </p:sp>
      <p:sp>
        <p:nvSpPr>
          <p:cNvPr id="6" name="Content Placeholder 3">
            <a:extLst>
              <a:ext uri="{FF2B5EF4-FFF2-40B4-BE49-F238E27FC236}">
                <a16:creationId xmlns:a16="http://schemas.microsoft.com/office/drawing/2014/main" id="{A35CCDC6-A406-4826-A6D6-A5DC45AFC171}"/>
              </a:ext>
            </a:extLst>
          </p:cNvPr>
          <p:cNvSpPr>
            <a:spLocks noGrp="1"/>
          </p:cNvSpPr>
          <p:nvPr>
            <p:ph sz="quarter" idx="15"/>
          </p:nvPr>
        </p:nvSpPr>
        <p:spPr>
          <a:xfrm>
            <a:off x="539998" y="1267969"/>
            <a:ext cx="8251699" cy="4465288"/>
          </a:xfrm>
        </p:spPr>
        <p:txBody>
          <a:bodyPr/>
          <a:lstStyle>
            <a:lvl1pPr rtl="0">
              <a:defRPr sz="1100">
                <a:solidFill>
                  <a:schemeClr val="bg1"/>
                </a:solidFill>
              </a:defRPr>
            </a:lvl1pPr>
            <a:lvl2pPr rtl="0">
              <a:defRPr sz="1100">
                <a:solidFill>
                  <a:schemeClr val="bg1"/>
                </a:solidFill>
              </a:defRPr>
            </a:lvl2pPr>
            <a:lvl3pPr rtl="0">
              <a:defRPr sz="1100">
                <a:solidFill>
                  <a:schemeClr val="bg1"/>
                </a:solidFill>
              </a:defRPr>
            </a:lvl3pPr>
            <a:lvl4pPr rtl="0">
              <a:defRPr sz="1100">
                <a:solidFill>
                  <a:schemeClr val="bg1"/>
                </a:solidFill>
              </a:defRPr>
            </a:lvl4pPr>
            <a:lvl5pPr rtl="0">
              <a:defRPr sz="11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Title 1">
            <a:extLst>
              <a:ext uri="{FF2B5EF4-FFF2-40B4-BE49-F238E27FC236}">
                <a16:creationId xmlns:a16="http://schemas.microsoft.com/office/drawing/2014/main" id="{4521E800-13A6-25D5-7D16-0D6748FF9363}"/>
              </a:ext>
            </a:extLst>
          </p:cNvPr>
          <p:cNvSpPr>
            <a:spLocks noGrp="1"/>
          </p:cNvSpPr>
          <p:nvPr>
            <p:ph type="title" hasCustomPrompt="1"/>
          </p:nvPr>
        </p:nvSpPr>
        <p:spPr>
          <a:xfrm>
            <a:off x="539998" y="548681"/>
            <a:ext cx="8251699"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8" name="Straight Connector 7">
            <a:extLst>
              <a:ext uri="{FF2B5EF4-FFF2-40B4-BE49-F238E27FC236}">
                <a16:creationId xmlns:a16="http://schemas.microsoft.com/office/drawing/2014/main" id="{634943E9-6522-137A-569A-87DA438D5958}"/>
              </a:ext>
            </a:extLst>
          </p:cNvPr>
          <p:cNvCxnSpPr>
            <a:cxnSpLocks/>
          </p:cNvCxnSpPr>
          <p:nvPr userDrawn="1"/>
        </p:nvCxnSpPr>
        <p:spPr>
          <a:xfrm>
            <a:off x="539998" y="980309"/>
            <a:ext cx="825169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82BA6E-CAA3-8344-A0AF-425A459F8A42}"/>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9498C920-F0CD-AA6F-63FC-56569A3A52EC}"/>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1" name="Graphic elements">
            <a:extLst>
              <a:ext uri="{FF2B5EF4-FFF2-40B4-BE49-F238E27FC236}">
                <a16:creationId xmlns:a16="http://schemas.microsoft.com/office/drawing/2014/main" id="{0CED8651-68EB-F51D-BB18-FBF0176E350A}"/>
              </a:ext>
            </a:extLst>
          </p:cNvPr>
          <p:cNvGrpSpPr/>
          <p:nvPr userDrawn="1"/>
        </p:nvGrpSpPr>
        <p:grpSpPr>
          <a:xfrm>
            <a:off x="8355768" y="6080215"/>
            <a:ext cx="1555548" cy="777785"/>
            <a:chOff x="3532313" y="2524125"/>
            <a:chExt cx="8656007" cy="4328064"/>
          </a:xfrm>
        </p:grpSpPr>
        <p:sp>
          <p:nvSpPr>
            <p:cNvPr id="12" name="Freeform: Shape 11">
              <a:extLst>
                <a:ext uri="{FF2B5EF4-FFF2-40B4-BE49-F238E27FC236}">
                  <a16:creationId xmlns:a16="http://schemas.microsoft.com/office/drawing/2014/main" id="{41D7248A-3853-E50C-D555-F4F392E84D93}"/>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3" name="Freeform: Shape 12">
              <a:extLst>
                <a:ext uri="{FF2B5EF4-FFF2-40B4-BE49-F238E27FC236}">
                  <a16:creationId xmlns:a16="http://schemas.microsoft.com/office/drawing/2014/main" id="{012C53C6-66BB-3B3F-95AB-AE28A969AA91}"/>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DE702F51-4A7D-A163-25FF-6FE4D24A2718}"/>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A4E1BDB9-821C-0755-79D3-A7F06C0BFAA3}"/>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1" name="Slide Number Placeholder 5">
            <a:extLst>
              <a:ext uri="{FF2B5EF4-FFF2-40B4-BE49-F238E27FC236}">
                <a16:creationId xmlns:a16="http://schemas.microsoft.com/office/drawing/2014/main" id="{058D7E3A-BB32-775A-A1E6-F55EE597B002}"/>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spTree>
    <p:extLst>
      <p:ext uri="{BB962C8B-B14F-4D97-AF65-F5344CB8AC3E}">
        <p14:creationId xmlns:p14="http://schemas.microsoft.com/office/powerpoint/2010/main" val="244066415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_gre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F6D217C-06F9-4DA1-8EBB-ABA72921A348}"/>
              </a:ext>
            </a:extLst>
          </p:cNvPr>
          <p:cNvSpPr/>
          <p:nvPr userDrawn="1"/>
        </p:nvSpPr>
        <p:spPr>
          <a:xfrm>
            <a:off x="0" y="1124744"/>
            <a:ext cx="9909958" cy="5193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rtl="0" eaLnBrk="1"/>
            <a:endParaRPr lang="en-AU" noProof="0"/>
          </a:p>
        </p:txBody>
      </p:sp>
      <p:graphicFrame>
        <p:nvGraphicFramePr>
          <p:cNvPr id="2" name="Object 1" hidden="1">
            <a:extLst>
              <a:ext uri="{FF2B5EF4-FFF2-40B4-BE49-F238E27FC236}">
                <a16:creationId xmlns:a16="http://schemas.microsoft.com/office/drawing/2014/main" id="{E22069E8-A867-4B56-A5E9-6DECD072F9E2}"/>
              </a:ext>
            </a:extLst>
          </p:cNvPr>
          <p:cNvGraphicFramePr>
            <a:graphicFrameLocks noChangeAspect="1"/>
          </p:cNvGraphicFramePr>
          <p:nvPr userDrawn="1">
            <p:custDataLst>
              <p:tags r:id="rId2"/>
            </p:custDataLst>
            <p:extLst>
              <p:ext uri="{D42A27DB-BD31-4B8C-83A1-F6EECF244321}">
                <p14:modId xmlns:p14="http://schemas.microsoft.com/office/powerpoint/2010/main" val="12530359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E22069E8-A867-4B56-A5E9-6DECD072F9E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sz="quarter" idx="10" hasCustomPrompt="1"/>
          </p:nvPr>
        </p:nvSpPr>
        <p:spPr>
          <a:xfrm>
            <a:off x="539998" y="5824215"/>
            <a:ext cx="8251699" cy="300037"/>
          </a:xfrm>
        </p:spPr>
        <p:txBody>
          <a:bodyPr anchor="ctr"/>
          <a:lstStyle>
            <a:lvl1pPr rtl="0">
              <a:defRPr sz="800">
                <a:solidFill>
                  <a:schemeClr val="tx2"/>
                </a:solidFill>
              </a:defRPr>
            </a:lvl1pPr>
          </a:lstStyle>
          <a:p>
            <a:pPr lvl="0"/>
            <a:r>
              <a:rPr lang="en-AU" noProof="0"/>
              <a:t>Source</a:t>
            </a:r>
          </a:p>
        </p:txBody>
      </p:sp>
      <p:sp>
        <p:nvSpPr>
          <p:cNvPr id="6" name="Content Placeholder 3">
            <a:extLst>
              <a:ext uri="{FF2B5EF4-FFF2-40B4-BE49-F238E27FC236}">
                <a16:creationId xmlns:a16="http://schemas.microsoft.com/office/drawing/2014/main" id="{A35CCDC6-A406-4826-A6D6-A5DC45AFC171}"/>
              </a:ext>
            </a:extLst>
          </p:cNvPr>
          <p:cNvSpPr>
            <a:spLocks noGrp="1"/>
          </p:cNvSpPr>
          <p:nvPr>
            <p:ph sz="quarter" idx="15"/>
          </p:nvPr>
        </p:nvSpPr>
        <p:spPr>
          <a:xfrm>
            <a:off x="539998" y="1267969"/>
            <a:ext cx="8251699" cy="4465288"/>
          </a:xfrm>
        </p:spPr>
        <p:txBody>
          <a:bodyPr/>
          <a:lstStyle>
            <a:lvl1pPr rtl="0">
              <a:defRPr sz="1100">
                <a:solidFill>
                  <a:schemeClr val="tx2"/>
                </a:solidFill>
              </a:defRPr>
            </a:lvl1pPr>
            <a:lvl2pPr rtl="0">
              <a:defRPr sz="1100">
                <a:solidFill>
                  <a:schemeClr val="tx2"/>
                </a:solidFill>
              </a:defRPr>
            </a:lvl2pPr>
            <a:lvl3pPr rtl="0">
              <a:defRPr sz="1100">
                <a:solidFill>
                  <a:schemeClr val="tx2"/>
                </a:solidFill>
              </a:defRPr>
            </a:lvl3pPr>
            <a:lvl4pPr rtl="0">
              <a:defRPr sz="1100">
                <a:solidFill>
                  <a:schemeClr val="tx2"/>
                </a:solidFill>
              </a:defRPr>
            </a:lvl4pPr>
            <a:lvl5pPr rtl="0">
              <a:defRPr sz="11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4" name="Title 1">
            <a:extLst>
              <a:ext uri="{FF2B5EF4-FFF2-40B4-BE49-F238E27FC236}">
                <a16:creationId xmlns:a16="http://schemas.microsoft.com/office/drawing/2014/main" id="{4521E800-13A6-25D5-7D16-0D6748FF9363}"/>
              </a:ext>
            </a:extLst>
          </p:cNvPr>
          <p:cNvSpPr>
            <a:spLocks noGrp="1"/>
          </p:cNvSpPr>
          <p:nvPr>
            <p:ph type="title" hasCustomPrompt="1"/>
          </p:nvPr>
        </p:nvSpPr>
        <p:spPr>
          <a:xfrm>
            <a:off x="539998" y="548681"/>
            <a:ext cx="8251699" cy="341618"/>
          </a:xfrm>
        </p:spPr>
        <p:txBody>
          <a:bodyPr vert="horz" anchor="b"/>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noProof="0"/>
              <a:t>Introduction</a:t>
            </a:r>
          </a:p>
        </p:txBody>
      </p:sp>
      <p:cxnSp>
        <p:nvCxnSpPr>
          <p:cNvPr id="8" name="Straight Connector 7">
            <a:extLst>
              <a:ext uri="{FF2B5EF4-FFF2-40B4-BE49-F238E27FC236}">
                <a16:creationId xmlns:a16="http://schemas.microsoft.com/office/drawing/2014/main" id="{634943E9-6522-137A-569A-87DA438D5958}"/>
              </a:ext>
            </a:extLst>
          </p:cNvPr>
          <p:cNvCxnSpPr>
            <a:cxnSpLocks/>
          </p:cNvCxnSpPr>
          <p:nvPr userDrawn="1"/>
        </p:nvCxnSpPr>
        <p:spPr>
          <a:xfrm>
            <a:off x="539998" y="980309"/>
            <a:ext cx="825169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77487EB7-AE92-5F79-6E1F-97BDE6E585C7}"/>
              </a:ext>
            </a:extLst>
          </p:cNvPr>
          <p:cNvGrpSpPr/>
          <p:nvPr userDrawn="1"/>
        </p:nvGrpSpPr>
        <p:grpSpPr>
          <a:xfrm>
            <a:off x="8355768" y="6080215"/>
            <a:ext cx="1555548" cy="777785"/>
            <a:chOff x="8355768" y="6080215"/>
            <a:chExt cx="1555548" cy="777785"/>
          </a:xfrm>
        </p:grpSpPr>
        <p:sp>
          <p:nvSpPr>
            <p:cNvPr id="9" name="TextBox 8">
              <a:extLst>
                <a:ext uri="{FF2B5EF4-FFF2-40B4-BE49-F238E27FC236}">
                  <a16:creationId xmlns:a16="http://schemas.microsoft.com/office/drawing/2014/main" id="{C814A1BB-3334-016A-9F1C-21BD251457C7}"/>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E6FB17C8-2B21-4EBF-2C33-8DA5F9093B9A}"/>
                </a:ext>
              </a:extLst>
            </p:cNvPr>
            <p:cNvSpPr txBox="1"/>
            <p:nvPr userDrawn="1"/>
          </p:nvSpPr>
          <p:spPr>
            <a:xfrm>
              <a:off x="8627292"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11" name="Graphic elements">
              <a:extLst>
                <a:ext uri="{FF2B5EF4-FFF2-40B4-BE49-F238E27FC236}">
                  <a16:creationId xmlns:a16="http://schemas.microsoft.com/office/drawing/2014/main" id="{FD330FA6-DC15-3487-7093-FE4A7A2F39D2}"/>
                </a:ext>
              </a:extLst>
            </p:cNvPr>
            <p:cNvGrpSpPr/>
            <p:nvPr userDrawn="1"/>
          </p:nvGrpSpPr>
          <p:grpSpPr>
            <a:xfrm>
              <a:off x="8355768" y="6080215"/>
              <a:ext cx="1555548" cy="777785"/>
              <a:chOff x="3532313" y="2524125"/>
              <a:chExt cx="8656007" cy="4328064"/>
            </a:xfrm>
          </p:grpSpPr>
          <p:sp>
            <p:nvSpPr>
              <p:cNvPr id="12" name="Freeform: Shape 11">
                <a:extLst>
                  <a:ext uri="{FF2B5EF4-FFF2-40B4-BE49-F238E27FC236}">
                    <a16:creationId xmlns:a16="http://schemas.microsoft.com/office/drawing/2014/main" id="{D6CEE269-DAC7-2ECD-D0A7-5150BA9B9884}"/>
                  </a:ext>
                </a:extLst>
              </p:cNvPr>
              <p:cNvSpPr/>
              <p:nvPr/>
            </p:nvSpPr>
            <p:spPr>
              <a:xfrm rot="18900000">
                <a:off x="6330086" y="3157918"/>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rgbClr val="87189D"/>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3" name="Freeform: Shape 12">
                <a:extLst>
                  <a:ext uri="{FF2B5EF4-FFF2-40B4-BE49-F238E27FC236}">
                    <a16:creationId xmlns:a16="http://schemas.microsoft.com/office/drawing/2014/main" id="{F62CE445-3BFA-E061-6877-C0BBEDCE901D}"/>
                  </a:ext>
                </a:extLst>
              </p:cNvPr>
              <p:cNvSpPr/>
              <p:nvPr/>
            </p:nvSpPr>
            <p:spPr>
              <a:xfrm>
                <a:off x="10024288"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17" name="Freeform: Shape 16">
                <a:extLst>
                  <a:ext uri="{FF2B5EF4-FFF2-40B4-BE49-F238E27FC236}">
                    <a16:creationId xmlns:a16="http://schemas.microsoft.com/office/drawing/2014/main" id="{9BE19E1D-3682-A736-91CC-93D577DB59C1}"/>
                  </a:ext>
                </a:extLst>
              </p:cNvPr>
              <p:cNvSpPr/>
              <p:nvPr/>
            </p:nvSpPr>
            <p:spPr>
              <a:xfrm>
                <a:off x="3532313" y="4688157"/>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rgbClr val="D0A3D7"/>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sp>
            <p:nvSpPr>
              <p:cNvPr id="20" name="Freeform: Shape 19">
                <a:extLst>
                  <a:ext uri="{FF2B5EF4-FFF2-40B4-BE49-F238E27FC236}">
                    <a16:creationId xmlns:a16="http://schemas.microsoft.com/office/drawing/2014/main" id="{A671DF4B-1D6E-C39E-EA09-FF4D8DEAD520}"/>
                  </a:ext>
                </a:extLst>
              </p:cNvPr>
              <p:cNvSpPr/>
              <p:nvPr/>
            </p:nvSpPr>
            <p:spPr>
              <a:xfrm>
                <a:off x="7860256"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rgbClr val="AD5FB9"/>
              </a:solidFill>
              <a:ln w="12096"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endParaRPr>
              </a:p>
            </p:txBody>
          </p:sp>
        </p:grpSp>
        <p:sp>
          <p:nvSpPr>
            <p:cNvPr id="21" name="Slide Number Placeholder 5">
              <a:extLst>
                <a:ext uri="{FF2B5EF4-FFF2-40B4-BE49-F238E27FC236}">
                  <a16:creationId xmlns:a16="http://schemas.microsoft.com/office/drawing/2014/main" id="{4C78D134-F7C9-6B7F-94AF-5E634D81B413}"/>
                </a:ext>
              </a:extLst>
            </p:cNvPr>
            <p:cNvSpPr txBox="1">
              <a:spLocks/>
            </p:cNvSpPr>
            <p:nvPr userDrawn="1"/>
          </p:nvSpPr>
          <p:spPr>
            <a:xfrm>
              <a:off x="8912168" y="6271851"/>
              <a:ext cx="441063" cy="365125"/>
            </a:xfrm>
            <a:prstGeom prst="rect">
              <a:avLst/>
            </a:prstGeom>
          </p:spPr>
          <p:txBody>
            <a:bodyPr anchor="ctr" anchorCtr="0"/>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E4E047A3-478C-4E7E-BF3D-3786245819C0}" type="slidenum">
                <a:rPr kumimoji="0" lang="en-AU" sz="1200" b="0" i="0" u="none" strike="noStrike" kern="1200" cap="none" spc="0" normalizeH="0" baseline="0" noProof="0" smtClean="0">
                  <a:ln>
                    <a:noFill/>
                  </a:ln>
                  <a:solidFill>
                    <a:prstClr val="white"/>
                  </a:solidFill>
                  <a:effectLst/>
                  <a:uLnTx/>
                  <a:uFillTx/>
                  <a:latin typeface="VIC"/>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AU" sz="1200" b="0" i="0" u="none" strike="noStrike" kern="1200" cap="none" spc="0" normalizeH="0" baseline="0" noProof="0">
                <a:ln>
                  <a:noFill/>
                </a:ln>
                <a:solidFill>
                  <a:prstClr val="white"/>
                </a:solidFill>
                <a:effectLst/>
                <a:uLnTx/>
                <a:uFillTx/>
                <a:latin typeface="VIC"/>
                <a:ea typeface="+mn-ea"/>
                <a:cs typeface="+mn-cs"/>
              </a:endParaRPr>
            </a:p>
          </p:txBody>
        </p:sp>
      </p:grpSp>
    </p:spTree>
    <p:extLst>
      <p:ext uri="{BB962C8B-B14F-4D97-AF65-F5344CB8AC3E}">
        <p14:creationId xmlns:p14="http://schemas.microsoft.com/office/powerpoint/2010/main" val="341299497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7"/>
            </p:custDataLst>
            <p:extLst>
              <p:ext uri="{D42A27DB-BD31-4B8C-83A1-F6EECF244321}">
                <p14:modId xmlns:p14="http://schemas.microsoft.com/office/powerpoint/2010/main" val="607887213"/>
              </p:ext>
            </p:extLst>
          </p:nvPr>
        </p:nvGraphicFramePr>
        <p:xfrm>
          <a:off x="1590" y="1589"/>
          <a:ext cx="1587" cy="1587"/>
        </p:xfrm>
        <a:graphic>
          <a:graphicData uri="http://schemas.openxmlformats.org/presentationml/2006/ole">
            <mc:AlternateContent xmlns:mc="http://schemas.openxmlformats.org/markup-compatibility/2006">
              <mc:Choice xmlns:v="urn:schemas-microsoft-com:vml" Requires="v">
                <p:oleObj name="think-cell Slide" r:id="rId28" imgW="270" imgH="270" progId="TCLayout.ActiveDocument.1">
                  <p:embed/>
                </p:oleObj>
              </mc:Choice>
              <mc:Fallback>
                <p:oleObj name="think-cell Slide" r:id="rId28" imgW="270" imgH="270" progId="TCLayout.ActiveDocument.1">
                  <p:embed/>
                  <p:pic>
                    <p:nvPicPr>
                      <p:cNvPr id="4" name="Object 3" hidden="1"/>
                      <p:cNvPicPr/>
                      <p:nvPr/>
                    </p:nvPicPr>
                    <p:blipFill>
                      <a:blip r:embed="rId29"/>
                      <a:stretch>
                        <a:fillRect/>
                      </a:stretch>
                    </p:blipFill>
                    <p:spPr>
                      <a:xfrm>
                        <a:off x="1590" y="1589"/>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540215" y="403200"/>
            <a:ext cx="8824911" cy="400095"/>
          </a:xfrm>
          <a:prstGeom prst="rect">
            <a:avLst/>
          </a:prstGeom>
        </p:spPr>
        <p:txBody>
          <a:bodyPr vert="horz" lIns="0" tIns="45713" rIns="0" bIns="45713" rtlCol="0" anchor="t" anchorCtr="0">
            <a:spAutoFit/>
          </a:bodyPr>
          <a:lstStyle/>
          <a:p>
            <a:r>
              <a:rPr lang="en-AU" noProof="0"/>
              <a:t>Governing thought</a:t>
            </a:r>
          </a:p>
        </p:txBody>
      </p:sp>
      <p:sp>
        <p:nvSpPr>
          <p:cNvPr id="3" name="Text Placeholder 2"/>
          <p:cNvSpPr>
            <a:spLocks noGrp="1"/>
          </p:cNvSpPr>
          <p:nvPr>
            <p:ph type="body" idx="1"/>
          </p:nvPr>
        </p:nvSpPr>
        <p:spPr>
          <a:xfrm>
            <a:off x="540000" y="1845192"/>
            <a:ext cx="8823600" cy="4030009"/>
          </a:xfrm>
          <a:prstGeom prst="rect">
            <a:avLst/>
          </a:prstGeom>
        </p:spPr>
        <p:txBody>
          <a:bodyPr vert="horz" lIns="0" tIns="45713" rIns="0" bIns="45713" rtlCol="0">
            <a:noAutofit/>
          </a:bodyPr>
          <a:lstStyle/>
          <a:p>
            <a:pPr lvl="0"/>
            <a:r>
              <a:rPr lang="en-AU" noProof="0"/>
              <a:t>Body</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 level</a:t>
            </a:r>
          </a:p>
        </p:txBody>
      </p:sp>
      <p:sp>
        <p:nvSpPr>
          <p:cNvPr id="6" name="TextBox 5">
            <a:extLst>
              <a:ext uri="{FF2B5EF4-FFF2-40B4-BE49-F238E27FC236}">
                <a16:creationId xmlns:a16="http://schemas.microsoft.com/office/drawing/2014/main" id="{017A0ACE-887C-27B5-42FC-D76D756D5992}"/>
              </a:ext>
            </a:extLst>
          </p:cNvPr>
          <p:cNvSpPr txBox="1"/>
          <p:nvPr userDrawn="1">
            <p:extLst>
              <p:ext uri="{1162E1C5-73C7-4A58-AE30-91384D911F3F}">
                <p184:classification xmlns:p184="http://schemas.microsoft.com/office/powerpoint/2018/4/main" val="ftr"/>
              </p:ext>
            </p:extLst>
          </p:nvPr>
        </p:nvSpPr>
        <p:spPr>
          <a:xfrm>
            <a:off x="63500" y="6626860"/>
            <a:ext cx="534988" cy="167640"/>
          </a:xfrm>
          <a:prstGeom prst="rect">
            <a:avLst/>
          </a:prstGeom>
        </p:spPr>
        <p:txBody>
          <a:bodyPr horzOverflow="overflow" lIns="0" tIns="0" rIns="0" bIns="0">
            <a:spAutoFit/>
          </a:bodyPr>
          <a:lstStyle/>
          <a:p>
            <a:pPr algn="l"/>
            <a:r>
              <a:rPr lang="en-AU" sz="1100">
                <a:solidFill>
                  <a:srgbClr val="000000">
                    <a:alpha val="50000"/>
                  </a:srgbClr>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71333180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04" r:id="rId3"/>
    <p:sldLayoutId id="2147483684" r:id="rId4"/>
    <p:sldLayoutId id="2147483791" r:id="rId5"/>
    <p:sldLayoutId id="2147483685" r:id="rId6"/>
    <p:sldLayoutId id="2147483672" r:id="rId7"/>
    <p:sldLayoutId id="2147483781" r:id="rId8"/>
    <p:sldLayoutId id="2147483787" r:id="rId9"/>
    <p:sldLayoutId id="2147483789" r:id="rId10"/>
    <p:sldLayoutId id="2147483786" r:id="rId11"/>
    <p:sldLayoutId id="2147483771" r:id="rId12"/>
    <p:sldLayoutId id="2147483790" r:id="rId13"/>
    <p:sldLayoutId id="2147483772" r:id="rId14"/>
    <p:sldLayoutId id="2147483792" r:id="rId15"/>
    <p:sldLayoutId id="2147483692" r:id="rId16"/>
    <p:sldLayoutId id="2147483725" r:id="rId17"/>
    <p:sldLayoutId id="2147483726" r:id="rId18"/>
    <p:sldLayoutId id="2147483755" r:id="rId19"/>
    <p:sldLayoutId id="2147483745" r:id="rId20"/>
    <p:sldLayoutId id="2147483760" r:id="rId21"/>
    <p:sldLayoutId id="2147483763" r:id="rId22"/>
    <p:sldLayoutId id="2147483676" r:id="rId23"/>
    <p:sldLayoutId id="2147483687" r:id="rId24"/>
    <p:sldLayoutId id="2147483788" r:id="rId25"/>
  </p:sldLayoutIdLst>
  <p:hf sldNum="0" hdr="0" ftr="0" dt="0"/>
  <p:txStyles>
    <p:titleStyle>
      <a:lvl1pPr algn="l" defTabSz="914349" rtl="0" eaLnBrk="1" latinLnBrk="0" hangingPunct="1">
        <a:lnSpc>
          <a:spcPct val="100000"/>
        </a:lnSpc>
        <a:spcBef>
          <a:spcPct val="0"/>
        </a:spcBef>
        <a:buNone/>
        <a:defRPr sz="2000" kern="1200" baseline="0">
          <a:solidFill>
            <a:schemeClr val="bg2"/>
          </a:solidFill>
          <a:latin typeface="+mn-lt"/>
          <a:ea typeface="+mj-ea"/>
          <a:cs typeface="+mj-cs"/>
        </a:defRPr>
      </a:lvl1pPr>
    </p:titleStyle>
    <p:bodyStyle>
      <a:lvl1pPr marL="0" indent="0" algn="l" defTabSz="914349" rtl="0" eaLnBrk="1" latinLnBrk="0" hangingPunct="1">
        <a:spcBef>
          <a:spcPts val="1200"/>
        </a:spcBef>
        <a:buFont typeface="Arial" pitchFamily="34" charset="0"/>
        <a:buNone/>
        <a:defRPr sz="1400" kern="1200" spc="0">
          <a:solidFill>
            <a:schemeClr val="bg2"/>
          </a:solidFill>
          <a:latin typeface="+mn-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9" rtl="0" eaLnBrk="1" latinLnBrk="0" hangingPunct="1">
        <a:defRPr sz="1800" kern="1200">
          <a:solidFill>
            <a:schemeClr val="tx1"/>
          </a:solidFill>
          <a:latin typeface="+mn-lt"/>
          <a:ea typeface="+mn-ea"/>
          <a:cs typeface="+mn-cs"/>
        </a:defRPr>
      </a:lvl1pPr>
      <a:lvl2pPr marL="457174" algn="l" defTabSz="914349" rtl="0" eaLnBrk="1" latinLnBrk="0" hangingPunct="1">
        <a:defRPr sz="1800" kern="1200">
          <a:solidFill>
            <a:schemeClr val="tx1"/>
          </a:solidFill>
          <a:latin typeface="+mn-lt"/>
          <a:ea typeface="+mn-ea"/>
          <a:cs typeface="+mn-cs"/>
        </a:defRPr>
      </a:lvl2pPr>
      <a:lvl3pPr marL="914349" algn="l" defTabSz="914349" rtl="0" eaLnBrk="1" latinLnBrk="0" hangingPunct="1">
        <a:defRPr sz="1800" kern="1200">
          <a:solidFill>
            <a:schemeClr val="tx1"/>
          </a:solidFill>
          <a:latin typeface="+mn-lt"/>
          <a:ea typeface="+mn-ea"/>
          <a:cs typeface="+mn-cs"/>
        </a:defRPr>
      </a:lvl3pPr>
      <a:lvl4pPr marL="1371523" algn="l" defTabSz="914349" rtl="0" eaLnBrk="1" latinLnBrk="0" hangingPunct="1">
        <a:defRPr sz="1800" kern="1200">
          <a:solidFill>
            <a:schemeClr val="tx1"/>
          </a:solidFill>
          <a:latin typeface="+mn-lt"/>
          <a:ea typeface="+mn-ea"/>
          <a:cs typeface="+mn-cs"/>
        </a:defRPr>
      </a:lvl4pPr>
      <a:lvl5pPr marL="1828697" algn="l" defTabSz="914349" rtl="0" eaLnBrk="1" latinLnBrk="0" hangingPunct="1">
        <a:defRPr sz="1800" kern="1200">
          <a:solidFill>
            <a:schemeClr val="tx1"/>
          </a:solidFill>
          <a:latin typeface="+mn-lt"/>
          <a:ea typeface="+mn-ea"/>
          <a:cs typeface="+mn-cs"/>
        </a:defRPr>
      </a:lvl5pPr>
      <a:lvl6pPr marL="2285872" algn="l" defTabSz="914349" rtl="0" eaLnBrk="1" latinLnBrk="0" hangingPunct="1">
        <a:defRPr sz="1800" kern="1200">
          <a:solidFill>
            <a:schemeClr val="tx1"/>
          </a:solidFill>
          <a:latin typeface="+mn-lt"/>
          <a:ea typeface="+mn-ea"/>
          <a:cs typeface="+mn-cs"/>
        </a:defRPr>
      </a:lvl6pPr>
      <a:lvl7pPr marL="2743046" algn="l" defTabSz="914349" rtl="0" eaLnBrk="1" latinLnBrk="0" hangingPunct="1">
        <a:defRPr sz="1800" kern="1200">
          <a:solidFill>
            <a:schemeClr val="tx1"/>
          </a:solidFill>
          <a:latin typeface="+mn-lt"/>
          <a:ea typeface="+mn-ea"/>
          <a:cs typeface="+mn-cs"/>
        </a:defRPr>
      </a:lvl7pPr>
      <a:lvl8pPr marL="3200221" algn="l" defTabSz="914349" rtl="0" eaLnBrk="1" latinLnBrk="0" hangingPunct="1">
        <a:defRPr sz="1800" kern="1200">
          <a:solidFill>
            <a:schemeClr val="tx1"/>
          </a:solidFill>
          <a:latin typeface="+mn-lt"/>
          <a:ea typeface="+mn-ea"/>
          <a:cs typeface="+mn-cs"/>
        </a:defRPr>
      </a:lvl8pPr>
      <a:lvl9pPr marL="3657395" algn="l" defTabSz="91434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 Id="rId5" Type="http://schemas.openxmlformats.org/officeDocument/2006/relationships/image" Target="../media/image2.emf"/><Relationship Id="rId4" Type="http://schemas.openxmlformats.org/officeDocument/2006/relationships/oleObject" Target="../embeddings/oleObject27.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4.xml"/><Relationship Id="rId1" Type="http://schemas.openxmlformats.org/officeDocument/2006/relationships/tags" Target="../tags/tag34.xml"/><Relationship Id="rId4" Type="http://schemas.openxmlformats.org/officeDocument/2006/relationships/image" Target="../media/image10.emf"/></Relationships>
</file>

<file path=ppt/slides/_rels/slide100.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4.xml"/><Relationship Id="rId1" Type="http://schemas.openxmlformats.org/officeDocument/2006/relationships/tags" Target="../tags/tag115.xml"/><Relationship Id="rId4" Type="http://schemas.openxmlformats.org/officeDocument/2006/relationships/image" Target="../media/image8.emf"/></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116.xml"/><Relationship Id="rId5" Type="http://schemas.openxmlformats.org/officeDocument/2006/relationships/image" Target="../media/image8.emf"/><Relationship Id="rId4" Type="http://schemas.openxmlformats.org/officeDocument/2006/relationships/oleObject" Target="../embeddings/oleObject101.bin"/></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6.xml"/><Relationship Id="rId1" Type="http://schemas.openxmlformats.org/officeDocument/2006/relationships/tags" Target="../tags/tag117.xml"/><Relationship Id="rId4" Type="http://schemas.openxmlformats.org/officeDocument/2006/relationships/image" Target="../media/image9.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4.xml"/><Relationship Id="rId1" Type="http://schemas.openxmlformats.org/officeDocument/2006/relationships/tags" Target="../tags/tag35.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tags" Target="../tags/tag36.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10.emf"/><Relationship Id="rId4" Type="http://schemas.openxmlformats.org/officeDocument/2006/relationships/oleObject" Target="../embeddings/oleObject3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38.xml"/><Relationship Id="rId5" Type="http://schemas.openxmlformats.org/officeDocument/2006/relationships/image" Target="../media/image8.emf"/><Relationship Id="rId4"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tags" Target="../tags/tag39.xml"/><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2.xml"/><Relationship Id="rId1" Type="http://schemas.openxmlformats.org/officeDocument/2006/relationships/tags" Target="../tags/tag40.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tags" Target="../tags/tag41.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42.xml"/><Relationship Id="rId5" Type="http://schemas.openxmlformats.org/officeDocument/2006/relationships/image" Target="../media/image8.emf"/><Relationship Id="rId4" Type="http://schemas.openxmlformats.org/officeDocument/2006/relationships/oleObject" Target="../embeddings/oleObject4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3.xml"/><Relationship Id="rId6" Type="http://schemas.openxmlformats.org/officeDocument/2006/relationships/hyperlink" Target="https://service.vic.gov.au/about-us/service-victoria-customer-service-standards" TargetMode="External"/><Relationship Id="rId5" Type="http://schemas.openxmlformats.org/officeDocument/2006/relationships/image" Target="../media/image8.emf"/><Relationship Id="rId4" Type="http://schemas.openxmlformats.org/officeDocument/2006/relationships/oleObject" Target="../embeddings/oleObject4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44.xml"/><Relationship Id="rId5" Type="http://schemas.openxmlformats.org/officeDocument/2006/relationships/image" Target="../media/image8.emf"/><Relationship Id="rId4" Type="http://schemas.openxmlformats.org/officeDocument/2006/relationships/oleObject" Target="../embeddings/oleObject43.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slide" Target="slide78.xml"/><Relationship Id="rId7" Type="http://schemas.openxmlformats.org/officeDocument/2006/relationships/slide" Target="slide7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1.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6.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tags" Target="../tags/tag47.xml"/><Relationship Id="rId4" Type="http://schemas.openxmlformats.org/officeDocument/2006/relationships/image" Target="../media/image7.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48.xml"/><Relationship Id="rId5" Type="http://schemas.openxmlformats.org/officeDocument/2006/relationships/image" Target="../media/image7.emf"/><Relationship Id="rId4" Type="http://schemas.openxmlformats.org/officeDocument/2006/relationships/oleObject" Target="../embeddings/oleObject47.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49.xml"/><Relationship Id="rId5" Type="http://schemas.openxmlformats.org/officeDocument/2006/relationships/image" Target="../media/image7.emf"/><Relationship Id="rId4" Type="http://schemas.openxmlformats.org/officeDocument/2006/relationships/oleObject" Target="../embeddings/oleObject4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0.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8" Type="http://schemas.openxmlformats.org/officeDocument/2006/relationships/slide" Target="slide44.xml"/><Relationship Id="rId3" Type="http://schemas.openxmlformats.org/officeDocument/2006/relationships/slide" Target="slide33.xml"/><Relationship Id="rId7" Type="http://schemas.openxmlformats.org/officeDocument/2006/relationships/slide" Target="slide4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39.xml"/><Relationship Id="rId5" Type="http://schemas.openxmlformats.org/officeDocument/2006/relationships/slide" Target="slide37.xml"/><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1.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2.xml"/><Relationship Id="rId1" Type="http://schemas.openxmlformats.org/officeDocument/2006/relationships/tags" Target="../tags/tag52.xml"/><Relationship Id="rId4" Type="http://schemas.openxmlformats.org/officeDocument/2006/relationships/image" Target="../media/image7.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53.xml"/><Relationship Id="rId5" Type="http://schemas.openxmlformats.org/officeDocument/2006/relationships/image" Target="../media/image8.emf"/><Relationship Id="rId4" Type="http://schemas.openxmlformats.org/officeDocument/2006/relationships/oleObject" Target="../embeddings/oleObject50.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1.xml"/><Relationship Id="rId1" Type="http://schemas.openxmlformats.org/officeDocument/2006/relationships/tags" Target="../tags/tag54.xml"/><Relationship Id="rId5" Type="http://schemas.openxmlformats.org/officeDocument/2006/relationships/image" Target="../media/image7.emf"/><Relationship Id="rId4" Type="http://schemas.openxmlformats.org/officeDocument/2006/relationships/oleObject" Target="../embeddings/oleObject51.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1.xml"/><Relationship Id="rId1" Type="http://schemas.openxmlformats.org/officeDocument/2006/relationships/tags" Target="../tags/tag55.xml"/><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1.xml"/><Relationship Id="rId1" Type="http://schemas.openxmlformats.org/officeDocument/2006/relationships/tags" Target="../tags/tag56.x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11.xml"/><Relationship Id="rId1" Type="http://schemas.openxmlformats.org/officeDocument/2006/relationships/tags" Target="../tags/tag57.xml"/><Relationship Id="rId4" Type="http://schemas.openxmlformats.org/officeDocument/2006/relationships/image" Target="../media/image7.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11.xml"/><Relationship Id="rId1" Type="http://schemas.openxmlformats.org/officeDocument/2006/relationships/tags" Target="../tags/tag58.xml"/><Relationship Id="rId4" Type="http://schemas.openxmlformats.org/officeDocument/2006/relationships/image" Target="../media/image7.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1.xml"/><Relationship Id="rId1" Type="http://schemas.openxmlformats.org/officeDocument/2006/relationships/tags" Target="../tags/tag59.xml"/><Relationship Id="rId4" Type="http://schemas.openxmlformats.org/officeDocument/2006/relationships/image" Target="../media/image7.em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1.xml"/><Relationship Id="rId1" Type="http://schemas.openxmlformats.org/officeDocument/2006/relationships/tags" Target="../tags/tag60.xml"/><Relationship Id="rId5" Type="http://schemas.openxmlformats.org/officeDocument/2006/relationships/image" Target="../media/image7.emf"/><Relationship Id="rId4" Type="http://schemas.openxmlformats.org/officeDocument/2006/relationships/oleObject" Target="../embeddings/oleObject57.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29.xml"/><Relationship Id="rId5" Type="http://schemas.openxmlformats.org/officeDocument/2006/relationships/image" Target="../media/image8.emf"/><Relationship Id="rId4" Type="http://schemas.openxmlformats.org/officeDocument/2006/relationships/oleObject" Target="../embeddings/oleObject28.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1.xml"/><Relationship Id="rId1" Type="http://schemas.openxmlformats.org/officeDocument/2006/relationships/tags" Target="../tags/tag61.xml"/><Relationship Id="rId4" Type="http://schemas.openxmlformats.org/officeDocument/2006/relationships/image" Target="../media/image7.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11.xml"/><Relationship Id="rId1" Type="http://schemas.openxmlformats.org/officeDocument/2006/relationships/tags" Target="../tags/tag62.xml"/><Relationship Id="rId4" Type="http://schemas.openxmlformats.org/officeDocument/2006/relationships/image" Target="../media/image7.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slide" Target="slide100.xml"/><Relationship Id="rId2" Type="http://schemas.openxmlformats.org/officeDocument/2006/relationships/slideLayout" Target="../slideLayouts/slideLayout11.xml"/><Relationship Id="rId1" Type="http://schemas.openxmlformats.org/officeDocument/2006/relationships/tags" Target="../tags/tag63.xml"/><Relationship Id="rId6" Type="http://schemas.openxmlformats.org/officeDocument/2006/relationships/slide" Target="slide101.xml"/><Relationship Id="rId5" Type="http://schemas.openxmlformats.org/officeDocument/2006/relationships/image" Target="../media/image7.emf"/><Relationship Id="rId4" Type="http://schemas.openxmlformats.org/officeDocument/2006/relationships/oleObject" Target="../embeddings/oleObject6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1.xml"/><Relationship Id="rId1" Type="http://schemas.openxmlformats.org/officeDocument/2006/relationships/tags" Target="../tags/tag64.xml"/><Relationship Id="rId5" Type="http://schemas.openxmlformats.org/officeDocument/2006/relationships/image" Target="../media/image7.emf"/><Relationship Id="rId4" Type="http://schemas.openxmlformats.org/officeDocument/2006/relationships/oleObject" Target="../embeddings/oleObject61.bin"/></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11.xml"/><Relationship Id="rId1" Type="http://schemas.openxmlformats.org/officeDocument/2006/relationships/tags" Target="../tags/tag65.xml"/><Relationship Id="rId4" Type="http://schemas.openxmlformats.org/officeDocument/2006/relationships/image" Target="../media/image7.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1.xml"/><Relationship Id="rId1" Type="http://schemas.openxmlformats.org/officeDocument/2006/relationships/tags" Target="../tags/tag66.xml"/><Relationship Id="rId4" Type="http://schemas.openxmlformats.org/officeDocument/2006/relationships/image" Target="../media/image7.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1.xml"/><Relationship Id="rId1" Type="http://schemas.openxmlformats.org/officeDocument/2006/relationships/tags" Target="../tags/tag67.xml"/><Relationship Id="rId4" Type="http://schemas.openxmlformats.org/officeDocument/2006/relationships/image" Target="../media/image7.emf"/></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1.xml"/><Relationship Id="rId1" Type="http://schemas.openxmlformats.org/officeDocument/2006/relationships/tags" Target="../tags/tag68.xml"/><Relationship Id="rId5" Type="http://schemas.openxmlformats.org/officeDocument/2006/relationships/image" Target="../media/image7.emf"/><Relationship Id="rId4" Type="http://schemas.openxmlformats.org/officeDocument/2006/relationships/oleObject" Target="../embeddings/oleObject6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1.xml"/><Relationship Id="rId1" Type="http://schemas.openxmlformats.org/officeDocument/2006/relationships/tags" Target="../tags/tag69.xml"/><Relationship Id="rId4" Type="http://schemas.openxmlformats.org/officeDocument/2006/relationships/image" Target="../media/image7.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1.xml"/><Relationship Id="rId1" Type="http://schemas.openxmlformats.org/officeDocument/2006/relationships/tags" Target="../tags/tag70.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1.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51.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slide" Target="slide58.xml"/><Relationship Id="rId4" Type="http://schemas.openxmlformats.org/officeDocument/2006/relationships/slide" Target="slide5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2.xml"/><Relationship Id="rId5" Type="http://schemas.openxmlformats.org/officeDocument/2006/relationships/image" Target="../media/image9.emf"/><Relationship Id="rId4" Type="http://schemas.openxmlformats.org/officeDocument/2006/relationships/oleObject" Target="../embeddings/oleObject6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73.xml"/><Relationship Id="rId5" Type="http://schemas.openxmlformats.org/officeDocument/2006/relationships/image" Target="../media/image10.emf"/><Relationship Id="rId4" Type="http://schemas.openxmlformats.org/officeDocument/2006/relationships/oleObject" Target="../embeddings/oleObject6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1.xml"/><Relationship Id="rId1" Type="http://schemas.openxmlformats.org/officeDocument/2006/relationships/tags" Target="../tags/tag74.xml"/><Relationship Id="rId5" Type="http://schemas.openxmlformats.org/officeDocument/2006/relationships/image" Target="../media/image7.emf"/><Relationship Id="rId4" Type="http://schemas.openxmlformats.org/officeDocument/2006/relationships/oleObject" Target="../embeddings/oleObject70.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75.xml"/><Relationship Id="rId5" Type="http://schemas.openxmlformats.org/officeDocument/2006/relationships/image" Target="../media/image7.emf"/><Relationship Id="rId4" Type="http://schemas.openxmlformats.org/officeDocument/2006/relationships/oleObject" Target="../embeddings/oleObject71.bin"/></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76.xml"/><Relationship Id="rId5" Type="http://schemas.openxmlformats.org/officeDocument/2006/relationships/image" Target="../media/image7.emf"/><Relationship Id="rId4" Type="http://schemas.openxmlformats.org/officeDocument/2006/relationships/oleObject" Target="../embeddings/oleObject72.bin"/></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1.xml"/><Relationship Id="rId1" Type="http://schemas.openxmlformats.org/officeDocument/2006/relationships/tags" Target="../tags/tag77.xml"/><Relationship Id="rId4" Type="http://schemas.openxmlformats.org/officeDocument/2006/relationships/image" Target="../media/image7.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1.xml"/><Relationship Id="rId1" Type="http://schemas.openxmlformats.org/officeDocument/2006/relationships/tags" Target="../tags/tag78.xml"/><Relationship Id="rId5" Type="http://schemas.openxmlformats.org/officeDocument/2006/relationships/image" Target="../media/image7.emf"/><Relationship Id="rId4" Type="http://schemas.openxmlformats.org/officeDocument/2006/relationships/oleObject" Target="../embeddings/oleObject74.bin"/></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1.xml"/><Relationship Id="rId1" Type="http://schemas.openxmlformats.org/officeDocument/2006/relationships/tags" Target="../tags/tag79.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0.xml"/><Relationship Id="rId5" Type="http://schemas.openxmlformats.org/officeDocument/2006/relationships/image" Target="../media/image9.emf"/><Relationship Id="rId4" Type="http://schemas.openxmlformats.org/officeDocument/2006/relationships/oleObject" Target="../embeddings/oleObject29.bin"/></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80.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61.xml.rels><?xml version="1.0" encoding="UTF-8" standalone="yes"?>
<Relationships xmlns="http://schemas.openxmlformats.org/package/2006/relationships"><Relationship Id="rId3" Type="http://schemas.openxmlformats.org/officeDocument/2006/relationships/slide" Target="slide6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6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81.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82.xml"/><Relationship Id="rId5" Type="http://schemas.openxmlformats.org/officeDocument/2006/relationships/image" Target="../media/image8.emf"/><Relationship Id="rId4" Type="http://schemas.openxmlformats.org/officeDocument/2006/relationships/oleObject" Target="../embeddings/oleObject76.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11.xml"/><Relationship Id="rId1" Type="http://schemas.openxmlformats.org/officeDocument/2006/relationships/tags" Target="../tags/tag83.xml"/><Relationship Id="rId4" Type="http://schemas.openxmlformats.org/officeDocument/2006/relationships/image" Target="../media/image7.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1.xml"/><Relationship Id="rId1" Type="http://schemas.openxmlformats.org/officeDocument/2006/relationships/tags" Target="../tags/tag84.xml"/><Relationship Id="rId4" Type="http://schemas.openxmlformats.org/officeDocument/2006/relationships/image" Target="../media/image7.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1.xml"/><Relationship Id="rId1" Type="http://schemas.openxmlformats.org/officeDocument/2006/relationships/tags" Target="../tags/tag85.xml"/><Relationship Id="rId4" Type="http://schemas.openxmlformats.org/officeDocument/2006/relationships/image" Target="../media/image7.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11.xml"/><Relationship Id="rId1" Type="http://schemas.openxmlformats.org/officeDocument/2006/relationships/tags" Target="../tags/tag86.xml"/><Relationship Id="rId4" Type="http://schemas.openxmlformats.org/officeDocument/2006/relationships/image" Target="../media/image7.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11.xml"/><Relationship Id="rId1" Type="http://schemas.openxmlformats.org/officeDocument/2006/relationships/tags" Target="../tags/tag87.xml"/><Relationship Id="rId4" Type="http://schemas.openxmlformats.org/officeDocument/2006/relationships/image" Target="../media/image7.emf"/></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5.xml"/><Relationship Id="rId1" Type="http://schemas.openxmlformats.org/officeDocument/2006/relationships/tags" Target="../tags/tag31.xml"/><Relationship Id="rId4" Type="http://schemas.openxmlformats.org/officeDocument/2006/relationships/image" Target="../media/image7.emf"/></Relationships>
</file>

<file path=ppt/slides/_rels/slide70.xml.rels><?xml version="1.0" encoding="UTF-8" standalone="yes"?>
<Relationships xmlns="http://schemas.openxmlformats.org/package/2006/relationships"><Relationship Id="rId3" Type="http://schemas.openxmlformats.org/officeDocument/2006/relationships/slide" Target="slide7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slide" Target="slide75.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89.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2.xml"/><Relationship Id="rId1" Type="http://schemas.openxmlformats.org/officeDocument/2006/relationships/tags" Target="../tags/tag90.xml"/><Relationship Id="rId4" Type="http://schemas.openxmlformats.org/officeDocument/2006/relationships/image" Target="../media/image8.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1.xml"/><Relationship Id="rId1" Type="http://schemas.openxmlformats.org/officeDocument/2006/relationships/tags" Target="../tags/tag91.xml"/><Relationship Id="rId5" Type="http://schemas.openxmlformats.org/officeDocument/2006/relationships/image" Target="../media/image7.emf"/><Relationship Id="rId4" Type="http://schemas.openxmlformats.org/officeDocument/2006/relationships/oleObject" Target="../embeddings/oleObject82.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11.xml"/><Relationship Id="rId1" Type="http://schemas.openxmlformats.org/officeDocument/2006/relationships/tags" Target="../tags/tag92.xml"/><Relationship Id="rId4" Type="http://schemas.openxmlformats.org/officeDocument/2006/relationships/image" Target="../media/image7.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1.xml"/><Relationship Id="rId1" Type="http://schemas.openxmlformats.org/officeDocument/2006/relationships/tags" Target="../tags/tag93.xml"/><Relationship Id="rId4" Type="http://schemas.openxmlformats.org/officeDocument/2006/relationships/image" Target="../media/image7.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11.xml"/><Relationship Id="rId1" Type="http://schemas.openxmlformats.org/officeDocument/2006/relationships/tags" Target="../tags/tag94.xml"/><Relationship Id="rId4" Type="http://schemas.openxmlformats.org/officeDocument/2006/relationships/image" Target="../media/image7.emf"/></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95.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78.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slide" Target="slide85.xml"/><Relationship Id="rId4" Type="http://schemas.openxmlformats.org/officeDocument/2006/relationships/slide" Target="slide8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96.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6.xml"/><Relationship Id="rId1" Type="http://schemas.openxmlformats.org/officeDocument/2006/relationships/tags" Target="../tags/tag32.x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12.xml"/><Relationship Id="rId1" Type="http://schemas.openxmlformats.org/officeDocument/2006/relationships/tags" Target="../tags/tag97.xml"/><Relationship Id="rId4" Type="http://schemas.openxmlformats.org/officeDocument/2006/relationships/image" Target="../media/image8.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11.xml"/><Relationship Id="rId1" Type="http://schemas.openxmlformats.org/officeDocument/2006/relationships/tags" Target="../tags/tag98.xml"/><Relationship Id="rId4" Type="http://schemas.openxmlformats.org/officeDocument/2006/relationships/image" Target="../media/image7.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11.xml"/><Relationship Id="rId1" Type="http://schemas.openxmlformats.org/officeDocument/2006/relationships/tags" Target="../tags/tag99.xml"/><Relationship Id="rId4" Type="http://schemas.openxmlformats.org/officeDocument/2006/relationships/image" Target="../media/image7.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11.xml"/><Relationship Id="rId1" Type="http://schemas.openxmlformats.org/officeDocument/2006/relationships/tags" Target="../tags/tag100.xml"/><Relationship Id="rId4" Type="http://schemas.openxmlformats.org/officeDocument/2006/relationships/image" Target="../media/image7.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1.xml"/><Relationship Id="rId1" Type="http://schemas.openxmlformats.org/officeDocument/2006/relationships/tags" Target="../tags/tag101.xml"/><Relationship Id="rId4" Type="http://schemas.openxmlformats.org/officeDocument/2006/relationships/image" Target="../media/image7.emf"/></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1.xml"/><Relationship Id="rId1" Type="http://schemas.openxmlformats.org/officeDocument/2006/relationships/tags" Target="../tags/tag102.xml"/><Relationship Id="rId5" Type="http://schemas.openxmlformats.org/officeDocument/2006/relationships/image" Target="../media/image7.emf"/><Relationship Id="rId4" Type="http://schemas.openxmlformats.org/officeDocument/2006/relationships/oleObject" Target="../embeddings/oleObject91.bin"/></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11.xml"/><Relationship Id="rId1" Type="http://schemas.openxmlformats.org/officeDocument/2006/relationships/tags" Target="../tags/tag103.xml"/><Relationship Id="rId4" Type="http://schemas.openxmlformats.org/officeDocument/2006/relationships/image" Target="../media/image7.emf"/></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04.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88.xml.rels><?xml version="1.0" encoding="UTF-8" standalone="yes"?>
<Relationships xmlns="http://schemas.openxmlformats.org/package/2006/relationships"><Relationship Id="rId3" Type="http://schemas.openxmlformats.org/officeDocument/2006/relationships/slide" Target="slide91.xml"/><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slide" Target="slide97.xml"/><Relationship Id="rId4" Type="http://schemas.openxmlformats.org/officeDocument/2006/relationships/slide" Target="slide94.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05.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6.xml"/><Relationship Id="rId1" Type="http://schemas.openxmlformats.org/officeDocument/2006/relationships/tags" Target="../tags/tag33.xml"/><Relationship Id="rId4" Type="http://schemas.openxmlformats.org/officeDocument/2006/relationships/image" Target="../media/image7.e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93.bin"/><Relationship Id="rId2" Type="http://schemas.openxmlformats.org/officeDocument/2006/relationships/slideLayout" Target="../slideLayouts/slideLayout12.xml"/><Relationship Id="rId1" Type="http://schemas.openxmlformats.org/officeDocument/2006/relationships/tags" Target="../tags/tag106.xml"/><Relationship Id="rId4" Type="http://schemas.openxmlformats.org/officeDocument/2006/relationships/image" Target="../media/image7.e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11.xml"/><Relationship Id="rId1" Type="http://schemas.openxmlformats.org/officeDocument/2006/relationships/tags" Target="../tags/tag107.xml"/><Relationship Id="rId4" Type="http://schemas.openxmlformats.org/officeDocument/2006/relationships/image" Target="../media/image7.e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95.bin"/><Relationship Id="rId2" Type="http://schemas.openxmlformats.org/officeDocument/2006/relationships/slideLayout" Target="../slideLayouts/slideLayout11.xml"/><Relationship Id="rId1" Type="http://schemas.openxmlformats.org/officeDocument/2006/relationships/tags" Target="../tags/tag108.xml"/><Relationship Id="rId4" Type="http://schemas.openxmlformats.org/officeDocument/2006/relationships/image" Target="../media/image7.emf"/></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96.bin"/><Relationship Id="rId2" Type="http://schemas.openxmlformats.org/officeDocument/2006/relationships/slideLayout" Target="../slideLayouts/slideLayout11.xml"/><Relationship Id="rId1" Type="http://schemas.openxmlformats.org/officeDocument/2006/relationships/tags" Target="../tags/tag110.xml"/><Relationship Id="rId4" Type="http://schemas.openxmlformats.org/officeDocument/2006/relationships/image" Target="../media/image7.e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97.bin"/><Relationship Id="rId2" Type="http://schemas.openxmlformats.org/officeDocument/2006/relationships/slideLayout" Target="../slideLayouts/slideLayout11.xml"/><Relationship Id="rId1" Type="http://schemas.openxmlformats.org/officeDocument/2006/relationships/tags" Target="../tags/tag111.xml"/><Relationship Id="rId4" Type="http://schemas.openxmlformats.org/officeDocument/2006/relationships/image" Target="../media/image7.emf"/></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12.xml"/><Relationship Id="rId5" Type="http://schemas.openxmlformats.org/officeDocument/2006/relationships/image" Target="../media/image9.emf"/><Relationship Id="rId4" Type="http://schemas.openxmlformats.org/officeDocument/2006/relationships/oleObject" Target="../embeddings/oleObject45.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11.xml"/><Relationship Id="rId1" Type="http://schemas.openxmlformats.org/officeDocument/2006/relationships/tags" Target="../tags/tag113.xml"/><Relationship Id="rId4" Type="http://schemas.openxmlformats.org/officeDocument/2006/relationships/image" Target="../media/image7.e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11.xml"/><Relationship Id="rId1" Type="http://schemas.openxmlformats.org/officeDocument/2006/relationships/tags" Target="../tags/tag114.xml"/><Relationship Id="rId4" Type="http://schemas.openxmlformats.org/officeDocument/2006/relationships/image" Target="../media/image7.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22A7DD3-FD92-1108-DF53-E8DDD9C4C78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2" name="Object 1" hidden="1">
                        <a:extLst>
                          <a:ext uri="{FF2B5EF4-FFF2-40B4-BE49-F238E27FC236}">
                            <a16:creationId xmlns:a16="http://schemas.microsoft.com/office/drawing/2014/main" id="{422A7DD3-FD92-1108-DF53-E8DDD9C4C78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0"/>
          </p:nvPr>
        </p:nvSpPr>
        <p:spPr>
          <a:xfrm>
            <a:off x="540000" y="1662546"/>
            <a:ext cx="8299199" cy="1244282"/>
          </a:xfrm>
        </p:spPr>
        <p:txBody>
          <a:bodyPr anchor="ctr"/>
          <a:lstStyle/>
          <a:p>
            <a:r>
              <a:rPr lang="en-AU" sz="3600" b="1" dirty="0">
                <a:latin typeface="+mn-lt"/>
              </a:rPr>
              <a:t>Implementing ‘Better Practice’ Permissions</a:t>
            </a:r>
          </a:p>
        </p:txBody>
      </p:sp>
      <p:sp>
        <p:nvSpPr>
          <p:cNvPr id="3" name="Text Placeholder 2"/>
          <p:cNvSpPr>
            <a:spLocks noGrp="1"/>
          </p:cNvSpPr>
          <p:nvPr>
            <p:ph type="body" sz="quarter" idx="11"/>
          </p:nvPr>
        </p:nvSpPr>
        <p:spPr>
          <a:xfrm>
            <a:off x="540000" y="2870978"/>
            <a:ext cx="4624931" cy="503312"/>
          </a:xfrm>
        </p:spPr>
        <p:txBody>
          <a:bodyPr/>
          <a:lstStyle/>
          <a:p>
            <a:r>
              <a:rPr lang="en-AU" b="1" dirty="0"/>
              <a:t>A Playbook for regulators to streamline permissions and become digitally ready</a:t>
            </a:r>
          </a:p>
        </p:txBody>
      </p:sp>
      <p:cxnSp>
        <p:nvCxnSpPr>
          <p:cNvPr id="6" name="Straight Connector 5">
            <a:extLst>
              <a:ext uri="{FF2B5EF4-FFF2-40B4-BE49-F238E27FC236}">
                <a16:creationId xmlns:a16="http://schemas.microsoft.com/office/drawing/2014/main" id="{54DA9147-5F56-5D5F-24C8-84BDCA2E7933}"/>
              </a:ext>
            </a:extLst>
          </p:cNvPr>
          <p:cNvCxnSpPr>
            <a:cxnSpLocks/>
          </p:cNvCxnSpPr>
          <p:nvPr/>
        </p:nvCxnSpPr>
        <p:spPr>
          <a:xfrm>
            <a:off x="541338" y="3444317"/>
            <a:ext cx="301559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5A8666AB-1E2A-8177-B16C-9995CD362164}"/>
              </a:ext>
            </a:extLst>
          </p:cNvPr>
          <p:cNvSpPr txBox="1">
            <a:spLocks/>
          </p:cNvSpPr>
          <p:nvPr/>
        </p:nvSpPr>
        <p:spPr>
          <a:xfrm>
            <a:off x="539999" y="3664480"/>
            <a:ext cx="5225534" cy="503312"/>
          </a:xfrm>
          <a:prstGeom prst="rect">
            <a:avLst/>
          </a:prstGeom>
        </p:spPr>
        <p:txBody>
          <a:bodyPr vert="horz" lIns="0" tIns="45713" rIns="0" bIns="45713" rtlCol="0">
            <a:noAutofit/>
          </a:bodyPr>
          <a:lstStyle>
            <a:lvl1pPr marL="0" indent="0" algn="l" defTabSz="914349" rtl="0" eaLnBrk="1" latinLnBrk="0" hangingPunct="1">
              <a:spcBef>
                <a:spcPts val="1200"/>
              </a:spcBef>
              <a:buFont typeface="Arial" pitchFamily="34" charset="0"/>
              <a:buNone/>
              <a:defRPr sz="1400" kern="1200" spc="0" baseline="0">
                <a:solidFill>
                  <a:schemeClr val="bg1"/>
                </a:solidFill>
                <a:latin typeface="+mn-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1"/>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1"/>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1"/>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1"/>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2400" b="1" i="0" u="none" strike="noStrike" kern="1200" cap="none" spc="0" normalizeH="0" baseline="0" noProof="0" dirty="0">
                <a:ln>
                  <a:noFill/>
                </a:ln>
                <a:solidFill>
                  <a:prstClr val="white"/>
                </a:solidFill>
                <a:effectLst/>
                <a:uLnTx/>
                <a:uFillTx/>
                <a:latin typeface="VIC"/>
                <a:ea typeface="+mn-ea"/>
                <a:cs typeface="Segoe UI" panose="020B0502040204020203" pitchFamily="34" charset="0"/>
              </a:rPr>
              <a:t>Part B: Designing better practice processes and delivering change </a:t>
            </a:r>
          </a:p>
        </p:txBody>
      </p:sp>
    </p:spTree>
    <p:extLst>
      <p:ext uri="{BB962C8B-B14F-4D97-AF65-F5344CB8AC3E}">
        <p14:creationId xmlns:p14="http://schemas.microsoft.com/office/powerpoint/2010/main" val="266916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07F6121-EF63-A485-CAAC-50B5853EFC53}"/>
              </a:ext>
            </a:extLst>
          </p:cNvPr>
          <p:cNvGraphicFramePr>
            <a:graphicFrameLocks noChangeAspect="1"/>
          </p:cNvGraphicFramePr>
          <p:nvPr>
            <p:custDataLst>
              <p:tags r:id="rId1"/>
            </p:custDataLst>
            <p:extLst>
              <p:ext uri="{D42A27DB-BD31-4B8C-83A1-F6EECF244321}">
                <p14:modId xmlns:p14="http://schemas.microsoft.com/office/powerpoint/2010/main" val="903687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10" hidden="1">
                        <a:extLst>
                          <a:ext uri="{FF2B5EF4-FFF2-40B4-BE49-F238E27FC236}">
                            <a16:creationId xmlns:a16="http://schemas.microsoft.com/office/drawing/2014/main" id="{A07F6121-EF63-A485-CAAC-50B5853EFC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0FFE352-A11D-E033-159D-D3C2300382CC}"/>
              </a:ext>
            </a:extLst>
          </p:cNvPr>
          <p:cNvSpPr>
            <a:spLocks noGrp="1"/>
          </p:cNvSpPr>
          <p:nvPr>
            <p:ph type="title"/>
          </p:nvPr>
        </p:nvSpPr>
        <p:spPr>
          <a:xfrm>
            <a:off x="524566" y="286197"/>
            <a:ext cx="8169954" cy="597842"/>
          </a:xfrm>
        </p:spPr>
        <p:txBody>
          <a:bodyPr vert="horz"/>
          <a:lstStyle/>
          <a:p>
            <a:r>
              <a:rPr lang="en-AU">
                <a:latin typeface="+mj-lt"/>
              </a:rPr>
              <a:t>Better Practice Permission Journey </a:t>
            </a:r>
            <a:r>
              <a:rPr lang="en-AU"/>
              <a:t>| </a:t>
            </a:r>
            <a:r>
              <a:rPr lang="en-AU" b="1"/>
              <a:t>You can adopt common ‘components’ to improve permissions and make them more consistent </a:t>
            </a:r>
          </a:p>
        </p:txBody>
      </p:sp>
      <p:sp>
        <p:nvSpPr>
          <p:cNvPr id="8" name="Rectangle 7">
            <a:extLst>
              <a:ext uri="{FF2B5EF4-FFF2-40B4-BE49-F238E27FC236}">
                <a16:creationId xmlns:a16="http://schemas.microsoft.com/office/drawing/2014/main" id="{051C3785-E130-0DEF-8C12-250E0E58236D}"/>
              </a:ext>
            </a:extLst>
          </p:cNvPr>
          <p:cNvSpPr/>
          <p:nvPr/>
        </p:nvSpPr>
        <p:spPr>
          <a:xfrm>
            <a:off x="463505" y="1168531"/>
            <a:ext cx="9012737" cy="589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pPr>
            <a:r>
              <a:rPr lang="en-AU" sz="1050">
                <a:solidFill>
                  <a:schemeClr val="tx2"/>
                </a:solidFill>
                <a:latin typeface="+mj-lt"/>
              </a:rPr>
              <a:t>The Better Practice Permission Journey is made up of ‘components’ which represent common activities or processes undertaken by applicants and regulators. </a:t>
            </a:r>
            <a:r>
              <a:rPr lang="en-AU" sz="1050" b="1">
                <a:solidFill>
                  <a:schemeClr val="tx2"/>
                </a:solidFill>
                <a:latin typeface="+mj-lt"/>
              </a:rPr>
              <a:t>The Playbook breaks down each of these components to provide a detailed view of what ‘better practice’ looks like </a:t>
            </a:r>
            <a:r>
              <a:rPr lang="en-AU" sz="1050">
                <a:solidFill>
                  <a:schemeClr val="tx2"/>
                </a:solidFill>
                <a:latin typeface="+mj-lt"/>
              </a:rPr>
              <a:t>and how components could be enabled by digital reform. They are compatible with Service Victoria's offering.</a:t>
            </a:r>
          </a:p>
        </p:txBody>
      </p:sp>
      <p:sp>
        <p:nvSpPr>
          <p:cNvPr id="74" name="Rectangle 73">
            <a:extLst>
              <a:ext uri="{FF2B5EF4-FFF2-40B4-BE49-F238E27FC236}">
                <a16:creationId xmlns:a16="http://schemas.microsoft.com/office/drawing/2014/main" id="{D4F72FC3-E2AF-075A-F1E1-CA62ABCE6933}"/>
              </a:ext>
            </a:extLst>
          </p:cNvPr>
          <p:cNvSpPr>
            <a:spLocks/>
          </p:cNvSpPr>
          <p:nvPr/>
        </p:nvSpPr>
        <p:spPr>
          <a:xfrm>
            <a:off x="2081261" y="2478282"/>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Applicant information</a:t>
            </a:r>
          </a:p>
        </p:txBody>
      </p:sp>
      <p:sp>
        <p:nvSpPr>
          <p:cNvPr id="75" name="Rectangle 74">
            <a:extLst>
              <a:ext uri="{FF2B5EF4-FFF2-40B4-BE49-F238E27FC236}">
                <a16:creationId xmlns:a16="http://schemas.microsoft.com/office/drawing/2014/main" id="{05115E1C-7317-1C00-4F2C-6A1C110836AC}"/>
              </a:ext>
            </a:extLst>
          </p:cNvPr>
          <p:cNvSpPr>
            <a:spLocks/>
          </p:cNvSpPr>
          <p:nvPr/>
        </p:nvSpPr>
        <p:spPr>
          <a:xfrm>
            <a:off x="2079775" y="2929441"/>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Identity verification</a:t>
            </a:r>
          </a:p>
        </p:txBody>
      </p:sp>
      <p:sp>
        <p:nvSpPr>
          <p:cNvPr id="76" name="Rectangle 75">
            <a:extLst>
              <a:ext uri="{FF2B5EF4-FFF2-40B4-BE49-F238E27FC236}">
                <a16:creationId xmlns:a16="http://schemas.microsoft.com/office/drawing/2014/main" id="{50D78175-28D1-B191-9677-C227BCD39A9D}"/>
              </a:ext>
            </a:extLst>
          </p:cNvPr>
          <p:cNvSpPr>
            <a:spLocks/>
          </p:cNvSpPr>
          <p:nvPr/>
        </p:nvSpPr>
        <p:spPr>
          <a:xfrm>
            <a:off x="2081261" y="3380600"/>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Business delegation</a:t>
            </a:r>
          </a:p>
        </p:txBody>
      </p:sp>
      <p:sp>
        <p:nvSpPr>
          <p:cNvPr id="77" name="Rectangle 76">
            <a:extLst>
              <a:ext uri="{FF2B5EF4-FFF2-40B4-BE49-F238E27FC236}">
                <a16:creationId xmlns:a16="http://schemas.microsoft.com/office/drawing/2014/main" id="{15F0002C-E33C-A158-E53D-B291AE9A63B5}"/>
              </a:ext>
            </a:extLst>
          </p:cNvPr>
          <p:cNvSpPr>
            <a:spLocks/>
          </p:cNvSpPr>
          <p:nvPr/>
        </p:nvSpPr>
        <p:spPr>
          <a:xfrm>
            <a:off x="2081261" y="3831759"/>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Suitability</a:t>
            </a:r>
          </a:p>
        </p:txBody>
      </p:sp>
      <p:sp>
        <p:nvSpPr>
          <p:cNvPr id="78" name="Rectangle 77">
            <a:extLst>
              <a:ext uri="{FF2B5EF4-FFF2-40B4-BE49-F238E27FC236}">
                <a16:creationId xmlns:a16="http://schemas.microsoft.com/office/drawing/2014/main" id="{47FF1AD1-37C6-3237-939B-CB3C2DB4A88E}"/>
              </a:ext>
            </a:extLst>
          </p:cNvPr>
          <p:cNvSpPr>
            <a:spLocks/>
          </p:cNvSpPr>
          <p:nvPr/>
        </p:nvSpPr>
        <p:spPr>
          <a:xfrm>
            <a:off x="2081261" y="4282918"/>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Permission information</a:t>
            </a:r>
          </a:p>
        </p:txBody>
      </p:sp>
      <p:sp>
        <p:nvSpPr>
          <p:cNvPr id="79" name="Rectangle 78">
            <a:extLst>
              <a:ext uri="{FF2B5EF4-FFF2-40B4-BE49-F238E27FC236}">
                <a16:creationId xmlns:a16="http://schemas.microsoft.com/office/drawing/2014/main" id="{2EE72FF3-5154-22DB-8722-BE05C830364D}"/>
              </a:ext>
            </a:extLst>
          </p:cNvPr>
          <p:cNvSpPr>
            <a:spLocks/>
          </p:cNvSpPr>
          <p:nvPr/>
        </p:nvSpPr>
        <p:spPr>
          <a:xfrm>
            <a:off x="2081261" y="4734077"/>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Declarations</a:t>
            </a:r>
          </a:p>
        </p:txBody>
      </p:sp>
      <p:sp>
        <p:nvSpPr>
          <p:cNvPr id="80" name="Rectangle 79">
            <a:extLst>
              <a:ext uri="{FF2B5EF4-FFF2-40B4-BE49-F238E27FC236}">
                <a16:creationId xmlns:a16="http://schemas.microsoft.com/office/drawing/2014/main" id="{E6D49B2C-9F61-98BB-F32E-D2217FCB2907}"/>
              </a:ext>
            </a:extLst>
          </p:cNvPr>
          <p:cNvSpPr>
            <a:spLocks/>
          </p:cNvSpPr>
          <p:nvPr/>
        </p:nvSpPr>
        <p:spPr>
          <a:xfrm>
            <a:off x="2081261" y="5185236"/>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Payments</a:t>
            </a:r>
          </a:p>
        </p:txBody>
      </p:sp>
      <p:sp>
        <p:nvSpPr>
          <p:cNvPr id="81" name="Rectangle 80">
            <a:extLst>
              <a:ext uri="{FF2B5EF4-FFF2-40B4-BE49-F238E27FC236}">
                <a16:creationId xmlns:a16="http://schemas.microsoft.com/office/drawing/2014/main" id="{5BCCB91C-A376-17F2-EDA7-ADA8E669DEA1}"/>
              </a:ext>
            </a:extLst>
          </p:cNvPr>
          <p:cNvSpPr>
            <a:spLocks/>
          </p:cNvSpPr>
          <p:nvPr/>
        </p:nvSpPr>
        <p:spPr>
          <a:xfrm>
            <a:off x="2079775" y="5636395"/>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Submit</a:t>
            </a:r>
          </a:p>
        </p:txBody>
      </p:sp>
      <p:sp>
        <p:nvSpPr>
          <p:cNvPr id="82" name="Rectangle 81">
            <a:extLst>
              <a:ext uri="{FF2B5EF4-FFF2-40B4-BE49-F238E27FC236}">
                <a16:creationId xmlns:a16="http://schemas.microsoft.com/office/drawing/2014/main" id="{177D8594-8F09-B9F3-33C3-C6E938AF92A1}"/>
              </a:ext>
            </a:extLst>
          </p:cNvPr>
          <p:cNvSpPr>
            <a:spLocks/>
          </p:cNvSpPr>
          <p:nvPr/>
        </p:nvSpPr>
        <p:spPr>
          <a:xfrm>
            <a:off x="3583530" y="2478282"/>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Review</a:t>
            </a:r>
          </a:p>
        </p:txBody>
      </p:sp>
      <p:sp>
        <p:nvSpPr>
          <p:cNvPr id="83" name="Rectangle 82">
            <a:extLst>
              <a:ext uri="{FF2B5EF4-FFF2-40B4-BE49-F238E27FC236}">
                <a16:creationId xmlns:a16="http://schemas.microsoft.com/office/drawing/2014/main" id="{4E5683DA-1927-E148-429D-15409EB0065B}"/>
              </a:ext>
            </a:extLst>
          </p:cNvPr>
          <p:cNvSpPr>
            <a:spLocks/>
          </p:cNvSpPr>
          <p:nvPr/>
        </p:nvSpPr>
        <p:spPr>
          <a:xfrm>
            <a:off x="3583530" y="2929441"/>
            <a:ext cx="1368000" cy="47916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Request for further information</a:t>
            </a:r>
          </a:p>
        </p:txBody>
      </p:sp>
      <p:sp>
        <p:nvSpPr>
          <p:cNvPr id="84" name="Rectangle 83">
            <a:extLst>
              <a:ext uri="{FF2B5EF4-FFF2-40B4-BE49-F238E27FC236}">
                <a16:creationId xmlns:a16="http://schemas.microsoft.com/office/drawing/2014/main" id="{07349347-102E-A714-A8A0-053CAD928780}"/>
              </a:ext>
            </a:extLst>
          </p:cNvPr>
          <p:cNvSpPr>
            <a:spLocks/>
          </p:cNvSpPr>
          <p:nvPr/>
        </p:nvSpPr>
        <p:spPr>
          <a:xfrm>
            <a:off x="3583530" y="3514719"/>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Risk triage</a:t>
            </a:r>
          </a:p>
        </p:txBody>
      </p:sp>
      <p:sp>
        <p:nvSpPr>
          <p:cNvPr id="87" name="Rectangle 86">
            <a:extLst>
              <a:ext uri="{FF2B5EF4-FFF2-40B4-BE49-F238E27FC236}">
                <a16:creationId xmlns:a16="http://schemas.microsoft.com/office/drawing/2014/main" id="{F5A4411E-E2B0-7133-8118-A989C9D0CFC6}"/>
              </a:ext>
            </a:extLst>
          </p:cNvPr>
          <p:cNvSpPr>
            <a:spLocks/>
          </p:cNvSpPr>
          <p:nvPr/>
        </p:nvSpPr>
        <p:spPr>
          <a:xfrm>
            <a:off x="5094845" y="2478282"/>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Assessment</a:t>
            </a:r>
          </a:p>
        </p:txBody>
      </p:sp>
      <p:sp>
        <p:nvSpPr>
          <p:cNvPr id="88" name="Rectangle 87">
            <a:extLst>
              <a:ext uri="{FF2B5EF4-FFF2-40B4-BE49-F238E27FC236}">
                <a16:creationId xmlns:a16="http://schemas.microsoft.com/office/drawing/2014/main" id="{06404188-7F79-E575-2820-8D1924792EDD}"/>
              </a:ext>
            </a:extLst>
          </p:cNvPr>
          <p:cNvSpPr>
            <a:spLocks/>
          </p:cNvSpPr>
          <p:nvPr/>
        </p:nvSpPr>
        <p:spPr>
          <a:xfrm>
            <a:off x="5094845" y="2929441"/>
            <a:ext cx="1368000" cy="47916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Other assessment processes e.g., external referral </a:t>
            </a:r>
          </a:p>
        </p:txBody>
      </p:sp>
      <p:sp>
        <p:nvSpPr>
          <p:cNvPr id="91" name="Rectangle 90">
            <a:extLst>
              <a:ext uri="{FF2B5EF4-FFF2-40B4-BE49-F238E27FC236}">
                <a16:creationId xmlns:a16="http://schemas.microsoft.com/office/drawing/2014/main" id="{BBFE3379-BEB2-D314-25CA-E76882F859DA}"/>
              </a:ext>
            </a:extLst>
          </p:cNvPr>
          <p:cNvSpPr>
            <a:spLocks/>
          </p:cNvSpPr>
          <p:nvPr/>
        </p:nvSpPr>
        <p:spPr>
          <a:xfrm>
            <a:off x="6604207" y="2478282"/>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Recommendation</a:t>
            </a:r>
          </a:p>
        </p:txBody>
      </p:sp>
      <p:sp>
        <p:nvSpPr>
          <p:cNvPr id="92" name="Rectangle 91">
            <a:extLst>
              <a:ext uri="{FF2B5EF4-FFF2-40B4-BE49-F238E27FC236}">
                <a16:creationId xmlns:a16="http://schemas.microsoft.com/office/drawing/2014/main" id="{161C6DE0-5498-F7C5-E825-D366CC1E1C9A}"/>
              </a:ext>
            </a:extLst>
          </p:cNvPr>
          <p:cNvSpPr>
            <a:spLocks/>
          </p:cNvSpPr>
          <p:nvPr/>
        </p:nvSpPr>
        <p:spPr>
          <a:xfrm>
            <a:off x="6604207" y="2929441"/>
            <a:ext cx="1368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Decision </a:t>
            </a:r>
          </a:p>
        </p:txBody>
      </p:sp>
      <p:sp>
        <p:nvSpPr>
          <p:cNvPr id="95" name="Rectangle 94">
            <a:extLst>
              <a:ext uri="{FF2B5EF4-FFF2-40B4-BE49-F238E27FC236}">
                <a16:creationId xmlns:a16="http://schemas.microsoft.com/office/drawing/2014/main" id="{09FA0E92-AA18-7089-4941-5D97DC05A6E2}"/>
              </a:ext>
            </a:extLst>
          </p:cNvPr>
          <p:cNvSpPr>
            <a:spLocks/>
          </p:cNvSpPr>
          <p:nvPr/>
        </p:nvSpPr>
        <p:spPr>
          <a:xfrm>
            <a:off x="8122893" y="3373227"/>
            <a:ext cx="1260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Issue permission </a:t>
            </a:r>
          </a:p>
        </p:txBody>
      </p:sp>
      <p:sp>
        <p:nvSpPr>
          <p:cNvPr id="97" name="Rectangle 96">
            <a:extLst>
              <a:ext uri="{FF2B5EF4-FFF2-40B4-BE49-F238E27FC236}">
                <a16:creationId xmlns:a16="http://schemas.microsoft.com/office/drawing/2014/main" id="{ADD491EC-9A66-AA39-FAB8-3BBE12423352}"/>
              </a:ext>
            </a:extLst>
          </p:cNvPr>
          <p:cNvSpPr>
            <a:spLocks/>
          </p:cNvSpPr>
          <p:nvPr/>
        </p:nvSpPr>
        <p:spPr>
          <a:xfrm>
            <a:off x="8122893" y="2478282"/>
            <a:ext cx="1260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Notify</a:t>
            </a:r>
          </a:p>
        </p:txBody>
      </p:sp>
      <p:sp>
        <p:nvSpPr>
          <p:cNvPr id="98" name="Rectangle 97">
            <a:extLst>
              <a:ext uri="{FF2B5EF4-FFF2-40B4-BE49-F238E27FC236}">
                <a16:creationId xmlns:a16="http://schemas.microsoft.com/office/drawing/2014/main" id="{C1280F91-60D7-F289-A5F3-A4ABCE8A89A9}"/>
              </a:ext>
            </a:extLst>
          </p:cNvPr>
          <p:cNvSpPr>
            <a:spLocks/>
          </p:cNvSpPr>
          <p:nvPr/>
        </p:nvSpPr>
        <p:spPr>
          <a:xfrm>
            <a:off x="8122893" y="2929441"/>
            <a:ext cx="1260000" cy="348480"/>
          </a:xfrm>
          <a:prstGeom prst="rect">
            <a:avLst/>
          </a:prstGeom>
          <a:solidFill>
            <a:schemeClr val="bg1">
              <a:alpha val="85098"/>
            </a:schemeClr>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40">
                <a:solidFill>
                  <a:schemeClr val="tx2"/>
                </a:solidFill>
                <a:latin typeface="+mj-lt"/>
              </a:rPr>
              <a:t>Update public register</a:t>
            </a:r>
          </a:p>
        </p:txBody>
      </p:sp>
      <p:cxnSp>
        <p:nvCxnSpPr>
          <p:cNvPr id="99" name="Straight Connector 98">
            <a:extLst>
              <a:ext uri="{FF2B5EF4-FFF2-40B4-BE49-F238E27FC236}">
                <a16:creationId xmlns:a16="http://schemas.microsoft.com/office/drawing/2014/main" id="{292D41B8-AB1F-EA45-726B-60AF23689FD1}"/>
              </a:ext>
            </a:extLst>
          </p:cNvPr>
          <p:cNvCxnSpPr>
            <a:cxnSpLocks/>
          </p:cNvCxnSpPr>
          <p:nvPr/>
        </p:nvCxnSpPr>
        <p:spPr>
          <a:xfrm>
            <a:off x="2017224"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98FCE907-09D5-AFA9-E938-D7601DE4377A}"/>
              </a:ext>
            </a:extLst>
          </p:cNvPr>
          <p:cNvCxnSpPr>
            <a:cxnSpLocks/>
          </p:cNvCxnSpPr>
          <p:nvPr/>
        </p:nvCxnSpPr>
        <p:spPr>
          <a:xfrm>
            <a:off x="3516316"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AC2F337-0464-8EBA-6F86-660F5DAAEF78}"/>
              </a:ext>
            </a:extLst>
          </p:cNvPr>
          <p:cNvCxnSpPr>
            <a:cxnSpLocks/>
          </p:cNvCxnSpPr>
          <p:nvPr/>
        </p:nvCxnSpPr>
        <p:spPr>
          <a:xfrm>
            <a:off x="5024734"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406EE3A-EFCB-0D53-5D2F-3DED8133D148}"/>
              </a:ext>
            </a:extLst>
          </p:cNvPr>
          <p:cNvCxnSpPr>
            <a:cxnSpLocks/>
          </p:cNvCxnSpPr>
          <p:nvPr/>
        </p:nvCxnSpPr>
        <p:spPr>
          <a:xfrm>
            <a:off x="6533152"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1064FF7-7C48-ABEB-639D-6156FE43ED89}"/>
              </a:ext>
            </a:extLst>
          </p:cNvPr>
          <p:cNvCxnSpPr>
            <a:cxnSpLocks/>
          </p:cNvCxnSpPr>
          <p:nvPr/>
        </p:nvCxnSpPr>
        <p:spPr>
          <a:xfrm>
            <a:off x="8043263" y="2478282"/>
            <a:ext cx="0" cy="3488627"/>
          </a:xfrm>
          <a:prstGeom prst="line">
            <a:avLst/>
          </a:prstGeom>
          <a:ln w="15875"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739F8F70-15D7-9E67-CE39-7040736F805E}"/>
              </a:ext>
            </a:extLst>
          </p:cNvPr>
          <p:cNvSpPr>
            <a:spLocks/>
          </p:cNvSpPr>
          <p:nvPr/>
        </p:nvSpPr>
        <p:spPr>
          <a:xfrm>
            <a:off x="590903" y="2478282"/>
            <a:ext cx="1334896" cy="3506593"/>
          </a:xfrm>
          <a:prstGeom prst="rect">
            <a:avLst/>
          </a:prstGeom>
          <a:solidFill>
            <a:schemeClr val="bg1"/>
          </a:solidFill>
          <a:ln w="6350" cap="rnd">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1050">
                <a:solidFill>
                  <a:schemeClr val="tx2"/>
                </a:solidFill>
                <a:latin typeface="VIC Medium" panose="00000600000000000000" pitchFamily="50" charset="0"/>
              </a:rPr>
              <a:t>Information environment</a:t>
            </a:r>
          </a:p>
        </p:txBody>
      </p:sp>
      <p:sp>
        <p:nvSpPr>
          <p:cNvPr id="105" name="Rectangle 104">
            <a:extLst>
              <a:ext uri="{FF2B5EF4-FFF2-40B4-BE49-F238E27FC236}">
                <a16:creationId xmlns:a16="http://schemas.microsoft.com/office/drawing/2014/main" id="{112DA117-2956-2E9B-763D-A90CF635FD04}"/>
              </a:ext>
            </a:extLst>
          </p:cNvPr>
          <p:cNvSpPr>
            <a:spLocks/>
          </p:cNvSpPr>
          <p:nvPr/>
        </p:nvSpPr>
        <p:spPr>
          <a:xfrm>
            <a:off x="662805" y="2931099"/>
            <a:ext cx="1191093" cy="1009616"/>
          </a:xfrm>
          <a:prstGeom prst="rect">
            <a:avLst/>
          </a:prstGeom>
          <a:solidFill>
            <a:srgbClr val="FFFFFF">
              <a:alpha val="0"/>
            </a:srgbClr>
          </a:solidFill>
          <a:ln w="635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gn="ctr"/>
            <a:r>
              <a:rPr lang="en-AU" sz="1040">
                <a:solidFill>
                  <a:srgbClr val="1A1A1A"/>
                </a:solidFill>
                <a:latin typeface="+mj-lt"/>
                <a:cs typeface="Open Sans"/>
              </a:rPr>
              <a:t>Regulator</a:t>
            </a:r>
            <a:r>
              <a:rPr lang="en-AU" sz="1040" spc="150">
                <a:solidFill>
                  <a:srgbClr val="1A1A1A"/>
                </a:solidFill>
                <a:latin typeface="+mj-lt"/>
                <a:cs typeface="Open Sans"/>
              </a:rPr>
              <a:t> </a:t>
            </a:r>
            <a:r>
              <a:rPr lang="en-AU" sz="1040">
                <a:solidFill>
                  <a:srgbClr val="1A1A1A"/>
                </a:solidFill>
                <a:latin typeface="+mj-lt"/>
                <a:cs typeface="Open Sans"/>
              </a:rPr>
              <a:t>publishes</a:t>
            </a:r>
            <a:r>
              <a:rPr lang="en-AU" sz="1040" spc="155">
                <a:solidFill>
                  <a:srgbClr val="1A1A1A"/>
                </a:solidFill>
                <a:latin typeface="+mj-lt"/>
                <a:cs typeface="Open Sans"/>
              </a:rPr>
              <a:t> </a:t>
            </a:r>
            <a:r>
              <a:rPr lang="en-AU" sz="1040" spc="-10">
                <a:solidFill>
                  <a:srgbClr val="1A1A1A"/>
                </a:solidFill>
                <a:latin typeface="+mj-lt"/>
                <a:cs typeface="Open Sans"/>
              </a:rPr>
              <a:t>clear</a:t>
            </a:r>
            <a:r>
              <a:rPr lang="en-AU" sz="1040" spc="500">
                <a:solidFill>
                  <a:srgbClr val="1A1A1A"/>
                </a:solidFill>
                <a:latin typeface="+mj-lt"/>
                <a:cs typeface="Open Sans"/>
              </a:rPr>
              <a:t> </a:t>
            </a:r>
            <a:r>
              <a:rPr lang="en-AU" sz="1040">
                <a:solidFill>
                  <a:srgbClr val="1A1A1A"/>
                </a:solidFill>
                <a:latin typeface="+mj-lt"/>
                <a:cs typeface="Open Sans"/>
              </a:rPr>
              <a:t>guidance</a:t>
            </a:r>
            <a:r>
              <a:rPr lang="en-AU" sz="1040" spc="140">
                <a:solidFill>
                  <a:srgbClr val="1A1A1A"/>
                </a:solidFill>
                <a:latin typeface="+mj-lt"/>
                <a:cs typeface="Open Sans"/>
              </a:rPr>
              <a:t> </a:t>
            </a:r>
            <a:r>
              <a:rPr lang="en-AU" sz="1040" spc="-25">
                <a:solidFill>
                  <a:srgbClr val="1A1A1A"/>
                </a:solidFill>
                <a:latin typeface="+mj-lt"/>
                <a:cs typeface="Open Sans"/>
              </a:rPr>
              <a:t>and</a:t>
            </a:r>
            <a:r>
              <a:rPr lang="en-AU" sz="1040" spc="500">
                <a:solidFill>
                  <a:srgbClr val="1A1A1A"/>
                </a:solidFill>
                <a:latin typeface="+mj-lt"/>
                <a:cs typeface="Open Sans"/>
              </a:rPr>
              <a:t>  </a:t>
            </a:r>
            <a:r>
              <a:rPr lang="en-AU" sz="1040">
                <a:solidFill>
                  <a:srgbClr val="1A1A1A"/>
                </a:solidFill>
                <a:latin typeface="+mj-lt"/>
                <a:cs typeface="Open Sans"/>
              </a:rPr>
              <a:t>information</a:t>
            </a:r>
            <a:r>
              <a:rPr lang="en-AU" sz="1040" spc="114">
                <a:solidFill>
                  <a:srgbClr val="1A1A1A"/>
                </a:solidFill>
                <a:latin typeface="+mj-lt"/>
                <a:cs typeface="Open Sans"/>
              </a:rPr>
              <a:t> </a:t>
            </a:r>
            <a:r>
              <a:rPr lang="en-AU" sz="1040">
                <a:solidFill>
                  <a:srgbClr val="1A1A1A"/>
                </a:solidFill>
                <a:latin typeface="+mj-lt"/>
                <a:cs typeface="Open Sans"/>
              </a:rPr>
              <a:t>for</a:t>
            </a:r>
            <a:r>
              <a:rPr lang="en-AU" sz="1040" spc="120">
                <a:solidFill>
                  <a:srgbClr val="1A1A1A"/>
                </a:solidFill>
                <a:latin typeface="+mj-lt"/>
                <a:cs typeface="Open Sans"/>
              </a:rPr>
              <a:t> </a:t>
            </a:r>
            <a:r>
              <a:rPr lang="en-AU" sz="1040" spc="-25">
                <a:solidFill>
                  <a:srgbClr val="1A1A1A"/>
                </a:solidFill>
                <a:latin typeface="+mj-lt"/>
                <a:cs typeface="Open Sans"/>
              </a:rPr>
              <a:t>the</a:t>
            </a:r>
            <a:r>
              <a:rPr lang="en-AU" sz="1040" spc="500">
                <a:solidFill>
                  <a:srgbClr val="1A1A1A"/>
                </a:solidFill>
                <a:latin typeface="+mj-lt"/>
                <a:cs typeface="Open Sans"/>
              </a:rPr>
              <a:t> </a:t>
            </a:r>
            <a:r>
              <a:rPr lang="en-AU" sz="1040" spc="-10">
                <a:solidFill>
                  <a:srgbClr val="1A1A1A"/>
                </a:solidFill>
                <a:latin typeface="+mj-lt"/>
                <a:cs typeface="Open Sans"/>
              </a:rPr>
              <a:t>applicant</a:t>
            </a:r>
            <a:endParaRPr lang="en-AU" sz="1040">
              <a:latin typeface="+mj-lt"/>
              <a:cs typeface="Open Sans"/>
            </a:endParaRPr>
          </a:p>
        </p:txBody>
      </p:sp>
      <p:sp>
        <p:nvSpPr>
          <p:cNvPr id="106" name="Rectangle 105">
            <a:extLst>
              <a:ext uri="{FF2B5EF4-FFF2-40B4-BE49-F238E27FC236}">
                <a16:creationId xmlns:a16="http://schemas.microsoft.com/office/drawing/2014/main" id="{A95E1CCB-DB62-FF00-439B-D358AE622C7C}"/>
              </a:ext>
            </a:extLst>
          </p:cNvPr>
          <p:cNvSpPr>
            <a:spLocks/>
          </p:cNvSpPr>
          <p:nvPr/>
        </p:nvSpPr>
        <p:spPr>
          <a:xfrm>
            <a:off x="662805" y="4075619"/>
            <a:ext cx="1191093" cy="1793218"/>
          </a:xfrm>
          <a:prstGeom prst="rect">
            <a:avLst/>
          </a:prstGeom>
          <a:solidFill>
            <a:srgbClr val="FFFFFF">
              <a:alpha val="0"/>
            </a:srgbClr>
          </a:solidFill>
          <a:ln w="6350"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620" algn="ctr">
              <a:lnSpc>
                <a:spcPct val="90000"/>
              </a:lnSpc>
            </a:pPr>
            <a:r>
              <a:rPr lang="en-AU" sz="1040">
                <a:solidFill>
                  <a:srgbClr val="1A1A1A"/>
                </a:solidFill>
                <a:latin typeface="+mj-lt"/>
                <a:cs typeface="Open Sans"/>
              </a:rPr>
              <a:t>Applicant</a:t>
            </a:r>
            <a:r>
              <a:rPr lang="en-AU" sz="1040" spc="145">
                <a:solidFill>
                  <a:srgbClr val="1A1A1A"/>
                </a:solidFill>
                <a:latin typeface="+mj-lt"/>
                <a:cs typeface="Open Sans"/>
              </a:rPr>
              <a:t> </a:t>
            </a:r>
            <a:r>
              <a:rPr lang="en-AU" sz="1040" spc="-10">
                <a:solidFill>
                  <a:srgbClr val="1A1A1A"/>
                </a:solidFill>
                <a:latin typeface="+mj-lt"/>
                <a:cs typeface="Open Sans"/>
              </a:rPr>
              <a:t>accesses</a:t>
            </a:r>
            <a:r>
              <a:rPr lang="en-AU" sz="1040" spc="500">
                <a:solidFill>
                  <a:srgbClr val="1A1A1A"/>
                </a:solidFill>
                <a:latin typeface="+mj-lt"/>
                <a:cs typeface="Open Sans"/>
              </a:rPr>
              <a:t> </a:t>
            </a:r>
            <a:r>
              <a:rPr lang="en-AU" sz="1040" spc="-10">
                <a:solidFill>
                  <a:srgbClr val="1A1A1A"/>
                </a:solidFill>
                <a:latin typeface="+mj-lt"/>
                <a:cs typeface="Open Sans"/>
              </a:rPr>
              <a:t>information,</a:t>
            </a:r>
            <a:r>
              <a:rPr lang="en-AU" sz="1040" spc="500">
                <a:solidFill>
                  <a:srgbClr val="1A1A1A"/>
                </a:solidFill>
                <a:latin typeface="+mj-lt"/>
                <a:cs typeface="Open Sans"/>
              </a:rPr>
              <a:t>  </a:t>
            </a:r>
            <a:r>
              <a:rPr lang="en-AU" sz="1040">
                <a:solidFill>
                  <a:srgbClr val="1A1A1A"/>
                </a:solidFill>
                <a:latin typeface="+mj-lt"/>
                <a:cs typeface="Open Sans"/>
              </a:rPr>
              <a:t>understands</a:t>
            </a:r>
            <a:r>
              <a:rPr lang="en-AU" sz="1040" spc="195">
                <a:solidFill>
                  <a:srgbClr val="1A1A1A"/>
                </a:solidFill>
                <a:latin typeface="+mj-lt"/>
                <a:cs typeface="Open Sans"/>
              </a:rPr>
              <a:t> </a:t>
            </a:r>
            <a:r>
              <a:rPr lang="en-AU" sz="1040" spc="-10">
                <a:solidFill>
                  <a:srgbClr val="1A1A1A"/>
                </a:solidFill>
                <a:latin typeface="+mj-lt"/>
                <a:cs typeface="Open Sans"/>
              </a:rPr>
              <a:t>which</a:t>
            </a:r>
            <a:r>
              <a:rPr lang="en-AU" sz="1040" spc="500">
                <a:solidFill>
                  <a:srgbClr val="1A1A1A"/>
                </a:solidFill>
                <a:latin typeface="+mj-lt"/>
                <a:cs typeface="Open Sans"/>
              </a:rPr>
              <a:t> </a:t>
            </a:r>
            <a:r>
              <a:rPr lang="en-AU" sz="1040">
                <a:solidFill>
                  <a:srgbClr val="1A1A1A"/>
                </a:solidFill>
                <a:latin typeface="+mj-lt"/>
                <a:cs typeface="Open Sans"/>
              </a:rPr>
              <a:t>permission</a:t>
            </a:r>
            <a:r>
              <a:rPr lang="en-AU" sz="1040" spc="100">
                <a:solidFill>
                  <a:srgbClr val="1A1A1A"/>
                </a:solidFill>
                <a:latin typeface="+mj-lt"/>
                <a:cs typeface="Open Sans"/>
              </a:rPr>
              <a:t> </a:t>
            </a:r>
            <a:r>
              <a:rPr lang="en-AU" sz="1040">
                <a:solidFill>
                  <a:srgbClr val="1A1A1A"/>
                </a:solidFill>
                <a:latin typeface="+mj-lt"/>
                <a:cs typeface="Open Sans"/>
              </a:rPr>
              <a:t>to</a:t>
            </a:r>
            <a:r>
              <a:rPr lang="en-AU" sz="1040" spc="100">
                <a:solidFill>
                  <a:srgbClr val="1A1A1A"/>
                </a:solidFill>
                <a:latin typeface="+mj-lt"/>
                <a:cs typeface="Open Sans"/>
              </a:rPr>
              <a:t> </a:t>
            </a:r>
            <a:r>
              <a:rPr lang="en-AU" sz="1040">
                <a:solidFill>
                  <a:srgbClr val="1A1A1A"/>
                </a:solidFill>
                <a:latin typeface="+mj-lt"/>
                <a:cs typeface="Open Sans"/>
              </a:rPr>
              <a:t>apply</a:t>
            </a:r>
            <a:r>
              <a:rPr lang="en-AU" sz="1040" spc="100">
                <a:solidFill>
                  <a:srgbClr val="1A1A1A"/>
                </a:solidFill>
                <a:latin typeface="+mj-lt"/>
                <a:cs typeface="Open Sans"/>
              </a:rPr>
              <a:t> </a:t>
            </a:r>
            <a:r>
              <a:rPr lang="en-AU" sz="1040" spc="-25">
                <a:solidFill>
                  <a:srgbClr val="1A1A1A"/>
                </a:solidFill>
                <a:latin typeface="+mj-lt"/>
                <a:cs typeface="Open Sans"/>
              </a:rPr>
              <a:t>for</a:t>
            </a:r>
            <a:r>
              <a:rPr lang="en-AU" sz="1040" spc="500">
                <a:solidFill>
                  <a:srgbClr val="1A1A1A"/>
                </a:solidFill>
                <a:latin typeface="+mj-lt"/>
                <a:cs typeface="Open Sans"/>
              </a:rPr>
              <a:t> </a:t>
            </a:r>
            <a:r>
              <a:rPr lang="en-AU" sz="1040">
                <a:solidFill>
                  <a:srgbClr val="1A1A1A"/>
                </a:solidFill>
                <a:latin typeface="+mj-lt"/>
                <a:cs typeface="Open Sans"/>
              </a:rPr>
              <a:t>and</a:t>
            </a:r>
            <a:r>
              <a:rPr lang="en-AU" sz="1040" spc="55">
                <a:solidFill>
                  <a:srgbClr val="1A1A1A"/>
                </a:solidFill>
                <a:latin typeface="+mj-lt"/>
                <a:cs typeface="Open Sans"/>
              </a:rPr>
              <a:t> </a:t>
            </a:r>
            <a:r>
              <a:rPr lang="en-AU" sz="1040">
                <a:solidFill>
                  <a:srgbClr val="1A1A1A"/>
                </a:solidFill>
                <a:latin typeface="+mj-lt"/>
                <a:cs typeface="Open Sans"/>
              </a:rPr>
              <a:t>how</a:t>
            </a:r>
            <a:r>
              <a:rPr lang="en-AU" sz="1040" spc="55">
                <a:solidFill>
                  <a:srgbClr val="1A1A1A"/>
                </a:solidFill>
                <a:latin typeface="+mj-lt"/>
                <a:cs typeface="Open Sans"/>
              </a:rPr>
              <a:t> </a:t>
            </a:r>
            <a:r>
              <a:rPr lang="en-AU" sz="1040">
                <a:solidFill>
                  <a:srgbClr val="1A1A1A"/>
                </a:solidFill>
                <a:latin typeface="+mj-lt"/>
                <a:cs typeface="Open Sans"/>
              </a:rPr>
              <a:t>to</a:t>
            </a:r>
            <a:r>
              <a:rPr lang="en-AU" sz="1040" spc="60">
                <a:solidFill>
                  <a:srgbClr val="1A1A1A"/>
                </a:solidFill>
                <a:latin typeface="+mj-lt"/>
                <a:cs typeface="Open Sans"/>
              </a:rPr>
              <a:t> </a:t>
            </a:r>
            <a:r>
              <a:rPr lang="en-AU" sz="1040" spc="-10">
                <a:solidFill>
                  <a:srgbClr val="1A1A1A"/>
                </a:solidFill>
                <a:latin typeface="+mj-lt"/>
                <a:cs typeface="Open Sans"/>
              </a:rPr>
              <a:t>apply</a:t>
            </a:r>
            <a:endParaRPr lang="en-AU" sz="1040">
              <a:latin typeface="+mj-lt"/>
              <a:cs typeface="Open Sans"/>
            </a:endParaRPr>
          </a:p>
        </p:txBody>
      </p:sp>
      <p:sp>
        <p:nvSpPr>
          <p:cNvPr id="147" name="Arrow: Pentagon 146">
            <a:extLst>
              <a:ext uri="{FF2B5EF4-FFF2-40B4-BE49-F238E27FC236}">
                <a16:creationId xmlns:a16="http://schemas.microsoft.com/office/drawing/2014/main" id="{D8C3F68C-E0D6-4D41-7A1D-8D067DE2F74B}"/>
              </a:ext>
            </a:extLst>
          </p:cNvPr>
          <p:cNvSpPr/>
          <p:nvPr/>
        </p:nvSpPr>
        <p:spPr>
          <a:xfrm>
            <a:off x="8296181" y="1877767"/>
            <a:ext cx="107959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50">
                <a:solidFill>
                  <a:schemeClr val="tx2"/>
                </a:solidFill>
                <a:latin typeface="+mj-lt"/>
              </a:rPr>
              <a:t>NOTIFY </a:t>
            </a:r>
            <a:br>
              <a:rPr lang="en-AU" sz="1050">
                <a:solidFill>
                  <a:schemeClr val="tx2"/>
                </a:solidFill>
                <a:latin typeface="+mj-lt"/>
              </a:rPr>
            </a:br>
            <a:r>
              <a:rPr lang="en-AU" sz="1050">
                <a:solidFill>
                  <a:schemeClr val="tx2"/>
                </a:solidFill>
                <a:latin typeface="+mj-lt"/>
              </a:rPr>
              <a:t>&amp; ISSUE</a:t>
            </a:r>
          </a:p>
        </p:txBody>
      </p:sp>
      <p:sp>
        <p:nvSpPr>
          <p:cNvPr id="148" name="Isosceles Triangle 147">
            <a:extLst>
              <a:ext uri="{FF2B5EF4-FFF2-40B4-BE49-F238E27FC236}">
                <a16:creationId xmlns:a16="http://schemas.microsoft.com/office/drawing/2014/main" id="{7546B5C2-153D-5458-9E18-CC74DC897EA1}"/>
              </a:ext>
            </a:extLst>
          </p:cNvPr>
          <p:cNvSpPr/>
          <p:nvPr/>
        </p:nvSpPr>
        <p:spPr>
          <a:xfrm rot="5400000">
            <a:off x="1748861"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49" name="Arrow: Pentagon 148">
            <a:extLst>
              <a:ext uri="{FF2B5EF4-FFF2-40B4-BE49-F238E27FC236}">
                <a16:creationId xmlns:a16="http://schemas.microsoft.com/office/drawing/2014/main" id="{FC1957BB-DD02-DC42-4160-CB658E69BACD}"/>
              </a:ext>
            </a:extLst>
          </p:cNvPr>
          <p:cNvSpPr/>
          <p:nvPr/>
        </p:nvSpPr>
        <p:spPr>
          <a:xfrm>
            <a:off x="785452"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INFORM</a:t>
            </a:r>
          </a:p>
        </p:txBody>
      </p:sp>
      <p:sp>
        <p:nvSpPr>
          <p:cNvPr id="150" name="Oval 149">
            <a:extLst>
              <a:ext uri="{FF2B5EF4-FFF2-40B4-BE49-F238E27FC236}">
                <a16:creationId xmlns:a16="http://schemas.microsoft.com/office/drawing/2014/main" id="{62932AC3-71FE-1E9E-DC5F-E56352C35EBD}"/>
              </a:ext>
            </a:extLst>
          </p:cNvPr>
          <p:cNvSpPr/>
          <p:nvPr/>
        </p:nvSpPr>
        <p:spPr>
          <a:xfrm>
            <a:off x="590903" y="1862353"/>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1" name="Oval 150">
            <a:extLst>
              <a:ext uri="{FF2B5EF4-FFF2-40B4-BE49-F238E27FC236}">
                <a16:creationId xmlns:a16="http://schemas.microsoft.com/office/drawing/2014/main" id="{B2C58DF4-A3A0-1588-BF52-7711A1AC0128}"/>
              </a:ext>
            </a:extLst>
          </p:cNvPr>
          <p:cNvSpPr/>
          <p:nvPr/>
        </p:nvSpPr>
        <p:spPr>
          <a:xfrm>
            <a:off x="629986" y="1901436"/>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2" name="Isosceles Triangle 151">
            <a:extLst>
              <a:ext uri="{FF2B5EF4-FFF2-40B4-BE49-F238E27FC236}">
                <a16:creationId xmlns:a16="http://schemas.microsoft.com/office/drawing/2014/main" id="{69AB43BB-3811-7D3D-8185-6FFDF6DEDC50}"/>
              </a:ext>
            </a:extLst>
          </p:cNvPr>
          <p:cNvSpPr/>
          <p:nvPr/>
        </p:nvSpPr>
        <p:spPr>
          <a:xfrm rot="5400000">
            <a:off x="1692970" y="2008824"/>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3" name="Isosceles Triangle 152">
            <a:extLst>
              <a:ext uri="{FF2B5EF4-FFF2-40B4-BE49-F238E27FC236}">
                <a16:creationId xmlns:a16="http://schemas.microsoft.com/office/drawing/2014/main" id="{96E30D60-6389-967C-3406-98B414C3C5EB}"/>
              </a:ext>
            </a:extLst>
          </p:cNvPr>
          <p:cNvSpPr/>
          <p:nvPr/>
        </p:nvSpPr>
        <p:spPr>
          <a:xfrm rot="5400000">
            <a:off x="4737963"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4" name="Arrow: Pentagon 153">
            <a:extLst>
              <a:ext uri="{FF2B5EF4-FFF2-40B4-BE49-F238E27FC236}">
                <a16:creationId xmlns:a16="http://schemas.microsoft.com/office/drawing/2014/main" id="{39792D9D-8B3E-8DDC-BEAD-7B79A570EE01}"/>
              </a:ext>
            </a:extLst>
          </p:cNvPr>
          <p:cNvSpPr/>
          <p:nvPr/>
        </p:nvSpPr>
        <p:spPr>
          <a:xfrm>
            <a:off x="3769117"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36000" bIns="36000" rtlCol="0" anchor="ctr"/>
          <a:lstStyle/>
          <a:p>
            <a:pPr>
              <a:lnSpc>
                <a:spcPct val="90000"/>
              </a:lnSpc>
            </a:pPr>
            <a:r>
              <a:rPr lang="en-AU" sz="1050">
                <a:solidFill>
                  <a:schemeClr val="tx2"/>
                </a:solidFill>
                <a:latin typeface="+mj-lt"/>
              </a:rPr>
              <a:t>REVIEW &amp; STREAM</a:t>
            </a:r>
          </a:p>
        </p:txBody>
      </p:sp>
      <p:sp>
        <p:nvSpPr>
          <p:cNvPr id="155" name="Isosceles Triangle 154">
            <a:extLst>
              <a:ext uri="{FF2B5EF4-FFF2-40B4-BE49-F238E27FC236}">
                <a16:creationId xmlns:a16="http://schemas.microsoft.com/office/drawing/2014/main" id="{E2AF9701-F84D-EA9A-497D-83B9F2AB2205}"/>
              </a:ext>
            </a:extLst>
          </p:cNvPr>
          <p:cNvSpPr/>
          <p:nvPr/>
        </p:nvSpPr>
        <p:spPr>
          <a:xfrm rot="5400000">
            <a:off x="4684052" y="2008824"/>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6" name="Isosceles Triangle 155">
            <a:extLst>
              <a:ext uri="{FF2B5EF4-FFF2-40B4-BE49-F238E27FC236}">
                <a16:creationId xmlns:a16="http://schemas.microsoft.com/office/drawing/2014/main" id="{9F74154F-986E-AC80-8452-92C36EA1A756}"/>
              </a:ext>
            </a:extLst>
          </p:cNvPr>
          <p:cNvSpPr/>
          <p:nvPr/>
        </p:nvSpPr>
        <p:spPr>
          <a:xfrm rot="5400000">
            <a:off x="6347905"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7" name="Arrow: Pentagon 156">
            <a:extLst>
              <a:ext uri="{FF2B5EF4-FFF2-40B4-BE49-F238E27FC236}">
                <a16:creationId xmlns:a16="http://schemas.microsoft.com/office/drawing/2014/main" id="{42184E61-3506-9E6F-97A6-8F9925A1B2AC}"/>
              </a:ext>
            </a:extLst>
          </p:cNvPr>
          <p:cNvSpPr/>
          <p:nvPr/>
        </p:nvSpPr>
        <p:spPr>
          <a:xfrm>
            <a:off x="5380449"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ASSESS</a:t>
            </a:r>
          </a:p>
        </p:txBody>
      </p:sp>
      <p:sp>
        <p:nvSpPr>
          <p:cNvPr id="158" name="Isosceles Triangle 157">
            <a:extLst>
              <a:ext uri="{FF2B5EF4-FFF2-40B4-BE49-F238E27FC236}">
                <a16:creationId xmlns:a16="http://schemas.microsoft.com/office/drawing/2014/main" id="{7A652C8D-B7AD-419A-F335-9946866F222F}"/>
              </a:ext>
            </a:extLst>
          </p:cNvPr>
          <p:cNvSpPr/>
          <p:nvPr/>
        </p:nvSpPr>
        <p:spPr>
          <a:xfrm rot="5400000">
            <a:off x="6300630" y="2008824"/>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59" name="Isosceles Triangle 158">
            <a:extLst>
              <a:ext uri="{FF2B5EF4-FFF2-40B4-BE49-F238E27FC236}">
                <a16:creationId xmlns:a16="http://schemas.microsoft.com/office/drawing/2014/main" id="{88C648AF-9C4E-0019-E6BE-4A93B4E64CB9}"/>
              </a:ext>
            </a:extLst>
          </p:cNvPr>
          <p:cNvSpPr/>
          <p:nvPr/>
        </p:nvSpPr>
        <p:spPr>
          <a:xfrm rot="5400000">
            <a:off x="7810064"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60" name="Arrow: Pentagon 159">
            <a:extLst>
              <a:ext uri="{FF2B5EF4-FFF2-40B4-BE49-F238E27FC236}">
                <a16:creationId xmlns:a16="http://schemas.microsoft.com/office/drawing/2014/main" id="{5804ADE6-7FFF-EF24-B27A-B349A047E59E}"/>
              </a:ext>
            </a:extLst>
          </p:cNvPr>
          <p:cNvSpPr/>
          <p:nvPr/>
        </p:nvSpPr>
        <p:spPr>
          <a:xfrm>
            <a:off x="6839438"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50">
                <a:solidFill>
                  <a:schemeClr val="tx2"/>
                </a:solidFill>
                <a:latin typeface="+mj-lt"/>
              </a:rPr>
              <a:t>DECIDE</a:t>
            </a:r>
          </a:p>
        </p:txBody>
      </p:sp>
      <p:sp>
        <p:nvSpPr>
          <p:cNvPr id="161" name="Isosceles Triangle 160">
            <a:extLst>
              <a:ext uri="{FF2B5EF4-FFF2-40B4-BE49-F238E27FC236}">
                <a16:creationId xmlns:a16="http://schemas.microsoft.com/office/drawing/2014/main" id="{1CB7AC6F-7D52-50EF-5877-159B22E15FF6}"/>
              </a:ext>
            </a:extLst>
          </p:cNvPr>
          <p:cNvSpPr/>
          <p:nvPr/>
        </p:nvSpPr>
        <p:spPr>
          <a:xfrm rot="5400000">
            <a:off x="7759767" y="2008824"/>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nvGrpSpPr>
          <p:cNvPr id="162" name="Group 161">
            <a:extLst>
              <a:ext uri="{FF2B5EF4-FFF2-40B4-BE49-F238E27FC236}">
                <a16:creationId xmlns:a16="http://schemas.microsoft.com/office/drawing/2014/main" id="{A236218C-5E67-8BC5-E02B-4F2941020A15}"/>
              </a:ext>
            </a:extLst>
          </p:cNvPr>
          <p:cNvGrpSpPr/>
          <p:nvPr/>
        </p:nvGrpSpPr>
        <p:grpSpPr>
          <a:xfrm>
            <a:off x="3569979" y="1862353"/>
            <a:ext cx="390829" cy="390829"/>
            <a:chOff x="722538" y="2874633"/>
            <a:chExt cx="360000" cy="360000"/>
          </a:xfrm>
        </p:grpSpPr>
        <p:sp>
          <p:nvSpPr>
            <p:cNvPr id="163" name="Oval 162">
              <a:extLst>
                <a:ext uri="{FF2B5EF4-FFF2-40B4-BE49-F238E27FC236}">
                  <a16:creationId xmlns:a16="http://schemas.microsoft.com/office/drawing/2014/main" id="{3F78E0B3-CBBD-F092-AF5A-D701C068989B}"/>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64" name="Oval 163">
              <a:extLst>
                <a:ext uri="{FF2B5EF4-FFF2-40B4-BE49-F238E27FC236}">
                  <a16:creationId xmlns:a16="http://schemas.microsoft.com/office/drawing/2014/main" id="{FA7B69B6-3BC5-68FB-4DE4-376C76F8E23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sp>
        <p:nvSpPr>
          <p:cNvPr id="165" name="Oval 164">
            <a:extLst>
              <a:ext uri="{FF2B5EF4-FFF2-40B4-BE49-F238E27FC236}">
                <a16:creationId xmlns:a16="http://schemas.microsoft.com/office/drawing/2014/main" id="{4FB408DF-18CF-F8F0-7664-1C19B800B75E}"/>
              </a:ext>
            </a:extLst>
          </p:cNvPr>
          <p:cNvSpPr/>
          <p:nvPr/>
        </p:nvSpPr>
        <p:spPr>
          <a:xfrm>
            <a:off x="5181311" y="1862353"/>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66" name="Oval 165">
            <a:extLst>
              <a:ext uri="{FF2B5EF4-FFF2-40B4-BE49-F238E27FC236}">
                <a16:creationId xmlns:a16="http://schemas.microsoft.com/office/drawing/2014/main" id="{3DAEBCF7-FA77-7D01-F25A-F10BF979E958}"/>
              </a:ext>
            </a:extLst>
          </p:cNvPr>
          <p:cNvSpPr/>
          <p:nvPr/>
        </p:nvSpPr>
        <p:spPr>
          <a:xfrm>
            <a:off x="5220394" y="1901436"/>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nvGrpSpPr>
          <p:cNvPr id="167" name="Group 166">
            <a:extLst>
              <a:ext uri="{FF2B5EF4-FFF2-40B4-BE49-F238E27FC236}">
                <a16:creationId xmlns:a16="http://schemas.microsoft.com/office/drawing/2014/main" id="{E71433D8-3D1B-72FF-6B19-BE38BB0952DA}"/>
              </a:ext>
            </a:extLst>
          </p:cNvPr>
          <p:cNvGrpSpPr/>
          <p:nvPr/>
        </p:nvGrpSpPr>
        <p:grpSpPr>
          <a:xfrm>
            <a:off x="6638607" y="1862353"/>
            <a:ext cx="390829" cy="390829"/>
            <a:chOff x="722538" y="2874633"/>
            <a:chExt cx="360000" cy="360000"/>
          </a:xfrm>
        </p:grpSpPr>
        <p:sp>
          <p:nvSpPr>
            <p:cNvPr id="168" name="Oval 167">
              <a:extLst>
                <a:ext uri="{FF2B5EF4-FFF2-40B4-BE49-F238E27FC236}">
                  <a16:creationId xmlns:a16="http://schemas.microsoft.com/office/drawing/2014/main" id="{1DD760C1-5C3A-27CA-869A-8217DD0D8D22}"/>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69" name="Oval 168">
              <a:extLst>
                <a:ext uri="{FF2B5EF4-FFF2-40B4-BE49-F238E27FC236}">
                  <a16:creationId xmlns:a16="http://schemas.microsoft.com/office/drawing/2014/main" id="{35A1A83E-D31B-3339-2A94-88DE8CC3D48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grpSp>
        <p:nvGrpSpPr>
          <p:cNvPr id="170" name="Group 169">
            <a:extLst>
              <a:ext uri="{FF2B5EF4-FFF2-40B4-BE49-F238E27FC236}">
                <a16:creationId xmlns:a16="http://schemas.microsoft.com/office/drawing/2014/main" id="{217082F5-F938-6C36-EED2-1D7B6ECD9A63}"/>
              </a:ext>
            </a:extLst>
          </p:cNvPr>
          <p:cNvGrpSpPr/>
          <p:nvPr/>
        </p:nvGrpSpPr>
        <p:grpSpPr>
          <a:xfrm>
            <a:off x="8100108" y="1862353"/>
            <a:ext cx="390829" cy="390829"/>
            <a:chOff x="722538" y="2874633"/>
            <a:chExt cx="360000" cy="360000"/>
          </a:xfrm>
        </p:grpSpPr>
        <p:sp>
          <p:nvSpPr>
            <p:cNvPr id="171" name="Oval 170">
              <a:extLst>
                <a:ext uri="{FF2B5EF4-FFF2-40B4-BE49-F238E27FC236}">
                  <a16:creationId xmlns:a16="http://schemas.microsoft.com/office/drawing/2014/main" id="{382A8169-8F56-0232-BA83-43F239AD175B}"/>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72" name="Oval 171">
              <a:extLst>
                <a:ext uri="{FF2B5EF4-FFF2-40B4-BE49-F238E27FC236}">
                  <a16:creationId xmlns:a16="http://schemas.microsoft.com/office/drawing/2014/main" id="{563755B7-39CD-4FAD-2BE0-15A37BC95CD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grpSp>
        <p:nvGrpSpPr>
          <p:cNvPr id="173" name="Group 5">
            <a:extLst>
              <a:ext uri="{FF2B5EF4-FFF2-40B4-BE49-F238E27FC236}">
                <a16:creationId xmlns:a16="http://schemas.microsoft.com/office/drawing/2014/main" id="{6A293ABB-EE1A-7A62-5FE8-482F161D6B66}"/>
              </a:ext>
            </a:extLst>
          </p:cNvPr>
          <p:cNvGrpSpPr>
            <a:grpSpLocks noChangeAspect="1"/>
          </p:cNvGrpSpPr>
          <p:nvPr/>
        </p:nvGrpSpPr>
        <p:grpSpPr bwMode="auto">
          <a:xfrm>
            <a:off x="678178" y="1949767"/>
            <a:ext cx="217278" cy="216000"/>
            <a:chOff x="3163" y="2182"/>
            <a:chExt cx="340" cy="338"/>
          </a:xfrm>
          <a:solidFill>
            <a:schemeClr val="tx2"/>
          </a:solidFill>
        </p:grpSpPr>
        <p:sp>
          <p:nvSpPr>
            <p:cNvPr id="174" name="Freeform 6">
              <a:extLst>
                <a:ext uri="{FF2B5EF4-FFF2-40B4-BE49-F238E27FC236}">
                  <a16:creationId xmlns:a16="http://schemas.microsoft.com/office/drawing/2014/main" id="{4F0A3379-8F31-A588-55EF-BB36FBD18C8E}"/>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75" name="Freeform 7">
              <a:extLst>
                <a:ext uri="{FF2B5EF4-FFF2-40B4-BE49-F238E27FC236}">
                  <a16:creationId xmlns:a16="http://schemas.microsoft.com/office/drawing/2014/main" id="{F5A8519B-4BFB-71B3-53D4-8A7E39A40F30}"/>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76" name="Freeform 8">
              <a:extLst>
                <a:ext uri="{FF2B5EF4-FFF2-40B4-BE49-F238E27FC236}">
                  <a16:creationId xmlns:a16="http://schemas.microsoft.com/office/drawing/2014/main" id="{978C1C4D-B4E2-F820-928A-84E4C4E802E9}"/>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sp>
        <p:nvSpPr>
          <p:cNvPr id="177" name="Isosceles Triangle 176">
            <a:extLst>
              <a:ext uri="{FF2B5EF4-FFF2-40B4-BE49-F238E27FC236}">
                <a16:creationId xmlns:a16="http://schemas.microsoft.com/office/drawing/2014/main" id="{CBD8B69D-10E0-148C-F64F-9ABE05FB53CA}"/>
              </a:ext>
            </a:extLst>
          </p:cNvPr>
          <p:cNvSpPr/>
          <p:nvPr/>
        </p:nvSpPr>
        <p:spPr>
          <a:xfrm rot="5400000">
            <a:off x="3217785" y="1993854"/>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78" name="Arrow: Pentagon 177">
            <a:extLst>
              <a:ext uri="{FF2B5EF4-FFF2-40B4-BE49-F238E27FC236}">
                <a16:creationId xmlns:a16="http://schemas.microsoft.com/office/drawing/2014/main" id="{FB07FE74-8B0F-EE4F-FB58-DC43E4D2242C}"/>
              </a:ext>
            </a:extLst>
          </p:cNvPr>
          <p:cNvSpPr/>
          <p:nvPr/>
        </p:nvSpPr>
        <p:spPr>
          <a:xfrm>
            <a:off x="2245950" y="187776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179" name="Isosceles Triangle 178">
            <a:extLst>
              <a:ext uri="{FF2B5EF4-FFF2-40B4-BE49-F238E27FC236}">
                <a16:creationId xmlns:a16="http://schemas.microsoft.com/office/drawing/2014/main" id="{9D274137-BF77-9415-D836-E5E5E53D13E2}"/>
              </a:ext>
            </a:extLst>
          </p:cNvPr>
          <p:cNvSpPr/>
          <p:nvPr/>
        </p:nvSpPr>
        <p:spPr>
          <a:xfrm rot="5400000">
            <a:off x="3164461" y="2008824"/>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nvGrpSpPr>
          <p:cNvPr id="180" name="Group 179">
            <a:extLst>
              <a:ext uri="{FF2B5EF4-FFF2-40B4-BE49-F238E27FC236}">
                <a16:creationId xmlns:a16="http://schemas.microsoft.com/office/drawing/2014/main" id="{F3C2EB8F-BAD4-03F8-2E40-2F16566F2B75}"/>
              </a:ext>
            </a:extLst>
          </p:cNvPr>
          <p:cNvGrpSpPr/>
          <p:nvPr/>
        </p:nvGrpSpPr>
        <p:grpSpPr>
          <a:xfrm>
            <a:off x="2056138" y="1862353"/>
            <a:ext cx="390829" cy="390829"/>
            <a:chOff x="722538" y="2874633"/>
            <a:chExt cx="360000" cy="360000"/>
          </a:xfrm>
        </p:grpSpPr>
        <p:sp>
          <p:nvSpPr>
            <p:cNvPr id="181" name="Oval 180">
              <a:extLst>
                <a:ext uri="{FF2B5EF4-FFF2-40B4-BE49-F238E27FC236}">
                  <a16:creationId xmlns:a16="http://schemas.microsoft.com/office/drawing/2014/main" id="{A9D3AC3F-4237-0D34-0D85-881FFA775FB2}"/>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sp>
          <p:nvSpPr>
            <p:cNvPr id="182" name="Oval 181">
              <a:extLst>
                <a:ext uri="{FF2B5EF4-FFF2-40B4-BE49-F238E27FC236}">
                  <a16:creationId xmlns:a16="http://schemas.microsoft.com/office/drawing/2014/main" id="{70304921-CA9B-06BC-5BE6-663356B4BD3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grpSp>
        <p:nvGrpSpPr>
          <p:cNvPr id="183" name="Group 182">
            <a:extLst>
              <a:ext uri="{FF2B5EF4-FFF2-40B4-BE49-F238E27FC236}">
                <a16:creationId xmlns:a16="http://schemas.microsoft.com/office/drawing/2014/main" id="{FB053DED-E27D-4B71-B98A-F992E7391974}"/>
              </a:ext>
            </a:extLst>
          </p:cNvPr>
          <p:cNvGrpSpPr>
            <a:grpSpLocks noChangeAspect="1"/>
          </p:cNvGrpSpPr>
          <p:nvPr/>
        </p:nvGrpSpPr>
        <p:grpSpPr>
          <a:xfrm>
            <a:off x="2153333" y="1968087"/>
            <a:ext cx="190292" cy="179360"/>
            <a:chOff x="9502776" y="4360863"/>
            <a:chExt cx="496888" cy="468313"/>
          </a:xfrm>
          <a:solidFill>
            <a:schemeClr val="tx2"/>
          </a:solidFill>
        </p:grpSpPr>
        <p:sp>
          <p:nvSpPr>
            <p:cNvPr id="184" name="Freeform 6">
              <a:extLst>
                <a:ext uri="{FF2B5EF4-FFF2-40B4-BE49-F238E27FC236}">
                  <a16:creationId xmlns:a16="http://schemas.microsoft.com/office/drawing/2014/main" id="{054D7F4F-BBA7-80D0-66D1-4DFD7D3B0ECF}"/>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5" name="Freeform 7">
              <a:extLst>
                <a:ext uri="{FF2B5EF4-FFF2-40B4-BE49-F238E27FC236}">
                  <a16:creationId xmlns:a16="http://schemas.microsoft.com/office/drawing/2014/main" id="{B5EDA9DF-21FF-7819-EC74-5656CFCD560F}"/>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6" name="Freeform 8">
              <a:extLst>
                <a:ext uri="{FF2B5EF4-FFF2-40B4-BE49-F238E27FC236}">
                  <a16:creationId xmlns:a16="http://schemas.microsoft.com/office/drawing/2014/main" id="{17CF9E85-40F9-443F-5A13-BA389BABAD6A}"/>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7" name="Freeform 9">
              <a:extLst>
                <a:ext uri="{FF2B5EF4-FFF2-40B4-BE49-F238E27FC236}">
                  <a16:creationId xmlns:a16="http://schemas.microsoft.com/office/drawing/2014/main" id="{96A8E42F-3851-25DC-4A4B-F46D4F751CE2}"/>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8" name="Freeform 10">
              <a:extLst>
                <a:ext uri="{FF2B5EF4-FFF2-40B4-BE49-F238E27FC236}">
                  <a16:creationId xmlns:a16="http://schemas.microsoft.com/office/drawing/2014/main" id="{69929A4B-10A8-1BD3-BFE2-756CCA3A5553}"/>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89" name="Freeform 11">
              <a:extLst>
                <a:ext uri="{FF2B5EF4-FFF2-40B4-BE49-F238E27FC236}">
                  <a16:creationId xmlns:a16="http://schemas.microsoft.com/office/drawing/2014/main" id="{9ACD676D-B902-38B6-0EBD-3AE068FB8AB1}"/>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0" name="Freeform 12">
              <a:extLst>
                <a:ext uri="{FF2B5EF4-FFF2-40B4-BE49-F238E27FC236}">
                  <a16:creationId xmlns:a16="http://schemas.microsoft.com/office/drawing/2014/main" id="{97F1512B-4417-01FA-6717-2C283214AAA0}"/>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grpSp>
        <p:nvGrpSpPr>
          <p:cNvPr id="191" name="Group 190">
            <a:extLst>
              <a:ext uri="{FF2B5EF4-FFF2-40B4-BE49-F238E27FC236}">
                <a16:creationId xmlns:a16="http://schemas.microsoft.com/office/drawing/2014/main" id="{9FE6FA38-A25A-8F98-0CC0-9FC49DBB8108}"/>
              </a:ext>
            </a:extLst>
          </p:cNvPr>
          <p:cNvGrpSpPr>
            <a:grpSpLocks noChangeAspect="1"/>
          </p:cNvGrpSpPr>
          <p:nvPr/>
        </p:nvGrpSpPr>
        <p:grpSpPr>
          <a:xfrm>
            <a:off x="3657390" y="1952369"/>
            <a:ext cx="210796" cy="210796"/>
            <a:chOff x="6107113" y="1108075"/>
            <a:chExt cx="542925" cy="542925"/>
          </a:xfrm>
          <a:solidFill>
            <a:schemeClr val="tx2"/>
          </a:solidFill>
        </p:grpSpPr>
        <p:sp>
          <p:nvSpPr>
            <p:cNvPr id="192" name="Freeform 129">
              <a:extLst>
                <a:ext uri="{FF2B5EF4-FFF2-40B4-BE49-F238E27FC236}">
                  <a16:creationId xmlns:a16="http://schemas.microsoft.com/office/drawing/2014/main" id="{121A7DC4-388C-A4AF-AFF0-C83E1063701A}"/>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3" name="Freeform 130">
              <a:extLst>
                <a:ext uri="{FF2B5EF4-FFF2-40B4-BE49-F238E27FC236}">
                  <a16:creationId xmlns:a16="http://schemas.microsoft.com/office/drawing/2014/main" id="{D65519E9-AE50-BA1A-1C6B-7743978AB2F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grpSp>
        <p:nvGrpSpPr>
          <p:cNvPr id="194" name="Group 193">
            <a:extLst>
              <a:ext uri="{FF2B5EF4-FFF2-40B4-BE49-F238E27FC236}">
                <a16:creationId xmlns:a16="http://schemas.microsoft.com/office/drawing/2014/main" id="{64D0CF46-22A2-6828-91D0-FA0BEE26B31F}"/>
              </a:ext>
            </a:extLst>
          </p:cNvPr>
          <p:cNvGrpSpPr>
            <a:grpSpLocks noChangeAspect="1"/>
          </p:cNvGrpSpPr>
          <p:nvPr/>
        </p:nvGrpSpPr>
        <p:grpSpPr>
          <a:xfrm>
            <a:off x="5299601" y="1957580"/>
            <a:ext cx="162076" cy="200370"/>
            <a:chOff x="5126038" y="3305175"/>
            <a:chExt cx="436562" cy="539750"/>
          </a:xfrm>
          <a:solidFill>
            <a:schemeClr val="tx2"/>
          </a:solidFill>
        </p:grpSpPr>
        <p:sp>
          <p:nvSpPr>
            <p:cNvPr id="195" name="Freeform 34">
              <a:extLst>
                <a:ext uri="{FF2B5EF4-FFF2-40B4-BE49-F238E27FC236}">
                  <a16:creationId xmlns:a16="http://schemas.microsoft.com/office/drawing/2014/main" id="{A696C231-5158-B1A5-FA02-77D688B7D652}"/>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6" name="Freeform 35">
              <a:extLst>
                <a:ext uri="{FF2B5EF4-FFF2-40B4-BE49-F238E27FC236}">
                  <a16:creationId xmlns:a16="http://schemas.microsoft.com/office/drawing/2014/main" id="{D2711380-D628-7E8E-5932-EE420EF219C1}"/>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7" name="Freeform 36">
              <a:extLst>
                <a:ext uri="{FF2B5EF4-FFF2-40B4-BE49-F238E27FC236}">
                  <a16:creationId xmlns:a16="http://schemas.microsoft.com/office/drawing/2014/main" id="{35E520C7-D77A-CF60-85F8-ABA3180492E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8" name="Freeform 37">
              <a:extLst>
                <a:ext uri="{FF2B5EF4-FFF2-40B4-BE49-F238E27FC236}">
                  <a16:creationId xmlns:a16="http://schemas.microsoft.com/office/drawing/2014/main" id="{64CC3E96-D86C-2FEB-027D-993076D31E76}"/>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199" name="Freeform 38">
              <a:extLst>
                <a:ext uri="{FF2B5EF4-FFF2-40B4-BE49-F238E27FC236}">
                  <a16:creationId xmlns:a16="http://schemas.microsoft.com/office/drawing/2014/main" id="{F55CD1FD-5903-31AF-A21F-BA3DE9BCDBEB}"/>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200" name="Freeform 39">
              <a:extLst>
                <a:ext uri="{FF2B5EF4-FFF2-40B4-BE49-F238E27FC236}">
                  <a16:creationId xmlns:a16="http://schemas.microsoft.com/office/drawing/2014/main" id="{C0BC7C64-1DCC-542C-C40F-44889C92663D}"/>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201" name="Freeform 40">
              <a:extLst>
                <a:ext uri="{FF2B5EF4-FFF2-40B4-BE49-F238E27FC236}">
                  <a16:creationId xmlns:a16="http://schemas.microsoft.com/office/drawing/2014/main" id="{5B57788F-645E-321D-FD5B-6CBBF900DD4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sp>
        <p:nvSpPr>
          <p:cNvPr id="202" name="Freeform 23">
            <a:extLst>
              <a:ext uri="{FF2B5EF4-FFF2-40B4-BE49-F238E27FC236}">
                <a16:creationId xmlns:a16="http://schemas.microsoft.com/office/drawing/2014/main" id="{CC3AE3A3-ABC4-FEB4-7B6E-AD86D0A7378D}"/>
              </a:ext>
            </a:extLst>
          </p:cNvPr>
          <p:cNvSpPr>
            <a:spLocks noChangeAspect="1" noEditPoints="1"/>
          </p:cNvSpPr>
          <p:nvPr/>
        </p:nvSpPr>
        <p:spPr bwMode="auto">
          <a:xfrm>
            <a:off x="6771686" y="1997119"/>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1040"/>
          </a:p>
        </p:txBody>
      </p:sp>
      <p:sp>
        <p:nvSpPr>
          <p:cNvPr id="203" name="Oval 202">
            <a:extLst>
              <a:ext uri="{FF2B5EF4-FFF2-40B4-BE49-F238E27FC236}">
                <a16:creationId xmlns:a16="http://schemas.microsoft.com/office/drawing/2014/main" id="{A60DA434-18BD-9331-9DBA-03C120F8A6D2}"/>
              </a:ext>
            </a:extLst>
          </p:cNvPr>
          <p:cNvSpPr/>
          <p:nvPr/>
        </p:nvSpPr>
        <p:spPr>
          <a:xfrm>
            <a:off x="6721789" y="194976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40" err="1">
              <a:solidFill>
                <a:schemeClr val="bg2"/>
              </a:solidFill>
            </a:endParaRPr>
          </a:p>
        </p:txBody>
      </p:sp>
      <p:grpSp>
        <p:nvGrpSpPr>
          <p:cNvPr id="204" name="Group 203">
            <a:extLst>
              <a:ext uri="{FF2B5EF4-FFF2-40B4-BE49-F238E27FC236}">
                <a16:creationId xmlns:a16="http://schemas.microsoft.com/office/drawing/2014/main" id="{FDD4BC50-B901-7B8F-03AD-187B9BB995AD}"/>
              </a:ext>
            </a:extLst>
          </p:cNvPr>
          <p:cNvGrpSpPr>
            <a:grpSpLocks noChangeAspect="1"/>
          </p:cNvGrpSpPr>
          <p:nvPr/>
        </p:nvGrpSpPr>
        <p:grpSpPr>
          <a:xfrm>
            <a:off x="8193301" y="1978697"/>
            <a:ext cx="204441" cy="158141"/>
            <a:chOff x="8389938" y="1176338"/>
            <a:chExt cx="539751" cy="417513"/>
          </a:xfrm>
          <a:solidFill>
            <a:schemeClr val="tx2"/>
          </a:solidFill>
        </p:grpSpPr>
        <p:sp>
          <p:nvSpPr>
            <p:cNvPr id="205" name="Freeform 23">
              <a:extLst>
                <a:ext uri="{FF2B5EF4-FFF2-40B4-BE49-F238E27FC236}">
                  <a16:creationId xmlns:a16="http://schemas.microsoft.com/office/drawing/2014/main" id="{F12196FB-B232-F276-367A-D67D6C87A96F}"/>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sp>
          <p:nvSpPr>
            <p:cNvPr id="206" name="Freeform 24">
              <a:extLst>
                <a:ext uri="{FF2B5EF4-FFF2-40B4-BE49-F238E27FC236}">
                  <a16:creationId xmlns:a16="http://schemas.microsoft.com/office/drawing/2014/main" id="{E48B8F1F-4FBD-6EFE-36CA-78C91CE7714E}"/>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040"/>
            </a:p>
          </p:txBody>
        </p:sp>
      </p:grpSp>
      <p:sp>
        <p:nvSpPr>
          <p:cNvPr id="9" name="Rectangle 8">
            <a:extLst>
              <a:ext uri="{FF2B5EF4-FFF2-40B4-BE49-F238E27FC236}">
                <a16:creationId xmlns:a16="http://schemas.microsoft.com/office/drawing/2014/main" id="{EEB2BDD5-646C-B5A5-2227-B5DFAED352E6}"/>
              </a:ext>
            </a:extLst>
          </p:cNvPr>
          <p:cNvSpPr/>
          <p:nvPr/>
        </p:nvSpPr>
        <p:spPr>
          <a:xfrm>
            <a:off x="455365" y="6364442"/>
            <a:ext cx="8097252"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900" b="0" i="0" u="none" strike="noStrike" kern="1200" cap="none" spc="0" normalizeH="0" baseline="0" noProof="0">
                <a:ln>
                  <a:noFill/>
                </a:ln>
                <a:solidFill>
                  <a:srgbClr val="1F2A44"/>
                </a:solidFill>
                <a:effectLst/>
                <a:uLnTx/>
                <a:uFillTx/>
                <a:latin typeface="Arial"/>
                <a:ea typeface="+mn-ea"/>
                <a:cs typeface="Segoe UI Semilight" panose="020B0402040204020203" pitchFamily="34" charset="0"/>
              </a:rPr>
              <a:t>Note – this does not capture renewals, cancellations and other variations of the core process as they use the same components. </a:t>
            </a:r>
            <a:endParaRPr lang="en-AU" sz="900">
              <a:solidFill>
                <a:schemeClr val="bg2"/>
              </a:solidFill>
            </a:endParaRPr>
          </a:p>
        </p:txBody>
      </p:sp>
      <p:sp>
        <p:nvSpPr>
          <p:cNvPr id="6" name="TextBox 5">
            <a:extLst>
              <a:ext uri="{FF2B5EF4-FFF2-40B4-BE49-F238E27FC236}">
                <a16:creationId xmlns:a16="http://schemas.microsoft.com/office/drawing/2014/main" id="{33488CC9-BCAC-96E6-A2A7-B33FD2993884}"/>
              </a:ext>
            </a:extLst>
          </p:cNvPr>
          <p:cNvSpPr txBox="1"/>
          <p:nvPr/>
        </p:nvSpPr>
        <p:spPr>
          <a:xfrm rot="16200000">
            <a:off x="-1428849" y="4096663"/>
            <a:ext cx="3470985" cy="234222"/>
          </a:xfrm>
          <a:prstGeom prst="rect">
            <a:avLst/>
          </a:prstGeom>
          <a:solidFill>
            <a:schemeClr val="bg2"/>
          </a:solidFill>
        </p:spPr>
        <p:txBody>
          <a:bodyPr wrap="none" lIns="36000" tIns="36000" rIns="36000" bIns="36000" rtlCol="0">
            <a:noAutofit/>
          </a:bodyPr>
          <a:lstStyle/>
          <a:p>
            <a:pPr algn="ctr"/>
            <a:r>
              <a:rPr lang="en-AU" sz="1040">
                <a:solidFill>
                  <a:schemeClr val="tx2"/>
                </a:solidFill>
                <a:latin typeface="VIC Medium" panose="00000600000000000000" pitchFamily="50" charset="0"/>
              </a:rPr>
              <a:t> BETTER PRACTICE COMPONENTS</a:t>
            </a:r>
          </a:p>
        </p:txBody>
      </p:sp>
    </p:spTree>
    <p:extLst>
      <p:ext uri="{BB962C8B-B14F-4D97-AF65-F5344CB8AC3E}">
        <p14:creationId xmlns:p14="http://schemas.microsoft.com/office/powerpoint/2010/main" val="216322703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A7F6AD3-2795-C5F0-2353-E481FC68924F}"/>
              </a:ext>
            </a:extLst>
          </p:cNvPr>
          <p:cNvSpPr/>
          <p:nvPr/>
        </p:nvSpPr>
        <p:spPr>
          <a:xfrm>
            <a:off x="0" y="1124125"/>
            <a:ext cx="9906000" cy="5733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115" name="Object 114" hidden="1">
            <a:extLst>
              <a:ext uri="{FF2B5EF4-FFF2-40B4-BE49-F238E27FC236}">
                <a16:creationId xmlns:a16="http://schemas.microsoft.com/office/drawing/2014/main" id="{7AB4AE3A-9E8B-759D-82BE-59045760DD07}"/>
              </a:ext>
            </a:extLst>
          </p:cNvPr>
          <p:cNvGraphicFramePr>
            <a:graphicFrameLocks noChangeAspect="1"/>
          </p:cNvGraphicFramePr>
          <p:nvPr>
            <p:custDataLst>
              <p:tags r:id="rId1"/>
            </p:custDataLst>
            <p:extLst>
              <p:ext uri="{D42A27DB-BD31-4B8C-83A1-F6EECF244321}">
                <p14:modId xmlns:p14="http://schemas.microsoft.com/office/powerpoint/2010/main" val="15022701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115" name="Object 114" hidden="1">
                        <a:extLst>
                          <a:ext uri="{FF2B5EF4-FFF2-40B4-BE49-F238E27FC236}">
                            <a16:creationId xmlns:a16="http://schemas.microsoft.com/office/drawing/2014/main" id="{7AB4AE3A-9E8B-759D-82BE-59045760DD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A632B6D5-6FE2-913A-5318-A1E9427E8426}"/>
              </a:ext>
            </a:extLst>
          </p:cNvPr>
          <p:cNvSpPr>
            <a:spLocks noGrp="1"/>
          </p:cNvSpPr>
          <p:nvPr>
            <p:ph type="title"/>
          </p:nvPr>
        </p:nvSpPr>
        <p:spPr>
          <a:xfrm>
            <a:off x="539999" y="299382"/>
            <a:ext cx="8820000" cy="590917"/>
          </a:xfrm>
        </p:spPr>
        <p:txBody>
          <a:bodyPr vert="horz"/>
          <a:lstStyle/>
          <a:p>
            <a:r>
              <a:rPr lang="en-AU" b="1"/>
              <a:t>An example data structure for permissions, with defined relationship between the entity, permission and attributes</a:t>
            </a:r>
          </a:p>
        </p:txBody>
      </p:sp>
      <p:sp>
        <p:nvSpPr>
          <p:cNvPr id="59" name="Rectangle 58">
            <a:extLst>
              <a:ext uri="{FF2B5EF4-FFF2-40B4-BE49-F238E27FC236}">
                <a16:creationId xmlns:a16="http://schemas.microsoft.com/office/drawing/2014/main" id="{2D9FDA34-2BF9-3AD3-306C-AE1DB85822D5}"/>
              </a:ext>
            </a:extLst>
          </p:cNvPr>
          <p:cNvSpPr/>
          <p:nvPr/>
        </p:nvSpPr>
        <p:spPr>
          <a:xfrm>
            <a:off x="4083760" y="3811714"/>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PERMISSION ENTITY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(ACCOUNT)</a:t>
            </a:r>
          </a:p>
        </p:txBody>
      </p:sp>
      <p:sp>
        <p:nvSpPr>
          <p:cNvPr id="60" name="Rectangle 59">
            <a:extLst>
              <a:ext uri="{FF2B5EF4-FFF2-40B4-BE49-F238E27FC236}">
                <a16:creationId xmlns:a16="http://schemas.microsoft.com/office/drawing/2014/main" id="{A7D81984-7FF0-D1FB-EE16-F2A7DB4A4552}"/>
              </a:ext>
            </a:extLst>
          </p:cNvPr>
          <p:cNvSpPr/>
          <p:nvPr/>
        </p:nvSpPr>
        <p:spPr>
          <a:xfrm>
            <a:off x="4083760" y="4838869"/>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PERMISSION</a:t>
            </a:r>
          </a:p>
        </p:txBody>
      </p:sp>
      <p:sp>
        <p:nvSpPr>
          <p:cNvPr id="61" name="Rectangle 60">
            <a:extLst>
              <a:ext uri="{FF2B5EF4-FFF2-40B4-BE49-F238E27FC236}">
                <a16:creationId xmlns:a16="http://schemas.microsoft.com/office/drawing/2014/main" id="{3D532CA4-0AA2-A2A1-FACD-8365C34500D7}"/>
              </a:ext>
            </a:extLst>
          </p:cNvPr>
          <p:cNvSpPr/>
          <p:nvPr/>
        </p:nvSpPr>
        <p:spPr>
          <a:xfrm>
            <a:off x="1340469" y="4838868"/>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TRANSACTIONS</a:t>
            </a:r>
          </a:p>
        </p:txBody>
      </p:sp>
      <p:sp>
        <p:nvSpPr>
          <p:cNvPr id="62" name="Rectangle 61">
            <a:extLst>
              <a:ext uri="{FF2B5EF4-FFF2-40B4-BE49-F238E27FC236}">
                <a16:creationId xmlns:a16="http://schemas.microsoft.com/office/drawing/2014/main" id="{4D1B54A9-84A7-0862-9806-C58A35A2BF80}"/>
              </a:ext>
            </a:extLst>
          </p:cNvPr>
          <p:cNvSpPr/>
          <p:nvPr/>
        </p:nvSpPr>
        <p:spPr>
          <a:xfrm>
            <a:off x="1699877" y="5963511"/>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STATUS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(ATTRIBUTE)</a:t>
            </a:r>
          </a:p>
        </p:txBody>
      </p:sp>
      <p:sp>
        <p:nvSpPr>
          <p:cNvPr id="63" name="Rectangle 62">
            <a:extLst>
              <a:ext uri="{FF2B5EF4-FFF2-40B4-BE49-F238E27FC236}">
                <a16:creationId xmlns:a16="http://schemas.microsoft.com/office/drawing/2014/main" id="{659D0C34-6112-3438-3B18-9993D941345F}"/>
              </a:ext>
            </a:extLst>
          </p:cNvPr>
          <p:cNvSpPr/>
          <p:nvPr/>
        </p:nvSpPr>
        <p:spPr>
          <a:xfrm>
            <a:off x="4087601" y="5955242"/>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CONDITIONS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(ATTRIBUTE)</a:t>
            </a:r>
          </a:p>
        </p:txBody>
      </p:sp>
      <p:sp>
        <p:nvSpPr>
          <p:cNvPr id="64" name="Rectangle 63">
            <a:extLst>
              <a:ext uri="{FF2B5EF4-FFF2-40B4-BE49-F238E27FC236}">
                <a16:creationId xmlns:a16="http://schemas.microsoft.com/office/drawing/2014/main" id="{F3A1E8B6-70F7-34E2-CE47-C3FD136B27D2}"/>
              </a:ext>
            </a:extLst>
          </p:cNvPr>
          <p:cNvSpPr/>
          <p:nvPr/>
        </p:nvSpPr>
        <p:spPr>
          <a:xfrm>
            <a:off x="6415524" y="5960514"/>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VARIATIONS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(ATTRIBUTE)</a:t>
            </a:r>
          </a:p>
        </p:txBody>
      </p:sp>
      <p:sp>
        <p:nvSpPr>
          <p:cNvPr id="65" name="Rectangle 64">
            <a:extLst>
              <a:ext uri="{FF2B5EF4-FFF2-40B4-BE49-F238E27FC236}">
                <a16:creationId xmlns:a16="http://schemas.microsoft.com/office/drawing/2014/main" id="{86ECCCA5-C15D-B6A7-D26C-D636AF1194F9}"/>
              </a:ext>
            </a:extLst>
          </p:cNvPr>
          <p:cNvSpPr/>
          <p:nvPr/>
        </p:nvSpPr>
        <p:spPr>
          <a:xfrm>
            <a:off x="6415524" y="4277814"/>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RELATIONSHIP/ ROLE</a:t>
            </a:r>
          </a:p>
        </p:txBody>
      </p:sp>
      <p:sp>
        <p:nvSpPr>
          <p:cNvPr id="66" name="Rectangle 65">
            <a:extLst>
              <a:ext uri="{FF2B5EF4-FFF2-40B4-BE49-F238E27FC236}">
                <a16:creationId xmlns:a16="http://schemas.microsoft.com/office/drawing/2014/main" id="{66BF9B34-E44A-2E03-0B19-FD091AF3BC91}"/>
              </a:ext>
            </a:extLst>
          </p:cNvPr>
          <p:cNvSpPr/>
          <p:nvPr/>
        </p:nvSpPr>
        <p:spPr>
          <a:xfrm>
            <a:off x="4093449" y="2610396"/>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PARENT ENTITY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(ACCOUNT)</a:t>
            </a:r>
          </a:p>
        </p:txBody>
      </p:sp>
      <p:sp>
        <p:nvSpPr>
          <p:cNvPr id="67" name="Rectangle 66">
            <a:extLst>
              <a:ext uri="{FF2B5EF4-FFF2-40B4-BE49-F238E27FC236}">
                <a16:creationId xmlns:a16="http://schemas.microsoft.com/office/drawing/2014/main" id="{59504314-132F-5068-50E1-99D7519E8674}"/>
              </a:ext>
            </a:extLst>
          </p:cNvPr>
          <p:cNvSpPr/>
          <p:nvPr/>
        </p:nvSpPr>
        <p:spPr>
          <a:xfrm>
            <a:off x="6066994" y="2610396"/>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RELATED ENTITY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(ACCOUNT)</a:t>
            </a:r>
          </a:p>
        </p:txBody>
      </p:sp>
      <p:sp>
        <p:nvSpPr>
          <p:cNvPr id="68" name="Rectangle 67">
            <a:extLst>
              <a:ext uri="{FF2B5EF4-FFF2-40B4-BE49-F238E27FC236}">
                <a16:creationId xmlns:a16="http://schemas.microsoft.com/office/drawing/2014/main" id="{FB8C2959-7B12-63FE-E963-BDC652C3058D}"/>
              </a:ext>
            </a:extLst>
          </p:cNvPr>
          <p:cNvSpPr/>
          <p:nvPr/>
        </p:nvSpPr>
        <p:spPr>
          <a:xfrm>
            <a:off x="8418652" y="4277814"/>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APPLICANT/ AUTH REP (CONTACT)</a:t>
            </a:r>
          </a:p>
        </p:txBody>
      </p:sp>
      <p:cxnSp>
        <p:nvCxnSpPr>
          <p:cNvPr id="69" name="Straight Arrow Connector 68">
            <a:extLst>
              <a:ext uri="{FF2B5EF4-FFF2-40B4-BE49-F238E27FC236}">
                <a16:creationId xmlns:a16="http://schemas.microsoft.com/office/drawing/2014/main" id="{D026C2E1-928D-3417-6880-904E77C6436B}"/>
              </a:ext>
            </a:extLst>
          </p:cNvPr>
          <p:cNvCxnSpPr>
            <a:stCxn id="66" idx="2"/>
            <a:endCxn id="59" idx="0"/>
          </p:cNvCxnSpPr>
          <p:nvPr/>
        </p:nvCxnSpPr>
        <p:spPr>
          <a:xfrm flipH="1">
            <a:off x="4698540" y="3205503"/>
            <a:ext cx="0" cy="606211"/>
          </a:xfrm>
          <a:prstGeom prst="straightConnector1">
            <a:avLst/>
          </a:prstGeom>
          <a:noFill/>
          <a:ln w="19050" cap="rnd" cmpd="sng" algn="ctr">
            <a:solidFill>
              <a:srgbClr val="00264D"/>
            </a:solidFill>
            <a:prstDash val="sysDot"/>
            <a:headEnd type="diamond" w="med" len="med"/>
            <a:tailEnd type="none" w="med" len="med"/>
          </a:ln>
          <a:effectLst/>
        </p:spPr>
      </p:cxnSp>
      <p:cxnSp>
        <p:nvCxnSpPr>
          <p:cNvPr id="70" name="Straight Arrow Connector 69">
            <a:extLst>
              <a:ext uri="{FF2B5EF4-FFF2-40B4-BE49-F238E27FC236}">
                <a16:creationId xmlns:a16="http://schemas.microsoft.com/office/drawing/2014/main" id="{0C0B2355-D744-9DB1-E226-03A4F51EF452}"/>
              </a:ext>
            </a:extLst>
          </p:cNvPr>
          <p:cNvCxnSpPr>
            <a:cxnSpLocks/>
            <a:stCxn id="67" idx="1"/>
            <a:endCxn id="66" idx="3"/>
          </p:cNvCxnSpPr>
          <p:nvPr/>
        </p:nvCxnSpPr>
        <p:spPr>
          <a:xfrm flipH="1">
            <a:off x="5323009" y="2907950"/>
            <a:ext cx="743985" cy="0"/>
          </a:xfrm>
          <a:prstGeom prst="straightConnector1">
            <a:avLst/>
          </a:prstGeom>
          <a:noFill/>
          <a:ln w="19050" cap="rnd" cmpd="sng" algn="ctr">
            <a:solidFill>
              <a:srgbClr val="00264D"/>
            </a:solidFill>
            <a:prstDash val="sysDot"/>
            <a:headEnd type="diamond" w="med" len="med"/>
            <a:tailEnd type="diamond" w="med" len="med"/>
          </a:ln>
          <a:effectLst/>
        </p:spPr>
      </p:cxnSp>
      <p:sp>
        <p:nvSpPr>
          <p:cNvPr id="71" name="TextBox 70">
            <a:extLst>
              <a:ext uri="{FF2B5EF4-FFF2-40B4-BE49-F238E27FC236}">
                <a16:creationId xmlns:a16="http://schemas.microsoft.com/office/drawing/2014/main" id="{42248B16-2822-D75C-F95E-6179CBDEDFAE}"/>
              </a:ext>
            </a:extLst>
          </p:cNvPr>
          <p:cNvSpPr txBox="1"/>
          <p:nvPr/>
        </p:nvSpPr>
        <p:spPr>
          <a:xfrm>
            <a:off x="4263892" y="3195254"/>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2" name="TextBox 71">
            <a:extLst>
              <a:ext uri="{FF2B5EF4-FFF2-40B4-BE49-F238E27FC236}">
                <a16:creationId xmlns:a16="http://schemas.microsoft.com/office/drawing/2014/main" id="{1BABAD82-063C-DFFD-0087-71CC72F2F7E5}"/>
              </a:ext>
            </a:extLst>
          </p:cNvPr>
          <p:cNvSpPr txBox="1"/>
          <p:nvPr/>
        </p:nvSpPr>
        <p:spPr>
          <a:xfrm>
            <a:off x="4506542" y="3631386"/>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73" name="TextBox 72">
            <a:extLst>
              <a:ext uri="{FF2B5EF4-FFF2-40B4-BE49-F238E27FC236}">
                <a16:creationId xmlns:a16="http://schemas.microsoft.com/office/drawing/2014/main" id="{828D562E-21F6-D2D1-CBC5-85BBAF3573F7}"/>
              </a:ext>
            </a:extLst>
          </p:cNvPr>
          <p:cNvSpPr txBox="1"/>
          <p:nvPr/>
        </p:nvSpPr>
        <p:spPr>
          <a:xfrm>
            <a:off x="5252483" y="2928146"/>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4" name="TextBox 73">
            <a:extLst>
              <a:ext uri="{FF2B5EF4-FFF2-40B4-BE49-F238E27FC236}">
                <a16:creationId xmlns:a16="http://schemas.microsoft.com/office/drawing/2014/main" id="{76144795-14CF-F848-3383-D5747B3AB5E3}"/>
              </a:ext>
            </a:extLst>
          </p:cNvPr>
          <p:cNvSpPr txBox="1"/>
          <p:nvPr/>
        </p:nvSpPr>
        <p:spPr>
          <a:xfrm>
            <a:off x="5651490" y="2717953"/>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75" name="Straight Arrow Connector 74">
            <a:extLst>
              <a:ext uri="{FF2B5EF4-FFF2-40B4-BE49-F238E27FC236}">
                <a16:creationId xmlns:a16="http://schemas.microsoft.com/office/drawing/2014/main" id="{E58E9266-99CF-AD2B-98B8-E8F85D23BD81}"/>
              </a:ext>
            </a:extLst>
          </p:cNvPr>
          <p:cNvCxnSpPr>
            <a:stCxn id="59" idx="2"/>
            <a:endCxn id="60" idx="0"/>
          </p:cNvCxnSpPr>
          <p:nvPr/>
        </p:nvCxnSpPr>
        <p:spPr>
          <a:xfrm>
            <a:off x="4698540" y="4406821"/>
            <a:ext cx="0" cy="432048"/>
          </a:xfrm>
          <a:prstGeom prst="straightConnector1">
            <a:avLst/>
          </a:prstGeom>
          <a:noFill/>
          <a:ln w="25400" cap="flat" cmpd="sng" algn="ctr">
            <a:solidFill>
              <a:srgbClr val="00264D"/>
            </a:solidFill>
            <a:prstDash val="solid"/>
            <a:tailEnd type="diamond"/>
          </a:ln>
          <a:effectLst/>
        </p:spPr>
      </p:cxnSp>
      <p:sp>
        <p:nvSpPr>
          <p:cNvPr id="76" name="TextBox 75">
            <a:extLst>
              <a:ext uri="{FF2B5EF4-FFF2-40B4-BE49-F238E27FC236}">
                <a16:creationId xmlns:a16="http://schemas.microsoft.com/office/drawing/2014/main" id="{2417C7A2-6744-77F8-F020-854480208A04}"/>
              </a:ext>
            </a:extLst>
          </p:cNvPr>
          <p:cNvSpPr txBox="1"/>
          <p:nvPr/>
        </p:nvSpPr>
        <p:spPr>
          <a:xfrm>
            <a:off x="4263527" y="4640451"/>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7" name="TextBox 76">
            <a:extLst>
              <a:ext uri="{FF2B5EF4-FFF2-40B4-BE49-F238E27FC236}">
                <a16:creationId xmlns:a16="http://schemas.microsoft.com/office/drawing/2014/main" id="{9266907D-CCAA-747B-A960-9F5C3867047B}"/>
              </a:ext>
            </a:extLst>
          </p:cNvPr>
          <p:cNvSpPr txBox="1"/>
          <p:nvPr/>
        </p:nvSpPr>
        <p:spPr>
          <a:xfrm>
            <a:off x="4485091" y="4418230"/>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78" name="Straight Arrow Connector 39">
            <a:extLst>
              <a:ext uri="{FF2B5EF4-FFF2-40B4-BE49-F238E27FC236}">
                <a16:creationId xmlns:a16="http://schemas.microsoft.com/office/drawing/2014/main" id="{40CEDCB9-351B-FDF3-77EA-7A3A24DA9B11}"/>
              </a:ext>
            </a:extLst>
          </p:cNvPr>
          <p:cNvCxnSpPr>
            <a:cxnSpLocks/>
            <a:stCxn id="59" idx="3"/>
            <a:endCxn id="65" idx="1"/>
          </p:cNvCxnSpPr>
          <p:nvPr/>
        </p:nvCxnSpPr>
        <p:spPr>
          <a:xfrm>
            <a:off x="5313320" y="4109268"/>
            <a:ext cx="1102204" cy="466100"/>
          </a:xfrm>
          <a:prstGeom prst="bentConnector3">
            <a:avLst>
              <a:gd name="adj1" fmla="val 50000"/>
            </a:avLst>
          </a:prstGeom>
          <a:noFill/>
          <a:ln w="25400" cap="flat" cmpd="sng" algn="ctr">
            <a:solidFill>
              <a:srgbClr val="00264D"/>
            </a:solidFill>
            <a:prstDash val="solid"/>
            <a:tailEnd type="diamond"/>
          </a:ln>
          <a:effectLst/>
        </p:spPr>
      </p:cxnSp>
      <p:cxnSp>
        <p:nvCxnSpPr>
          <p:cNvPr id="79" name="Straight Arrow Connector 42">
            <a:extLst>
              <a:ext uri="{FF2B5EF4-FFF2-40B4-BE49-F238E27FC236}">
                <a16:creationId xmlns:a16="http://schemas.microsoft.com/office/drawing/2014/main" id="{AF8F2AB6-D969-4BF6-ACB3-696F8EAF2C30}"/>
              </a:ext>
            </a:extLst>
          </p:cNvPr>
          <p:cNvCxnSpPr>
            <a:cxnSpLocks/>
            <a:stCxn id="60" idx="3"/>
            <a:endCxn id="65" idx="1"/>
          </p:cNvCxnSpPr>
          <p:nvPr/>
        </p:nvCxnSpPr>
        <p:spPr>
          <a:xfrm flipV="1">
            <a:off x="5313320" y="4575368"/>
            <a:ext cx="1102204" cy="561055"/>
          </a:xfrm>
          <a:prstGeom prst="bentConnector3">
            <a:avLst>
              <a:gd name="adj1" fmla="val 50000"/>
            </a:avLst>
          </a:prstGeom>
          <a:noFill/>
          <a:ln w="25400" cap="flat" cmpd="sng" algn="ctr">
            <a:solidFill>
              <a:srgbClr val="00264D"/>
            </a:solidFill>
            <a:prstDash val="solid"/>
            <a:tailEnd type="diamond"/>
          </a:ln>
          <a:effectLst/>
        </p:spPr>
      </p:cxnSp>
      <p:sp>
        <p:nvSpPr>
          <p:cNvPr id="80" name="TextBox 79">
            <a:extLst>
              <a:ext uri="{FF2B5EF4-FFF2-40B4-BE49-F238E27FC236}">
                <a16:creationId xmlns:a16="http://schemas.microsoft.com/office/drawing/2014/main" id="{4D725E22-2922-ABF4-921F-56B7D49A378D}"/>
              </a:ext>
            </a:extLst>
          </p:cNvPr>
          <p:cNvSpPr txBox="1"/>
          <p:nvPr/>
        </p:nvSpPr>
        <p:spPr>
          <a:xfrm>
            <a:off x="5311003" y="4119778"/>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81" name="TextBox 80">
            <a:extLst>
              <a:ext uri="{FF2B5EF4-FFF2-40B4-BE49-F238E27FC236}">
                <a16:creationId xmlns:a16="http://schemas.microsoft.com/office/drawing/2014/main" id="{9E0C5FB3-FCE6-7E7D-870E-C1138F17BBD7}"/>
              </a:ext>
            </a:extLst>
          </p:cNvPr>
          <p:cNvSpPr txBox="1"/>
          <p:nvPr/>
        </p:nvSpPr>
        <p:spPr>
          <a:xfrm>
            <a:off x="5311003" y="4914524"/>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82" name="TextBox 81">
            <a:extLst>
              <a:ext uri="{FF2B5EF4-FFF2-40B4-BE49-F238E27FC236}">
                <a16:creationId xmlns:a16="http://schemas.microsoft.com/office/drawing/2014/main" id="{B3A13362-958E-4D67-60E4-712E59419266}"/>
              </a:ext>
            </a:extLst>
          </p:cNvPr>
          <p:cNvSpPr txBox="1"/>
          <p:nvPr/>
        </p:nvSpPr>
        <p:spPr>
          <a:xfrm>
            <a:off x="5823979" y="4589100"/>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83" name="Straight Arrow Connector 82">
            <a:extLst>
              <a:ext uri="{FF2B5EF4-FFF2-40B4-BE49-F238E27FC236}">
                <a16:creationId xmlns:a16="http://schemas.microsoft.com/office/drawing/2014/main" id="{5093D006-49C3-3854-DC03-586433F43CC3}"/>
              </a:ext>
            </a:extLst>
          </p:cNvPr>
          <p:cNvCxnSpPr>
            <a:cxnSpLocks/>
            <a:stCxn id="68" idx="1"/>
            <a:endCxn id="65" idx="3"/>
          </p:cNvCxnSpPr>
          <p:nvPr/>
        </p:nvCxnSpPr>
        <p:spPr>
          <a:xfrm flipH="1">
            <a:off x="7645084" y="4575368"/>
            <a:ext cx="773568" cy="0"/>
          </a:xfrm>
          <a:prstGeom prst="straightConnector1">
            <a:avLst/>
          </a:prstGeom>
          <a:noFill/>
          <a:ln w="25400" cap="flat" cmpd="sng" algn="ctr">
            <a:solidFill>
              <a:srgbClr val="00264D"/>
            </a:solidFill>
            <a:prstDash val="solid"/>
            <a:headEnd type="diamond"/>
            <a:tailEnd type="diamond"/>
          </a:ln>
          <a:effectLst/>
        </p:spPr>
      </p:cxnSp>
      <p:sp>
        <p:nvSpPr>
          <p:cNvPr id="84" name="TextBox 83">
            <a:extLst>
              <a:ext uri="{FF2B5EF4-FFF2-40B4-BE49-F238E27FC236}">
                <a16:creationId xmlns:a16="http://schemas.microsoft.com/office/drawing/2014/main" id="{9B8FE23B-4173-7626-0FBE-B06142EA70BE}"/>
              </a:ext>
            </a:extLst>
          </p:cNvPr>
          <p:cNvSpPr txBox="1"/>
          <p:nvPr/>
        </p:nvSpPr>
        <p:spPr>
          <a:xfrm>
            <a:off x="7603109" y="4577952"/>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85" name="TextBox 84">
            <a:extLst>
              <a:ext uri="{FF2B5EF4-FFF2-40B4-BE49-F238E27FC236}">
                <a16:creationId xmlns:a16="http://schemas.microsoft.com/office/drawing/2014/main" id="{E78E8BDA-CD74-7B40-3D2B-190A88104CDE}"/>
              </a:ext>
            </a:extLst>
          </p:cNvPr>
          <p:cNvSpPr txBox="1"/>
          <p:nvPr/>
        </p:nvSpPr>
        <p:spPr>
          <a:xfrm>
            <a:off x="7940855" y="4365518"/>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86" name="Straight Arrow Connector 39">
            <a:extLst>
              <a:ext uri="{FF2B5EF4-FFF2-40B4-BE49-F238E27FC236}">
                <a16:creationId xmlns:a16="http://schemas.microsoft.com/office/drawing/2014/main" id="{20033AFB-E57B-C65E-8041-BC8C67A4794E}"/>
              </a:ext>
            </a:extLst>
          </p:cNvPr>
          <p:cNvCxnSpPr>
            <a:cxnSpLocks/>
            <a:stCxn id="60" idx="2"/>
            <a:endCxn id="62" idx="0"/>
          </p:cNvCxnSpPr>
          <p:nvPr/>
        </p:nvCxnSpPr>
        <p:spPr>
          <a:xfrm rot="5400000">
            <a:off x="3241832" y="4506802"/>
            <a:ext cx="529535" cy="2383883"/>
          </a:xfrm>
          <a:prstGeom prst="bentConnector3">
            <a:avLst>
              <a:gd name="adj1" fmla="val 50000"/>
            </a:avLst>
          </a:prstGeom>
          <a:noFill/>
          <a:ln w="25400" cap="flat" cmpd="sng" algn="ctr">
            <a:solidFill>
              <a:srgbClr val="00264D"/>
            </a:solidFill>
            <a:prstDash val="solid"/>
            <a:tailEnd type="none"/>
          </a:ln>
          <a:effectLst/>
        </p:spPr>
      </p:cxnSp>
      <p:cxnSp>
        <p:nvCxnSpPr>
          <p:cNvPr id="87" name="Straight Arrow Connector 86">
            <a:extLst>
              <a:ext uri="{FF2B5EF4-FFF2-40B4-BE49-F238E27FC236}">
                <a16:creationId xmlns:a16="http://schemas.microsoft.com/office/drawing/2014/main" id="{A686D701-06B9-EB45-67F0-E31A6C6C2A8A}"/>
              </a:ext>
            </a:extLst>
          </p:cNvPr>
          <p:cNvCxnSpPr>
            <a:cxnSpLocks/>
            <a:stCxn id="60" idx="2"/>
            <a:endCxn id="63" idx="0"/>
          </p:cNvCxnSpPr>
          <p:nvPr/>
        </p:nvCxnSpPr>
        <p:spPr>
          <a:xfrm>
            <a:off x="4698540" y="5433976"/>
            <a:ext cx="3841" cy="521266"/>
          </a:xfrm>
          <a:prstGeom prst="straightConnector1">
            <a:avLst/>
          </a:prstGeom>
          <a:noFill/>
          <a:ln w="25400" cap="flat" cmpd="sng" algn="ctr">
            <a:solidFill>
              <a:srgbClr val="00264D"/>
            </a:solidFill>
            <a:prstDash val="solid"/>
            <a:tailEnd type="diamond"/>
          </a:ln>
          <a:effectLst/>
        </p:spPr>
      </p:cxnSp>
      <p:cxnSp>
        <p:nvCxnSpPr>
          <p:cNvPr id="88" name="Straight Arrow Connector 59">
            <a:extLst>
              <a:ext uri="{FF2B5EF4-FFF2-40B4-BE49-F238E27FC236}">
                <a16:creationId xmlns:a16="http://schemas.microsoft.com/office/drawing/2014/main" id="{0A7421C9-7027-E068-8A93-F7AAE4D52189}"/>
              </a:ext>
            </a:extLst>
          </p:cNvPr>
          <p:cNvCxnSpPr>
            <a:cxnSpLocks/>
            <a:stCxn id="60" idx="2"/>
            <a:endCxn id="64" idx="0"/>
          </p:cNvCxnSpPr>
          <p:nvPr/>
        </p:nvCxnSpPr>
        <p:spPr>
          <a:xfrm rot="16200000" flipH="1">
            <a:off x="5601153" y="4531363"/>
            <a:ext cx="526538" cy="2331764"/>
          </a:xfrm>
          <a:prstGeom prst="bentConnector3">
            <a:avLst>
              <a:gd name="adj1" fmla="val 50000"/>
            </a:avLst>
          </a:prstGeom>
          <a:noFill/>
          <a:ln w="25400" cap="flat" cmpd="sng" algn="ctr">
            <a:solidFill>
              <a:srgbClr val="00264D"/>
            </a:solidFill>
            <a:prstDash val="solid"/>
            <a:tailEnd type="diamond"/>
          </a:ln>
          <a:effectLst/>
        </p:spPr>
      </p:cxnSp>
      <p:sp>
        <p:nvSpPr>
          <p:cNvPr id="89" name="TextBox 88">
            <a:extLst>
              <a:ext uri="{FF2B5EF4-FFF2-40B4-BE49-F238E27FC236}">
                <a16:creationId xmlns:a16="http://schemas.microsoft.com/office/drawing/2014/main" id="{E85EB565-8DD9-5943-451B-0725812929BE}"/>
              </a:ext>
            </a:extLst>
          </p:cNvPr>
          <p:cNvSpPr txBox="1"/>
          <p:nvPr/>
        </p:nvSpPr>
        <p:spPr>
          <a:xfrm>
            <a:off x="4485091" y="5426881"/>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90" name="TextBox 89">
            <a:extLst>
              <a:ext uri="{FF2B5EF4-FFF2-40B4-BE49-F238E27FC236}">
                <a16:creationId xmlns:a16="http://schemas.microsoft.com/office/drawing/2014/main" id="{1AF21153-345D-0658-DE7E-969613661DE7}"/>
              </a:ext>
            </a:extLst>
          </p:cNvPr>
          <p:cNvSpPr txBox="1"/>
          <p:nvPr/>
        </p:nvSpPr>
        <p:spPr>
          <a:xfrm>
            <a:off x="4243650" y="5739798"/>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91" name="TextBox 90">
            <a:extLst>
              <a:ext uri="{FF2B5EF4-FFF2-40B4-BE49-F238E27FC236}">
                <a16:creationId xmlns:a16="http://schemas.microsoft.com/office/drawing/2014/main" id="{BB1A4761-618B-00A1-F2F0-16539EED995B}"/>
              </a:ext>
            </a:extLst>
          </p:cNvPr>
          <p:cNvSpPr txBox="1"/>
          <p:nvPr/>
        </p:nvSpPr>
        <p:spPr>
          <a:xfrm>
            <a:off x="2327765" y="5739798"/>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92" name="TextBox 91">
            <a:extLst>
              <a:ext uri="{FF2B5EF4-FFF2-40B4-BE49-F238E27FC236}">
                <a16:creationId xmlns:a16="http://schemas.microsoft.com/office/drawing/2014/main" id="{54786B4F-6109-8042-62C7-B45E53AD705C}"/>
              </a:ext>
            </a:extLst>
          </p:cNvPr>
          <p:cNvSpPr txBox="1"/>
          <p:nvPr/>
        </p:nvSpPr>
        <p:spPr>
          <a:xfrm>
            <a:off x="6523878" y="5734880"/>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93" name="Straight Arrow Connector 92">
            <a:extLst>
              <a:ext uri="{FF2B5EF4-FFF2-40B4-BE49-F238E27FC236}">
                <a16:creationId xmlns:a16="http://schemas.microsoft.com/office/drawing/2014/main" id="{5A3BC77B-28E4-1975-DB41-156D5A862B1F}"/>
              </a:ext>
            </a:extLst>
          </p:cNvPr>
          <p:cNvCxnSpPr>
            <a:cxnSpLocks/>
            <a:stCxn id="60" idx="1"/>
            <a:endCxn id="61" idx="3"/>
          </p:cNvCxnSpPr>
          <p:nvPr/>
        </p:nvCxnSpPr>
        <p:spPr>
          <a:xfrm flipH="1" flipV="1">
            <a:off x="2570029" y="5136422"/>
            <a:ext cx="1513731" cy="1"/>
          </a:xfrm>
          <a:prstGeom prst="straightConnector1">
            <a:avLst/>
          </a:prstGeom>
          <a:noFill/>
          <a:ln w="25400" cap="flat" cmpd="sng" algn="ctr">
            <a:solidFill>
              <a:srgbClr val="00264D"/>
            </a:solidFill>
            <a:prstDash val="solid"/>
            <a:tailEnd type="diamond"/>
          </a:ln>
          <a:effectLst/>
        </p:spPr>
      </p:cxnSp>
      <p:sp>
        <p:nvSpPr>
          <p:cNvPr id="94" name="TextBox 93">
            <a:extLst>
              <a:ext uri="{FF2B5EF4-FFF2-40B4-BE49-F238E27FC236}">
                <a16:creationId xmlns:a16="http://schemas.microsoft.com/office/drawing/2014/main" id="{C5E5BE9E-A326-BDEC-3E14-499607836AC2}"/>
              </a:ext>
            </a:extLst>
          </p:cNvPr>
          <p:cNvSpPr txBox="1"/>
          <p:nvPr/>
        </p:nvSpPr>
        <p:spPr>
          <a:xfrm>
            <a:off x="2541466" y="5156669"/>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95" name="TextBox 94">
            <a:extLst>
              <a:ext uri="{FF2B5EF4-FFF2-40B4-BE49-F238E27FC236}">
                <a16:creationId xmlns:a16="http://schemas.microsoft.com/office/drawing/2014/main" id="{A285CC54-EA83-88B3-66BA-28C7D00CC8CC}"/>
              </a:ext>
            </a:extLst>
          </p:cNvPr>
          <p:cNvSpPr txBox="1"/>
          <p:nvPr/>
        </p:nvSpPr>
        <p:spPr>
          <a:xfrm>
            <a:off x="3878109" y="4935796"/>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111" name="Rectangle 110">
            <a:extLst>
              <a:ext uri="{FF2B5EF4-FFF2-40B4-BE49-F238E27FC236}">
                <a16:creationId xmlns:a16="http://schemas.microsoft.com/office/drawing/2014/main" id="{3059323F-C9E5-170A-64F6-552B627DC53D}"/>
              </a:ext>
            </a:extLst>
          </p:cNvPr>
          <p:cNvSpPr/>
          <p:nvPr/>
        </p:nvSpPr>
        <p:spPr>
          <a:xfrm>
            <a:off x="6415524" y="5006347"/>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RELATED PERMISSION</a:t>
            </a:r>
          </a:p>
        </p:txBody>
      </p:sp>
      <p:cxnSp>
        <p:nvCxnSpPr>
          <p:cNvPr id="112" name="Straight Arrow Connector 119">
            <a:extLst>
              <a:ext uri="{FF2B5EF4-FFF2-40B4-BE49-F238E27FC236}">
                <a16:creationId xmlns:a16="http://schemas.microsoft.com/office/drawing/2014/main" id="{016A2ACB-618E-64C5-04FB-3B224778E6D5}"/>
              </a:ext>
            </a:extLst>
          </p:cNvPr>
          <p:cNvCxnSpPr>
            <a:cxnSpLocks/>
            <a:stCxn id="111" idx="1"/>
            <a:endCxn id="60" idx="3"/>
          </p:cNvCxnSpPr>
          <p:nvPr/>
        </p:nvCxnSpPr>
        <p:spPr>
          <a:xfrm rot="10800000">
            <a:off x="5313320" y="5136423"/>
            <a:ext cx="1102204" cy="167478"/>
          </a:xfrm>
          <a:prstGeom prst="bentConnector3">
            <a:avLst>
              <a:gd name="adj1" fmla="val 50000"/>
            </a:avLst>
          </a:prstGeom>
          <a:noFill/>
          <a:ln w="19050" cap="rnd" cmpd="sng" algn="ctr">
            <a:solidFill>
              <a:srgbClr val="00264D"/>
            </a:solidFill>
            <a:prstDash val="sysDot"/>
            <a:headEnd type="diamond" w="med" len="med"/>
            <a:tailEnd type="none" w="med" len="med"/>
          </a:ln>
          <a:effectLst/>
        </p:spPr>
      </p:cxnSp>
      <p:sp>
        <p:nvSpPr>
          <p:cNvPr id="113" name="TextBox 112">
            <a:extLst>
              <a:ext uri="{FF2B5EF4-FFF2-40B4-BE49-F238E27FC236}">
                <a16:creationId xmlns:a16="http://schemas.microsoft.com/office/drawing/2014/main" id="{F394D015-D45F-8209-BB7B-0E569EA1A9D8}"/>
              </a:ext>
            </a:extLst>
          </p:cNvPr>
          <p:cNvSpPr txBox="1"/>
          <p:nvPr/>
        </p:nvSpPr>
        <p:spPr>
          <a:xfrm>
            <a:off x="5993869" y="5300549"/>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4" name="Rectangle 3">
            <a:extLst>
              <a:ext uri="{FF2B5EF4-FFF2-40B4-BE49-F238E27FC236}">
                <a16:creationId xmlns:a16="http://schemas.microsoft.com/office/drawing/2014/main" id="{7FE68A3C-73B6-D6DC-2BE0-936448E1C893}"/>
              </a:ext>
            </a:extLst>
          </p:cNvPr>
          <p:cNvSpPr/>
          <p:nvPr/>
        </p:nvSpPr>
        <p:spPr>
          <a:xfrm>
            <a:off x="539999" y="1231401"/>
            <a:ext cx="8835776" cy="1197685"/>
          </a:xfrm>
          <a:prstGeom prst="rect">
            <a:avLst/>
          </a:prstGeom>
          <a:solidFill>
            <a:schemeClr val="bg2"/>
          </a:solidFill>
          <a:ln w="25400" cap="flat" cmpd="sng" algn="ctr">
            <a:noFill/>
            <a:prstDash val="solid"/>
          </a:ln>
          <a:effectLst/>
        </p:spPr>
        <p:txBody>
          <a:bodyPr lIns="91440" tIns="45720" rIns="91440" bIns="45720" rtlCol="0" anchor="ctr"/>
          <a:lstStyle/>
          <a:p>
            <a:pPr defTabSz="914400">
              <a:spcBef>
                <a:spcPts val="600"/>
              </a:spcBef>
              <a:defRPr/>
            </a:pPr>
            <a:r>
              <a:rPr kumimoji="0" lang="en-AU" sz="900" b="1" i="0" u="none" strike="noStrike" kern="0" cap="none" spc="0" normalizeH="0" baseline="0" noProof="0">
                <a:ln>
                  <a:noFill/>
                </a:ln>
                <a:solidFill>
                  <a:schemeClr val="tx2"/>
                </a:solidFill>
                <a:effectLst/>
                <a:uLnTx/>
                <a:uFillTx/>
                <a:latin typeface="VIC Medium" panose="00000600000000000000" pitchFamily="50" charset="0"/>
              </a:rPr>
              <a:t>What is this for?</a:t>
            </a:r>
          </a:p>
          <a:p>
            <a:pPr marL="0" marR="0" lvl="0" indent="0" defTabSz="914400" eaLnBrk="1" fontAlgn="auto" latinLnBrk="0" hangingPunct="1">
              <a:spcBef>
                <a:spcPts val="200"/>
              </a:spcBef>
              <a:spcAft>
                <a:spcPts val="0"/>
              </a:spcAft>
              <a:buClrTx/>
              <a:buSzTx/>
              <a:buFontTx/>
              <a:buNone/>
              <a:tabLst/>
              <a:defRPr/>
            </a:pPr>
            <a:r>
              <a:rPr lang="en-AU" sz="900" kern="0">
                <a:solidFill>
                  <a:schemeClr val="tx2"/>
                </a:solidFill>
                <a:latin typeface="VIC Medium" panose="00000600000000000000" pitchFamily="50" charset="0"/>
              </a:rPr>
              <a:t>This is an example data structure for common permissions. You can use this as a reference or starting point for your data structure, including to map your data fields to the different components (e.g., business information to the permission entity) and to support your broader regulatory outcomes (e.g., how this enables compliance and enforcement processes).</a:t>
            </a:r>
            <a:endParaRPr lang="en-AU" sz="900" b="0" i="0" u="none" strike="noStrike" kern="0" cap="none" spc="0" normalizeH="0" baseline="0" noProof="0">
              <a:ln>
                <a:noFill/>
              </a:ln>
              <a:solidFill>
                <a:schemeClr val="tx2"/>
              </a:solidFill>
              <a:effectLst/>
              <a:uLnTx/>
              <a:uFillTx/>
              <a:latin typeface="VIC Medium" panose="00000600000000000000" pitchFamily="50" charset="0"/>
              <a:cs typeface="Arial"/>
            </a:endParaRPr>
          </a:p>
          <a:p>
            <a:pPr marL="0" marR="0" lvl="0" indent="0" defTabSz="914400" eaLnBrk="1" fontAlgn="auto" latinLnBrk="0" hangingPunct="1">
              <a:spcBef>
                <a:spcPts val="600"/>
              </a:spcBef>
              <a:spcAft>
                <a:spcPts val="0"/>
              </a:spcAft>
              <a:buClrTx/>
              <a:buSzTx/>
              <a:buFontTx/>
              <a:buNone/>
              <a:tabLst/>
              <a:defRPr/>
            </a:pPr>
            <a:r>
              <a:rPr kumimoji="0" lang="en-AU" sz="900" b="1" i="0" u="none" strike="noStrike" kern="0" cap="none" spc="0" normalizeH="0" baseline="0" noProof="0">
                <a:ln>
                  <a:noFill/>
                </a:ln>
                <a:solidFill>
                  <a:schemeClr val="tx2"/>
                </a:solidFill>
                <a:effectLst/>
                <a:uLnTx/>
                <a:uFillTx/>
                <a:latin typeface="VIC Medium" panose="00000600000000000000" pitchFamily="50" charset="0"/>
              </a:rPr>
              <a:t>Who should use this?</a:t>
            </a:r>
            <a:endParaRPr lang="en-AU" sz="900" b="1" i="0" u="none" strike="noStrike" kern="0" cap="none" spc="0" normalizeH="0" baseline="0" noProof="0">
              <a:ln>
                <a:noFill/>
              </a:ln>
              <a:solidFill>
                <a:schemeClr val="tx2"/>
              </a:solidFill>
              <a:effectLst/>
              <a:uLnTx/>
              <a:uFillTx/>
              <a:latin typeface="VIC Medium" panose="00000600000000000000" pitchFamily="50" charset="0"/>
              <a:cs typeface="Arial"/>
            </a:endParaRPr>
          </a:p>
          <a:p>
            <a:pPr marL="0" marR="0" lvl="0" indent="0" defTabSz="914400" eaLnBrk="1" fontAlgn="auto" latinLnBrk="0" hangingPunct="1">
              <a:spcBef>
                <a:spcPts val="200"/>
              </a:spcBef>
              <a:spcAft>
                <a:spcPts val="0"/>
              </a:spcAft>
              <a:buClrTx/>
              <a:buSzTx/>
              <a:buFontTx/>
              <a:buNone/>
              <a:tabLst/>
              <a:defRPr/>
            </a:pPr>
            <a:r>
              <a:rPr lang="en-AU" sz="900" kern="0">
                <a:solidFill>
                  <a:schemeClr val="tx2"/>
                </a:solidFill>
                <a:latin typeface="VIC Medium" panose="00000600000000000000" pitchFamily="50" charset="0"/>
              </a:rPr>
              <a:t>It is likely that your digital and data team will consider the data structure and model through detailed design, but it is something that is valuable to be familiar with. A senior regulatory leader will often be the data steward of a regulator.</a:t>
            </a:r>
            <a:endParaRPr lang="en-AU" sz="900" b="0" i="0" u="none" strike="noStrike" kern="0" cap="none" spc="0" normalizeH="0" baseline="0" noProof="0">
              <a:ln>
                <a:noFill/>
              </a:ln>
              <a:solidFill>
                <a:schemeClr val="tx2"/>
              </a:solidFill>
              <a:effectLst/>
              <a:uLnTx/>
              <a:uFillTx/>
              <a:latin typeface="VIC Medium" panose="00000600000000000000" pitchFamily="50" charset="0"/>
              <a:cs typeface="Arial"/>
            </a:endParaRPr>
          </a:p>
        </p:txBody>
      </p:sp>
      <p:sp>
        <p:nvSpPr>
          <p:cNvPr id="2" name="Rectangle 1">
            <a:extLst>
              <a:ext uri="{FF2B5EF4-FFF2-40B4-BE49-F238E27FC236}">
                <a16:creationId xmlns:a16="http://schemas.microsoft.com/office/drawing/2014/main" id="{2490225A-93D6-FF73-4ECB-8826885050BF}"/>
              </a:ext>
            </a:extLst>
          </p:cNvPr>
          <p:cNvSpPr/>
          <p:nvPr/>
        </p:nvSpPr>
        <p:spPr>
          <a:xfrm>
            <a:off x="2649714" y="4299515"/>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PREMISES (LOCATION)</a:t>
            </a:r>
          </a:p>
        </p:txBody>
      </p:sp>
      <p:sp>
        <p:nvSpPr>
          <p:cNvPr id="13" name="TextBox 12">
            <a:extLst>
              <a:ext uri="{FF2B5EF4-FFF2-40B4-BE49-F238E27FC236}">
                <a16:creationId xmlns:a16="http://schemas.microsoft.com/office/drawing/2014/main" id="{E263D1E1-5EE9-7C60-259C-7D046F0FD697}"/>
              </a:ext>
            </a:extLst>
          </p:cNvPr>
          <p:cNvSpPr txBox="1"/>
          <p:nvPr/>
        </p:nvSpPr>
        <p:spPr>
          <a:xfrm>
            <a:off x="4749557" y="3348165"/>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14" name="TextBox 13">
            <a:extLst>
              <a:ext uri="{FF2B5EF4-FFF2-40B4-BE49-F238E27FC236}">
                <a16:creationId xmlns:a16="http://schemas.microsoft.com/office/drawing/2014/main" id="{B2AE9ADB-B64A-DD13-990B-6982FAB3A776}"/>
              </a:ext>
            </a:extLst>
          </p:cNvPr>
          <p:cNvSpPr txBox="1"/>
          <p:nvPr/>
        </p:nvSpPr>
        <p:spPr>
          <a:xfrm>
            <a:off x="3802524" y="4396552"/>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cxnSp>
        <p:nvCxnSpPr>
          <p:cNvPr id="7" name="Straight Arrow Connector 39">
            <a:extLst>
              <a:ext uri="{FF2B5EF4-FFF2-40B4-BE49-F238E27FC236}">
                <a16:creationId xmlns:a16="http://schemas.microsoft.com/office/drawing/2014/main" id="{BE4A1BF8-A410-058C-A6D5-78DCAFB24C3D}"/>
              </a:ext>
            </a:extLst>
          </p:cNvPr>
          <p:cNvCxnSpPr>
            <a:cxnSpLocks/>
            <a:stCxn id="59" idx="2"/>
            <a:endCxn id="2" idx="3"/>
          </p:cNvCxnSpPr>
          <p:nvPr/>
        </p:nvCxnSpPr>
        <p:spPr>
          <a:xfrm rot="5400000">
            <a:off x="4193783" y="4092312"/>
            <a:ext cx="190248" cy="819266"/>
          </a:xfrm>
          <a:prstGeom prst="bentConnector2">
            <a:avLst/>
          </a:prstGeom>
          <a:noFill/>
          <a:ln w="25400" cap="flat" cmpd="sng" algn="ctr">
            <a:solidFill>
              <a:srgbClr val="00264D"/>
            </a:solidFill>
            <a:prstDash val="solid"/>
            <a:tailEnd type="diamond"/>
          </a:ln>
          <a:effectLst/>
        </p:spPr>
      </p:cxnSp>
      <p:grpSp>
        <p:nvGrpSpPr>
          <p:cNvPr id="6" name="Group 5">
            <a:extLst>
              <a:ext uri="{FF2B5EF4-FFF2-40B4-BE49-F238E27FC236}">
                <a16:creationId xmlns:a16="http://schemas.microsoft.com/office/drawing/2014/main" id="{6EFF6D50-CC51-86C8-6163-7E5DADD4BA01}"/>
              </a:ext>
            </a:extLst>
          </p:cNvPr>
          <p:cNvGrpSpPr/>
          <p:nvPr/>
        </p:nvGrpSpPr>
        <p:grpSpPr>
          <a:xfrm>
            <a:off x="8716488" y="5668486"/>
            <a:ext cx="1193470" cy="1193469"/>
            <a:chOff x="10069009" y="2893384"/>
            <a:chExt cx="1704975" cy="1704975"/>
          </a:xfrm>
        </p:grpSpPr>
        <p:sp>
          <p:nvSpPr>
            <p:cNvPr id="8" name="Freeform: Shape 7">
              <a:extLst>
                <a:ext uri="{FF2B5EF4-FFF2-40B4-BE49-F238E27FC236}">
                  <a16:creationId xmlns:a16="http://schemas.microsoft.com/office/drawing/2014/main" id="{177B602D-7C6D-23A6-09AE-E07C209CD708}"/>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78EA9F32-DAFF-EAD5-370A-4674B5D93753}"/>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33202050-5E25-7866-2670-A1C32E7ADDB6}"/>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1" name="TextBox 10">
            <a:extLst>
              <a:ext uri="{FF2B5EF4-FFF2-40B4-BE49-F238E27FC236}">
                <a16:creationId xmlns:a16="http://schemas.microsoft.com/office/drawing/2014/main" id="{F15E9DD2-C476-9A1A-588D-F8BF6F247C8D}"/>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100</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4362148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695E792-CE50-09E7-03FD-B6558BE43201}"/>
              </a:ext>
            </a:extLst>
          </p:cNvPr>
          <p:cNvSpPr>
            <a:spLocks noGrp="1" noRot="1" noMove="1" noResize="1" noEditPoints="1" noAdjustHandles="1" noChangeArrowheads="1" noChangeShapeType="1"/>
          </p:cNvSpPr>
          <p:nvPr/>
        </p:nvSpPr>
        <p:spPr>
          <a:xfrm>
            <a:off x="0" y="1124125"/>
            <a:ext cx="9906000" cy="57338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154" name="Object 153" hidden="1">
            <a:extLst>
              <a:ext uri="{FF2B5EF4-FFF2-40B4-BE49-F238E27FC236}">
                <a16:creationId xmlns:a16="http://schemas.microsoft.com/office/drawing/2014/main" id="{6B645842-AD9F-6F43-C7D7-5E10CD972A20}"/>
              </a:ext>
            </a:extLst>
          </p:cNvPr>
          <p:cNvGraphicFramePr>
            <a:graphicFrameLocks noChangeAspect="1"/>
          </p:cNvGraphicFramePr>
          <p:nvPr>
            <p:custDataLst>
              <p:tags r:id="rId1"/>
            </p:custDataLst>
            <p:extLst>
              <p:ext uri="{D42A27DB-BD31-4B8C-83A1-F6EECF244321}">
                <p14:modId xmlns:p14="http://schemas.microsoft.com/office/powerpoint/2010/main" val="37513020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154" name="Object 153" hidden="1">
                        <a:extLst>
                          <a:ext uri="{FF2B5EF4-FFF2-40B4-BE49-F238E27FC236}">
                            <a16:creationId xmlns:a16="http://schemas.microsoft.com/office/drawing/2014/main" id="{6B645842-AD9F-6F43-C7D7-5E10CD972A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1AE691A-B4C5-B1D2-59BD-CE36BF4A23BC}"/>
              </a:ext>
            </a:extLst>
          </p:cNvPr>
          <p:cNvSpPr>
            <a:spLocks noGrp="1"/>
          </p:cNvSpPr>
          <p:nvPr>
            <p:ph type="title"/>
          </p:nvPr>
        </p:nvSpPr>
        <p:spPr>
          <a:xfrm>
            <a:off x="539999" y="299382"/>
            <a:ext cx="8820000" cy="590917"/>
          </a:xfrm>
        </p:spPr>
        <p:txBody>
          <a:bodyPr vert="horz"/>
          <a:lstStyle/>
          <a:p>
            <a:r>
              <a:rPr lang="en-AU" b="1"/>
              <a:t>An example data model for permissions, visualising how entities and roles connect with activities</a:t>
            </a:r>
          </a:p>
        </p:txBody>
      </p:sp>
      <p:sp>
        <p:nvSpPr>
          <p:cNvPr id="4" name="Rectangle 3">
            <a:extLst>
              <a:ext uri="{FF2B5EF4-FFF2-40B4-BE49-F238E27FC236}">
                <a16:creationId xmlns:a16="http://schemas.microsoft.com/office/drawing/2014/main" id="{BFEC83EF-3608-E14B-C9CC-11BD339A7E5D}"/>
              </a:ext>
            </a:extLst>
          </p:cNvPr>
          <p:cNvSpPr/>
          <p:nvPr/>
        </p:nvSpPr>
        <p:spPr>
          <a:xfrm>
            <a:off x="2576624" y="4919045"/>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ENTITY/ ACCOUNT</a:t>
            </a:r>
          </a:p>
        </p:txBody>
      </p:sp>
      <p:sp>
        <p:nvSpPr>
          <p:cNvPr id="5" name="Rectangle 4">
            <a:extLst>
              <a:ext uri="{FF2B5EF4-FFF2-40B4-BE49-F238E27FC236}">
                <a16:creationId xmlns:a16="http://schemas.microsoft.com/office/drawing/2014/main" id="{45AB5023-F903-95E6-01F6-96F728AF8D37}"/>
              </a:ext>
            </a:extLst>
          </p:cNvPr>
          <p:cNvSpPr/>
          <p:nvPr/>
        </p:nvSpPr>
        <p:spPr>
          <a:xfrm>
            <a:off x="2576624" y="3536636"/>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RELATIONSHIP</a:t>
            </a:r>
          </a:p>
        </p:txBody>
      </p:sp>
      <p:sp>
        <p:nvSpPr>
          <p:cNvPr id="6" name="Rectangle 5">
            <a:extLst>
              <a:ext uri="{FF2B5EF4-FFF2-40B4-BE49-F238E27FC236}">
                <a16:creationId xmlns:a16="http://schemas.microsoft.com/office/drawing/2014/main" id="{A9990482-15B6-34BA-0B50-7627F5F8FC20}"/>
              </a:ext>
            </a:extLst>
          </p:cNvPr>
          <p:cNvSpPr/>
          <p:nvPr/>
        </p:nvSpPr>
        <p:spPr>
          <a:xfrm>
            <a:off x="2576624" y="2154227"/>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DELEGATE/ CONTACT</a:t>
            </a:r>
          </a:p>
        </p:txBody>
      </p:sp>
      <p:sp>
        <p:nvSpPr>
          <p:cNvPr id="7" name="Rectangle 6">
            <a:extLst>
              <a:ext uri="{FF2B5EF4-FFF2-40B4-BE49-F238E27FC236}">
                <a16:creationId xmlns:a16="http://schemas.microsoft.com/office/drawing/2014/main" id="{04078DF1-D1CB-5FC7-91D7-1276BE0905AE}"/>
              </a:ext>
            </a:extLst>
          </p:cNvPr>
          <p:cNvSpPr/>
          <p:nvPr/>
        </p:nvSpPr>
        <p:spPr>
          <a:xfrm>
            <a:off x="5917848" y="4919045"/>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ENTITY/ ACCOUNT ROLE</a:t>
            </a:r>
          </a:p>
        </p:txBody>
      </p:sp>
      <p:sp>
        <p:nvSpPr>
          <p:cNvPr id="8" name="Rectangle 7">
            <a:extLst>
              <a:ext uri="{FF2B5EF4-FFF2-40B4-BE49-F238E27FC236}">
                <a16:creationId xmlns:a16="http://schemas.microsoft.com/office/drawing/2014/main" id="{C6B40E88-8D14-6646-9EDB-70A6E24DB7CF}"/>
              </a:ext>
            </a:extLst>
          </p:cNvPr>
          <p:cNvSpPr/>
          <p:nvPr/>
        </p:nvSpPr>
        <p:spPr>
          <a:xfrm>
            <a:off x="5917848" y="3536636"/>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ROLE</a:t>
            </a:r>
          </a:p>
        </p:txBody>
      </p:sp>
      <p:sp>
        <p:nvSpPr>
          <p:cNvPr id="9" name="Rectangle 8">
            <a:extLst>
              <a:ext uri="{FF2B5EF4-FFF2-40B4-BE49-F238E27FC236}">
                <a16:creationId xmlns:a16="http://schemas.microsoft.com/office/drawing/2014/main" id="{018C3364-27FB-A161-9D3F-0D725455004C}"/>
              </a:ext>
            </a:extLst>
          </p:cNvPr>
          <p:cNvSpPr/>
          <p:nvPr/>
        </p:nvSpPr>
        <p:spPr>
          <a:xfrm>
            <a:off x="5917848" y="2154227"/>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DELEGATE/ CONTACT ROLE</a:t>
            </a:r>
          </a:p>
        </p:txBody>
      </p:sp>
      <p:sp>
        <p:nvSpPr>
          <p:cNvPr id="10" name="Rectangle 9">
            <a:extLst>
              <a:ext uri="{FF2B5EF4-FFF2-40B4-BE49-F238E27FC236}">
                <a16:creationId xmlns:a16="http://schemas.microsoft.com/office/drawing/2014/main" id="{E2534272-58F7-1D29-7D8E-753C3C0EAAAB}"/>
              </a:ext>
            </a:extLst>
          </p:cNvPr>
          <p:cNvSpPr/>
          <p:nvPr/>
        </p:nvSpPr>
        <p:spPr>
          <a:xfrm>
            <a:off x="8029512" y="3536635"/>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PERMISSIONS</a:t>
            </a:r>
          </a:p>
        </p:txBody>
      </p:sp>
      <p:cxnSp>
        <p:nvCxnSpPr>
          <p:cNvPr id="13" name="Straight Arrow Connector 12">
            <a:extLst>
              <a:ext uri="{FF2B5EF4-FFF2-40B4-BE49-F238E27FC236}">
                <a16:creationId xmlns:a16="http://schemas.microsoft.com/office/drawing/2014/main" id="{4B8A1F50-C5FA-CDD1-6EFA-0E073893C198}"/>
              </a:ext>
            </a:extLst>
          </p:cNvPr>
          <p:cNvCxnSpPr>
            <a:cxnSpLocks/>
            <a:stCxn id="6" idx="3"/>
            <a:endCxn id="9" idx="1"/>
          </p:cNvCxnSpPr>
          <p:nvPr/>
        </p:nvCxnSpPr>
        <p:spPr>
          <a:xfrm>
            <a:off x="3806184" y="2451781"/>
            <a:ext cx="2111664" cy="0"/>
          </a:xfrm>
          <a:prstGeom prst="straightConnector1">
            <a:avLst/>
          </a:prstGeom>
          <a:noFill/>
          <a:ln w="19050" cap="flat" cmpd="sng" algn="ctr">
            <a:solidFill>
              <a:srgbClr val="00264D"/>
            </a:solidFill>
            <a:prstDash val="solid"/>
            <a:tailEnd type="diamond"/>
          </a:ln>
          <a:effectLst/>
        </p:spPr>
      </p:cxnSp>
      <p:sp>
        <p:nvSpPr>
          <p:cNvPr id="14" name="TextBox 13">
            <a:extLst>
              <a:ext uri="{FF2B5EF4-FFF2-40B4-BE49-F238E27FC236}">
                <a16:creationId xmlns:a16="http://schemas.microsoft.com/office/drawing/2014/main" id="{B1D06754-5BE4-2580-770E-162B8838628C}"/>
              </a:ext>
            </a:extLst>
          </p:cNvPr>
          <p:cNvSpPr txBox="1"/>
          <p:nvPr/>
        </p:nvSpPr>
        <p:spPr>
          <a:xfrm>
            <a:off x="5485939" y="2477952"/>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15" name="TextBox 14">
            <a:extLst>
              <a:ext uri="{FF2B5EF4-FFF2-40B4-BE49-F238E27FC236}">
                <a16:creationId xmlns:a16="http://schemas.microsoft.com/office/drawing/2014/main" id="{CB8B7E69-2F30-E1F5-7FCE-8BDE383DBBA7}"/>
              </a:ext>
            </a:extLst>
          </p:cNvPr>
          <p:cNvSpPr txBox="1"/>
          <p:nvPr/>
        </p:nvSpPr>
        <p:spPr>
          <a:xfrm>
            <a:off x="3806184" y="2233624"/>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18" name="Straight Arrow Connector 17">
            <a:extLst>
              <a:ext uri="{FF2B5EF4-FFF2-40B4-BE49-F238E27FC236}">
                <a16:creationId xmlns:a16="http://schemas.microsoft.com/office/drawing/2014/main" id="{9B549B61-B0ED-9C44-F600-68A1D6421A8E}"/>
              </a:ext>
            </a:extLst>
          </p:cNvPr>
          <p:cNvCxnSpPr>
            <a:cxnSpLocks/>
            <a:stCxn id="6" idx="2"/>
            <a:endCxn id="5" idx="0"/>
          </p:cNvCxnSpPr>
          <p:nvPr/>
        </p:nvCxnSpPr>
        <p:spPr>
          <a:xfrm>
            <a:off x="3191404" y="2749334"/>
            <a:ext cx="0" cy="787302"/>
          </a:xfrm>
          <a:prstGeom prst="straightConnector1">
            <a:avLst/>
          </a:prstGeom>
          <a:noFill/>
          <a:ln w="19050" cap="flat" cmpd="sng" algn="ctr">
            <a:solidFill>
              <a:srgbClr val="00264D"/>
            </a:solidFill>
            <a:prstDash val="solid"/>
            <a:tailEnd type="diamond"/>
          </a:ln>
          <a:effectLst/>
        </p:spPr>
      </p:cxnSp>
      <p:sp>
        <p:nvSpPr>
          <p:cNvPr id="19" name="TextBox 18">
            <a:extLst>
              <a:ext uri="{FF2B5EF4-FFF2-40B4-BE49-F238E27FC236}">
                <a16:creationId xmlns:a16="http://schemas.microsoft.com/office/drawing/2014/main" id="{6CFE6629-FF39-B655-A3B1-DCF7EFA9D162}"/>
              </a:ext>
            </a:extLst>
          </p:cNvPr>
          <p:cNvSpPr txBox="1"/>
          <p:nvPr/>
        </p:nvSpPr>
        <p:spPr>
          <a:xfrm>
            <a:off x="2728057" y="3313676"/>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20" name="TextBox 19">
            <a:extLst>
              <a:ext uri="{FF2B5EF4-FFF2-40B4-BE49-F238E27FC236}">
                <a16:creationId xmlns:a16="http://schemas.microsoft.com/office/drawing/2014/main" id="{FEC1AEEB-25BB-3DDE-B310-3A58A5A1ABB7}"/>
              </a:ext>
            </a:extLst>
          </p:cNvPr>
          <p:cNvSpPr txBox="1"/>
          <p:nvPr/>
        </p:nvSpPr>
        <p:spPr>
          <a:xfrm>
            <a:off x="3185512" y="2749334"/>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23" name="Straight Arrow Connector 22">
            <a:extLst>
              <a:ext uri="{FF2B5EF4-FFF2-40B4-BE49-F238E27FC236}">
                <a16:creationId xmlns:a16="http://schemas.microsoft.com/office/drawing/2014/main" id="{FD13EC81-022D-D448-3A69-0F736275D637}"/>
              </a:ext>
            </a:extLst>
          </p:cNvPr>
          <p:cNvCxnSpPr>
            <a:cxnSpLocks/>
            <a:stCxn id="4" idx="0"/>
            <a:endCxn id="5" idx="2"/>
          </p:cNvCxnSpPr>
          <p:nvPr/>
        </p:nvCxnSpPr>
        <p:spPr>
          <a:xfrm flipV="1">
            <a:off x="3191404" y="4131743"/>
            <a:ext cx="0" cy="787302"/>
          </a:xfrm>
          <a:prstGeom prst="straightConnector1">
            <a:avLst/>
          </a:prstGeom>
          <a:noFill/>
          <a:ln w="19050" cap="flat" cmpd="sng" algn="ctr">
            <a:solidFill>
              <a:srgbClr val="00264D"/>
            </a:solidFill>
            <a:prstDash val="solid"/>
            <a:tailEnd type="diamond"/>
          </a:ln>
          <a:effectLst/>
        </p:spPr>
      </p:cxnSp>
      <p:sp>
        <p:nvSpPr>
          <p:cNvPr id="27" name="TextBox 26">
            <a:extLst>
              <a:ext uri="{FF2B5EF4-FFF2-40B4-BE49-F238E27FC236}">
                <a16:creationId xmlns:a16="http://schemas.microsoft.com/office/drawing/2014/main" id="{29778783-C977-46A2-31D3-55E2CC52FB8F}"/>
              </a:ext>
            </a:extLst>
          </p:cNvPr>
          <p:cNvSpPr txBox="1"/>
          <p:nvPr/>
        </p:nvSpPr>
        <p:spPr>
          <a:xfrm>
            <a:off x="2728057" y="4139259"/>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28" name="TextBox 27">
            <a:extLst>
              <a:ext uri="{FF2B5EF4-FFF2-40B4-BE49-F238E27FC236}">
                <a16:creationId xmlns:a16="http://schemas.microsoft.com/office/drawing/2014/main" id="{12628055-0480-4A33-D332-A2838C2156C4}"/>
              </a:ext>
            </a:extLst>
          </p:cNvPr>
          <p:cNvSpPr txBox="1"/>
          <p:nvPr/>
        </p:nvSpPr>
        <p:spPr>
          <a:xfrm>
            <a:off x="3185512" y="4696085"/>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29" name="Rectangle 28">
            <a:extLst>
              <a:ext uri="{FF2B5EF4-FFF2-40B4-BE49-F238E27FC236}">
                <a16:creationId xmlns:a16="http://schemas.microsoft.com/office/drawing/2014/main" id="{EC951513-FAED-CF98-8329-7C6EE134A957}"/>
              </a:ext>
            </a:extLst>
          </p:cNvPr>
          <p:cNvSpPr/>
          <p:nvPr/>
        </p:nvSpPr>
        <p:spPr>
          <a:xfrm>
            <a:off x="688098" y="2154227"/>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RELATED DELEGATE/ CONTACT</a:t>
            </a:r>
          </a:p>
        </p:txBody>
      </p:sp>
      <p:cxnSp>
        <p:nvCxnSpPr>
          <p:cNvPr id="30" name="Straight Arrow Connector 29">
            <a:extLst>
              <a:ext uri="{FF2B5EF4-FFF2-40B4-BE49-F238E27FC236}">
                <a16:creationId xmlns:a16="http://schemas.microsoft.com/office/drawing/2014/main" id="{575EF84B-FA68-9CDE-4909-B8B33DCA702D}"/>
              </a:ext>
            </a:extLst>
          </p:cNvPr>
          <p:cNvCxnSpPr>
            <a:cxnSpLocks/>
            <a:stCxn id="29" idx="3"/>
            <a:endCxn id="6" idx="1"/>
          </p:cNvCxnSpPr>
          <p:nvPr/>
        </p:nvCxnSpPr>
        <p:spPr>
          <a:xfrm>
            <a:off x="1917658" y="2451781"/>
            <a:ext cx="658966" cy="0"/>
          </a:xfrm>
          <a:prstGeom prst="straightConnector1">
            <a:avLst/>
          </a:prstGeom>
          <a:noFill/>
          <a:ln w="19050" cap="rnd" cmpd="sng" algn="ctr">
            <a:solidFill>
              <a:srgbClr val="00264D"/>
            </a:solidFill>
            <a:prstDash val="sysDot"/>
            <a:tailEnd type="diamond"/>
          </a:ln>
          <a:effectLst/>
        </p:spPr>
      </p:cxnSp>
      <p:sp>
        <p:nvSpPr>
          <p:cNvPr id="31" name="TextBox 30">
            <a:extLst>
              <a:ext uri="{FF2B5EF4-FFF2-40B4-BE49-F238E27FC236}">
                <a16:creationId xmlns:a16="http://schemas.microsoft.com/office/drawing/2014/main" id="{B2CAF564-AF3F-4FB0-E767-116433486B86}"/>
              </a:ext>
            </a:extLst>
          </p:cNvPr>
          <p:cNvSpPr txBox="1"/>
          <p:nvPr/>
        </p:nvSpPr>
        <p:spPr>
          <a:xfrm>
            <a:off x="1874640" y="2479043"/>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32" name="TextBox 31">
            <a:extLst>
              <a:ext uri="{FF2B5EF4-FFF2-40B4-BE49-F238E27FC236}">
                <a16:creationId xmlns:a16="http://schemas.microsoft.com/office/drawing/2014/main" id="{EFF2A470-9CB0-0160-093C-FB348FE1F1CF}"/>
              </a:ext>
            </a:extLst>
          </p:cNvPr>
          <p:cNvSpPr txBox="1"/>
          <p:nvPr/>
        </p:nvSpPr>
        <p:spPr>
          <a:xfrm>
            <a:off x="2349567" y="2221731"/>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36" name="Rectangle 35">
            <a:extLst>
              <a:ext uri="{FF2B5EF4-FFF2-40B4-BE49-F238E27FC236}">
                <a16:creationId xmlns:a16="http://schemas.microsoft.com/office/drawing/2014/main" id="{3F57E825-2C71-A04B-C77A-B55D63D03DCF}"/>
              </a:ext>
            </a:extLst>
          </p:cNvPr>
          <p:cNvSpPr/>
          <p:nvPr/>
        </p:nvSpPr>
        <p:spPr>
          <a:xfrm>
            <a:off x="688098" y="4911529"/>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RELATED ENTITY/ </a:t>
            </a:r>
            <a:r>
              <a:rPr lang="en-AU" sz="1000" kern="0">
                <a:solidFill>
                  <a:schemeClr val="tx2"/>
                </a:solidFill>
              </a:rPr>
              <a:t>A</a:t>
            </a:r>
            <a:r>
              <a:rPr kumimoji="0" lang="en-AU" sz="1000" b="0" i="0" u="none" strike="noStrike" kern="0" cap="none" spc="0" normalizeH="0" baseline="0" noProof="0">
                <a:ln>
                  <a:noFill/>
                </a:ln>
                <a:solidFill>
                  <a:schemeClr val="tx2"/>
                </a:solidFill>
                <a:effectLst/>
                <a:uLnTx/>
                <a:uFillTx/>
                <a:ea typeface="+mn-ea"/>
                <a:cs typeface="+mn-cs"/>
              </a:rPr>
              <a:t>CCOUNT</a:t>
            </a:r>
          </a:p>
        </p:txBody>
      </p:sp>
      <p:cxnSp>
        <p:nvCxnSpPr>
          <p:cNvPr id="37" name="Straight Arrow Connector 36">
            <a:extLst>
              <a:ext uri="{FF2B5EF4-FFF2-40B4-BE49-F238E27FC236}">
                <a16:creationId xmlns:a16="http://schemas.microsoft.com/office/drawing/2014/main" id="{28E22948-8B78-8E41-3A0C-EE226407C4AF}"/>
              </a:ext>
            </a:extLst>
          </p:cNvPr>
          <p:cNvCxnSpPr>
            <a:cxnSpLocks/>
            <a:stCxn id="36" idx="3"/>
            <a:endCxn id="4" idx="1"/>
          </p:cNvCxnSpPr>
          <p:nvPr/>
        </p:nvCxnSpPr>
        <p:spPr>
          <a:xfrm>
            <a:off x="1917658" y="5209083"/>
            <a:ext cx="658966" cy="0"/>
          </a:xfrm>
          <a:prstGeom prst="straightConnector1">
            <a:avLst/>
          </a:prstGeom>
          <a:noFill/>
          <a:ln w="19050" cap="rnd" cmpd="sng" algn="ctr">
            <a:solidFill>
              <a:srgbClr val="00264D"/>
            </a:solidFill>
            <a:prstDash val="sysDot"/>
            <a:tailEnd type="diamond"/>
          </a:ln>
          <a:effectLst/>
        </p:spPr>
      </p:cxnSp>
      <p:sp>
        <p:nvSpPr>
          <p:cNvPr id="38" name="TextBox 37">
            <a:extLst>
              <a:ext uri="{FF2B5EF4-FFF2-40B4-BE49-F238E27FC236}">
                <a16:creationId xmlns:a16="http://schemas.microsoft.com/office/drawing/2014/main" id="{E0207122-B575-DBF3-39C0-152CFA0B62F6}"/>
              </a:ext>
            </a:extLst>
          </p:cNvPr>
          <p:cNvSpPr txBox="1"/>
          <p:nvPr/>
        </p:nvSpPr>
        <p:spPr>
          <a:xfrm>
            <a:off x="1874640" y="5236345"/>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39" name="TextBox 38">
            <a:extLst>
              <a:ext uri="{FF2B5EF4-FFF2-40B4-BE49-F238E27FC236}">
                <a16:creationId xmlns:a16="http://schemas.microsoft.com/office/drawing/2014/main" id="{371CE787-232D-3C03-B8DF-154365E78613}"/>
              </a:ext>
            </a:extLst>
          </p:cNvPr>
          <p:cNvSpPr txBox="1"/>
          <p:nvPr/>
        </p:nvSpPr>
        <p:spPr>
          <a:xfrm>
            <a:off x="2349567" y="4979033"/>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59" name="Rectangle 58">
            <a:extLst>
              <a:ext uri="{FF2B5EF4-FFF2-40B4-BE49-F238E27FC236}">
                <a16:creationId xmlns:a16="http://schemas.microsoft.com/office/drawing/2014/main" id="{B8D7E48D-F46D-02A5-A92D-63DEB04AF2C8}"/>
              </a:ext>
            </a:extLst>
          </p:cNvPr>
          <p:cNvSpPr/>
          <p:nvPr/>
        </p:nvSpPr>
        <p:spPr>
          <a:xfrm>
            <a:off x="2570732" y="5831470"/>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CHILD ENTITY/ ACCOUNT</a:t>
            </a:r>
          </a:p>
        </p:txBody>
      </p:sp>
      <p:cxnSp>
        <p:nvCxnSpPr>
          <p:cNvPr id="60" name="Straight Arrow Connector 59">
            <a:extLst>
              <a:ext uri="{FF2B5EF4-FFF2-40B4-BE49-F238E27FC236}">
                <a16:creationId xmlns:a16="http://schemas.microsoft.com/office/drawing/2014/main" id="{88438C48-8B95-43B9-8CE1-037B9859E959}"/>
              </a:ext>
            </a:extLst>
          </p:cNvPr>
          <p:cNvCxnSpPr>
            <a:cxnSpLocks/>
            <a:stCxn id="4" idx="2"/>
            <a:endCxn id="59" idx="0"/>
          </p:cNvCxnSpPr>
          <p:nvPr/>
        </p:nvCxnSpPr>
        <p:spPr>
          <a:xfrm flipH="1">
            <a:off x="3185512" y="5514152"/>
            <a:ext cx="0" cy="317318"/>
          </a:xfrm>
          <a:prstGeom prst="straightConnector1">
            <a:avLst/>
          </a:prstGeom>
          <a:noFill/>
          <a:ln w="19050" cap="rnd" cmpd="sng" algn="ctr">
            <a:solidFill>
              <a:srgbClr val="00264D"/>
            </a:solidFill>
            <a:prstDash val="sysDot"/>
            <a:tailEnd type="diamond"/>
          </a:ln>
          <a:effectLst/>
        </p:spPr>
      </p:cxnSp>
      <p:sp>
        <p:nvSpPr>
          <p:cNvPr id="61" name="TextBox 60">
            <a:extLst>
              <a:ext uri="{FF2B5EF4-FFF2-40B4-BE49-F238E27FC236}">
                <a16:creationId xmlns:a16="http://schemas.microsoft.com/office/drawing/2014/main" id="{C7DC7679-F8FC-A586-4BD0-F7818738455A}"/>
              </a:ext>
            </a:extLst>
          </p:cNvPr>
          <p:cNvSpPr txBox="1"/>
          <p:nvPr/>
        </p:nvSpPr>
        <p:spPr>
          <a:xfrm>
            <a:off x="2743374" y="5639275"/>
            <a:ext cx="508509"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62" name="TextBox 61">
            <a:extLst>
              <a:ext uri="{FF2B5EF4-FFF2-40B4-BE49-F238E27FC236}">
                <a16:creationId xmlns:a16="http://schemas.microsoft.com/office/drawing/2014/main" id="{2824DDA5-AFC4-0232-0742-82BD302BBFEE}"/>
              </a:ext>
            </a:extLst>
          </p:cNvPr>
          <p:cNvSpPr txBox="1"/>
          <p:nvPr/>
        </p:nvSpPr>
        <p:spPr>
          <a:xfrm>
            <a:off x="3175571" y="5490903"/>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71" name="Straight Arrow Connector 70">
            <a:extLst>
              <a:ext uri="{FF2B5EF4-FFF2-40B4-BE49-F238E27FC236}">
                <a16:creationId xmlns:a16="http://schemas.microsoft.com/office/drawing/2014/main" id="{01F367D6-648D-4874-2EF2-08718AB3AF29}"/>
              </a:ext>
            </a:extLst>
          </p:cNvPr>
          <p:cNvCxnSpPr>
            <a:cxnSpLocks/>
          </p:cNvCxnSpPr>
          <p:nvPr/>
        </p:nvCxnSpPr>
        <p:spPr>
          <a:xfrm>
            <a:off x="3799000" y="5197190"/>
            <a:ext cx="2111664" cy="0"/>
          </a:xfrm>
          <a:prstGeom prst="straightConnector1">
            <a:avLst/>
          </a:prstGeom>
          <a:noFill/>
          <a:ln w="19050" cap="flat" cmpd="sng" algn="ctr">
            <a:solidFill>
              <a:srgbClr val="00264D"/>
            </a:solidFill>
            <a:prstDash val="solid"/>
            <a:tailEnd type="diamond"/>
          </a:ln>
          <a:effectLst/>
        </p:spPr>
      </p:cxnSp>
      <p:sp>
        <p:nvSpPr>
          <p:cNvPr id="72" name="TextBox 71">
            <a:extLst>
              <a:ext uri="{FF2B5EF4-FFF2-40B4-BE49-F238E27FC236}">
                <a16:creationId xmlns:a16="http://schemas.microsoft.com/office/drawing/2014/main" id="{97479C1C-97E9-4726-ED4F-17E3C5BE333B}"/>
              </a:ext>
            </a:extLst>
          </p:cNvPr>
          <p:cNvSpPr txBox="1"/>
          <p:nvPr/>
        </p:nvSpPr>
        <p:spPr>
          <a:xfrm>
            <a:off x="5478755" y="5223361"/>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3" name="TextBox 72">
            <a:extLst>
              <a:ext uri="{FF2B5EF4-FFF2-40B4-BE49-F238E27FC236}">
                <a16:creationId xmlns:a16="http://schemas.microsoft.com/office/drawing/2014/main" id="{4ADAF12E-F4EE-2965-6E91-EC9FAF497465}"/>
              </a:ext>
            </a:extLst>
          </p:cNvPr>
          <p:cNvSpPr txBox="1"/>
          <p:nvPr/>
        </p:nvSpPr>
        <p:spPr>
          <a:xfrm>
            <a:off x="3799000" y="4979033"/>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74" name="Rectangle 73">
            <a:extLst>
              <a:ext uri="{FF2B5EF4-FFF2-40B4-BE49-F238E27FC236}">
                <a16:creationId xmlns:a16="http://schemas.microsoft.com/office/drawing/2014/main" id="{123C1552-6DD0-F0A6-386B-4CEE58FAC427}"/>
              </a:ext>
            </a:extLst>
          </p:cNvPr>
          <p:cNvSpPr/>
          <p:nvPr/>
        </p:nvSpPr>
        <p:spPr>
          <a:xfrm>
            <a:off x="8029511" y="4476510"/>
            <a:ext cx="1229560" cy="595107"/>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chemeClr val="tx2"/>
                </a:solidFill>
                <a:effectLst/>
                <a:uLnTx/>
                <a:uFillTx/>
                <a:ea typeface="+mn-ea"/>
                <a:cs typeface="+mn-cs"/>
              </a:rPr>
              <a:t>ATTRIBUTES</a:t>
            </a:r>
          </a:p>
        </p:txBody>
      </p:sp>
      <p:cxnSp>
        <p:nvCxnSpPr>
          <p:cNvPr id="75" name="Straight Arrow Connector 74">
            <a:extLst>
              <a:ext uri="{FF2B5EF4-FFF2-40B4-BE49-F238E27FC236}">
                <a16:creationId xmlns:a16="http://schemas.microsoft.com/office/drawing/2014/main" id="{3D72D43F-D986-87DA-AEE3-8C6B68A13AA3}"/>
              </a:ext>
            </a:extLst>
          </p:cNvPr>
          <p:cNvCxnSpPr>
            <a:cxnSpLocks/>
            <a:stCxn id="10" idx="2"/>
            <a:endCxn id="74" idx="0"/>
          </p:cNvCxnSpPr>
          <p:nvPr/>
        </p:nvCxnSpPr>
        <p:spPr>
          <a:xfrm flipH="1">
            <a:off x="8644291" y="4131742"/>
            <a:ext cx="1" cy="344768"/>
          </a:xfrm>
          <a:prstGeom prst="straightConnector1">
            <a:avLst/>
          </a:prstGeom>
          <a:noFill/>
          <a:ln w="19050" cap="flat" cmpd="sng" algn="ctr">
            <a:solidFill>
              <a:srgbClr val="00264D"/>
            </a:solidFill>
            <a:prstDash val="solid"/>
            <a:tailEnd type="diamond"/>
          </a:ln>
          <a:effectLst/>
        </p:spPr>
      </p:cxnSp>
      <p:sp>
        <p:nvSpPr>
          <p:cNvPr id="76" name="TextBox 75">
            <a:extLst>
              <a:ext uri="{FF2B5EF4-FFF2-40B4-BE49-F238E27FC236}">
                <a16:creationId xmlns:a16="http://schemas.microsoft.com/office/drawing/2014/main" id="{BED6796A-3770-937D-735D-037F662287A8}"/>
              </a:ext>
            </a:extLst>
          </p:cNvPr>
          <p:cNvSpPr txBox="1"/>
          <p:nvPr/>
        </p:nvSpPr>
        <p:spPr>
          <a:xfrm>
            <a:off x="8164172" y="4295241"/>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77" name="TextBox 76">
            <a:extLst>
              <a:ext uri="{FF2B5EF4-FFF2-40B4-BE49-F238E27FC236}">
                <a16:creationId xmlns:a16="http://schemas.microsoft.com/office/drawing/2014/main" id="{454C1AD7-945C-B30D-37BE-544C7C7C7262}"/>
              </a:ext>
            </a:extLst>
          </p:cNvPr>
          <p:cNvSpPr txBox="1"/>
          <p:nvPr/>
        </p:nvSpPr>
        <p:spPr>
          <a:xfrm>
            <a:off x="8621609" y="4113972"/>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91" name="Straight Arrow Connector 39">
            <a:extLst>
              <a:ext uri="{FF2B5EF4-FFF2-40B4-BE49-F238E27FC236}">
                <a16:creationId xmlns:a16="http://schemas.microsoft.com/office/drawing/2014/main" id="{4C4B47EA-EAFF-8AE8-6DF8-03557A525526}"/>
              </a:ext>
            </a:extLst>
          </p:cNvPr>
          <p:cNvCxnSpPr>
            <a:cxnSpLocks/>
            <a:stCxn id="10" idx="1"/>
            <a:endCxn id="7" idx="3"/>
          </p:cNvCxnSpPr>
          <p:nvPr/>
        </p:nvCxnSpPr>
        <p:spPr>
          <a:xfrm rot="10800000" flipV="1">
            <a:off x="7147408" y="3834189"/>
            <a:ext cx="882104" cy="1382410"/>
          </a:xfrm>
          <a:prstGeom prst="bentConnector3">
            <a:avLst>
              <a:gd name="adj1" fmla="val 50000"/>
            </a:avLst>
          </a:prstGeom>
          <a:noFill/>
          <a:ln w="19050" cap="flat" cmpd="sng" algn="ctr">
            <a:solidFill>
              <a:srgbClr val="00264D"/>
            </a:solidFill>
            <a:prstDash val="solid"/>
            <a:tailEnd type="diamond"/>
          </a:ln>
          <a:effectLst/>
        </p:spPr>
      </p:cxnSp>
      <p:cxnSp>
        <p:nvCxnSpPr>
          <p:cNvPr id="94" name="Straight Arrow Connector 39">
            <a:extLst>
              <a:ext uri="{FF2B5EF4-FFF2-40B4-BE49-F238E27FC236}">
                <a16:creationId xmlns:a16="http://schemas.microsoft.com/office/drawing/2014/main" id="{F239843B-F4FF-2205-9CEF-36CA861AA5F4}"/>
              </a:ext>
            </a:extLst>
          </p:cNvPr>
          <p:cNvCxnSpPr>
            <a:cxnSpLocks/>
            <a:stCxn id="10" idx="1"/>
            <a:endCxn id="9" idx="3"/>
          </p:cNvCxnSpPr>
          <p:nvPr/>
        </p:nvCxnSpPr>
        <p:spPr>
          <a:xfrm rot="10800000">
            <a:off x="7147408" y="2451781"/>
            <a:ext cx="882104" cy="1382408"/>
          </a:xfrm>
          <a:prstGeom prst="bentConnector3">
            <a:avLst>
              <a:gd name="adj1" fmla="val 50000"/>
            </a:avLst>
          </a:prstGeom>
          <a:noFill/>
          <a:ln w="19050" cap="flat" cmpd="sng" algn="ctr">
            <a:solidFill>
              <a:srgbClr val="00264D"/>
            </a:solidFill>
            <a:prstDash val="solid"/>
            <a:tailEnd type="diamond"/>
          </a:ln>
          <a:effectLst/>
        </p:spPr>
      </p:cxnSp>
      <p:sp>
        <p:nvSpPr>
          <p:cNvPr id="97" name="Rectangle 96">
            <a:extLst>
              <a:ext uri="{FF2B5EF4-FFF2-40B4-BE49-F238E27FC236}">
                <a16:creationId xmlns:a16="http://schemas.microsoft.com/office/drawing/2014/main" id="{CE40D276-A69C-4CF1-3839-87FEAA1DB374}"/>
              </a:ext>
            </a:extLst>
          </p:cNvPr>
          <p:cNvSpPr/>
          <p:nvPr/>
        </p:nvSpPr>
        <p:spPr>
          <a:xfrm>
            <a:off x="471252" y="5831452"/>
            <a:ext cx="1873914" cy="595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Accounts can be hierarchical – one account can have many child accounts, which can also have child accounts of their own</a:t>
            </a:r>
          </a:p>
        </p:txBody>
      </p:sp>
      <p:cxnSp>
        <p:nvCxnSpPr>
          <p:cNvPr id="98" name="Straight Arrow Connector 97">
            <a:extLst>
              <a:ext uri="{FF2B5EF4-FFF2-40B4-BE49-F238E27FC236}">
                <a16:creationId xmlns:a16="http://schemas.microsoft.com/office/drawing/2014/main" id="{A6DE7585-D90A-B24A-EF4B-0036AE36EA56}"/>
              </a:ext>
            </a:extLst>
          </p:cNvPr>
          <p:cNvCxnSpPr>
            <a:cxnSpLocks/>
            <a:endCxn id="59" idx="1"/>
          </p:cNvCxnSpPr>
          <p:nvPr/>
        </p:nvCxnSpPr>
        <p:spPr>
          <a:xfrm flipV="1">
            <a:off x="2343487" y="6129024"/>
            <a:ext cx="227245" cy="350"/>
          </a:xfrm>
          <a:prstGeom prst="straightConnector1">
            <a:avLst/>
          </a:prstGeom>
          <a:noFill/>
          <a:ln w="19050" cap="flat" cmpd="sng" algn="ctr">
            <a:solidFill>
              <a:srgbClr val="00264D"/>
            </a:solidFill>
            <a:prstDash val="solid"/>
            <a:headEnd type="none" w="med" len="med"/>
            <a:tailEnd type="triangle" w="med" len="med"/>
          </a:ln>
          <a:effectLst/>
        </p:spPr>
      </p:cxnSp>
      <p:sp>
        <p:nvSpPr>
          <p:cNvPr id="100" name="Rectangle 99">
            <a:extLst>
              <a:ext uri="{FF2B5EF4-FFF2-40B4-BE49-F238E27FC236}">
                <a16:creationId xmlns:a16="http://schemas.microsoft.com/office/drawing/2014/main" id="{B67CF1B5-2A82-4018-ADB0-2D1E56F51FD8}"/>
              </a:ext>
            </a:extLst>
          </p:cNvPr>
          <p:cNvSpPr/>
          <p:nvPr/>
        </p:nvSpPr>
        <p:spPr>
          <a:xfrm>
            <a:off x="688098" y="4274030"/>
            <a:ext cx="1229558" cy="4733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An account can have relationship/s with other accounts</a:t>
            </a:r>
          </a:p>
        </p:txBody>
      </p:sp>
      <p:cxnSp>
        <p:nvCxnSpPr>
          <p:cNvPr id="101" name="Straight Arrow Connector 100">
            <a:extLst>
              <a:ext uri="{FF2B5EF4-FFF2-40B4-BE49-F238E27FC236}">
                <a16:creationId xmlns:a16="http://schemas.microsoft.com/office/drawing/2014/main" id="{3D16253A-2ABC-35EB-5E4E-71D24AEE2D55}"/>
              </a:ext>
            </a:extLst>
          </p:cNvPr>
          <p:cNvCxnSpPr>
            <a:cxnSpLocks/>
            <a:stCxn id="100" idx="2"/>
            <a:endCxn id="36" idx="0"/>
          </p:cNvCxnSpPr>
          <p:nvPr/>
        </p:nvCxnSpPr>
        <p:spPr>
          <a:xfrm>
            <a:off x="1302877" y="4747340"/>
            <a:ext cx="1" cy="164189"/>
          </a:xfrm>
          <a:prstGeom prst="straightConnector1">
            <a:avLst/>
          </a:prstGeom>
          <a:noFill/>
          <a:ln w="19050" cap="flat" cmpd="sng" algn="ctr">
            <a:solidFill>
              <a:srgbClr val="00264D"/>
            </a:solidFill>
            <a:prstDash val="solid"/>
            <a:headEnd type="none" w="med" len="med"/>
            <a:tailEnd type="triangle" w="med" len="med"/>
          </a:ln>
          <a:effectLst/>
        </p:spPr>
      </p:cxnSp>
      <p:sp>
        <p:nvSpPr>
          <p:cNvPr id="107" name="Rectangle 106">
            <a:extLst>
              <a:ext uri="{FF2B5EF4-FFF2-40B4-BE49-F238E27FC236}">
                <a16:creationId xmlns:a16="http://schemas.microsoft.com/office/drawing/2014/main" id="{BC60B6E2-D6E5-CF3D-B10C-1B6321BCF66B}"/>
              </a:ext>
            </a:extLst>
          </p:cNvPr>
          <p:cNvSpPr/>
          <p:nvPr/>
        </p:nvSpPr>
        <p:spPr>
          <a:xfrm>
            <a:off x="688099" y="2919575"/>
            <a:ext cx="1229558" cy="4733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A contact can have relationship/s with other contacts</a:t>
            </a:r>
          </a:p>
        </p:txBody>
      </p:sp>
      <p:cxnSp>
        <p:nvCxnSpPr>
          <p:cNvPr id="108" name="Straight Arrow Connector 107">
            <a:extLst>
              <a:ext uri="{FF2B5EF4-FFF2-40B4-BE49-F238E27FC236}">
                <a16:creationId xmlns:a16="http://schemas.microsoft.com/office/drawing/2014/main" id="{12D9CAAC-35D3-65CF-375B-7773EE4CF603}"/>
              </a:ext>
            </a:extLst>
          </p:cNvPr>
          <p:cNvCxnSpPr>
            <a:cxnSpLocks/>
            <a:stCxn id="107" idx="0"/>
            <a:endCxn id="29" idx="2"/>
          </p:cNvCxnSpPr>
          <p:nvPr/>
        </p:nvCxnSpPr>
        <p:spPr>
          <a:xfrm flipV="1">
            <a:off x="1302878" y="2749334"/>
            <a:ext cx="0" cy="170241"/>
          </a:xfrm>
          <a:prstGeom prst="straightConnector1">
            <a:avLst/>
          </a:prstGeom>
          <a:noFill/>
          <a:ln w="19050" cap="flat" cmpd="sng" algn="ctr">
            <a:solidFill>
              <a:srgbClr val="00264D"/>
            </a:solidFill>
            <a:prstDash val="solid"/>
            <a:headEnd type="none" w="med" len="med"/>
            <a:tailEnd type="triangle" w="med" len="med"/>
          </a:ln>
          <a:effectLst/>
        </p:spPr>
      </p:cxnSp>
      <p:sp>
        <p:nvSpPr>
          <p:cNvPr id="112" name="Rectangle 111">
            <a:extLst>
              <a:ext uri="{FF2B5EF4-FFF2-40B4-BE49-F238E27FC236}">
                <a16:creationId xmlns:a16="http://schemas.microsoft.com/office/drawing/2014/main" id="{54034203-CEE8-8A2F-6A06-337CCB95FFC9}"/>
              </a:ext>
            </a:extLst>
          </p:cNvPr>
          <p:cNvSpPr/>
          <p:nvPr/>
        </p:nvSpPr>
        <p:spPr>
          <a:xfrm>
            <a:off x="4004951" y="3596625"/>
            <a:ext cx="1229558" cy="47331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 employs, contracts, manages, legally represents</a:t>
            </a:r>
          </a:p>
        </p:txBody>
      </p:sp>
      <p:cxnSp>
        <p:nvCxnSpPr>
          <p:cNvPr id="113" name="Straight Arrow Connector 112">
            <a:extLst>
              <a:ext uri="{FF2B5EF4-FFF2-40B4-BE49-F238E27FC236}">
                <a16:creationId xmlns:a16="http://schemas.microsoft.com/office/drawing/2014/main" id="{759255BC-0A07-59F8-824B-E9D8A9897B63}"/>
              </a:ext>
            </a:extLst>
          </p:cNvPr>
          <p:cNvCxnSpPr>
            <a:cxnSpLocks/>
            <a:stCxn id="112" idx="1"/>
            <a:endCxn id="5" idx="3"/>
          </p:cNvCxnSpPr>
          <p:nvPr/>
        </p:nvCxnSpPr>
        <p:spPr>
          <a:xfrm flipH="1">
            <a:off x="3806184" y="3833280"/>
            <a:ext cx="198767" cy="910"/>
          </a:xfrm>
          <a:prstGeom prst="straightConnector1">
            <a:avLst/>
          </a:prstGeom>
          <a:noFill/>
          <a:ln w="25400" cap="flat" cmpd="sng" algn="ctr">
            <a:solidFill>
              <a:srgbClr val="00264D"/>
            </a:solidFill>
            <a:prstDash val="solid"/>
            <a:headEnd type="none" w="med" len="med"/>
            <a:tailEnd type="triangle" w="med" len="med"/>
          </a:ln>
          <a:effectLst/>
        </p:spPr>
      </p:cxnSp>
      <p:sp>
        <p:nvSpPr>
          <p:cNvPr id="116" name="Rectangle 115">
            <a:extLst>
              <a:ext uri="{FF2B5EF4-FFF2-40B4-BE49-F238E27FC236}">
                <a16:creationId xmlns:a16="http://schemas.microsoft.com/office/drawing/2014/main" id="{4646ABD7-89FD-2250-5E8F-B6B34CCD30D4}"/>
              </a:ext>
            </a:extLst>
          </p:cNvPr>
          <p:cNvSpPr/>
          <p:nvPr/>
        </p:nvSpPr>
        <p:spPr>
          <a:xfrm>
            <a:off x="3995689" y="2597799"/>
            <a:ext cx="1229558" cy="3185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 A person, position/title</a:t>
            </a:r>
          </a:p>
        </p:txBody>
      </p:sp>
      <p:cxnSp>
        <p:nvCxnSpPr>
          <p:cNvPr id="117" name="Straight Arrow Connector 116">
            <a:extLst>
              <a:ext uri="{FF2B5EF4-FFF2-40B4-BE49-F238E27FC236}">
                <a16:creationId xmlns:a16="http://schemas.microsoft.com/office/drawing/2014/main" id="{DDC1C004-CFF6-F24B-6382-388D6C6E478E}"/>
              </a:ext>
            </a:extLst>
          </p:cNvPr>
          <p:cNvCxnSpPr>
            <a:cxnSpLocks/>
          </p:cNvCxnSpPr>
          <p:nvPr/>
        </p:nvCxnSpPr>
        <p:spPr>
          <a:xfrm flipH="1" flipV="1">
            <a:off x="3806184" y="2693396"/>
            <a:ext cx="198767" cy="1091"/>
          </a:xfrm>
          <a:prstGeom prst="straightConnector1">
            <a:avLst/>
          </a:prstGeom>
          <a:noFill/>
          <a:ln w="25400" cap="flat" cmpd="sng" algn="ctr">
            <a:solidFill>
              <a:srgbClr val="00264D"/>
            </a:solidFill>
            <a:prstDash val="solid"/>
            <a:headEnd type="none" w="med" len="med"/>
            <a:tailEnd type="triangle" w="med" len="med"/>
          </a:ln>
          <a:effectLst/>
        </p:spPr>
      </p:cxnSp>
      <p:cxnSp>
        <p:nvCxnSpPr>
          <p:cNvPr id="121" name="Straight Arrow Connector 120">
            <a:extLst>
              <a:ext uri="{FF2B5EF4-FFF2-40B4-BE49-F238E27FC236}">
                <a16:creationId xmlns:a16="http://schemas.microsoft.com/office/drawing/2014/main" id="{12389F8B-EEB9-BD05-E676-9C7408A26BDE}"/>
              </a:ext>
            </a:extLst>
          </p:cNvPr>
          <p:cNvCxnSpPr>
            <a:cxnSpLocks/>
            <a:stCxn id="8" idx="2"/>
            <a:endCxn id="7" idx="0"/>
          </p:cNvCxnSpPr>
          <p:nvPr/>
        </p:nvCxnSpPr>
        <p:spPr>
          <a:xfrm>
            <a:off x="6532628" y="4131743"/>
            <a:ext cx="0" cy="787302"/>
          </a:xfrm>
          <a:prstGeom prst="straightConnector1">
            <a:avLst/>
          </a:prstGeom>
          <a:noFill/>
          <a:ln w="19050" cap="flat" cmpd="sng" algn="ctr">
            <a:solidFill>
              <a:srgbClr val="00264D"/>
            </a:solidFill>
            <a:prstDash val="solid"/>
            <a:tailEnd type="diamond"/>
          </a:ln>
          <a:effectLst/>
        </p:spPr>
      </p:cxnSp>
      <p:sp>
        <p:nvSpPr>
          <p:cNvPr id="122" name="TextBox 121">
            <a:extLst>
              <a:ext uri="{FF2B5EF4-FFF2-40B4-BE49-F238E27FC236}">
                <a16:creationId xmlns:a16="http://schemas.microsoft.com/office/drawing/2014/main" id="{03DC1B8C-79F4-9939-3B81-39F2ACAD5CA0}"/>
              </a:ext>
            </a:extLst>
          </p:cNvPr>
          <p:cNvSpPr txBox="1"/>
          <p:nvPr/>
        </p:nvSpPr>
        <p:spPr>
          <a:xfrm>
            <a:off x="6081208" y="4696085"/>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123" name="TextBox 122">
            <a:extLst>
              <a:ext uri="{FF2B5EF4-FFF2-40B4-BE49-F238E27FC236}">
                <a16:creationId xmlns:a16="http://schemas.microsoft.com/office/drawing/2014/main" id="{D7C9B4CE-5641-B1BD-BB2A-71CFF7844793}"/>
              </a:ext>
            </a:extLst>
          </p:cNvPr>
          <p:cNvSpPr txBox="1"/>
          <p:nvPr/>
        </p:nvSpPr>
        <p:spPr>
          <a:xfrm>
            <a:off x="6532628" y="4131742"/>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cxnSp>
        <p:nvCxnSpPr>
          <p:cNvPr id="126" name="Straight Arrow Connector 125">
            <a:extLst>
              <a:ext uri="{FF2B5EF4-FFF2-40B4-BE49-F238E27FC236}">
                <a16:creationId xmlns:a16="http://schemas.microsoft.com/office/drawing/2014/main" id="{AF70EBA4-A57E-11A4-5657-825E3208408A}"/>
              </a:ext>
            </a:extLst>
          </p:cNvPr>
          <p:cNvCxnSpPr>
            <a:cxnSpLocks/>
            <a:stCxn id="8" idx="0"/>
            <a:endCxn id="9" idx="2"/>
          </p:cNvCxnSpPr>
          <p:nvPr/>
        </p:nvCxnSpPr>
        <p:spPr>
          <a:xfrm flipV="1">
            <a:off x="6532628" y="2749334"/>
            <a:ext cx="0" cy="787302"/>
          </a:xfrm>
          <a:prstGeom prst="straightConnector1">
            <a:avLst/>
          </a:prstGeom>
          <a:noFill/>
          <a:ln w="19050" cap="flat" cmpd="sng" algn="ctr">
            <a:solidFill>
              <a:srgbClr val="00264D"/>
            </a:solidFill>
            <a:prstDash val="solid"/>
            <a:tailEnd type="diamond"/>
          </a:ln>
          <a:effectLst/>
        </p:spPr>
      </p:cxnSp>
      <p:sp>
        <p:nvSpPr>
          <p:cNvPr id="127" name="TextBox 126">
            <a:extLst>
              <a:ext uri="{FF2B5EF4-FFF2-40B4-BE49-F238E27FC236}">
                <a16:creationId xmlns:a16="http://schemas.microsoft.com/office/drawing/2014/main" id="{956408C9-3EEC-68EC-0A68-08052F6170A7}"/>
              </a:ext>
            </a:extLst>
          </p:cNvPr>
          <p:cNvSpPr txBox="1"/>
          <p:nvPr/>
        </p:nvSpPr>
        <p:spPr>
          <a:xfrm>
            <a:off x="6079009" y="2763593"/>
            <a:ext cx="486030"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MANY</a:t>
            </a:r>
          </a:p>
        </p:txBody>
      </p:sp>
      <p:sp>
        <p:nvSpPr>
          <p:cNvPr id="128" name="TextBox 127">
            <a:extLst>
              <a:ext uri="{FF2B5EF4-FFF2-40B4-BE49-F238E27FC236}">
                <a16:creationId xmlns:a16="http://schemas.microsoft.com/office/drawing/2014/main" id="{9E4A8D47-3A34-8815-7AE2-273A2F63A980}"/>
              </a:ext>
            </a:extLst>
          </p:cNvPr>
          <p:cNvSpPr txBox="1"/>
          <p:nvPr/>
        </p:nvSpPr>
        <p:spPr>
          <a:xfrm>
            <a:off x="6526736" y="3310691"/>
            <a:ext cx="223138" cy="215444"/>
          </a:xfrm>
          <a:prstGeom prst="rect">
            <a:avLst/>
          </a:prstGeom>
          <a:noFill/>
        </p:spPr>
        <p:txBody>
          <a:bodyPr wrap="square" rtlCol="0">
            <a:spAutoFit/>
          </a:bodyPr>
          <a:lstStyle/>
          <a:p>
            <a:pPr algn="r"/>
            <a:r>
              <a:rPr lang="en-AU" sz="800">
                <a:solidFill>
                  <a:srgbClr val="00264D"/>
                </a:solidFill>
                <a:cs typeface="Segoe UI Semilight" panose="020B0402040204020203" pitchFamily="34" charset="0"/>
              </a:rPr>
              <a:t>1</a:t>
            </a:r>
          </a:p>
        </p:txBody>
      </p:sp>
      <p:sp>
        <p:nvSpPr>
          <p:cNvPr id="133" name="Rectangle 132">
            <a:extLst>
              <a:ext uri="{FF2B5EF4-FFF2-40B4-BE49-F238E27FC236}">
                <a16:creationId xmlns:a16="http://schemas.microsoft.com/office/drawing/2014/main" id="{8971DCA6-20B3-5418-4C51-19F721B8F186}"/>
              </a:ext>
            </a:extLst>
          </p:cNvPr>
          <p:cNvSpPr/>
          <p:nvPr/>
        </p:nvSpPr>
        <p:spPr>
          <a:xfrm>
            <a:off x="3992424" y="5317735"/>
            <a:ext cx="1310643" cy="6671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 A company, sole trader, government agency, partnership, NFP organisation</a:t>
            </a:r>
          </a:p>
        </p:txBody>
      </p:sp>
      <p:cxnSp>
        <p:nvCxnSpPr>
          <p:cNvPr id="134" name="Straight Arrow Connector 133">
            <a:extLst>
              <a:ext uri="{FF2B5EF4-FFF2-40B4-BE49-F238E27FC236}">
                <a16:creationId xmlns:a16="http://schemas.microsoft.com/office/drawing/2014/main" id="{F6F983AC-9EA5-B7B9-879F-F11E3C1CE4D4}"/>
              </a:ext>
            </a:extLst>
          </p:cNvPr>
          <p:cNvCxnSpPr>
            <a:cxnSpLocks/>
          </p:cNvCxnSpPr>
          <p:nvPr/>
        </p:nvCxnSpPr>
        <p:spPr>
          <a:xfrm flipH="1" flipV="1">
            <a:off x="3790065" y="5413332"/>
            <a:ext cx="198767" cy="1091"/>
          </a:xfrm>
          <a:prstGeom prst="straightConnector1">
            <a:avLst/>
          </a:prstGeom>
          <a:noFill/>
          <a:ln w="19050" cap="flat" cmpd="sng" algn="ctr">
            <a:solidFill>
              <a:srgbClr val="00264D"/>
            </a:solidFill>
            <a:prstDash val="solid"/>
            <a:headEnd type="none" w="med" len="med"/>
            <a:tailEnd type="triangle" w="med" len="med"/>
          </a:ln>
          <a:effectLst/>
        </p:spPr>
      </p:cxnSp>
      <p:sp>
        <p:nvSpPr>
          <p:cNvPr id="135" name="Rectangle 134">
            <a:extLst>
              <a:ext uri="{FF2B5EF4-FFF2-40B4-BE49-F238E27FC236}">
                <a16:creationId xmlns:a16="http://schemas.microsoft.com/office/drawing/2014/main" id="{BA16A887-5085-9512-C143-1E041E265D26}"/>
              </a:ext>
            </a:extLst>
          </p:cNvPr>
          <p:cNvSpPr/>
          <p:nvPr/>
        </p:nvSpPr>
        <p:spPr>
          <a:xfrm>
            <a:off x="5742424" y="5724445"/>
            <a:ext cx="1580407" cy="7141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 </a:t>
            </a:r>
          </a:p>
          <a:p>
            <a:pPr algn="ctr"/>
            <a:r>
              <a:rPr lang="en-AU" sz="800">
                <a:solidFill>
                  <a:schemeClr val="tx2"/>
                </a:solidFill>
              </a:rPr>
              <a:t>Company A submits</a:t>
            </a:r>
          </a:p>
          <a:p>
            <a:pPr algn="ctr"/>
            <a:r>
              <a:rPr lang="en-AU" sz="800">
                <a:solidFill>
                  <a:schemeClr val="tx2"/>
                </a:solidFill>
              </a:rPr>
              <a:t>Sole trader X approves</a:t>
            </a:r>
          </a:p>
          <a:p>
            <a:pPr algn="ctr"/>
            <a:r>
              <a:rPr lang="en-AU" sz="800">
                <a:solidFill>
                  <a:schemeClr val="tx2"/>
                </a:solidFill>
              </a:rPr>
              <a:t>Agency F is the subject of</a:t>
            </a:r>
          </a:p>
          <a:p>
            <a:pPr algn="ctr"/>
            <a:r>
              <a:rPr lang="en-AU" sz="800">
                <a:solidFill>
                  <a:schemeClr val="tx2"/>
                </a:solidFill>
              </a:rPr>
              <a:t>NFP organisation N notified </a:t>
            </a:r>
          </a:p>
        </p:txBody>
      </p:sp>
      <p:cxnSp>
        <p:nvCxnSpPr>
          <p:cNvPr id="136" name="Straight Arrow Connector 135">
            <a:extLst>
              <a:ext uri="{FF2B5EF4-FFF2-40B4-BE49-F238E27FC236}">
                <a16:creationId xmlns:a16="http://schemas.microsoft.com/office/drawing/2014/main" id="{D5884AD5-515F-C42F-01F8-8E700DC7660F}"/>
              </a:ext>
            </a:extLst>
          </p:cNvPr>
          <p:cNvCxnSpPr>
            <a:cxnSpLocks/>
            <a:stCxn id="135" idx="0"/>
            <a:endCxn id="7" idx="2"/>
          </p:cNvCxnSpPr>
          <p:nvPr/>
        </p:nvCxnSpPr>
        <p:spPr>
          <a:xfrm flipV="1">
            <a:off x="6532628" y="5514152"/>
            <a:ext cx="0" cy="210293"/>
          </a:xfrm>
          <a:prstGeom prst="straightConnector1">
            <a:avLst/>
          </a:prstGeom>
          <a:noFill/>
          <a:ln w="19050" cap="flat" cmpd="sng" algn="ctr">
            <a:solidFill>
              <a:srgbClr val="00264D"/>
            </a:solidFill>
            <a:prstDash val="solid"/>
            <a:headEnd type="none" w="med" len="med"/>
            <a:tailEnd type="triangle" w="med" len="med"/>
          </a:ln>
          <a:effectLst/>
        </p:spPr>
      </p:cxnSp>
      <p:sp>
        <p:nvSpPr>
          <p:cNvPr id="140" name="Rectangle 139">
            <a:extLst>
              <a:ext uri="{FF2B5EF4-FFF2-40B4-BE49-F238E27FC236}">
                <a16:creationId xmlns:a16="http://schemas.microsoft.com/office/drawing/2014/main" id="{31086EF8-5B20-5914-79A3-D3F7297749B9}"/>
              </a:ext>
            </a:extLst>
          </p:cNvPr>
          <p:cNvSpPr/>
          <p:nvPr/>
        </p:nvSpPr>
        <p:spPr>
          <a:xfrm>
            <a:off x="7840009" y="1828916"/>
            <a:ext cx="1229558" cy="8515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a:t>
            </a:r>
          </a:p>
          <a:p>
            <a:pPr algn="ctr"/>
            <a:r>
              <a:rPr lang="en-AU" sz="800">
                <a:solidFill>
                  <a:schemeClr val="tx2"/>
                </a:solidFill>
              </a:rPr>
              <a:t>Person A submits</a:t>
            </a:r>
          </a:p>
          <a:p>
            <a:pPr algn="ctr"/>
            <a:r>
              <a:rPr lang="en-AU" sz="800">
                <a:solidFill>
                  <a:schemeClr val="tx2"/>
                </a:solidFill>
              </a:rPr>
              <a:t>Position X approves</a:t>
            </a:r>
          </a:p>
          <a:p>
            <a:pPr algn="ctr"/>
            <a:r>
              <a:rPr lang="en-AU" sz="800">
                <a:solidFill>
                  <a:schemeClr val="tx2"/>
                </a:solidFill>
              </a:rPr>
              <a:t>Person F is subject of</a:t>
            </a:r>
          </a:p>
          <a:p>
            <a:pPr algn="ctr"/>
            <a:r>
              <a:rPr lang="en-AU" sz="800">
                <a:solidFill>
                  <a:schemeClr val="tx2"/>
                </a:solidFill>
              </a:rPr>
              <a:t>Person D attends</a:t>
            </a:r>
          </a:p>
          <a:p>
            <a:pPr algn="ctr"/>
            <a:r>
              <a:rPr lang="en-AU" sz="800">
                <a:solidFill>
                  <a:schemeClr val="tx2"/>
                </a:solidFill>
              </a:rPr>
              <a:t>Position N notified</a:t>
            </a:r>
          </a:p>
        </p:txBody>
      </p:sp>
      <p:cxnSp>
        <p:nvCxnSpPr>
          <p:cNvPr id="141" name="Straight Arrow Connector 140">
            <a:extLst>
              <a:ext uri="{FF2B5EF4-FFF2-40B4-BE49-F238E27FC236}">
                <a16:creationId xmlns:a16="http://schemas.microsoft.com/office/drawing/2014/main" id="{A00533CE-6692-F1CB-B0F4-384B0470B6A6}"/>
              </a:ext>
            </a:extLst>
          </p:cNvPr>
          <p:cNvCxnSpPr>
            <a:cxnSpLocks/>
            <a:stCxn id="140" idx="1"/>
          </p:cNvCxnSpPr>
          <p:nvPr/>
        </p:nvCxnSpPr>
        <p:spPr>
          <a:xfrm flipH="1">
            <a:off x="7147407" y="2254702"/>
            <a:ext cx="692602" cy="0"/>
          </a:xfrm>
          <a:prstGeom prst="straightConnector1">
            <a:avLst/>
          </a:prstGeom>
          <a:noFill/>
          <a:ln w="19050" cap="flat" cmpd="sng" algn="ctr">
            <a:solidFill>
              <a:srgbClr val="00264D"/>
            </a:solidFill>
            <a:prstDash val="solid"/>
            <a:headEnd type="none" w="med" len="med"/>
            <a:tailEnd type="triangle" w="med" len="med"/>
          </a:ln>
          <a:effectLst/>
        </p:spPr>
      </p:cxnSp>
      <p:sp>
        <p:nvSpPr>
          <p:cNvPr id="25" name="Rectangle 24">
            <a:extLst>
              <a:ext uri="{FF2B5EF4-FFF2-40B4-BE49-F238E27FC236}">
                <a16:creationId xmlns:a16="http://schemas.microsoft.com/office/drawing/2014/main" id="{816BC86F-F112-E95E-B088-433381252E77}"/>
              </a:ext>
            </a:extLst>
          </p:cNvPr>
          <p:cNvSpPr/>
          <p:nvPr/>
        </p:nvSpPr>
        <p:spPr>
          <a:xfrm>
            <a:off x="8018969" y="2805559"/>
            <a:ext cx="1229558" cy="5861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a:t>
            </a:r>
          </a:p>
          <a:p>
            <a:pPr algn="ctr"/>
            <a:r>
              <a:rPr lang="en-AU" sz="800">
                <a:solidFill>
                  <a:schemeClr val="tx2"/>
                </a:solidFill>
              </a:rPr>
              <a:t>A licence, permit, registration, occupational licence</a:t>
            </a:r>
          </a:p>
        </p:txBody>
      </p:sp>
      <p:cxnSp>
        <p:nvCxnSpPr>
          <p:cNvPr id="26" name="Straight Arrow Connector 25">
            <a:extLst>
              <a:ext uri="{FF2B5EF4-FFF2-40B4-BE49-F238E27FC236}">
                <a16:creationId xmlns:a16="http://schemas.microsoft.com/office/drawing/2014/main" id="{6BA1E5DF-D12A-2A9E-2326-64952967FCD3}"/>
              </a:ext>
            </a:extLst>
          </p:cNvPr>
          <p:cNvCxnSpPr>
            <a:cxnSpLocks/>
            <a:endCxn id="10" idx="0"/>
          </p:cNvCxnSpPr>
          <p:nvPr/>
        </p:nvCxnSpPr>
        <p:spPr>
          <a:xfrm>
            <a:off x="8644291" y="3391717"/>
            <a:ext cx="1" cy="144918"/>
          </a:xfrm>
          <a:prstGeom prst="straightConnector1">
            <a:avLst/>
          </a:prstGeom>
          <a:noFill/>
          <a:ln w="19050" cap="flat" cmpd="sng" algn="ctr">
            <a:solidFill>
              <a:srgbClr val="00264D"/>
            </a:solidFill>
            <a:prstDash val="solid"/>
            <a:headEnd type="none" w="med" len="med"/>
            <a:tailEnd type="triangle" w="med" len="med"/>
          </a:ln>
          <a:effectLst/>
        </p:spPr>
      </p:cxnSp>
      <p:sp>
        <p:nvSpPr>
          <p:cNvPr id="40" name="Rectangle 39">
            <a:extLst>
              <a:ext uri="{FF2B5EF4-FFF2-40B4-BE49-F238E27FC236}">
                <a16:creationId xmlns:a16="http://schemas.microsoft.com/office/drawing/2014/main" id="{2070C952-7A7B-3BBD-F79A-19922963E83C}"/>
              </a:ext>
            </a:extLst>
          </p:cNvPr>
          <p:cNvSpPr/>
          <p:nvPr/>
        </p:nvSpPr>
        <p:spPr>
          <a:xfrm>
            <a:off x="8031360" y="5223361"/>
            <a:ext cx="1229558" cy="58615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800">
                <a:solidFill>
                  <a:schemeClr val="tx2"/>
                </a:solidFill>
              </a:rPr>
              <a:t>Examples:</a:t>
            </a:r>
          </a:p>
          <a:p>
            <a:pPr algn="ctr"/>
            <a:r>
              <a:rPr lang="en-AU" sz="800">
                <a:solidFill>
                  <a:schemeClr val="tx2"/>
                </a:solidFill>
              </a:rPr>
              <a:t>Status, duration, conditions</a:t>
            </a:r>
          </a:p>
        </p:txBody>
      </p:sp>
      <p:cxnSp>
        <p:nvCxnSpPr>
          <p:cNvPr id="41" name="Straight Arrow Connector 40">
            <a:extLst>
              <a:ext uri="{FF2B5EF4-FFF2-40B4-BE49-F238E27FC236}">
                <a16:creationId xmlns:a16="http://schemas.microsoft.com/office/drawing/2014/main" id="{A01B193B-2BA3-B40F-FC4A-16D83A7EB834}"/>
              </a:ext>
            </a:extLst>
          </p:cNvPr>
          <p:cNvCxnSpPr>
            <a:cxnSpLocks/>
            <a:endCxn id="74" idx="2"/>
          </p:cNvCxnSpPr>
          <p:nvPr/>
        </p:nvCxnSpPr>
        <p:spPr>
          <a:xfrm flipV="1">
            <a:off x="8644291" y="5071617"/>
            <a:ext cx="0" cy="144981"/>
          </a:xfrm>
          <a:prstGeom prst="straightConnector1">
            <a:avLst/>
          </a:prstGeom>
          <a:noFill/>
          <a:ln w="19050" cap="flat" cmpd="sng" algn="ctr">
            <a:solidFill>
              <a:srgbClr val="00264D"/>
            </a:solidFill>
            <a:prstDash val="solid"/>
            <a:headEnd type="none" w="med" len="med"/>
            <a:tailEnd type="triangle" w="med" len="med"/>
          </a:ln>
          <a:effectLst/>
        </p:spPr>
      </p:cxnSp>
      <p:sp>
        <p:nvSpPr>
          <p:cNvPr id="2" name="Rectangle 1">
            <a:extLst>
              <a:ext uri="{FF2B5EF4-FFF2-40B4-BE49-F238E27FC236}">
                <a16:creationId xmlns:a16="http://schemas.microsoft.com/office/drawing/2014/main" id="{565BEB59-0636-DD39-32DB-78E893A173A7}"/>
              </a:ext>
            </a:extLst>
          </p:cNvPr>
          <p:cNvSpPr/>
          <p:nvPr/>
        </p:nvSpPr>
        <p:spPr>
          <a:xfrm>
            <a:off x="539929" y="1180555"/>
            <a:ext cx="8835845" cy="545631"/>
          </a:xfrm>
          <a:prstGeom prst="rect">
            <a:avLst/>
          </a:prstGeom>
          <a:solidFill>
            <a:schemeClr val="bg2"/>
          </a:solidFill>
          <a:ln w="25400" cap="flat" cmpd="sng" algn="ctr">
            <a:noFill/>
            <a:prstDash val="solid"/>
          </a:ln>
          <a:effectLst/>
        </p:spPr>
        <p:txBody>
          <a:bodyPr rtlCol="0" anchor="ctr"/>
          <a:lstStyle/>
          <a:p>
            <a:pPr marL="0" marR="0" lvl="0" indent="0" defTabSz="914400" eaLnBrk="1" fontAlgn="auto" latinLnBrk="0" hangingPunct="1">
              <a:spcBef>
                <a:spcPts val="600"/>
              </a:spcBef>
              <a:spcAft>
                <a:spcPts val="0"/>
              </a:spcAft>
              <a:buClrTx/>
              <a:buSzTx/>
              <a:buFontTx/>
              <a:buNone/>
              <a:tabLst/>
              <a:defRPr/>
            </a:pPr>
            <a:r>
              <a:rPr kumimoji="0" lang="en-AU" sz="900" b="1" i="0" u="none" strike="noStrike" kern="0" cap="none" spc="0" normalizeH="0" baseline="0" noProof="0">
                <a:ln>
                  <a:noFill/>
                </a:ln>
                <a:effectLst/>
                <a:uLnTx/>
                <a:uFillTx/>
                <a:ea typeface="+mn-ea"/>
                <a:cs typeface="+mn-cs"/>
              </a:rPr>
              <a:t>What is this used for?</a:t>
            </a:r>
          </a:p>
          <a:p>
            <a:pPr marL="0" marR="0" lvl="0" indent="0" defTabSz="914400" eaLnBrk="1" fontAlgn="auto" latinLnBrk="0" hangingPunct="1">
              <a:spcBef>
                <a:spcPts val="200"/>
              </a:spcBef>
              <a:spcAft>
                <a:spcPts val="0"/>
              </a:spcAft>
              <a:buClrTx/>
              <a:buSzTx/>
              <a:buFontTx/>
              <a:buNone/>
              <a:tabLst/>
              <a:defRPr/>
            </a:pPr>
            <a:r>
              <a:rPr lang="en-AU" sz="900" kern="0"/>
              <a:t>You can use this as an example and reference to develop your data flow between components and the actions </a:t>
            </a:r>
            <a:r>
              <a:rPr lang="en-AU" sz="900" kern="0" err="1"/>
              <a:t>involved,</a:t>
            </a:r>
            <a:r>
              <a:rPr lang="en-AU" sz="900" kern="0"/>
              <a:t> </a:t>
            </a:r>
            <a:r>
              <a:rPr lang="en-AU" sz="900" kern="0" err="1"/>
              <a:t>aligned</a:t>
            </a:r>
            <a:r>
              <a:rPr lang="en-AU" sz="900" kern="0"/>
              <a:t> with the data structure above.</a:t>
            </a:r>
            <a:endParaRPr kumimoji="0" lang="en-AU" sz="900" b="0" i="0" u="none" strike="noStrike" kern="0" cap="none" spc="0" normalizeH="0" baseline="0" noProof="0">
              <a:ln>
                <a:noFill/>
              </a:ln>
              <a:effectLst/>
              <a:uLnTx/>
              <a:uFillTx/>
              <a:ea typeface="+mn-ea"/>
              <a:cs typeface="+mn-cs"/>
            </a:endParaRPr>
          </a:p>
        </p:txBody>
      </p:sp>
      <p:grpSp>
        <p:nvGrpSpPr>
          <p:cNvPr id="12" name="Group 11">
            <a:extLst>
              <a:ext uri="{FF2B5EF4-FFF2-40B4-BE49-F238E27FC236}">
                <a16:creationId xmlns:a16="http://schemas.microsoft.com/office/drawing/2014/main" id="{D4C39A55-1C43-C81F-E3A1-CE6B4789BDB1}"/>
              </a:ext>
            </a:extLst>
          </p:cNvPr>
          <p:cNvGrpSpPr/>
          <p:nvPr/>
        </p:nvGrpSpPr>
        <p:grpSpPr>
          <a:xfrm>
            <a:off x="8716488" y="5668486"/>
            <a:ext cx="1193470" cy="1193469"/>
            <a:chOff x="10069009" y="2893384"/>
            <a:chExt cx="1704975" cy="1704975"/>
          </a:xfrm>
        </p:grpSpPr>
        <p:sp>
          <p:nvSpPr>
            <p:cNvPr id="16" name="Freeform: Shape 15">
              <a:extLst>
                <a:ext uri="{FF2B5EF4-FFF2-40B4-BE49-F238E27FC236}">
                  <a16:creationId xmlns:a16="http://schemas.microsoft.com/office/drawing/2014/main" id="{683C55E5-663C-89F9-F0B4-B0C4FB312957}"/>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7" name="Freeform: Shape 16">
              <a:extLst>
                <a:ext uri="{FF2B5EF4-FFF2-40B4-BE49-F238E27FC236}">
                  <a16:creationId xmlns:a16="http://schemas.microsoft.com/office/drawing/2014/main" id="{50D7219B-3B9C-C128-5E94-D9639FCC6A1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C8E5B29D-07E5-4CBE-C6C4-23F3F60F9651}"/>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22" name="TextBox 21">
            <a:extLst>
              <a:ext uri="{FF2B5EF4-FFF2-40B4-BE49-F238E27FC236}">
                <a16:creationId xmlns:a16="http://schemas.microsoft.com/office/drawing/2014/main" id="{52742F2D-B4A5-4C41-5D03-B6931F4C2C8E}"/>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101</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028906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7ABADF2-32B1-B584-11F4-443EF08CC92A}"/>
              </a:ext>
            </a:extLst>
          </p:cNvPr>
          <p:cNvGraphicFramePr>
            <a:graphicFrameLocks noChangeAspect="1"/>
          </p:cNvGraphicFramePr>
          <p:nvPr>
            <p:custDataLst>
              <p:tags r:id="rId1"/>
            </p:custDataLst>
            <p:extLst>
              <p:ext uri="{D42A27DB-BD31-4B8C-83A1-F6EECF244321}">
                <p14:modId xmlns:p14="http://schemas.microsoft.com/office/powerpoint/2010/main" val="1296117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Object 4" hidden="1">
                        <a:extLst>
                          <a:ext uri="{FF2B5EF4-FFF2-40B4-BE49-F238E27FC236}">
                            <a16:creationId xmlns:a16="http://schemas.microsoft.com/office/drawing/2014/main" id="{07ABADF2-32B1-B584-11F4-443EF08CC92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aphicFrame>
        <p:nvGraphicFramePr>
          <p:cNvPr id="6" name="Table 6">
            <a:extLst>
              <a:ext uri="{FF2B5EF4-FFF2-40B4-BE49-F238E27FC236}">
                <a16:creationId xmlns:a16="http://schemas.microsoft.com/office/drawing/2014/main" id="{77CF9529-2C60-56DF-8EAB-5F371401FFDF}"/>
              </a:ext>
            </a:extLst>
          </p:cNvPr>
          <p:cNvGraphicFramePr>
            <a:graphicFrameLocks noGrp="1"/>
          </p:cNvGraphicFramePr>
          <p:nvPr>
            <p:ph sz="quarter" idx="13"/>
            <p:extLst>
              <p:ext uri="{D42A27DB-BD31-4B8C-83A1-F6EECF244321}">
                <p14:modId xmlns:p14="http://schemas.microsoft.com/office/powerpoint/2010/main" val="4188027630"/>
              </p:ext>
            </p:extLst>
          </p:nvPr>
        </p:nvGraphicFramePr>
        <p:xfrm>
          <a:off x="539750" y="1230313"/>
          <a:ext cx="8820001" cy="4889118"/>
        </p:xfrm>
        <a:graphic>
          <a:graphicData uri="http://schemas.openxmlformats.org/drawingml/2006/table">
            <a:tbl>
              <a:tblPr firstRow="1" bandRow="1">
                <a:tableStyleId>{5C22544A-7EE6-4342-B048-85BDC9FD1C3A}</a:tableStyleId>
              </a:tblPr>
              <a:tblGrid>
                <a:gridCol w="1498600">
                  <a:extLst>
                    <a:ext uri="{9D8B030D-6E8A-4147-A177-3AD203B41FA5}">
                      <a16:colId xmlns:a16="http://schemas.microsoft.com/office/drawing/2014/main" val="3275227183"/>
                    </a:ext>
                  </a:extLst>
                </a:gridCol>
                <a:gridCol w="7321401">
                  <a:extLst>
                    <a:ext uri="{9D8B030D-6E8A-4147-A177-3AD203B41FA5}">
                      <a16:colId xmlns:a16="http://schemas.microsoft.com/office/drawing/2014/main" val="1213312840"/>
                    </a:ext>
                  </a:extLst>
                </a:gridCol>
              </a:tblGrid>
              <a:tr h="329237">
                <a:tc>
                  <a:txBody>
                    <a:bodyPr/>
                    <a:lstStyle/>
                    <a:p>
                      <a:r>
                        <a:rPr lang="en-AU" sz="1200" b="0">
                          <a:latin typeface="VIC SemiBold" panose="00000700000000000000" pitchFamily="50" charset="0"/>
                        </a:rPr>
                        <a:t>TERM</a:t>
                      </a:r>
                    </a:p>
                  </a:txBody>
                  <a:tcPr marL="54000" marR="54000" marT="54000" marB="54000" anchor="b">
                    <a:lnL w="12700" cmpd="sng">
                      <a:noFill/>
                    </a:lnL>
                    <a:lnR w="9525" cap="flat" cmpd="sng" algn="ctr">
                      <a:solidFill>
                        <a:schemeClr val="tx2"/>
                      </a:solidFill>
                      <a:prstDash val="solid"/>
                      <a:round/>
                      <a:headEnd type="none" w="med" len="med"/>
                      <a:tailEnd type="none" w="med" len="med"/>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AU" sz="1200" b="0">
                          <a:latin typeface="VIC SemiBold" panose="00000700000000000000" pitchFamily="50" charset="0"/>
                        </a:rPr>
                        <a:t>DEFINITION</a:t>
                      </a:r>
                    </a:p>
                  </a:txBody>
                  <a:tcPr marL="54000" marR="54000" marT="54000" marB="54000" anchor="b">
                    <a:lnL w="9525" cap="flat" cmpd="sng" algn="ctr">
                      <a:solidFill>
                        <a:schemeClr val="tx2"/>
                      </a:solidFill>
                      <a:prstDash val="solid"/>
                      <a:round/>
                      <a:headEnd type="none" w="med" len="med"/>
                      <a:tailEnd type="none" w="med" len="med"/>
                    </a:lnL>
                    <a:lnR w="12700" cmpd="sng">
                      <a:noFill/>
                    </a:lnR>
                    <a:lnT w="12700" cmpd="sng">
                      <a:noFill/>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21607074"/>
                  </a:ext>
                </a:extLst>
              </a:tr>
              <a:tr h="563881">
                <a:tc>
                  <a:txBody>
                    <a:bodyPr/>
                    <a:lstStyle/>
                    <a:p>
                      <a:pPr algn="l" rtl="0" fontAlgn="ctr"/>
                      <a:r>
                        <a:rPr lang="en-AU" sz="1050" b="1" i="0" u="none" strike="noStrike">
                          <a:solidFill>
                            <a:schemeClr val="bg1"/>
                          </a:solidFill>
                          <a:effectLst/>
                          <a:latin typeface="VIC SemiBold" panose="00000700000000000000" pitchFamily="50" charset="0"/>
                        </a:rPr>
                        <a:t>Applicant</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An entity applying for a permission. This could be an individual, sole trader or company.</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2312250089"/>
                  </a:ext>
                </a:extLst>
              </a:tr>
              <a:tr h="612000">
                <a:tc>
                  <a:txBody>
                    <a:bodyPr/>
                    <a:lstStyle/>
                    <a:p>
                      <a:pPr algn="l" rtl="0" fontAlgn="ctr"/>
                      <a:r>
                        <a:rPr lang="en-AU" sz="1050" b="1" i="0" u="none" strike="noStrike">
                          <a:solidFill>
                            <a:schemeClr val="bg1"/>
                          </a:solidFill>
                          <a:effectLst/>
                          <a:latin typeface="VIC SemiBold" panose="00000700000000000000" pitchFamily="50" charset="0"/>
                        </a:rPr>
                        <a:t>User</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An individual who uses the regulator’s platforms or systems. This is a general term that can refer to an applicant, representative, permission holder or regulated entity. When applying for a permission through digital services, a user can be considered a ‘customer’ of government services. </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1843036568"/>
                  </a:ext>
                </a:extLst>
              </a:tr>
              <a:tr h="612000">
                <a:tc>
                  <a:txBody>
                    <a:bodyPr/>
                    <a:lstStyle/>
                    <a:p>
                      <a:pPr algn="l" rtl="0" fontAlgn="ctr"/>
                      <a:r>
                        <a:rPr lang="en-AU" sz="1050" b="1" i="0" u="none" strike="noStrike">
                          <a:solidFill>
                            <a:schemeClr val="bg1"/>
                          </a:solidFill>
                          <a:effectLst/>
                          <a:latin typeface="VIC SemiBold" panose="00000700000000000000" pitchFamily="50" charset="0"/>
                        </a:rPr>
                        <a:t>Delegate</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 role that that undertakes activities due to their expertise or position. This could include more senior regulator officers involved in more complex assessment or approval decisions or representatives with the authority to act on behalf of a business. Delegates can be either in a regulator or regulated entity.</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2153226538"/>
                  </a:ext>
                </a:extLst>
              </a:tr>
              <a:tr h="612000">
                <a:tc>
                  <a:txBody>
                    <a:bodyPr/>
                    <a:lstStyle/>
                    <a:p>
                      <a:pPr algn="l" rtl="0" fontAlgn="ctr"/>
                      <a:r>
                        <a:rPr lang="en-AU" sz="1050" b="1" i="0" u="none" strike="noStrike">
                          <a:solidFill>
                            <a:schemeClr val="bg1"/>
                          </a:solidFill>
                          <a:effectLst/>
                          <a:latin typeface="VIC SemiBold" panose="00000700000000000000" pitchFamily="50" charset="0"/>
                        </a:rPr>
                        <a:t>Permission</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The right to engage in specific activities or conduct specified actions as granted by a regulatory authority. This can take the form of a licence, registration, permit, or other approval administered by a regulatory authority.</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3845780090"/>
                  </a:ext>
                </a:extLst>
              </a:tr>
              <a:tr h="540000">
                <a:tc>
                  <a:txBody>
                    <a:bodyPr/>
                    <a:lstStyle/>
                    <a:p>
                      <a:pPr algn="l" rtl="0" fontAlgn="ctr"/>
                      <a:r>
                        <a:rPr lang="en-AU" sz="1050" b="1" i="0" u="none" strike="noStrike">
                          <a:solidFill>
                            <a:schemeClr val="bg1"/>
                          </a:solidFill>
                          <a:effectLst/>
                          <a:latin typeface="VIC SemiBold" panose="00000700000000000000" pitchFamily="50" charset="0"/>
                        </a:rPr>
                        <a:t>Permission holder</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The entity that holds a permission from a regulatory authority and can undertake activities as defined through the permission. This could be an individual, sole trader or company.</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2143222956"/>
                  </a:ext>
                </a:extLst>
              </a:tr>
              <a:tr h="540000">
                <a:tc>
                  <a:txBody>
                    <a:bodyPr/>
                    <a:lstStyle/>
                    <a:p>
                      <a:pPr algn="l" rtl="0" fontAlgn="ctr"/>
                      <a:r>
                        <a:rPr lang="en-AU" sz="1050" b="1" i="0" u="none" strike="noStrike">
                          <a:solidFill>
                            <a:schemeClr val="bg1"/>
                          </a:solidFill>
                          <a:effectLst/>
                          <a:latin typeface="VIC SemiBold" panose="00000700000000000000" pitchFamily="50" charset="0"/>
                        </a:rPr>
                        <a:t>Regulated entity</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 business or individual that holds a permission, and whose conduct and activity is regulated by the regulatory authority. Regulated entities are considered a duty holder.</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3285766388"/>
                  </a:ext>
                </a:extLst>
              </a:tr>
              <a:tr h="540000">
                <a:tc>
                  <a:txBody>
                    <a:bodyPr/>
                    <a:lstStyle/>
                    <a:p>
                      <a:pPr algn="l" rtl="0" fontAlgn="ctr"/>
                      <a:r>
                        <a:rPr lang="en-AU" sz="1050" b="1" i="0" u="none" strike="noStrike">
                          <a:solidFill>
                            <a:schemeClr val="bg1"/>
                          </a:solidFill>
                          <a:effectLst/>
                          <a:latin typeface="VIC SemiBold" panose="00000700000000000000" pitchFamily="50" charset="0"/>
                        </a:rPr>
                        <a:t>Service owner</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algn="l" rtl="0" fontAlgn="ctr"/>
                      <a:r>
                        <a:rPr lang="en-AU" sz="1050" b="0" i="0" u="none" strike="noStrike">
                          <a:solidFill>
                            <a:schemeClr val="bg1"/>
                          </a:solidFill>
                          <a:effectLst/>
                          <a:latin typeface="+mn-lt"/>
                        </a:rPr>
                        <a:t>A role within the regulator, generally a more senior manager or leader, that is responsible for the improvement and administration of a permission and how it is experienced as a service by applicants.</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2269821614"/>
                  </a:ext>
                </a:extLst>
              </a:tr>
              <a:tr h="540000">
                <a:tc>
                  <a:txBody>
                    <a:bodyPr/>
                    <a:lstStyle/>
                    <a:p>
                      <a:pPr algn="l" rtl="0" fontAlgn="ctr"/>
                      <a:r>
                        <a:rPr lang="en-AU" sz="1050" b="1" i="0" u="none" strike="noStrike">
                          <a:solidFill>
                            <a:schemeClr val="bg1"/>
                          </a:solidFill>
                          <a:effectLst/>
                          <a:latin typeface="VIC SemiBold" panose="00000700000000000000" pitchFamily="50" charset="0"/>
                        </a:rPr>
                        <a:t>Reform officer</a:t>
                      </a:r>
                    </a:p>
                  </a:txBody>
                  <a:tcPr marL="54000" marR="54000" marT="54000" marB="54000" anchor="ctr">
                    <a:lnL w="12700" cmpd="sng">
                      <a:noFill/>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15000"/>
                      </a:schemeClr>
                    </a:solidFill>
                  </a:tcPr>
                </a:tc>
                <a:tc>
                  <a:txBody>
                    <a:bodyPr/>
                    <a:lstStyle/>
                    <a:p>
                      <a:pPr marL="0" marR="0" lvl="0" indent="0" algn="l" defTabSz="914349" rtl="0" eaLnBrk="1" fontAlgn="ctr" latinLnBrk="0" hangingPunct="1">
                        <a:lnSpc>
                          <a:spcPct val="100000"/>
                        </a:lnSpc>
                        <a:spcBef>
                          <a:spcPts val="0"/>
                        </a:spcBef>
                        <a:spcAft>
                          <a:spcPts val="0"/>
                        </a:spcAft>
                        <a:buClrTx/>
                        <a:buSzTx/>
                        <a:buFontTx/>
                        <a:buNone/>
                        <a:tabLst/>
                        <a:defRPr/>
                      </a:pPr>
                      <a:r>
                        <a:rPr lang="en-AU" sz="1050" b="0" i="0" u="none" strike="noStrike">
                          <a:solidFill>
                            <a:schemeClr val="bg1"/>
                          </a:solidFill>
                          <a:effectLst/>
                          <a:latin typeface="+mn-lt"/>
                        </a:rPr>
                        <a:t>A role within the regulator, generally an officer or manager, that is responsible for designing and </a:t>
                      </a:r>
                      <a:br>
                        <a:rPr lang="en-AU" sz="1050" b="0" i="0" u="none" strike="noStrike">
                          <a:solidFill>
                            <a:schemeClr val="bg1"/>
                          </a:solidFill>
                          <a:effectLst/>
                          <a:latin typeface="+mn-lt"/>
                        </a:rPr>
                      </a:br>
                      <a:r>
                        <a:rPr lang="en-AU" sz="1050" b="0" i="0" u="none" strike="noStrike">
                          <a:solidFill>
                            <a:schemeClr val="bg1"/>
                          </a:solidFill>
                          <a:effectLst/>
                          <a:latin typeface="+mn-lt"/>
                        </a:rPr>
                        <a:t>implementing improvements to regulatory practices and permission process.</a:t>
                      </a:r>
                    </a:p>
                  </a:txBody>
                  <a:tcPr marL="54000" marR="54000" marT="54000" marB="54000" anchor="ctr">
                    <a:lnL w="9525" cap="flat" cmpd="sng" algn="ctr">
                      <a:solidFill>
                        <a:schemeClr val="tx2"/>
                      </a:solidFill>
                      <a:prstDash val="solid"/>
                      <a:round/>
                      <a:headEnd type="none" w="med" len="med"/>
                      <a:tailEnd type="none" w="med" len="med"/>
                    </a:lnL>
                    <a:lnR w="12700" cmpd="sng">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alpha val="7000"/>
                      </a:schemeClr>
                    </a:solidFill>
                  </a:tcPr>
                </a:tc>
                <a:extLst>
                  <a:ext uri="{0D108BD9-81ED-4DB2-BD59-A6C34878D82A}">
                    <a16:rowId xmlns:a16="http://schemas.microsoft.com/office/drawing/2014/main" val="1240357811"/>
                  </a:ext>
                </a:extLst>
              </a:tr>
            </a:tbl>
          </a:graphicData>
        </a:graphic>
      </p:graphicFrame>
      <p:sp>
        <p:nvSpPr>
          <p:cNvPr id="2" name="Title 1">
            <a:extLst>
              <a:ext uri="{FF2B5EF4-FFF2-40B4-BE49-F238E27FC236}">
                <a16:creationId xmlns:a16="http://schemas.microsoft.com/office/drawing/2014/main" id="{24889ED6-CEA6-E571-B853-BC750F612496}"/>
              </a:ext>
            </a:extLst>
          </p:cNvPr>
          <p:cNvSpPr>
            <a:spLocks noGrp="1"/>
          </p:cNvSpPr>
          <p:nvPr>
            <p:ph type="title"/>
          </p:nvPr>
        </p:nvSpPr>
        <p:spPr/>
        <p:txBody>
          <a:bodyPr vert="horz"/>
          <a:lstStyle/>
          <a:p>
            <a:r>
              <a:rPr lang="en-AU" b="1"/>
              <a:t>Glossary </a:t>
            </a:r>
          </a:p>
        </p:txBody>
      </p:sp>
    </p:spTree>
    <p:extLst>
      <p:ext uri="{BB962C8B-B14F-4D97-AF65-F5344CB8AC3E}">
        <p14:creationId xmlns:p14="http://schemas.microsoft.com/office/powerpoint/2010/main" val="23592565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1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5A4A08-FD27-37A9-7C84-2AC38FE6CA35}"/>
              </a:ext>
            </a:extLst>
          </p:cNvPr>
          <p:cNvSpPr/>
          <p:nvPr/>
        </p:nvSpPr>
        <p:spPr>
          <a:xfrm>
            <a:off x="0" y="1119103"/>
            <a:ext cx="9906000" cy="57388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4" name="Object 3" hidden="1">
            <a:extLst>
              <a:ext uri="{FF2B5EF4-FFF2-40B4-BE49-F238E27FC236}">
                <a16:creationId xmlns:a16="http://schemas.microsoft.com/office/drawing/2014/main" id="{FB92AAF8-8071-5329-F100-A8D8ED6BDA68}"/>
              </a:ext>
            </a:extLst>
          </p:cNvPr>
          <p:cNvGraphicFramePr>
            <a:graphicFrameLocks noChangeAspect="1"/>
          </p:cNvGraphicFramePr>
          <p:nvPr>
            <p:custDataLst>
              <p:tags r:id="rId1"/>
            </p:custDataLst>
            <p:extLst>
              <p:ext uri="{D42A27DB-BD31-4B8C-83A1-F6EECF244321}">
                <p14:modId xmlns:p14="http://schemas.microsoft.com/office/powerpoint/2010/main" val="2604677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4" name="Object 3" hidden="1">
                        <a:extLst>
                          <a:ext uri="{FF2B5EF4-FFF2-40B4-BE49-F238E27FC236}">
                            <a16:creationId xmlns:a16="http://schemas.microsoft.com/office/drawing/2014/main" id="{FB92AAF8-8071-5329-F100-A8D8ED6BDA6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38BCB8A-AF7B-3D8D-04C9-335648C5868B}"/>
              </a:ext>
            </a:extLst>
          </p:cNvPr>
          <p:cNvSpPr>
            <a:spLocks noGrp="1"/>
          </p:cNvSpPr>
          <p:nvPr>
            <p:ph type="title"/>
          </p:nvPr>
        </p:nvSpPr>
        <p:spPr>
          <a:xfrm>
            <a:off x="539999" y="299382"/>
            <a:ext cx="8820000" cy="590917"/>
          </a:xfrm>
        </p:spPr>
        <p:txBody>
          <a:bodyPr vert="horz"/>
          <a:lstStyle/>
          <a:p>
            <a:r>
              <a:rPr lang="en-AU">
                <a:latin typeface="+mj-lt"/>
              </a:rPr>
              <a:t>Better Practice Permission Journey </a:t>
            </a:r>
            <a:r>
              <a:rPr lang="en-AU"/>
              <a:t>| </a:t>
            </a:r>
            <a:r>
              <a:rPr lang="en-US" b="1"/>
              <a:t>Examples of different permission through better practice</a:t>
            </a:r>
          </a:p>
        </p:txBody>
      </p:sp>
      <p:sp>
        <p:nvSpPr>
          <p:cNvPr id="178" name="Content Placeholder 1">
            <a:extLst>
              <a:ext uri="{FF2B5EF4-FFF2-40B4-BE49-F238E27FC236}">
                <a16:creationId xmlns:a16="http://schemas.microsoft.com/office/drawing/2014/main" id="{885406FD-3B7A-7D7D-B1D8-31019661147C}"/>
              </a:ext>
            </a:extLst>
          </p:cNvPr>
          <p:cNvSpPr txBox="1">
            <a:spLocks/>
          </p:cNvSpPr>
          <p:nvPr/>
        </p:nvSpPr>
        <p:spPr>
          <a:xfrm>
            <a:off x="3548552" y="5332621"/>
            <a:ext cx="1329560" cy="267802"/>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Business rules, supported by triage, allocate applicants to 'low risk' and 'high risk' streams. Assessment follows risk streams </a:t>
            </a:r>
            <a:endParaRPr lang="en-US" sz="900"/>
          </a:p>
        </p:txBody>
      </p:sp>
      <p:sp>
        <p:nvSpPr>
          <p:cNvPr id="179" name="Content Placeholder 1">
            <a:extLst>
              <a:ext uri="{FF2B5EF4-FFF2-40B4-BE49-F238E27FC236}">
                <a16:creationId xmlns:a16="http://schemas.microsoft.com/office/drawing/2014/main" id="{50B7F64A-75C0-EA55-5461-24ABBEC5B362}"/>
              </a:ext>
            </a:extLst>
          </p:cNvPr>
          <p:cNvSpPr txBox="1">
            <a:spLocks/>
          </p:cNvSpPr>
          <p:nvPr/>
        </p:nvSpPr>
        <p:spPr>
          <a:xfrm>
            <a:off x="541337" y="5373769"/>
            <a:ext cx="2852101" cy="415136"/>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Applicant applies for permission online. </a:t>
            </a:r>
            <a:br>
              <a:rPr lang="en-US" sz="900">
                <a:cs typeface="Segoe UI"/>
              </a:rPr>
            </a:br>
            <a:r>
              <a:rPr lang="en-US" sz="900">
                <a:cs typeface="Segoe UI"/>
              </a:rPr>
              <a:t>As the permission is complex, a smart online form is designed with logic to guide what information is requested, depending on risk indicators presented by the applicant </a:t>
            </a:r>
            <a:endParaRPr lang="en-US" sz="900"/>
          </a:p>
        </p:txBody>
      </p:sp>
      <p:sp>
        <p:nvSpPr>
          <p:cNvPr id="180" name="Content Placeholder 1">
            <a:extLst>
              <a:ext uri="{FF2B5EF4-FFF2-40B4-BE49-F238E27FC236}">
                <a16:creationId xmlns:a16="http://schemas.microsoft.com/office/drawing/2014/main" id="{7C88DA93-9216-393C-C989-73CCD96A1C22}"/>
              </a:ext>
            </a:extLst>
          </p:cNvPr>
          <p:cNvSpPr txBox="1">
            <a:spLocks/>
          </p:cNvSpPr>
          <p:nvPr/>
        </p:nvSpPr>
        <p:spPr>
          <a:xfrm>
            <a:off x="5145464" y="5332621"/>
            <a:ext cx="1367100" cy="1407521"/>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Subject matter experts review the application and confirm site inspection during the assessment. Further requests for information occur within statutory timeframes </a:t>
            </a:r>
          </a:p>
          <a:p>
            <a:pPr marL="0" indent="0" algn="ctr">
              <a:buNone/>
            </a:pPr>
            <a:endParaRPr lang="en-US" sz="900"/>
          </a:p>
        </p:txBody>
      </p:sp>
      <p:sp>
        <p:nvSpPr>
          <p:cNvPr id="181" name="Content Placeholder 1">
            <a:extLst>
              <a:ext uri="{FF2B5EF4-FFF2-40B4-BE49-F238E27FC236}">
                <a16:creationId xmlns:a16="http://schemas.microsoft.com/office/drawing/2014/main" id="{B29BE60C-D79A-D979-52EB-560A972C1422}"/>
              </a:ext>
            </a:extLst>
          </p:cNvPr>
          <p:cNvSpPr txBox="1">
            <a:spLocks/>
          </p:cNvSpPr>
          <p:nvPr/>
        </p:nvSpPr>
        <p:spPr>
          <a:xfrm>
            <a:off x="6602760" y="5328524"/>
            <a:ext cx="1392862" cy="218627"/>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Recommendation is provided to delegate. The application is approved with conditions. The reasons for the decision and the conditions are explained</a:t>
            </a:r>
            <a:endParaRPr lang="en-US" sz="900"/>
          </a:p>
        </p:txBody>
      </p:sp>
      <p:sp>
        <p:nvSpPr>
          <p:cNvPr id="182" name="Content Placeholder 1">
            <a:extLst>
              <a:ext uri="{FF2B5EF4-FFF2-40B4-BE49-F238E27FC236}">
                <a16:creationId xmlns:a16="http://schemas.microsoft.com/office/drawing/2014/main" id="{2A56B08B-6EFE-0697-853F-FD197807E875}"/>
              </a:ext>
            </a:extLst>
          </p:cNvPr>
          <p:cNvSpPr txBox="1">
            <a:spLocks/>
          </p:cNvSpPr>
          <p:nvPr/>
        </p:nvSpPr>
        <p:spPr>
          <a:xfrm>
            <a:off x="8064261" y="5316107"/>
            <a:ext cx="1311513" cy="229831"/>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Digital record and physical certificate issued. Ongoing inspections and annual reporting account for applicant risk and conditions. </a:t>
            </a:r>
            <a:endParaRPr lang="en-US" sz="900"/>
          </a:p>
        </p:txBody>
      </p:sp>
      <p:sp>
        <p:nvSpPr>
          <p:cNvPr id="47" name="Rectangle 46">
            <a:extLst>
              <a:ext uri="{FF2B5EF4-FFF2-40B4-BE49-F238E27FC236}">
                <a16:creationId xmlns:a16="http://schemas.microsoft.com/office/drawing/2014/main" id="{90F521F0-3BF1-FB56-A168-5BAD130F2454}"/>
              </a:ext>
            </a:extLst>
          </p:cNvPr>
          <p:cNvSpPr/>
          <p:nvPr/>
        </p:nvSpPr>
        <p:spPr>
          <a:xfrm>
            <a:off x="441723" y="1119103"/>
            <a:ext cx="8934052" cy="49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AU" sz="1050" b="1">
                <a:solidFill>
                  <a:schemeClr val="tx2"/>
                </a:solidFill>
                <a:latin typeface="+mj-lt"/>
              </a:rPr>
              <a:t>Different permissions will experience the stages and components of the journey differently. </a:t>
            </a:r>
            <a:r>
              <a:rPr lang="en-AU" sz="1050">
                <a:solidFill>
                  <a:schemeClr val="tx2"/>
                </a:solidFill>
                <a:latin typeface="+mj-lt"/>
              </a:rPr>
              <a:t>Many automatic or simple permissions may streamline review and stream and assess stages, while other more complex permissions may have a more intensive process.</a:t>
            </a:r>
          </a:p>
        </p:txBody>
      </p:sp>
      <p:sp>
        <p:nvSpPr>
          <p:cNvPr id="48" name="Arrow: Pentagon 47">
            <a:extLst>
              <a:ext uri="{FF2B5EF4-FFF2-40B4-BE49-F238E27FC236}">
                <a16:creationId xmlns:a16="http://schemas.microsoft.com/office/drawing/2014/main" id="{3DEC96A1-CAB6-76FC-6F00-12E81C099E5A}"/>
              </a:ext>
            </a:extLst>
          </p:cNvPr>
          <p:cNvSpPr/>
          <p:nvPr/>
        </p:nvSpPr>
        <p:spPr>
          <a:xfrm>
            <a:off x="8366417" y="2016195"/>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49" name="Isosceles Triangle 48">
            <a:extLst>
              <a:ext uri="{FF2B5EF4-FFF2-40B4-BE49-F238E27FC236}">
                <a16:creationId xmlns:a16="http://schemas.microsoft.com/office/drawing/2014/main" id="{349AEA04-D8C7-7036-B61B-61EBFECFE55B}"/>
              </a:ext>
            </a:extLst>
          </p:cNvPr>
          <p:cNvSpPr/>
          <p:nvPr/>
        </p:nvSpPr>
        <p:spPr>
          <a:xfrm rot="5400000">
            <a:off x="1701671" y="213228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0" name="Arrow: Pentagon 49">
            <a:extLst>
              <a:ext uri="{FF2B5EF4-FFF2-40B4-BE49-F238E27FC236}">
                <a16:creationId xmlns:a16="http://schemas.microsoft.com/office/drawing/2014/main" id="{155F7651-B054-171E-EE7E-9340D5365BDB}"/>
              </a:ext>
            </a:extLst>
          </p:cNvPr>
          <p:cNvSpPr/>
          <p:nvPr/>
        </p:nvSpPr>
        <p:spPr>
          <a:xfrm>
            <a:off x="738262" y="201619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51" name="Oval 50">
            <a:extLst>
              <a:ext uri="{FF2B5EF4-FFF2-40B4-BE49-F238E27FC236}">
                <a16:creationId xmlns:a16="http://schemas.microsoft.com/office/drawing/2014/main" id="{519C29EB-94EB-49AD-D164-0C79FA99E0F3}"/>
              </a:ext>
            </a:extLst>
          </p:cNvPr>
          <p:cNvSpPr/>
          <p:nvPr/>
        </p:nvSpPr>
        <p:spPr>
          <a:xfrm>
            <a:off x="543713" y="2000781"/>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8" name="Oval 87">
            <a:extLst>
              <a:ext uri="{FF2B5EF4-FFF2-40B4-BE49-F238E27FC236}">
                <a16:creationId xmlns:a16="http://schemas.microsoft.com/office/drawing/2014/main" id="{8179F364-FF48-35CC-8D17-4D1B05CE5855}"/>
              </a:ext>
            </a:extLst>
          </p:cNvPr>
          <p:cNvSpPr/>
          <p:nvPr/>
        </p:nvSpPr>
        <p:spPr>
          <a:xfrm>
            <a:off x="582796" y="203986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0" name="Isosceles Triangle 89">
            <a:extLst>
              <a:ext uri="{FF2B5EF4-FFF2-40B4-BE49-F238E27FC236}">
                <a16:creationId xmlns:a16="http://schemas.microsoft.com/office/drawing/2014/main" id="{3A9ACCE6-F045-CA03-D05A-6A997BF9DA7A}"/>
              </a:ext>
            </a:extLst>
          </p:cNvPr>
          <p:cNvSpPr/>
          <p:nvPr/>
        </p:nvSpPr>
        <p:spPr>
          <a:xfrm rot="5400000">
            <a:off x="1645780" y="214725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8" name="Isosceles Triangle 97">
            <a:extLst>
              <a:ext uri="{FF2B5EF4-FFF2-40B4-BE49-F238E27FC236}">
                <a16:creationId xmlns:a16="http://schemas.microsoft.com/office/drawing/2014/main" id="{B07ADD4C-8DFC-39A6-35BE-C88DD67CC819}"/>
              </a:ext>
            </a:extLst>
          </p:cNvPr>
          <p:cNvSpPr/>
          <p:nvPr/>
        </p:nvSpPr>
        <p:spPr>
          <a:xfrm rot="5400000">
            <a:off x="7810064" y="213228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9" name="Arrow: Pentagon 98">
            <a:extLst>
              <a:ext uri="{FF2B5EF4-FFF2-40B4-BE49-F238E27FC236}">
                <a16:creationId xmlns:a16="http://schemas.microsoft.com/office/drawing/2014/main" id="{19336280-A1E3-60F3-45D3-BA84AE2C8971}"/>
              </a:ext>
            </a:extLst>
          </p:cNvPr>
          <p:cNvSpPr/>
          <p:nvPr/>
        </p:nvSpPr>
        <p:spPr>
          <a:xfrm>
            <a:off x="6839438" y="201619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100" name="Isosceles Triangle 99">
            <a:extLst>
              <a:ext uri="{FF2B5EF4-FFF2-40B4-BE49-F238E27FC236}">
                <a16:creationId xmlns:a16="http://schemas.microsoft.com/office/drawing/2014/main" id="{CF5A950E-50F0-83CF-B1B0-0771E2406A01}"/>
              </a:ext>
            </a:extLst>
          </p:cNvPr>
          <p:cNvSpPr/>
          <p:nvPr/>
        </p:nvSpPr>
        <p:spPr>
          <a:xfrm rot="5400000">
            <a:off x="7759767" y="214725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83" name="Group 182">
            <a:extLst>
              <a:ext uri="{FF2B5EF4-FFF2-40B4-BE49-F238E27FC236}">
                <a16:creationId xmlns:a16="http://schemas.microsoft.com/office/drawing/2014/main" id="{CD54BDED-D74F-FBA4-04CA-3AD99AB141E5}"/>
              </a:ext>
            </a:extLst>
          </p:cNvPr>
          <p:cNvGrpSpPr/>
          <p:nvPr/>
        </p:nvGrpSpPr>
        <p:grpSpPr>
          <a:xfrm>
            <a:off x="6638607" y="2000781"/>
            <a:ext cx="390829" cy="390829"/>
            <a:chOff x="722538" y="2874633"/>
            <a:chExt cx="360000" cy="360000"/>
          </a:xfrm>
        </p:grpSpPr>
        <p:sp>
          <p:nvSpPr>
            <p:cNvPr id="184" name="Oval 183">
              <a:extLst>
                <a:ext uri="{FF2B5EF4-FFF2-40B4-BE49-F238E27FC236}">
                  <a16:creationId xmlns:a16="http://schemas.microsoft.com/office/drawing/2014/main" id="{D411130D-02DC-73A9-D0F9-10139670A550}"/>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5" name="Oval 184">
              <a:extLst>
                <a:ext uri="{FF2B5EF4-FFF2-40B4-BE49-F238E27FC236}">
                  <a16:creationId xmlns:a16="http://schemas.microsoft.com/office/drawing/2014/main" id="{266C538F-9FDA-A249-4CBE-6499F5985DD1}"/>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86" name="Group 185">
            <a:extLst>
              <a:ext uri="{FF2B5EF4-FFF2-40B4-BE49-F238E27FC236}">
                <a16:creationId xmlns:a16="http://schemas.microsoft.com/office/drawing/2014/main" id="{2349C523-4E6A-79A6-D85B-C3B82A6CF326}"/>
              </a:ext>
            </a:extLst>
          </p:cNvPr>
          <p:cNvGrpSpPr/>
          <p:nvPr/>
        </p:nvGrpSpPr>
        <p:grpSpPr>
          <a:xfrm>
            <a:off x="8170344" y="2000781"/>
            <a:ext cx="390829" cy="390829"/>
            <a:chOff x="722538" y="2874633"/>
            <a:chExt cx="360000" cy="360000"/>
          </a:xfrm>
        </p:grpSpPr>
        <p:sp>
          <p:nvSpPr>
            <p:cNvPr id="187" name="Oval 186">
              <a:extLst>
                <a:ext uri="{FF2B5EF4-FFF2-40B4-BE49-F238E27FC236}">
                  <a16:creationId xmlns:a16="http://schemas.microsoft.com/office/drawing/2014/main" id="{35E7C872-2834-518C-A70E-41D16CB570D8}"/>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8" name="Oval 187">
              <a:extLst>
                <a:ext uri="{FF2B5EF4-FFF2-40B4-BE49-F238E27FC236}">
                  <a16:creationId xmlns:a16="http://schemas.microsoft.com/office/drawing/2014/main" id="{3896863E-D7CE-FF56-FFBB-905E52983E6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89" name="Group 5">
            <a:extLst>
              <a:ext uri="{FF2B5EF4-FFF2-40B4-BE49-F238E27FC236}">
                <a16:creationId xmlns:a16="http://schemas.microsoft.com/office/drawing/2014/main" id="{5647D084-5E5C-D39B-F4CF-D79A27105E62}"/>
              </a:ext>
            </a:extLst>
          </p:cNvPr>
          <p:cNvGrpSpPr>
            <a:grpSpLocks noChangeAspect="1"/>
          </p:cNvGrpSpPr>
          <p:nvPr/>
        </p:nvGrpSpPr>
        <p:grpSpPr bwMode="auto">
          <a:xfrm>
            <a:off x="630988" y="2088195"/>
            <a:ext cx="217278" cy="216000"/>
            <a:chOff x="3163" y="2182"/>
            <a:chExt cx="340" cy="338"/>
          </a:xfrm>
          <a:solidFill>
            <a:schemeClr val="tx2"/>
          </a:solidFill>
        </p:grpSpPr>
        <p:sp>
          <p:nvSpPr>
            <p:cNvPr id="190" name="Freeform 6">
              <a:extLst>
                <a:ext uri="{FF2B5EF4-FFF2-40B4-BE49-F238E27FC236}">
                  <a16:creationId xmlns:a16="http://schemas.microsoft.com/office/drawing/2014/main" id="{AC35E32E-6713-015F-8880-3EE3C0D956B5}"/>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1" name="Freeform 7">
              <a:extLst>
                <a:ext uri="{FF2B5EF4-FFF2-40B4-BE49-F238E27FC236}">
                  <a16:creationId xmlns:a16="http://schemas.microsoft.com/office/drawing/2014/main" id="{288B8527-7788-4220-C48F-2690878CC347}"/>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2" name="Freeform 8">
              <a:extLst>
                <a:ext uri="{FF2B5EF4-FFF2-40B4-BE49-F238E27FC236}">
                  <a16:creationId xmlns:a16="http://schemas.microsoft.com/office/drawing/2014/main" id="{9C2DEADD-C0BB-09BA-2EBB-CC8631E09491}"/>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93" name="Isosceles Triangle 192">
            <a:extLst>
              <a:ext uri="{FF2B5EF4-FFF2-40B4-BE49-F238E27FC236}">
                <a16:creationId xmlns:a16="http://schemas.microsoft.com/office/drawing/2014/main" id="{98AF5BFC-973B-1C4A-70E4-EBC32A5883DF}"/>
              </a:ext>
            </a:extLst>
          </p:cNvPr>
          <p:cNvSpPr/>
          <p:nvPr/>
        </p:nvSpPr>
        <p:spPr>
          <a:xfrm rot="5400000">
            <a:off x="3203779" y="213228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4" name="Arrow: Pentagon 193">
            <a:extLst>
              <a:ext uri="{FF2B5EF4-FFF2-40B4-BE49-F238E27FC236}">
                <a16:creationId xmlns:a16="http://schemas.microsoft.com/office/drawing/2014/main" id="{C9EAEEC4-0B68-1DF4-01C6-C90CA9999122}"/>
              </a:ext>
            </a:extLst>
          </p:cNvPr>
          <p:cNvSpPr/>
          <p:nvPr/>
        </p:nvSpPr>
        <p:spPr>
          <a:xfrm>
            <a:off x="2231073" y="201619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195" name="Isosceles Triangle 194">
            <a:extLst>
              <a:ext uri="{FF2B5EF4-FFF2-40B4-BE49-F238E27FC236}">
                <a16:creationId xmlns:a16="http://schemas.microsoft.com/office/drawing/2014/main" id="{FE345B41-81E7-776D-9144-D78809345C10}"/>
              </a:ext>
            </a:extLst>
          </p:cNvPr>
          <p:cNvSpPr/>
          <p:nvPr/>
        </p:nvSpPr>
        <p:spPr>
          <a:xfrm rot="5400000">
            <a:off x="3157617" y="214725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96" name="Group 195">
            <a:extLst>
              <a:ext uri="{FF2B5EF4-FFF2-40B4-BE49-F238E27FC236}">
                <a16:creationId xmlns:a16="http://schemas.microsoft.com/office/drawing/2014/main" id="{8046C7DB-78D1-1476-0B80-09B92EEAAABB}"/>
              </a:ext>
            </a:extLst>
          </p:cNvPr>
          <p:cNvGrpSpPr/>
          <p:nvPr/>
        </p:nvGrpSpPr>
        <p:grpSpPr>
          <a:xfrm>
            <a:off x="2038215" y="2000781"/>
            <a:ext cx="390829" cy="390829"/>
            <a:chOff x="722538" y="2874633"/>
            <a:chExt cx="360000" cy="360000"/>
          </a:xfrm>
        </p:grpSpPr>
        <p:sp>
          <p:nvSpPr>
            <p:cNvPr id="197" name="Oval 196">
              <a:extLst>
                <a:ext uri="{FF2B5EF4-FFF2-40B4-BE49-F238E27FC236}">
                  <a16:creationId xmlns:a16="http://schemas.microsoft.com/office/drawing/2014/main" id="{6EE43AEA-6477-91D8-3545-8F9AD4F90940}"/>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8" name="Oval 197">
              <a:extLst>
                <a:ext uri="{FF2B5EF4-FFF2-40B4-BE49-F238E27FC236}">
                  <a16:creationId xmlns:a16="http://schemas.microsoft.com/office/drawing/2014/main" id="{777EAA6C-E305-EC15-A5E4-F8452CAD2BA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99" name="Group 198">
            <a:extLst>
              <a:ext uri="{FF2B5EF4-FFF2-40B4-BE49-F238E27FC236}">
                <a16:creationId xmlns:a16="http://schemas.microsoft.com/office/drawing/2014/main" id="{026D0FF2-FC12-66D4-B9F4-56360B89149B}"/>
              </a:ext>
            </a:extLst>
          </p:cNvPr>
          <p:cNvGrpSpPr>
            <a:grpSpLocks noChangeAspect="1"/>
          </p:cNvGrpSpPr>
          <p:nvPr/>
        </p:nvGrpSpPr>
        <p:grpSpPr>
          <a:xfrm>
            <a:off x="2138483" y="2106515"/>
            <a:ext cx="190292" cy="179360"/>
            <a:chOff x="9502776" y="4360863"/>
            <a:chExt cx="496888" cy="468313"/>
          </a:xfrm>
          <a:solidFill>
            <a:schemeClr val="tx2"/>
          </a:solidFill>
        </p:grpSpPr>
        <p:sp>
          <p:nvSpPr>
            <p:cNvPr id="200" name="Freeform 6">
              <a:extLst>
                <a:ext uri="{FF2B5EF4-FFF2-40B4-BE49-F238E27FC236}">
                  <a16:creationId xmlns:a16="http://schemas.microsoft.com/office/drawing/2014/main" id="{A79A4517-A814-E824-98F3-C4A58245DBCB}"/>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1" name="Freeform 7">
              <a:extLst>
                <a:ext uri="{FF2B5EF4-FFF2-40B4-BE49-F238E27FC236}">
                  <a16:creationId xmlns:a16="http://schemas.microsoft.com/office/drawing/2014/main" id="{245AB6F8-FD58-BD7F-4117-77D2DC15BBB0}"/>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2" name="Freeform 8">
              <a:extLst>
                <a:ext uri="{FF2B5EF4-FFF2-40B4-BE49-F238E27FC236}">
                  <a16:creationId xmlns:a16="http://schemas.microsoft.com/office/drawing/2014/main" id="{EEA6DF6E-226F-5D60-6C42-6F46F7914E94}"/>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3" name="Freeform 9">
              <a:extLst>
                <a:ext uri="{FF2B5EF4-FFF2-40B4-BE49-F238E27FC236}">
                  <a16:creationId xmlns:a16="http://schemas.microsoft.com/office/drawing/2014/main" id="{361BECBA-6103-BF7E-6DF3-97A4B805EF7C}"/>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4" name="Freeform 10">
              <a:extLst>
                <a:ext uri="{FF2B5EF4-FFF2-40B4-BE49-F238E27FC236}">
                  <a16:creationId xmlns:a16="http://schemas.microsoft.com/office/drawing/2014/main" id="{3BC034AC-FF72-CB86-9571-B5271DDD86A0}"/>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5" name="Freeform 11">
              <a:extLst>
                <a:ext uri="{FF2B5EF4-FFF2-40B4-BE49-F238E27FC236}">
                  <a16:creationId xmlns:a16="http://schemas.microsoft.com/office/drawing/2014/main" id="{F396ED09-5D8E-EDFB-9041-BE05B44BDAB7}"/>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06" name="Freeform 12">
              <a:extLst>
                <a:ext uri="{FF2B5EF4-FFF2-40B4-BE49-F238E27FC236}">
                  <a16:creationId xmlns:a16="http://schemas.microsoft.com/office/drawing/2014/main" id="{4B16F4B5-F467-20E1-FCF9-43D9FB9C6EB2}"/>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8" name="Freeform 23">
            <a:extLst>
              <a:ext uri="{FF2B5EF4-FFF2-40B4-BE49-F238E27FC236}">
                <a16:creationId xmlns:a16="http://schemas.microsoft.com/office/drawing/2014/main" id="{63F312CC-EC4C-405A-AB2F-5A1E5D85480F}"/>
              </a:ext>
            </a:extLst>
          </p:cNvPr>
          <p:cNvSpPr>
            <a:spLocks noChangeAspect="1" noEditPoints="1"/>
          </p:cNvSpPr>
          <p:nvPr/>
        </p:nvSpPr>
        <p:spPr bwMode="auto">
          <a:xfrm>
            <a:off x="6771686" y="2135547"/>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219" name="Oval 218">
            <a:extLst>
              <a:ext uri="{FF2B5EF4-FFF2-40B4-BE49-F238E27FC236}">
                <a16:creationId xmlns:a16="http://schemas.microsoft.com/office/drawing/2014/main" id="{583DBF27-17DB-B4E0-7EF4-D1113C2D8EC4}"/>
              </a:ext>
            </a:extLst>
          </p:cNvPr>
          <p:cNvSpPr/>
          <p:nvPr/>
        </p:nvSpPr>
        <p:spPr>
          <a:xfrm>
            <a:off x="6721789" y="2088195"/>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20" name="Group 219">
            <a:extLst>
              <a:ext uri="{FF2B5EF4-FFF2-40B4-BE49-F238E27FC236}">
                <a16:creationId xmlns:a16="http://schemas.microsoft.com/office/drawing/2014/main" id="{73A20BE5-0DA4-8C40-7D57-B77CA43E777B}"/>
              </a:ext>
            </a:extLst>
          </p:cNvPr>
          <p:cNvGrpSpPr>
            <a:grpSpLocks noChangeAspect="1"/>
          </p:cNvGrpSpPr>
          <p:nvPr/>
        </p:nvGrpSpPr>
        <p:grpSpPr>
          <a:xfrm>
            <a:off x="8263537" y="2117125"/>
            <a:ext cx="204441" cy="158141"/>
            <a:chOff x="8389938" y="1176338"/>
            <a:chExt cx="539751" cy="417513"/>
          </a:xfrm>
          <a:solidFill>
            <a:schemeClr val="tx2"/>
          </a:solidFill>
        </p:grpSpPr>
        <p:sp>
          <p:nvSpPr>
            <p:cNvPr id="221" name="Freeform 23">
              <a:extLst>
                <a:ext uri="{FF2B5EF4-FFF2-40B4-BE49-F238E27FC236}">
                  <a16:creationId xmlns:a16="http://schemas.microsoft.com/office/drawing/2014/main" id="{27FAE559-9CA1-9EF8-3DEF-D3987EEA8E0B}"/>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2" name="Freeform 24">
              <a:extLst>
                <a:ext uri="{FF2B5EF4-FFF2-40B4-BE49-F238E27FC236}">
                  <a16:creationId xmlns:a16="http://schemas.microsoft.com/office/drawing/2014/main" id="{710A64B4-E921-447F-91CE-511ECCC6C11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24" name="TextBox 223">
            <a:extLst>
              <a:ext uri="{FF2B5EF4-FFF2-40B4-BE49-F238E27FC236}">
                <a16:creationId xmlns:a16="http://schemas.microsoft.com/office/drawing/2014/main" id="{0BE8CC52-72EF-93CD-25F0-519200024863}"/>
              </a:ext>
            </a:extLst>
          </p:cNvPr>
          <p:cNvSpPr txBox="1">
            <a:spLocks/>
          </p:cNvSpPr>
          <p:nvPr/>
        </p:nvSpPr>
        <p:spPr>
          <a:xfrm>
            <a:off x="513389" y="1631067"/>
            <a:ext cx="8862386" cy="257299"/>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Example A: </a:t>
            </a:r>
            <a:r>
              <a:rPr kumimoji="0" lang="en-AU" sz="1200" i="0" u="none" strike="noStrike" kern="1200" cap="none" spc="0" normalizeH="0" baseline="0" noProof="0">
                <a:ln>
                  <a:noFill/>
                </a:ln>
                <a:solidFill>
                  <a:schemeClr val="bg1"/>
                </a:solidFill>
                <a:effectLst/>
                <a:uLnTx/>
                <a:uFillTx/>
                <a:ea typeface="+mn-ea"/>
                <a:cs typeface="+mn-cs"/>
              </a:rPr>
              <a:t>No cost registration, granted automatically on approval and lifecycle quality assurance</a:t>
            </a:r>
          </a:p>
        </p:txBody>
      </p:sp>
      <p:sp>
        <p:nvSpPr>
          <p:cNvPr id="226" name="TextBox 225">
            <a:extLst>
              <a:ext uri="{FF2B5EF4-FFF2-40B4-BE49-F238E27FC236}">
                <a16:creationId xmlns:a16="http://schemas.microsoft.com/office/drawing/2014/main" id="{579A3119-5CD9-77B8-B5FE-369BDA11E4F2}"/>
              </a:ext>
            </a:extLst>
          </p:cNvPr>
          <p:cNvSpPr txBox="1">
            <a:spLocks/>
          </p:cNvSpPr>
          <p:nvPr/>
        </p:nvSpPr>
        <p:spPr>
          <a:xfrm>
            <a:off x="513389" y="2980004"/>
            <a:ext cx="8862386" cy="257299"/>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Example B: </a:t>
            </a:r>
            <a:r>
              <a:rPr kumimoji="0" lang="en-AU" sz="1200" i="0" u="none" strike="noStrike" kern="1200" cap="none" spc="0" normalizeH="0" baseline="0" noProof="0">
                <a:ln>
                  <a:noFill/>
                </a:ln>
                <a:solidFill>
                  <a:schemeClr val="bg1"/>
                </a:solidFill>
                <a:effectLst/>
                <a:uLnTx/>
                <a:uFillTx/>
                <a:ea typeface="+mn-ea"/>
                <a:cs typeface="+mn-cs"/>
              </a:rPr>
              <a:t>Low complexity permit review, supported by ongoing risk management </a:t>
            </a:r>
          </a:p>
        </p:txBody>
      </p:sp>
      <p:sp>
        <p:nvSpPr>
          <p:cNvPr id="227" name="Arrow: Pentagon 226">
            <a:extLst>
              <a:ext uri="{FF2B5EF4-FFF2-40B4-BE49-F238E27FC236}">
                <a16:creationId xmlns:a16="http://schemas.microsoft.com/office/drawing/2014/main" id="{52FD19B7-0801-F3B6-AEE1-6F74579535C1}"/>
              </a:ext>
            </a:extLst>
          </p:cNvPr>
          <p:cNvSpPr/>
          <p:nvPr/>
        </p:nvSpPr>
        <p:spPr>
          <a:xfrm>
            <a:off x="8365538" y="3349275"/>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228" name="Isosceles Triangle 227">
            <a:extLst>
              <a:ext uri="{FF2B5EF4-FFF2-40B4-BE49-F238E27FC236}">
                <a16:creationId xmlns:a16="http://schemas.microsoft.com/office/drawing/2014/main" id="{6378BFA2-00DF-E05C-C38E-05466C7DFBD1}"/>
              </a:ext>
            </a:extLst>
          </p:cNvPr>
          <p:cNvSpPr/>
          <p:nvPr/>
        </p:nvSpPr>
        <p:spPr>
          <a:xfrm rot="5400000">
            <a:off x="1699360" y="346536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9" name="Arrow: Pentagon 228">
            <a:extLst>
              <a:ext uri="{FF2B5EF4-FFF2-40B4-BE49-F238E27FC236}">
                <a16:creationId xmlns:a16="http://schemas.microsoft.com/office/drawing/2014/main" id="{C6CB860A-9568-15D1-8AA4-D040BCA31B6F}"/>
              </a:ext>
            </a:extLst>
          </p:cNvPr>
          <p:cNvSpPr/>
          <p:nvPr/>
        </p:nvSpPr>
        <p:spPr>
          <a:xfrm>
            <a:off x="735951" y="334927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230" name="Oval 229">
            <a:extLst>
              <a:ext uri="{FF2B5EF4-FFF2-40B4-BE49-F238E27FC236}">
                <a16:creationId xmlns:a16="http://schemas.microsoft.com/office/drawing/2014/main" id="{3A026A04-213C-E659-7A64-3ABED4E4DDE4}"/>
              </a:ext>
            </a:extLst>
          </p:cNvPr>
          <p:cNvSpPr/>
          <p:nvPr/>
        </p:nvSpPr>
        <p:spPr>
          <a:xfrm>
            <a:off x="541402" y="3333861"/>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1" name="Oval 230">
            <a:extLst>
              <a:ext uri="{FF2B5EF4-FFF2-40B4-BE49-F238E27FC236}">
                <a16:creationId xmlns:a16="http://schemas.microsoft.com/office/drawing/2014/main" id="{72E12A26-398A-5644-EC95-5D0CAD0953DE}"/>
              </a:ext>
            </a:extLst>
          </p:cNvPr>
          <p:cNvSpPr/>
          <p:nvPr/>
        </p:nvSpPr>
        <p:spPr>
          <a:xfrm>
            <a:off x="580485" y="337294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2" name="Isosceles Triangle 231">
            <a:extLst>
              <a:ext uri="{FF2B5EF4-FFF2-40B4-BE49-F238E27FC236}">
                <a16:creationId xmlns:a16="http://schemas.microsoft.com/office/drawing/2014/main" id="{53F4A842-6BB7-CAEA-1842-35013C493E6A}"/>
              </a:ext>
            </a:extLst>
          </p:cNvPr>
          <p:cNvSpPr/>
          <p:nvPr/>
        </p:nvSpPr>
        <p:spPr>
          <a:xfrm rot="5400000">
            <a:off x="1643469" y="348033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3" name="Isosceles Triangle 232">
            <a:extLst>
              <a:ext uri="{FF2B5EF4-FFF2-40B4-BE49-F238E27FC236}">
                <a16:creationId xmlns:a16="http://schemas.microsoft.com/office/drawing/2014/main" id="{7CEDAA32-C391-DC5A-792C-CC1C2DA1AEB6}"/>
              </a:ext>
            </a:extLst>
          </p:cNvPr>
          <p:cNvSpPr/>
          <p:nvPr/>
        </p:nvSpPr>
        <p:spPr>
          <a:xfrm rot="5400000">
            <a:off x="4730958" y="346670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4" name="Arrow: Pentagon 233">
            <a:extLst>
              <a:ext uri="{FF2B5EF4-FFF2-40B4-BE49-F238E27FC236}">
                <a16:creationId xmlns:a16="http://schemas.microsoft.com/office/drawing/2014/main" id="{3076E102-11CC-9616-32FC-8B2FF9B4D08F}"/>
              </a:ext>
            </a:extLst>
          </p:cNvPr>
          <p:cNvSpPr/>
          <p:nvPr/>
        </p:nvSpPr>
        <p:spPr>
          <a:xfrm>
            <a:off x="3762112" y="334914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235" name="Isosceles Triangle 234">
            <a:extLst>
              <a:ext uri="{FF2B5EF4-FFF2-40B4-BE49-F238E27FC236}">
                <a16:creationId xmlns:a16="http://schemas.microsoft.com/office/drawing/2014/main" id="{F224787B-03FA-41C2-A135-69E745A45108}"/>
              </a:ext>
            </a:extLst>
          </p:cNvPr>
          <p:cNvSpPr/>
          <p:nvPr/>
        </p:nvSpPr>
        <p:spPr>
          <a:xfrm rot="5400000">
            <a:off x="4677047" y="348058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6" name="Isosceles Triangle 235">
            <a:extLst>
              <a:ext uri="{FF2B5EF4-FFF2-40B4-BE49-F238E27FC236}">
                <a16:creationId xmlns:a16="http://schemas.microsoft.com/office/drawing/2014/main" id="{8DFCB357-6DFA-0778-F934-8BB6D736DC33}"/>
              </a:ext>
            </a:extLst>
          </p:cNvPr>
          <p:cNvSpPr/>
          <p:nvPr/>
        </p:nvSpPr>
        <p:spPr>
          <a:xfrm rot="5400000">
            <a:off x="6340900" y="346536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7" name="Arrow: Pentagon 236">
            <a:extLst>
              <a:ext uri="{FF2B5EF4-FFF2-40B4-BE49-F238E27FC236}">
                <a16:creationId xmlns:a16="http://schemas.microsoft.com/office/drawing/2014/main" id="{0D5FBE33-2050-E9D8-D209-1FE5EADB361D}"/>
              </a:ext>
            </a:extLst>
          </p:cNvPr>
          <p:cNvSpPr/>
          <p:nvPr/>
        </p:nvSpPr>
        <p:spPr>
          <a:xfrm>
            <a:off x="5373444" y="334927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238" name="Isosceles Triangle 237">
            <a:extLst>
              <a:ext uri="{FF2B5EF4-FFF2-40B4-BE49-F238E27FC236}">
                <a16:creationId xmlns:a16="http://schemas.microsoft.com/office/drawing/2014/main" id="{910C0099-E8C8-2094-68B2-30351BF22FDA}"/>
              </a:ext>
            </a:extLst>
          </p:cNvPr>
          <p:cNvSpPr/>
          <p:nvPr/>
        </p:nvSpPr>
        <p:spPr>
          <a:xfrm rot="5400000">
            <a:off x="6293625" y="348033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9" name="Isosceles Triangle 238">
            <a:extLst>
              <a:ext uri="{FF2B5EF4-FFF2-40B4-BE49-F238E27FC236}">
                <a16:creationId xmlns:a16="http://schemas.microsoft.com/office/drawing/2014/main" id="{12BCE1C7-C28C-8C1E-F147-74862A2C5EF1}"/>
              </a:ext>
            </a:extLst>
          </p:cNvPr>
          <p:cNvSpPr/>
          <p:nvPr/>
        </p:nvSpPr>
        <p:spPr>
          <a:xfrm rot="5400000">
            <a:off x="7803059" y="346536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0" name="Arrow: Pentagon 239">
            <a:extLst>
              <a:ext uri="{FF2B5EF4-FFF2-40B4-BE49-F238E27FC236}">
                <a16:creationId xmlns:a16="http://schemas.microsoft.com/office/drawing/2014/main" id="{1EBBDBD3-6244-FAF9-8AA6-14BF3CA05A89}"/>
              </a:ext>
            </a:extLst>
          </p:cNvPr>
          <p:cNvSpPr/>
          <p:nvPr/>
        </p:nvSpPr>
        <p:spPr>
          <a:xfrm>
            <a:off x="6832433" y="334927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241" name="Isosceles Triangle 240">
            <a:extLst>
              <a:ext uri="{FF2B5EF4-FFF2-40B4-BE49-F238E27FC236}">
                <a16:creationId xmlns:a16="http://schemas.microsoft.com/office/drawing/2014/main" id="{B1BA10FE-E5DE-D6D3-A4BA-71C25EA63F75}"/>
              </a:ext>
            </a:extLst>
          </p:cNvPr>
          <p:cNvSpPr/>
          <p:nvPr/>
        </p:nvSpPr>
        <p:spPr>
          <a:xfrm rot="5400000">
            <a:off x="7752762" y="348033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42" name="Group 241">
            <a:extLst>
              <a:ext uri="{FF2B5EF4-FFF2-40B4-BE49-F238E27FC236}">
                <a16:creationId xmlns:a16="http://schemas.microsoft.com/office/drawing/2014/main" id="{374A224D-9C6B-4044-C64E-7E80EF82993B}"/>
              </a:ext>
            </a:extLst>
          </p:cNvPr>
          <p:cNvGrpSpPr/>
          <p:nvPr/>
        </p:nvGrpSpPr>
        <p:grpSpPr>
          <a:xfrm>
            <a:off x="3548553" y="3333861"/>
            <a:ext cx="390829" cy="390829"/>
            <a:chOff x="722538" y="2874633"/>
            <a:chExt cx="360000" cy="360000"/>
          </a:xfrm>
        </p:grpSpPr>
        <p:sp>
          <p:nvSpPr>
            <p:cNvPr id="243" name="Oval 242">
              <a:extLst>
                <a:ext uri="{FF2B5EF4-FFF2-40B4-BE49-F238E27FC236}">
                  <a16:creationId xmlns:a16="http://schemas.microsoft.com/office/drawing/2014/main" id="{A6D06248-E9CF-47BB-9BF6-9D218BB7D3E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4" name="Oval 243">
              <a:extLst>
                <a:ext uri="{FF2B5EF4-FFF2-40B4-BE49-F238E27FC236}">
                  <a16:creationId xmlns:a16="http://schemas.microsoft.com/office/drawing/2014/main" id="{93FCA85C-EA1D-5F80-1C89-6C507150C79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245" name="Oval 244">
            <a:extLst>
              <a:ext uri="{FF2B5EF4-FFF2-40B4-BE49-F238E27FC236}">
                <a16:creationId xmlns:a16="http://schemas.microsoft.com/office/drawing/2014/main" id="{79D5202A-64F3-4735-6A2D-E0D4BF41F0BF}"/>
              </a:ext>
            </a:extLst>
          </p:cNvPr>
          <p:cNvSpPr/>
          <p:nvPr/>
        </p:nvSpPr>
        <p:spPr>
          <a:xfrm>
            <a:off x="5174306" y="3333861"/>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6" name="Oval 245">
            <a:extLst>
              <a:ext uri="{FF2B5EF4-FFF2-40B4-BE49-F238E27FC236}">
                <a16:creationId xmlns:a16="http://schemas.microsoft.com/office/drawing/2014/main" id="{FF923217-F167-0928-D1CC-9B1DBF43431D}"/>
              </a:ext>
            </a:extLst>
          </p:cNvPr>
          <p:cNvSpPr/>
          <p:nvPr/>
        </p:nvSpPr>
        <p:spPr>
          <a:xfrm>
            <a:off x="5213389" y="337294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47" name="Group 246">
            <a:extLst>
              <a:ext uri="{FF2B5EF4-FFF2-40B4-BE49-F238E27FC236}">
                <a16:creationId xmlns:a16="http://schemas.microsoft.com/office/drawing/2014/main" id="{4E96E438-85E3-B676-6C6A-B6173F7D7A92}"/>
              </a:ext>
            </a:extLst>
          </p:cNvPr>
          <p:cNvGrpSpPr/>
          <p:nvPr/>
        </p:nvGrpSpPr>
        <p:grpSpPr>
          <a:xfrm>
            <a:off x="6631602" y="3333861"/>
            <a:ext cx="390829" cy="390829"/>
            <a:chOff x="722538" y="2874633"/>
            <a:chExt cx="360000" cy="360000"/>
          </a:xfrm>
        </p:grpSpPr>
        <p:sp>
          <p:nvSpPr>
            <p:cNvPr id="248" name="Oval 247">
              <a:extLst>
                <a:ext uri="{FF2B5EF4-FFF2-40B4-BE49-F238E27FC236}">
                  <a16:creationId xmlns:a16="http://schemas.microsoft.com/office/drawing/2014/main" id="{6B205FEB-B22E-8B1C-CA39-D30769DE5E2F}"/>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9" name="Oval 248">
              <a:extLst>
                <a:ext uri="{FF2B5EF4-FFF2-40B4-BE49-F238E27FC236}">
                  <a16:creationId xmlns:a16="http://schemas.microsoft.com/office/drawing/2014/main" id="{62750357-5BC3-B2CA-66F3-242FF1B0176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50" name="Group 249">
            <a:extLst>
              <a:ext uri="{FF2B5EF4-FFF2-40B4-BE49-F238E27FC236}">
                <a16:creationId xmlns:a16="http://schemas.microsoft.com/office/drawing/2014/main" id="{B41C4219-9829-3B89-ABBE-CAC9F39723F0}"/>
              </a:ext>
            </a:extLst>
          </p:cNvPr>
          <p:cNvGrpSpPr/>
          <p:nvPr/>
        </p:nvGrpSpPr>
        <p:grpSpPr>
          <a:xfrm>
            <a:off x="8169465" y="3333861"/>
            <a:ext cx="390829" cy="390829"/>
            <a:chOff x="722538" y="2874633"/>
            <a:chExt cx="360000" cy="360000"/>
          </a:xfrm>
        </p:grpSpPr>
        <p:sp>
          <p:nvSpPr>
            <p:cNvPr id="251" name="Oval 250">
              <a:extLst>
                <a:ext uri="{FF2B5EF4-FFF2-40B4-BE49-F238E27FC236}">
                  <a16:creationId xmlns:a16="http://schemas.microsoft.com/office/drawing/2014/main" id="{376ADAD3-6B3B-EBDB-84C5-F863391CDACF}"/>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2" name="Oval 251">
              <a:extLst>
                <a:ext uri="{FF2B5EF4-FFF2-40B4-BE49-F238E27FC236}">
                  <a16:creationId xmlns:a16="http://schemas.microsoft.com/office/drawing/2014/main" id="{B4E92E53-CC2C-D20B-4A6B-48ADECD5AF8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53" name="Group 5">
            <a:extLst>
              <a:ext uri="{FF2B5EF4-FFF2-40B4-BE49-F238E27FC236}">
                <a16:creationId xmlns:a16="http://schemas.microsoft.com/office/drawing/2014/main" id="{3EA659B0-4C6B-2606-B1B4-B6625577A80E}"/>
              </a:ext>
            </a:extLst>
          </p:cNvPr>
          <p:cNvGrpSpPr>
            <a:grpSpLocks noChangeAspect="1"/>
          </p:cNvGrpSpPr>
          <p:nvPr/>
        </p:nvGrpSpPr>
        <p:grpSpPr bwMode="auto">
          <a:xfrm>
            <a:off x="628677" y="3421275"/>
            <a:ext cx="217278" cy="216000"/>
            <a:chOff x="3163" y="2182"/>
            <a:chExt cx="340" cy="338"/>
          </a:xfrm>
          <a:solidFill>
            <a:schemeClr val="tx2"/>
          </a:solidFill>
        </p:grpSpPr>
        <p:sp>
          <p:nvSpPr>
            <p:cNvPr id="254" name="Freeform 6">
              <a:extLst>
                <a:ext uri="{FF2B5EF4-FFF2-40B4-BE49-F238E27FC236}">
                  <a16:creationId xmlns:a16="http://schemas.microsoft.com/office/drawing/2014/main" id="{DAAEA73B-AFA3-6972-A6DC-D24D347678A5}"/>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5" name="Freeform 7">
              <a:extLst>
                <a:ext uri="{FF2B5EF4-FFF2-40B4-BE49-F238E27FC236}">
                  <a16:creationId xmlns:a16="http://schemas.microsoft.com/office/drawing/2014/main" id="{3B683B21-0505-C2BE-340A-CE0FD86FBECC}"/>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6" name="Freeform 8">
              <a:extLst>
                <a:ext uri="{FF2B5EF4-FFF2-40B4-BE49-F238E27FC236}">
                  <a16:creationId xmlns:a16="http://schemas.microsoft.com/office/drawing/2014/main" id="{0EB2A294-4DE7-641B-1029-E21A1FFF8D3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57" name="Isosceles Triangle 256">
            <a:extLst>
              <a:ext uri="{FF2B5EF4-FFF2-40B4-BE49-F238E27FC236}">
                <a16:creationId xmlns:a16="http://schemas.microsoft.com/office/drawing/2014/main" id="{AF0C3F10-C450-9AA2-170F-7836318CEBAF}"/>
              </a:ext>
            </a:extLst>
          </p:cNvPr>
          <p:cNvSpPr/>
          <p:nvPr/>
        </p:nvSpPr>
        <p:spPr>
          <a:xfrm rot="5400000">
            <a:off x="3203779" y="346536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8" name="Arrow: Pentagon 257">
            <a:extLst>
              <a:ext uri="{FF2B5EF4-FFF2-40B4-BE49-F238E27FC236}">
                <a16:creationId xmlns:a16="http://schemas.microsoft.com/office/drawing/2014/main" id="{A260A336-FA73-4DB2-E652-A6EA91EC459A}"/>
              </a:ext>
            </a:extLst>
          </p:cNvPr>
          <p:cNvSpPr/>
          <p:nvPr/>
        </p:nvSpPr>
        <p:spPr>
          <a:xfrm>
            <a:off x="2231073" y="3349275"/>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259" name="Isosceles Triangle 258">
            <a:extLst>
              <a:ext uri="{FF2B5EF4-FFF2-40B4-BE49-F238E27FC236}">
                <a16:creationId xmlns:a16="http://schemas.microsoft.com/office/drawing/2014/main" id="{E7BE530E-ED3B-A8F1-EFE1-E16886465833}"/>
              </a:ext>
            </a:extLst>
          </p:cNvPr>
          <p:cNvSpPr/>
          <p:nvPr/>
        </p:nvSpPr>
        <p:spPr>
          <a:xfrm rot="5400000">
            <a:off x="3157617" y="348033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60" name="Group 259">
            <a:extLst>
              <a:ext uri="{FF2B5EF4-FFF2-40B4-BE49-F238E27FC236}">
                <a16:creationId xmlns:a16="http://schemas.microsoft.com/office/drawing/2014/main" id="{39DA0E48-DC26-E6FD-64FA-BE34361B446D}"/>
              </a:ext>
            </a:extLst>
          </p:cNvPr>
          <p:cNvGrpSpPr/>
          <p:nvPr/>
        </p:nvGrpSpPr>
        <p:grpSpPr>
          <a:xfrm>
            <a:off x="2038215" y="3333861"/>
            <a:ext cx="390829" cy="390829"/>
            <a:chOff x="722538" y="2874633"/>
            <a:chExt cx="360000" cy="360000"/>
          </a:xfrm>
        </p:grpSpPr>
        <p:sp>
          <p:nvSpPr>
            <p:cNvPr id="261" name="Oval 260">
              <a:extLst>
                <a:ext uri="{FF2B5EF4-FFF2-40B4-BE49-F238E27FC236}">
                  <a16:creationId xmlns:a16="http://schemas.microsoft.com/office/drawing/2014/main" id="{BC9B80C9-2502-4058-9D3E-542C4A81DE4F}"/>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2" name="Oval 261">
              <a:extLst>
                <a:ext uri="{FF2B5EF4-FFF2-40B4-BE49-F238E27FC236}">
                  <a16:creationId xmlns:a16="http://schemas.microsoft.com/office/drawing/2014/main" id="{7A6EA864-44C6-B85A-C4DE-311F5560E0E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63" name="Group 262">
            <a:extLst>
              <a:ext uri="{FF2B5EF4-FFF2-40B4-BE49-F238E27FC236}">
                <a16:creationId xmlns:a16="http://schemas.microsoft.com/office/drawing/2014/main" id="{DF72B2CA-7896-B4C1-E06C-43749AF58C09}"/>
              </a:ext>
            </a:extLst>
          </p:cNvPr>
          <p:cNvGrpSpPr>
            <a:grpSpLocks noChangeAspect="1"/>
          </p:cNvGrpSpPr>
          <p:nvPr/>
        </p:nvGrpSpPr>
        <p:grpSpPr>
          <a:xfrm>
            <a:off x="2138483" y="3439595"/>
            <a:ext cx="190292" cy="179360"/>
            <a:chOff x="9502776" y="4360863"/>
            <a:chExt cx="496888" cy="468313"/>
          </a:xfrm>
          <a:solidFill>
            <a:schemeClr val="tx2"/>
          </a:solidFill>
        </p:grpSpPr>
        <p:sp>
          <p:nvSpPr>
            <p:cNvPr id="264" name="Freeform 6">
              <a:extLst>
                <a:ext uri="{FF2B5EF4-FFF2-40B4-BE49-F238E27FC236}">
                  <a16:creationId xmlns:a16="http://schemas.microsoft.com/office/drawing/2014/main" id="{1E721B3B-AA44-D826-1FAB-4ABCF2B09257}"/>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5" name="Freeform 7">
              <a:extLst>
                <a:ext uri="{FF2B5EF4-FFF2-40B4-BE49-F238E27FC236}">
                  <a16:creationId xmlns:a16="http://schemas.microsoft.com/office/drawing/2014/main" id="{364C3D5C-1D31-092A-44A3-489814B35D38}"/>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6" name="Freeform 8">
              <a:extLst>
                <a:ext uri="{FF2B5EF4-FFF2-40B4-BE49-F238E27FC236}">
                  <a16:creationId xmlns:a16="http://schemas.microsoft.com/office/drawing/2014/main" id="{25C8158B-4B56-821C-5C54-3BB94FB5A03A}"/>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7" name="Freeform 9">
              <a:extLst>
                <a:ext uri="{FF2B5EF4-FFF2-40B4-BE49-F238E27FC236}">
                  <a16:creationId xmlns:a16="http://schemas.microsoft.com/office/drawing/2014/main" id="{6EC7B401-FF00-605B-B4A7-C677AEDA9A5C}"/>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8" name="Freeform 10">
              <a:extLst>
                <a:ext uri="{FF2B5EF4-FFF2-40B4-BE49-F238E27FC236}">
                  <a16:creationId xmlns:a16="http://schemas.microsoft.com/office/drawing/2014/main" id="{293B17AA-882C-EC1E-F4EA-7CDF813A9F37}"/>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9" name="Freeform 11">
              <a:extLst>
                <a:ext uri="{FF2B5EF4-FFF2-40B4-BE49-F238E27FC236}">
                  <a16:creationId xmlns:a16="http://schemas.microsoft.com/office/drawing/2014/main" id="{652E7B44-234F-DFA0-4CBD-A3D6DFE67491}"/>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0" name="Freeform 12">
              <a:extLst>
                <a:ext uri="{FF2B5EF4-FFF2-40B4-BE49-F238E27FC236}">
                  <a16:creationId xmlns:a16="http://schemas.microsoft.com/office/drawing/2014/main" id="{75585A9A-2BF0-40AE-5CD6-FB421FFAAEAB}"/>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71" name="Group 270">
            <a:extLst>
              <a:ext uri="{FF2B5EF4-FFF2-40B4-BE49-F238E27FC236}">
                <a16:creationId xmlns:a16="http://schemas.microsoft.com/office/drawing/2014/main" id="{108285FE-75E1-5FFC-7969-AE3AA747D8E8}"/>
              </a:ext>
            </a:extLst>
          </p:cNvPr>
          <p:cNvGrpSpPr>
            <a:grpSpLocks noChangeAspect="1"/>
          </p:cNvGrpSpPr>
          <p:nvPr/>
        </p:nvGrpSpPr>
        <p:grpSpPr>
          <a:xfrm>
            <a:off x="3638569" y="3423877"/>
            <a:ext cx="210796" cy="210796"/>
            <a:chOff x="6107113" y="1108075"/>
            <a:chExt cx="542925" cy="542925"/>
          </a:xfrm>
          <a:solidFill>
            <a:schemeClr val="tx2"/>
          </a:solidFill>
        </p:grpSpPr>
        <p:sp>
          <p:nvSpPr>
            <p:cNvPr id="272" name="Freeform 129">
              <a:extLst>
                <a:ext uri="{FF2B5EF4-FFF2-40B4-BE49-F238E27FC236}">
                  <a16:creationId xmlns:a16="http://schemas.microsoft.com/office/drawing/2014/main" id="{DB497A70-0493-D159-9CA1-1FCB6E0FBA0F}"/>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3" name="Freeform 130">
              <a:extLst>
                <a:ext uri="{FF2B5EF4-FFF2-40B4-BE49-F238E27FC236}">
                  <a16:creationId xmlns:a16="http://schemas.microsoft.com/office/drawing/2014/main" id="{3E8DB35D-C44A-FEF8-F6F2-C2BB4D5BEFE2}"/>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74" name="Group 273">
            <a:extLst>
              <a:ext uri="{FF2B5EF4-FFF2-40B4-BE49-F238E27FC236}">
                <a16:creationId xmlns:a16="http://schemas.microsoft.com/office/drawing/2014/main" id="{586BF050-BE06-4AC9-130B-819671B7E9D7}"/>
              </a:ext>
            </a:extLst>
          </p:cNvPr>
          <p:cNvGrpSpPr>
            <a:grpSpLocks noChangeAspect="1"/>
          </p:cNvGrpSpPr>
          <p:nvPr/>
        </p:nvGrpSpPr>
        <p:grpSpPr>
          <a:xfrm>
            <a:off x="5292597" y="3429088"/>
            <a:ext cx="162076" cy="200370"/>
            <a:chOff x="5126038" y="3305175"/>
            <a:chExt cx="436562" cy="539750"/>
          </a:xfrm>
          <a:solidFill>
            <a:schemeClr val="tx2"/>
          </a:solidFill>
        </p:grpSpPr>
        <p:sp>
          <p:nvSpPr>
            <p:cNvPr id="275" name="Freeform 34">
              <a:extLst>
                <a:ext uri="{FF2B5EF4-FFF2-40B4-BE49-F238E27FC236}">
                  <a16:creationId xmlns:a16="http://schemas.microsoft.com/office/drawing/2014/main" id="{1573B86F-1318-2E1B-2AAF-78D2932245A5}"/>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6" name="Freeform 35">
              <a:extLst>
                <a:ext uri="{FF2B5EF4-FFF2-40B4-BE49-F238E27FC236}">
                  <a16:creationId xmlns:a16="http://schemas.microsoft.com/office/drawing/2014/main" id="{4F1BA1DE-3292-0419-E85F-38C908AAF061}"/>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7" name="Freeform 36">
              <a:extLst>
                <a:ext uri="{FF2B5EF4-FFF2-40B4-BE49-F238E27FC236}">
                  <a16:creationId xmlns:a16="http://schemas.microsoft.com/office/drawing/2014/main" id="{0979696D-DF5C-0490-F236-D82D6F97873E}"/>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8" name="Freeform 37">
              <a:extLst>
                <a:ext uri="{FF2B5EF4-FFF2-40B4-BE49-F238E27FC236}">
                  <a16:creationId xmlns:a16="http://schemas.microsoft.com/office/drawing/2014/main" id="{5B23C7A3-643B-7687-2E4F-335BD41CA713}"/>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9" name="Freeform 38">
              <a:extLst>
                <a:ext uri="{FF2B5EF4-FFF2-40B4-BE49-F238E27FC236}">
                  <a16:creationId xmlns:a16="http://schemas.microsoft.com/office/drawing/2014/main" id="{508EBF9A-158C-BFA6-403D-A7B124B02555}"/>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0" name="Freeform 39">
              <a:extLst>
                <a:ext uri="{FF2B5EF4-FFF2-40B4-BE49-F238E27FC236}">
                  <a16:creationId xmlns:a16="http://schemas.microsoft.com/office/drawing/2014/main" id="{1BDA1181-F6BC-65E7-CEAC-37F1DFF1B3B9}"/>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1" name="Freeform 40">
              <a:extLst>
                <a:ext uri="{FF2B5EF4-FFF2-40B4-BE49-F238E27FC236}">
                  <a16:creationId xmlns:a16="http://schemas.microsoft.com/office/drawing/2014/main" id="{6EAE4F86-61B7-12F3-29EE-6ED8C5428FAE}"/>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82" name="Freeform 23">
            <a:extLst>
              <a:ext uri="{FF2B5EF4-FFF2-40B4-BE49-F238E27FC236}">
                <a16:creationId xmlns:a16="http://schemas.microsoft.com/office/drawing/2014/main" id="{891F9158-443E-4B91-788E-0D0493FFEB80}"/>
              </a:ext>
            </a:extLst>
          </p:cNvPr>
          <p:cNvSpPr>
            <a:spLocks noChangeAspect="1" noEditPoints="1"/>
          </p:cNvSpPr>
          <p:nvPr/>
        </p:nvSpPr>
        <p:spPr bwMode="auto">
          <a:xfrm>
            <a:off x="6764681" y="3468627"/>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283" name="Oval 282">
            <a:extLst>
              <a:ext uri="{FF2B5EF4-FFF2-40B4-BE49-F238E27FC236}">
                <a16:creationId xmlns:a16="http://schemas.microsoft.com/office/drawing/2014/main" id="{C80E02BC-020D-E5CA-9776-3972F0FF27B7}"/>
              </a:ext>
            </a:extLst>
          </p:cNvPr>
          <p:cNvSpPr/>
          <p:nvPr/>
        </p:nvSpPr>
        <p:spPr>
          <a:xfrm>
            <a:off x="6714784" y="3421275"/>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84" name="Group 283">
            <a:extLst>
              <a:ext uri="{FF2B5EF4-FFF2-40B4-BE49-F238E27FC236}">
                <a16:creationId xmlns:a16="http://schemas.microsoft.com/office/drawing/2014/main" id="{ABE37543-0CFA-ED8E-35D3-216005A00FB9}"/>
              </a:ext>
            </a:extLst>
          </p:cNvPr>
          <p:cNvGrpSpPr>
            <a:grpSpLocks noChangeAspect="1"/>
          </p:cNvGrpSpPr>
          <p:nvPr/>
        </p:nvGrpSpPr>
        <p:grpSpPr>
          <a:xfrm>
            <a:off x="8262658" y="3450205"/>
            <a:ext cx="204441" cy="158141"/>
            <a:chOff x="8389938" y="1176338"/>
            <a:chExt cx="539751" cy="417513"/>
          </a:xfrm>
          <a:solidFill>
            <a:schemeClr val="tx2"/>
          </a:solidFill>
        </p:grpSpPr>
        <p:sp>
          <p:nvSpPr>
            <p:cNvPr id="285" name="Freeform 23">
              <a:extLst>
                <a:ext uri="{FF2B5EF4-FFF2-40B4-BE49-F238E27FC236}">
                  <a16:creationId xmlns:a16="http://schemas.microsoft.com/office/drawing/2014/main" id="{E94EADE8-0354-853A-643E-7B1588AAD5B7}"/>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6" name="Freeform 24">
              <a:extLst>
                <a:ext uri="{FF2B5EF4-FFF2-40B4-BE49-F238E27FC236}">
                  <a16:creationId xmlns:a16="http://schemas.microsoft.com/office/drawing/2014/main" id="{3BB66838-0855-8FC3-C1FA-2973B6ED289C}"/>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88" name="TextBox 287">
            <a:extLst>
              <a:ext uri="{FF2B5EF4-FFF2-40B4-BE49-F238E27FC236}">
                <a16:creationId xmlns:a16="http://schemas.microsoft.com/office/drawing/2014/main" id="{48EC5E89-A321-1B3E-6620-EA3FC3C80DB2}"/>
              </a:ext>
            </a:extLst>
          </p:cNvPr>
          <p:cNvSpPr txBox="1">
            <a:spLocks/>
          </p:cNvSpPr>
          <p:nvPr/>
        </p:nvSpPr>
        <p:spPr>
          <a:xfrm>
            <a:off x="513389" y="4511111"/>
            <a:ext cx="8862386" cy="257299"/>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Example </a:t>
            </a:r>
            <a:r>
              <a:rPr lang="en-AU" sz="1200" b="1">
                <a:solidFill>
                  <a:schemeClr val="bg1"/>
                </a:solidFill>
              </a:rPr>
              <a:t>C: </a:t>
            </a:r>
            <a:r>
              <a:rPr kumimoji="0" lang="en-AU" sz="1200" i="0" u="none" strike="noStrike" kern="1200" cap="none" spc="0" normalizeH="0" baseline="0" noProof="0">
                <a:ln>
                  <a:noFill/>
                </a:ln>
                <a:solidFill>
                  <a:schemeClr val="bg1"/>
                </a:solidFill>
                <a:effectLst/>
                <a:uLnTx/>
                <a:uFillTx/>
                <a:ea typeface="+mn-ea"/>
                <a:cs typeface="+mn-cs"/>
              </a:rPr>
              <a:t>Complex licence with multiple risk factors and ongoing review</a:t>
            </a:r>
          </a:p>
        </p:txBody>
      </p:sp>
      <p:sp>
        <p:nvSpPr>
          <p:cNvPr id="406" name="Arrow: Pentagon 405">
            <a:extLst>
              <a:ext uri="{FF2B5EF4-FFF2-40B4-BE49-F238E27FC236}">
                <a16:creationId xmlns:a16="http://schemas.microsoft.com/office/drawing/2014/main" id="{715D7F7B-2205-5671-2D96-81BF51DC7DF8}"/>
              </a:ext>
            </a:extLst>
          </p:cNvPr>
          <p:cNvSpPr/>
          <p:nvPr/>
        </p:nvSpPr>
        <p:spPr>
          <a:xfrm>
            <a:off x="8360461" y="4869994"/>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407" name="Isosceles Triangle 406">
            <a:extLst>
              <a:ext uri="{FF2B5EF4-FFF2-40B4-BE49-F238E27FC236}">
                <a16:creationId xmlns:a16="http://schemas.microsoft.com/office/drawing/2014/main" id="{B72B2DEA-4975-506E-3662-73249F2E61ED}"/>
              </a:ext>
            </a:extLst>
          </p:cNvPr>
          <p:cNvSpPr/>
          <p:nvPr/>
        </p:nvSpPr>
        <p:spPr>
          <a:xfrm rot="5400000">
            <a:off x="1713014"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08" name="Arrow: Pentagon 407">
            <a:extLst>
              <a:ext uri="{FF2B5EF4-FFF2-40B4-BE49-F238E27FC236}">
                <a16:creationId xmlns:a16="http://schemas.microsoft.com/office/drawing/2014/main" id="{0CBF8337-F0AA-4A6C-93D5-7C9320411DE6}"/>
              </a:ext>
            </a:extLst>
          </p:cNvPr>
          <p:cNvSpPr/>
          <p:nvPr/>
        </p:nvSpPr>
        <p:spPr>
          <a:xfrm>
            <a:off x="749605"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409" name="Oval 408">
            <a:extLst>
              <a:ext uri="{FF2B5EF4-FFF2-40B4-BE49-F238E27FC236}">
                <a16:creationId xmlns:a16="http://schemas.microsoft.com/office/drawing/2014/main" id="{391FEDC3-6974-5148-8826-FB0A3004DB83}"/>
              </a:ext>
            </a:extLst>
          </p:cNvPr>
          <p:cNvSpPr/>
          <p:nvPr/>
        </p:nvSpPr>
        <p:spPr>
          <a:xfrm>
            <a:off x="555056" y="4854580"/>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0" name="Oval 409">
            <a:extLst>
              <a:ext uri="{FF2B5EF4-FFF2-40B4-BE49-F238E27FC236}">
                <a16:creationId xmlns:a16="http://schemas.microsoft.com/office/drawing/2014/main" id="{B9BA585F-EC8D-EDD2-D4F6-627A81F5C26F}"/>
              </a:ext>
            </a:extLst>
          </p:cNvPr>
          <p:cNvSpPr/>
          <p:nvPr/>
        </p:nvSpPr>
        <p:spPr>
          <a:xfrm>
            <a:off x="594139" y="4893663"/>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1" name="Isosceles Triangle 410">
            <a:extLst>
              <a:ext uri="{FF2B5EF4-FFF2-40B4-BE49-F238E27FC236}">
                <a16:creationId xmlns:a16="http://schemas.microsoft.com/office/drawing/2014/main" id="{6836EC86-3EFB-6C27-416A-31713D1A9C8E}"/>
              </a:ext>
            </a:extLst>
          </p:cNvPr>
          <p:cNvSpPr/>
          <p:nvPr/>
        </p:nvSpPr>
        <p:spPr>
          <a:xfrm rot="5400000">
            <a:off x="1657123" y="500105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2" name="Isosceles Triangle 411">
            <a:extLst>
              <a:ext uri="{FF2B5EF4-FFF2-40B4-BE49-F238E27FC236}">
                <a16:creationId xmlns:a16="http://schemas.microsoft.com/office/drawing/2014/main" id="{5E3EE993-182A-F293-7C1F-B5E8664ABD5D}"/>
              </a:ext>
            </a:extLst>
          </p:cNvPr>
          <p:cNvSpPr/>
          <p:nvPr/>
        </p:nvSpPr>
        <p:spPr>
          <a:xfrm rot="5400000">
            <a:off x="4702116"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3" name="Arrow: Pentagon 412">
            <a:extLst>
              <a:ext uri="{FF2B5EF4-FFF2-40B4-BE49-F238E27FC236}">
                <a16:creationId xmlns:a16="http://schemas.microsoft.com/office/drawing/2014/main" id="{9EBC204D-ACC8-96CD-A01B-A57624AED3A3}"/>
              </a:ext>
            </a:extLst>
          </p:cNvPr>
          <p:cNvSpPr/>
          <p:nvPr/>
        </p:nvSpPr>
        <p:spPr>
          <a:xfrm>
            <a:off x="3733270"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414" name="Isosceles Triangle 413">
            <a:extLst>
              <a:ext uri="{FF2B5EF4-FFF2-40B4-BE49-F238E27FC236}">
                <a16:creationId xmlns:a16="http://schemas.microsoft.com/office/drawing/2014/main" id="{B975BD1E-5731-B12B-858A-A9F47DEBAA2F}"/>
              </a:ext>
            </a:extLst>
          </p:cNvPr>
          <p:cNvSpPr/>
          <p:nvPr/>
        </p:nvSpPr>
        <p:spPr>
          <a:xfrm rot="5400000">
            <a:off x="4648205" y="500105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5" name="Isosceles Triangle 414">
            <a:extLst>
              <a:ext uri="{FF2B5EF4-FFF2-40B4-BE49-F238E27FC236}">
                <a16:creationId xmlns:a16="http://schemas.microsoft.com/office/drawing/2014/main" id="{5FACE70E-B0AD-B9A3-20C2-6413A6FE7643}"/>
              </a:ext>
            </a:extLst>
          </p:cNvPr>
          <p:cNvSpPr/>
          <p:nvPr/>
        </p:nvSpPr>
        <p:spPr>
          <a:xfrm rot="5400000">
            <a:off x="6312058"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6" name="Arrow: Pentagon 415">
            <a:extLst>
              <a:ext uri="{FF2B5EF4-FFF2-40B4-BE49-F238E27FC236}">
                <a16:creationId xmlns:a16="http://schemas.microsoft.com/office/drawing/2014/main" id="{EED23924-BE83-72F6-03C1-AC1616D3202B}"/>
              </a:ext>
            </a:extLst>
          </p:cNvPr>
          <p:cNvSpPr/>
          <p:nvPr/>
        </p:nvSpPr>
        <p:spPr>
          <a:xfrm>
            <a:off x="5344602"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417" name="Isosceles Triangle 416">
            <a:extLst>
              <a:ext uri="{FF2B5EF4-FFF2-40B4-BE49-F238E27FC236}">
                <a16:creationId xmlns:a16="http://schemas.microsoft.com/office/drawing/2014/main" id="{3AA0D9D1-5768-8E7F-4103-1CEC5E0B6A67}"/>
              </a:ext>
            </a:extLst>
          </p:cNvPr>
          <p:cNvSpPr/>
          <p:nvPr/>
        </p:nvSpPr>
        <p:spPr>
          <a:xfrm rot="5400000">
            <a:off x="6264783" y="500105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8" name="Isosceles Triangle 417">
            <a:extLst>
              <a:ext uri="{FF2B5EF4-FFF2-40B4-BE49-F238E27FC236}">
                <a16:creationId xmlns:a16="http://schemas.microsoft.com/office/drawing/2014/main" id="{0C5F41A7-D7D0-CA3B-DFA5-2A53519A96A2}"/>
              </a:ext>
            </a:extLst>
          </p:cNvPr>
          <p:cNvSpPr/>
          <p:nvPr/>
        </p:nvSpPr>
        <p:spPr>
          <a:xfrm rot="5400000">
            <a:off x="7774217"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19" name="Arrow: Pentagon 418">
            <a:extLst>
              <a:ext uri="{FF2B5EF4-FFF2-40B4-BE49-F238E27FC236}">
                <a16:creationId xmlns:a16="http://schemas.microsoft.com/office/drawing/2014/main" id="{72587B2E-7A0D-56EE-24C9-9A7D39459205}"/>
              </a:ext>
            </a:extLst>
          </p:cNvPr>
          <p:cNvSpPr/>
          <p:nvPr/>
        </p:nvSpPr>
        <p:spPr>
          <a:xfrm>
            <a:off x="6803591"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420" name="Isosceles Triangle 419">
            <a:extLst>
              <a:ext uri="{FF2B5EF4-FFF2-40B4-BE49-F238E27FC236}">
                <a16:creationId xmlns:a16="http://schemas.microsoft.com/office/drawing/2014/main" id="{1233D8FE-A98F-0151-05CF-6C179EADD015}"/>
              </a:ext>
            </a:extLst>
          </p:cNvPr>
          <p:cNvSpPr/>
          <p:nvPr/>
        </p:nvSpPr>
        <p:spPr>
          <a:xfrm rot="5400000">
            <a:off x="7723920" y="500105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21" name="Group 420">
            <a:extLst>
              <a:ext uri="{FF2B5EF4-FFF2-40B4-BE49-F238E27FC236}">
                <a16:creationId xmlns:a16="http://schemas.microsoft.com/office/drawing/2014/main" id="{84A8C913-FA25-3EB9-11F8-A954273D7175}"/>
              </a:ext>
            </a:extLst>
          </p:cNvPr>
          <p:cNvGrpSpPr/>
          <p:nvPr/>
        </p:nvGrpSpPr>
        <p:grpSpPr>
          <a:xfrm>
            <a:off x="3548553" y="4854580"/>
            <a:ext cx="390829" cy="390829"/>
            <a:chOff x="722538" y="2874633"/>
            <a:chExt cx="360000" cy="360000"/>
          </a:xfrm>
        </p:grpSpPr>
        <p:sp>
          <p:nvSpPr>
            <p:cNvPr id="422" name="Oval 421">
              <a:extLst>
                <a:ext uri="{FF2B5EF4-FFF2-40B4-BE49-F238E27FC236}">
                  <a16:creationId xmlns:a16="http://schemas.microsoft.com/office/drawing/2014/main" id="{AB581208-C99E-7B93-1B07-8E6F47A31082}"/>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23" name="Oval 422">
              <a:extLst>
                <a:ext uri="{FF2B5EF4-FFF2-40B4-BE49-F238E27FC236}">
                  <a16:creationId xmlns:a16="http://schemas.microsoft.com/office/drawing/2014/main" id="{01DA4E25-775E-A0D9-D894-6524615E20D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424" name="Oval 423">
            <a:extLst>
              <a:ext uri="{FF2B5EF4-FFF2-40B4-BE49-F238E27FC236}">
                <a16:creationId xmlns:a16="http://schemas.microsoft.com/office/drawing/2014/main" id="{E6532EAD-5B93-2897-FA84-37E6EE841FA0}"/>
              </a:ext>
            </a:extLst>
          </p:cNvPr>
          <p:cNvSpPr/>
          <p:nvPr/>
        </p:nvSpPr>
        <p:spPr>
          <a:xfrm>
            <a:off x="5145464" y="4854580"/>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25" name="Oval 424">
            <a:extLst>
              <a:ext uri="{FF2B5EF4-FFF2-40B4-BE49-F238E27FC236}">
                <a16:creationId xmlns:a16="http://schemas.microsoft.com/office/drawing/2014/main" id="{960CF614-4124-B0D0-3A0F-FD21C8763623}"/>
              </a:ext>
            </a:extLst>
          </p:cNvPr>
          <p:cNvSpPr/>
          <p:nvPr/>
        </p:nvSpPr>
        <p:spPr>
          <a:xfrm>
            <a:off x="5184547" y="4893663"/>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26" name="Group 425">
            <a:extLst>
              <a:ext uri="{FF2B5EF4-FFF2-40B4-BE49-F238E27FC236}">
                <a16:creationId xmlns:a16="http://schemas.microsoft.com/office/drawing/2014/main" id="{DBFE39F4-D1EE-DECE-77E1-0461C4349087}"/>
              </a:ext>
            </a:extLst>
          </p:cNvPr>
          <p:cNvGrpSpPr/>
          <p:nvPr/>
        </p:nvGrpSpPr>
        <p:grpSpPr>
          <a:xfrm>
            <a:off x="6602760" y="4854580"/>
            <a:ext cx="390829" cy="390829"/>
            <a:chOff x="722538" y="2874633"/>
            <a:chExt cx="360000" cy="360000"/>
          </a:xfrm>
        </p:grpSpPr>
        <p:sp>
          <p:nvSpPr>
            <p:cNvPr id="427" name="Oval 426">
              <a:extLst>
                <a:ext uri="{FF2B5EF4-FFF2-40B4-BE49-F238E27FC236}">
                  <a16:creationId xmlns:a16="http://schemas.microsoft.com/office/drawing/2014/main" id="{F27A51FA-8805-6D96-EBB4-FF50A58273B4}"/>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28" name="Oval 427">
              <a:extLst>
                <a:ext uri="{FF2B5EF4-FFF2-40B4-BE49-F238E27FC236}">
                  <a16:creationId xmlns:a16="http://schemas.microsoft.com/office/drawing/2014/main" id="{9E0496E0-11D7-78F9-D136-232A6A6C0FA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29" name="Group 428">
            <a:extLst>
              <a:ext uri="{FF2B5EF4-FFF2-40B4-BE49-F238E27FC236}">
                <a16:creationId xmlns:a16="http://schemas.microsoft.com/office/drawing/2014/main" id="{E4AECD53-3F49-DD61-39AC-4BC35D9CA185}"/>
              </a:ext>
            </a:extLst>
          </p:cNvPr>
          <p:cNvGrpSpPr/>
          <p:nvPr/>
        </p:nvGrpSpPr>
        <p:grpSpPr>
          <a:xfrm>
            <a:off x="8164388" y="4854580"/>
            <a:ext cx="390829" cy="390829"/>
            <a:chOff x="722538" y="2874633"/>
            <a:chExt cx="360000" cy="360000"/>
          </a:xfrm>
        </p:grpSpPr>
        <p:sp>
          <p:nvSpPr>
            <p:cNvPr id="430" name="Oval 429">
              <a:extLst>
                <a:ext uri="{FF2B5EF4-FFF2-40B4-BE49-F238E27FC236}">
                  <a16:creationId xmlns:a16="http://schemas.microsoft.com/office/drawing/2014/main" id="{5471870F-ECDF-8DB2-D72E-679B208F7F6B}"/>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31" name="Oval 430">
              <a:extLst>
                <a:ext uri="{FF2B5EF4-FFF2-40B4-BE49-F238E27FC236}">
                  <a16:creationId xmlns:a16="http://schemas.microsoft.com/office/drawing/2014/main" id="{71DE0231-CC56-B7F6-1878-AA7758B5359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32" name="Group 5">
            <a:extLst>
              <a:ext uri="{FF2B5EF4-FFF2-40B4-BE49-F238E27FC236}">
                <a16:creationId xmlns:a16="http://schemas.microsoft.com/office/drawing/2014/main" id="{F0382D2F-EB76-B115-9523-EF4331D2434C}"/>
              </a:ext>
            </a:extLst>
          </p:cNvPr>
          <p:cNvGrpSpPr>
            <a:grpSpLocks noChangeAspect="1"/>
          </p:cNvGrpSpPr>
          <p:nvPr/>
        </p:nvGrpSpPr>
        <p:grpSpPr bwMode="auto">
          <a:xfrm>
            <a:off x="642331" y="4941994"/>
            <a:ext cx="217278" cy="216000"/>
            <a:chOff x="3163" y="2182"/>
            <a:chExt cx="340" cy="338"/>
          </a:xfrm>
          <a:solidFill>
            <a:schemeClr val="tx2"/>
          </a:solidFill>
        </p:grpSpPr>
        <p:sp>
          <p:nvSpPr>
            <p:cNvPr id="433" name="Freeform 6">
              <a:extLst>
                <a:ext uri="{FF2B5EF4-FFF2-40B4-BE49-F238E27FC236}">
                  <a16:creationId xmlns:a16="http://schemas.microsoft.com/office/drawing/2014/main" id="{009865B5-61F3-65D6-A725-EF62F6C6EFBA}"/>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4" name="Freeform 7">
              <a:extLst>
                <a:ext uri="{FF2B5EF4-FFF2-40B4-BE49-F238E27FC236}">
                  <a16:creationId xmlns:a16="http://schemas.microsoft.com/office/drawing/2014/main" id="{A676D84F-E319-07DA-ADAF-6A1D84EE3629}"/>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5" name="Freeform 8">
              <a:extLst>
                <a:ext uri="{FF2B5EF4-FFF2-40B4-BE49-F238E27FC236}">
                  <a16:creationId xmlns:a16="http://schemas.microsoft.com/office/drawing/2014/main" id="{C52D5C88-669C-51AB-08C9-2C9D8D46D3C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36" name="Isosceles Triangle 435">
            <a:extLst>
              <a:ext uri="{FF2B5EF4-FFF2-40B4-BE49-F238E27FC236}">
                <a16:creationId xmlns:a16="http://schemas.microsoft.com/office/drawing/2014/main" id="{FA6FBFAF-F80A-6B0A-F315-6135CFC260B0}"/>
              </a:ext>
            </a:extLst>
          </p:cNvPr>
          <p:cNvSpPr/>
          <p:nvPr/>
        </p:nvSpPr>
        <p:spPr>
          <a:xfrm rot="5400000">
            <a:off x="3199585" y="498608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37" name="Arrow: Pentagon 436">
            <a:extLst>
              <a:ext uri="{FF2B5EF4-FFF2-40B4-BE49-F238E27FC236}">
                <a16:creationId xmlns:a16="http://schemas.microsoft.com/office/drawing/2014/main" id="{210C1C60-6786-9B89-54FE-6FDB506E5627}"/>
              </a:ext>
            </a:extLst>
          </p:cNvPr>
          <p:cNvSpPr/>
          <p:nvPr/>
        </p:nvSpPr>
        <p:spPr>
          <a:xfrm>
            <a:off x="2231073" y="4869994"/>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438" name="Isosceles Triangle 437">
            <a:extLst>
              <a:ext uri="{FF2B5EF4-FFF2-40B4-BE49-F238E27FC236}">
                <a16:creationId xmlns:a16="http://schemas.microsoft.com/office/drawing/2014/main" id="{2AD2445C-2545-8323-6948-FF7D90214F3F}"/>
              </a:ext>
            </a:extLst>
          </p:cNvPr>
          <p:cNvSpPr/>
          <p:nvPr/>
        </p:nvSpPr>
        <p:spPr>
          <a:xfrm rot="5400000">
            <a:off x="3157617" y="500105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39" name="Group 438">
            <a:extLst>
              <a:ext uri="{FF2B5EF4-FFF2-40B4-BE49-F238E27FC236}">
                <a16:creationId xmlns:a16="http://schemas.microsoft.com/office/drawing/2014/main" id="{26BCBFF7-CC37-D0E9-DBDF-53CC410C1110}"/>
              </a:ext>
            </a:extLst>
          </p:cNvPr>
          <p:cNvGrpSpPr/>
          <p:nvPr/>
        </p:nvGrpSpPr>
        <p:grpSpPr>
          <a:xfrm>
            <a:off x="2038215" y="4854580"/>
            <a:ext cx="390829" cy="390829"/>
            <a:chOff x="722538" y="2874633"/>
            <a:chExt cx="360000" cy="360000"/>
          </a:xfrm>
        </p:grpSpPr>
        <p:sp>
          <p:nvSpPr>
            <p:cNvPr id="440" name="Oval 439">
              <a:extLst>
                <a:ext uri="{FF2B5EF4-FFF2-40B4-BE49-F238E27FC236}">
                  <a16:creationId xmlns:a16="http://schemas.microsoft.com/office/drawing/2014/main" id="{E0D92159-29AD-798F-D893-0B854C50E48E}"/>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41" name="Oval 440">
              <a:extLst>
                <a:ext uri="{FF2B5EF4-FFF2-40B4-BE49-F238E27FC236}">
                  <a16:creationId xmlns:a16="http://schemas.microsoft.com/office/drawing/2014/main" id="{7F4D1EF1-52AD-7EB5-C1E5-C92F8F63E47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42" name="Group 441">
            <a:extLst>
              <a:ext uri="{FF2B5EF4-FFF2-40B4-BE49-F238E27FC236}">
                <a16:creationId xmlns:a16="http://schemas.microsoft.com/office/drawing/2014/main" id="{6BC7DA2C-9C95-4261-7451-CBCD3452D00D}"/>
              </a:ext>
            </a:extLst>
          </p:cNvPr>
          <p:cNvGrpSpPr>
            <a:grpSpLocks noChangeAspect="1"/>
          </p:cNvGrpSpPr>
          <p:nvPr/>
        </p:nvGrpSpPr>
        <p:grpSpPr>
          <a:xfrm>
            <a:off x="2138483" y="4960314"/>
            <a:ext cx="190292" cy="179360"/>
            <a:chOff x="9502776" y="4360863"/>
            <a:chExt cx="496888" cy="468313"/>
          </a:xfrm>
          <a:solidFill>
            <a:schemeClr val="tx2"/>
          </a:solidFill>
        </p:grpSpPr>
        <p:sp>
          <p:nvSpPr>
            <p:cNvPr id="443" name="Freeform 6">
              <a:extLst>
                <a:ext uri="{FF2B5EF4-FFF2-40B4-BE49-F238E27FC236}">
                  <a16:creationId xmlns:a16="http://schemas.microsoft.com/office/drawing/2014/main" id="{944B9DBF-F385-1BF7-7836-3F3F24B8EBEB}"/>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4" name="Freeform 7">
              <a:extLst>
                <a:ext uri="{FF2B5EF4-FFF2-40B4-BE49-F238E27FC236}">
                  <a16:creationId xmlns:a16="http://schemas.microsoft.com/office/drawing/2014/main" id="{F194DE69-73E7-6B4E-153B-1F60E892400B}"/>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5" name="Freeform 8">
              <a:extLst>
                <a:ext uri="{FF2B5EF4-FFF2-40B4-BE49-F238E27FC236}">
                  <a16:creationId xmlns:a16="http://schemas.microsoft.com/office/drawing/2014/main" id="{02518479-D80F-A740-1E51-0E87D66ED77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6" name="Freeform 9">
              <a:extLst>
                <a:ext uri="{FF2B5EF4-FFF2-40B4-BE49-F238E27FC236}">
                  <a16:creationId xmlns:a16="http://schemas.microsoft.com/office/drawing/2014/main" id="{A80FED4C-F034-2616-1B4F-3F7CC64D0E03}"/>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7" name="Freeform 10">
              <a:extLst>
                <a:ext uri="{FF2B5EF4-FFF2-40B4-BE49-F238E27FC236}">
                  <a16:creationId xmlns:a16="http://schemas.microsoft.com/office/drawing/2014/main" id="{C6C64011-BCA3-02B6-A90E-1A8BA97EBC27}"/>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8" name="Freeform 11">
              <a:extLst>
                <a:ext uri="{FF2B5EF4-FFF2-40B4-BE49-F238E27FC236}">
                  <a16:creationId xmlns:a16="http://schemas.microsoft.com/office/drawing/2014/main" id="{11BEBB69-CB82-FBE5-108A-DD563E21958E}"/>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9" name="Freeform 12">
              <a:extLst>
                <a:ext uri="{FF2B5EF4-FFF2-40B4-BE49-F238E27FC236}">
                  <a16:creationId xmlns:a16="http://schemas.microsoft.com/office/drawing/2014/main" id="{3629D522-5DD1-3757-37B7-AE1071C07322}"/>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450" name="Group 449">
            <a:extLst>
              <a:ext uri="{FF2B5EF4-FFF2-40B4-BE49-F238E27FC236}">
                <a16:creationId xmlns:a16="http://schemas.microsoft.com/office/drawing/2014/main" id="{1B98A236-C824-473C-BA4B-D0C709266B51}"/>
              </a:ext>
            </a:extLst>
          </p:cNvPr>
          <p:cNvGrpSpPr>
            <a:grpSpLocks noChangeAspect="1"/>
          </p:cNvGrpSpPr>
          <p:nvPr/>
        </p:nvGrpSpPr>
        <p:grpSpPr>
          <a:xfrm>
            <a:off x="3638569" y="4944596"/>
            <a:ext cx="210796" cy="210796"/>
            <a:chOff x="6107113" y="1108075"/>
            <a:chExt cx="542925" cy="542925"/>
          </a:xfrm>
          <a:solidFill>
            <a:schemeClr val="tx2"/>
          </a:solidFill>
        </p:grpSpPr>
        <p:sp>
          <p:nvSpPr>
            <p:cNvPr id="451" name="Freeform 129">
              <a:extLst>
                <a:ext uri="{FF2B5EF4-FFF2-40B4-BE49-F238E27FC236}">
                  <a16:creationId xmlns:a16="http://schemas.microsoft.com/office/drawing/2014/main" id="{518A542D-2B42-AE33-0E95-1F63B783EEF1}"/>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2" name="Freeform 130">
              <a:extLst>
                <a:ext uri="{FF2B5EF4-FFF2-40B4-BE49-F238E27FC236}">
                  <a16:creationId xmlns:a16="http://schemas.microsoft.com/office/drawing/2014/main" id="{2FE505AB-F76D-3C6D-AAE9-8382512DABD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453" name="Group 452">
            <a:extLst>
              <a:ext uri="{FF2B5EF4-FFF2-40B4-BE49-F238E27FC236}">
                <a16:creationId xmlns:a16="http://schemas.microsoft.com/office/drawing/2014/main" id="{E4674425-EC83-EBEE-60E5-1B368949BB20}"/>
              </a:ext>
            </a:extLst>
          </p:cNvPr>
          <p:cNvGrpSpPr>
            <a:grpSpLocks noChangeAspect="1"/>
          </p:cNvGrpSpPr>
          <p:nvPr/>
        </p:nvGrpSpPr>
        <p:grpSpPr>
          <a:xfrm>
            <a:off x="5263755" y="4949807"/>
            <a:ext cx="162076" cy="200370"/>
            <a:chOff x="5126038" y="3305175"/>
            <a:chExt cx="436562" cy="539750"/>
          </a:xfrm>
          <a:solidFill>
            <a:schemeClr val="tx2"/>
          </a:solidFill>
        </p:grpSpPr>
        <p:sp>
          <p:nvSpPr>
            <p:cNvPr id="454" name="Freeform 34">
              <a:extLst>
                <a:ext uri="{FF2B5EF4-FFF2-40B4-BE49-F238E27FC236}">
                  <a16:creationId xmlns:a16="http://schemas.microsoft.com/office/drawing/2014/main" id="{B1F6A649-9E67-D070-948A-F7DF02B5EF2E}"/>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5" name="Freeform 35">
              <a:extLst>
                <a:ext uri="{FF2B5EF4-FFF2-40B4-BE49-F238E27FC236}">
                  <a16:creationId xmlns:a16="http://schemas.microsoft.com/office/drawing/2014/main" id="{400A9381-02DA-7A68-61AE-B65120526F47}"/>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6" name="Freeform 36">
              <a:extLst>
                <a:ext uri="{FF2B5EF4-FFF2-40B4-BE49-F238E27FC236}">
                  <a16:creationId xmlns:a16="http://schemas.microsoft.com/office/drawing/2014/main" id="{6145D871-EAB9-5D6B-78CF-D1D5CD93F2BB}"/>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7" name="Freeform 37">
              <a:extLst>
                <a:ext uri="{FF2B5EF4-FFF2-40B4-BE49-F238E27FC236}">
                  <a16:creationId xmlns:a16="http://schemas.microsoft.com/office/drawing/2014/main" id="{7CA81EAD-4BA3-CFA3-F0B4-4408A92F4BBC}"/>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8" name="Freeform 38">
              <a:extLst>
                <a:ext uri="{FF2B5EF4-FFF2-40B4-BE49-F238E27FC236}">
                  <a16:creationId xmlns:a16="http://schemas.microsoft.com/office/drawing/2014/main" id="{B33ACE12-B3C6-ECF4-4F43-A1F57C921A59}"/>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9" name="Freeform 39">
              <a:extLst>
                <a:ext uri="{FF2B5EF4-FFF2-40B4-BE49-F238E27FC236}">
                  <a16:creationId xmlns:a16="http://schemas.microsoft.com/office/drawing/2014/main" id="{826C7B0B-4FEF-311E-7CDC-77B67A632395}"/>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0" name="Freeform 40">
              <a:extLst>
                <a:ext uri="{FF2B5EF4-FFF2-40B4-BE49-F238E27FC236}">
                  <a16:creationId xmlns:a16="http://schemas.microsoft.com/office/drawing/2014/main" id="{FEA2028B-163D-E128-6A7D-C6063C01B90D}"/>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61" name="Freeform 23">
            <a:extLst>
              <a:ext uri="{FF2B5EF4-FFF2-40B4-BE49-F238E27FC236}">
                <a16:creationId xmlns:a16="http://schemas.microsoft.com/office/drawing/2014/main" id="{1BAA42BB-1D9C-B14F-EA2E-43EB774A2AF4}"/>
              </a:ext>
            </a:extLst>
          </p:cNvPr>
          <p:cNvSpPr>
            <a:spLocks noChangeAspect="1" noEditPoints="1"/>
          </p:cNvSpPr>
          <p:nvPr/>
        </p:nvSpPr>
        <p:spPr bwMode="auto">
          <a:xfrm>
            <a:off x="6735839" y="4989346"/>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462" name="Oval 461">
            <a:extLst>
              <a:ext uri="{FF2B5EF4-FFF2-40B4-BE49-F238E27FC236}">
                <a16:creationId xmlns:a16="http://schemas.microsoft.com/office/drawing/2014/main" id="{B3162DD3-6DFD-D5A2-05A1-E08146B6B28A}"/>
              </a:ext>
            </a:extLst>
          </p:cNvPr>
          <p:cNvSpPr/>
          <p:nvPr/>
        </p:nvSpPr>
        <p:spPr>
          <a:xfrm>
            <a:off x="6685942" y="4941994"/>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63" name="Group 462">
            <a:extLst>
              <a:ext uri="{FF2B5EF4-FFF2-40B4-BE49-F238E27FC236}">
                <a16:creationId xmlns:a16="http://schemas.microsoft.com/office/drawing/2014/main" id="{B5E6F3B2-F941-3D49-6C79-D2DFBC894714}"/>
              </a:ext>
            </a:extLst>
          </p:cNvPr>
          <p:cNvGrpSpPr>
            <a:grpSpLocks noChangeAspect="1"/>
          </p:cNvGrpSpPr>
          <p:nvPr/>
        </p:nvGrpSpPr>
        <p:grpSpPr>
          <a:xfrm>
            <a:off x="8257581" y="4970924"/>
            <a:ext cx="204441" cy="158141"/>
            <a:chOff x="8389938" y="1176338"/>
            <a:chExt cx="539751" cy="417513"/>
          </a:xfrm>
          <a:solidFill>
            <a:schemeClr val="tx2"/>
          </a:solidFill>
        </p:grpSpPr>
        <p:sp>
          <p:nvSpPr>
            <p:cNvPr id="464" name="Freeform 23">
              <a:extLst>
                <a:ext uri="{FF2B5EF4-FFF2-40B4-BE49-F238E27FC236}">
                  <a16:creationId xmlns:a16="http://schemas.microsoft.com/office/drawing/2014/main" id="{2EA10A95-F0A1-F91F-6F04-819B81C3B3A4}"/>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5" name="Freeform 24">
              <a:extLst>
                <a:ext uri="{FF2B5EF4-FFF2-40B4-BE49-F238E27FC236}">
                  <a16:creationId xmlns:a16="http://schemas.microsoft.com/office/drawing/2014/main" id="{CCCDD0FD-F770-3E3A-AF5B-BBB01FA650A4}"/>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66" name="Rectangle 465">
            <a:extLst>
              <a:ext uri="{FF2B5EF4-FFF2-40B4-BE49-F238E27FC236}">
                <a16:creationId xmlns:a16="http://schemas.microsoft.com/office/drawing/2014/main" id="{B69873D2-2824-4F2F-1A5F-D97AF8A2FAFD}"/>
              </a:ext>
            </a:extLst>
          </p:cNvPr>
          <p:cNvSpPr/>
          <p:nvPr/>
        </p:nvSpPr>
        <p:spPr>
          <a:xfrm>
            <a:off x="3567685" y="2408228"/>
            <a:ext cx="2780226" cy="547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900">
                <a:solidFill>
                  <a:schemeClr val="tx1"/>
                </a:solidFill>
                <a:cs typeface="Segoe UI"/>
              </a:rPr>
              <a:t>Given no unique risk factors are identified, review, stream and assess are automated and the decision is instant, issuing a digital record </a:t>
            </a:r>
          </a:p>
        </p:txBody>
      </p:sp>
      <p:cxnSp>
        <p:nvCxnSpPr>
          <p:cNvPr id="470" name="Straight Connector 469">
            <a:extLst>
              <a:ext uri="{FF2B5EF4-FFF2-40B4-BE49-F238E27FC236}">
                <a16:creationId xmlns:a16="http://schemas.microsoft.com/office/drawing/2014/main" id="{A1930A5A-8B43-CC38-BDDE-AC3B86860BBC}"/>
              </a:ext>
            </a:extLst>
          </p:cNvPr>
          <p:cNvCxnSpPr>
            <a:cxnSpLocks/>
          </p:cNvCxnSpPr>
          <p:nvPr/>
        </p:nvCxnSpPr>
        <p:spPr>
          <a:xfrm flipV="1">
            <a:off x="3410788" y="2195148"/>
            <a:ext cx="3128380" cy="2095"/>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73" name="Content Placeholder 1">
            <a:extLst>
              <a:ext uri="{FF2B5EF4-FFF2-40B4-BE49-F238E27FC236}">
                <a16:creationId xmlns:a16="http://schemas.microsoft.com/office/drawing/2014/main" id="{65C2E699-8EF1-F103-A24A-DD890F445D89}"/>
              </a:ext>
            </a:extLst>
          </p:cNvPr>
          <p:cNvSpPr txBox="1">
            <a:spLocks/>
          </p:cNvSpPr>
          <p:nvPr/>
        </p:nvSpPr>
        <p:spPr>
          <a:xfrm>
            <a:off x="3548553" y="3785160"/>
            <a:ext cx="1374968" cy="36000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Business rules allocate to 'low risk' and 'high risk' streams</a:t>
            </a:r>
            <a:endParaRPr lang="en-US" sz="900"/>
          </a:p>
        </p:txBody>
      </p:sp>
      <p:sp>
        <p:nvSpPr>
          <p:cNvPr id="474" name="Content Placeholder 1">
            <a:extLst>
              <a:ext uri="{FF2B5EF4-FFF2-40B4-BE49-F238E27FC236}">
                <a16:creationId xmlns:a16="http://schemas.microsoft.com/office/drawing/2014/main" id="{37A9EB68-D1B4-3024-90AE-0437E96D30B6}"/>
              </a:ext>
            </a:extLst>
          </p:cNvPr>
          <p:cNvSpPr txBox="1">
            <a:spLocks/>
          </p:cNvSpPr>
          <p:nvPr/>
        </p:nvSpPr>
        <p:spPr>
          <a:xfrm>
            <a:off x="555056" y="3785160"/>
            <a:ext cx="2712950" cy="528796"/>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Applicant applies for permission online </a:t>
            </a:r>
            <a:br>
              <a:rPr lang="en-US" sz="900">
                <a:cs typeface="Segoe UI"/>
              </a:rPr>
            </a:br>
            <a:r>
              <a:rPr lang="en-US" sz="900">
                <a:cs typeface="Segoe UI"/>
              </a:rPr>
              <a:t>(e.g., verifies identity using IDV, performs criminal record check and lodges fee) </a:t>
            </a:r>
            <a:endParaRPr lang="en-US" sz="900"/>
          </a:p>
        </p:txBody>
      </p:sp>
      <p:sp>
        <p:nvSpPr>
          <p:cNvPr id="475" name="Content Placeholder 1">
            <a:extLst>
              <a:ext uri="{FF2B5EF4-FFF2-40B4-BE49-F238E27FC236}">
                <a16:creationId xmlns:a16="http://schemas.microsoft.com/office/drawing/2014/main" id="{8A79B070-63CC-B3D7-891D-D4912A2E1E71}"/>
              </a:ext>
            </a:extLst>
          </p:cNvPr>
          <p:cNvSpPr txBox="1">
            <a:spLocks/>
          </p:cNvSpPr>
          <p:nvPr/>
        </p:nvSpPr>
        <p:spPr>
          <a:xfrm>
            <a:off x="5174305" y="3785160"/>
            <a:ext cx="1359157" cy="214638"/>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Officer’s level of assessment and time taken varies with risk</a:t>
            </a:r>
            <a:endParaRPr lang="en-US" sz="900"/>
          </a:p>
        </p:txBody>
      </p:sp>
      <p:sp>
        <p:nvSpPr>
          <p:cNvPr id="476" name="Content Placeholder 1">
            <a:extLst>
              <a:ext uri="{FF2B5EF4-FFF2-40B4-BE49-F238E27FC236}">
                <a16:creationId xmlns:a16="http://schemas.microsoft.com/office/drawing/2014/main" id="{93277131-59CD-CEEE-71F0-71216C219608}"/>
              </a:ext>
            </a:extLst>
          </p:cNvPr>
          <p:cNvSpPr txBox="1">
            <a:spLocks/>
          </p:cNvSpPr>
          <p:nvPr/>
        </p:nvSpPr>
        <p:spPr>
          <a:xfrm>
            <a:off x="6637997" y="3785160"/>
            <a:ext cx="1364630" cy="461812"/>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Recommendation is provided to delegate  </a:t>
            </a:r>
            <a:endParaRPr lang="en-US" sz="900"/>
          </a:p>
        </p:txBody>
      </p:sp>
      <p:sp>
        <p:nvSpPr>
          <p:cNvPr id="477" name="Content Placeholder 1">
            <a:extLst>
              <a:ext uri="{FF2B5EF4-FFF2-40B4-BE49-F238E27FC236}">
                <a16:creationId xmlns:a16="http://schemas.microsoft.com/office/drawing/2014/main" id="{EDB3EC32-00F4-E2EC-0CA8-E0CD4C002532}"/>
              </a:ext>
            </a:extLst>
          </p:cNvPr>
          <p:cNvSpPr txBox="1">
            <a:spLocks/>
          </p:cNvSpPr>
          <p:nvPr/>
        </p:nvSpPr>
        <p:spPr>
          <a:xfrm>
            <a:off x="8033157" y="3785160"/>
            <a:ext cx="1342617" cy="640465"/>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900">
                <a:cs typeface="Segoe UI"/>
              </a:rPr>
              <a:t>Digital permission record issued with conditions. Follow-up inspections monitor risk </a:t>
            </a:r>
            <a:endParaRPr lang="en-US" sz="900"/>
          </a:p>
        </p:txBody>
      </p:sp>
      <p:sp>
        <p:nvSpPr>
          <p:cNvPr id="478" name="Content Placeholder 1">
            <a:extLst>
              <a:ext uri="{FF2B5EF4-FFF2-40B4-BE49-F238E27FC236}">
                <a16:creationId xmlns:a16="http://schemas.microsoft.com/office/drawing/2014/main" id="{579AEB15-6185-E667-AB0B-03EB4DBAE597}"/>
              </a:ext>
            </a:extLst>
          </p:cNvPr>
          <p:cNvSpPr txBox="1">
            <a:spLocks/>
          </p:cNvSpPr>
          <p:nvPr/>
        </p:nvSpPr>
        <p:spPr>
          <a:xfrm>
            <a:off x="511754" y="2408229"/>
            <a:ext cx="2926779" cy="547642"/>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AU" sz="900">
                <a:cs typeface="Segoe UI"/>
              </a:rPr>
              <a:t>Applicant applies for permission online </a:t>
            </a:r>
            <a:br>
              <a:rPr lang="en-AU" sz="900">
                <a:cs typeface="Segoe UI"/>
              </a:rPr>
            </a:br>
            <a:r>
              <a:rPr lang="en-AU" sz="900">
                <a:cs typeface="Segoe UI"/>
              </a:rPr>
              <a:t>(e.g., verifies identity using SV’s Identity Verification Service (IDV), declares suitability to operate) </a:t>
            </a:r>
          </a:p>
        </p:txBody>
      </p:sp>
      <p:sp>
        <p:nvSpPr>
          <p:cNvPr id="480" name="Rectangle 479">
            <a:extLst>
              <a:ext uri="{FF2B5EF4-FFF2-40B4-BE49-F238E27FC236}">
                <a16:creationId xmlns:a16="http://schemas.microsoft.com/office/drawing/2014/main" id="{82671B36-9ACB-E610-DDC1-00866633CF67}"/>
              </a:ext>
            </a:extLst>
          </p:cNvPr>
          <p:cNvSpPr/>
          <p:nvPr/>
        </p:nvSpPr>
        <p:spPr>
          <a:xfrm>
            <a:off x="6638608" y="2408229"/>
            <a:ext cx="2737168" cy="5476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900">
                <a:solidFill>
                  <a:schemeClr val="tx1"/>
                </a:solidFill>
                <a:cs typeface="Segoe UI"/>
              </a:rPr>
              <a:t>The regulator audits samples of registrations to assess integrity of applicants</a:t>
            </a:r>
          </a:p>
        </p:txBody>
      </p:sp>
      <p:sp>
        <p:nvSpPr>
          <p:cNvPr id="2" name="Isosceles Triangle 1">
            <a:extLst>
              <a:ext uri="{FF2B5EF4-FFF2-40B4-BE49-F238E27FC236}">
                <a16:creationId xmlns:a16="http://schemas.microsoft.com/office/drawing/2014/main" id="{3570B16E-8A90-9956-DF3A-11A4FD3A3FA9}"/>
              </a:ext>
            </a:extLst>
          </p:cNvPr>
          <p:cNvSpPr/>
          <p:nvPr/>
        </p:nvSpPr>
        <p:spPr>
          <a:xfrm rot="5400000">
            <a:off x="5451256" y="213228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Arrow: Pentagon 4">
            <a:extLst>
              <a:ext uri="{FF2B5EF4-FFF2-40B4-BE49-F238E27FC236}">
                <a16:creationId xmlns:a16="http://schemas.microsoft.com/office/drawing/2014/main" id="{F09C2546-58F7-47DC-2D29-B404ED7BE0A8}"/>
              </a:ext>
            </a:extLst>
          </p:cNvPr>
          <p:cNvSpPr/>
          <p:nvPr/>
        </p:nvSpPr>
        <p:spPr>
          <a:xfrm>
            <a:off x="4399372" y="2016195"/>
            <a:ext cx="1200428"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a:p>
            <a:r>
              <a:rPr lang="en-AU" sz="900">
                <a:solidFill>
                  <a:schemeClr val="tx2"/>
                </a:solidFill>
                <a:latin typeface="+mj-lt"/>
              </a:rPr>
              <a:t>(Automatic)</a:t>
            </a:r>
          </a:p>
        </p:txBody>
      </p:sp>
      <p:sp>
        <p:nvSpPr>
          <p:cNvPr id="6" name="Isosceles Triangle 5">
            <a:extLst>
              <a:ext uri="{FF2B5EF4-FFF2-40B4-BE49-F238E27FC236}">
                <a16:creationId xmlns:a16="http://schemas.microsoft.com/office/drawing/2014/main" id="{07C0B014-3DB5-AEAC-2C5A-FF9974F926A7}"/>
              </a:ext>
            </a:extLst>
          </p:cNvPr>
          <p:cNvSpPr/>
          <p:nvPr/>
        </p:nvSpPr>
        <p:spPr>
          <a:xfrm rot="5400000">
            <a:off x="5403981" y="214725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 name="Oval 6">
            <a:extLst>
              <a:ext uri="{FF2B5EF4-FFF2-40B4-BE49-F238E27FC236}">
                <a16:creationId xmlns:a16="http://schemas.microsoft.com/office/drawing/2014/main" id="{58B92095-FB45-CF7F-7B13-AEF4C9D24D60}"/>
              </a:ext>
            </a:extLst>
          </p:cNvPr>
          <p:cNvSpPr/>
          <p:nvPr/>
        </p:nvSpPr>
        <p:spPr>
          <a:xfrm>
            <a:off x="4205656" y="2000781"/>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Oval 7">
            <a:extLst>
              <a:ext uri="{FF2B5EF4-FFF2-40B4-BE49-F238E27FC236}">
                <a16:creationId xmlns:a16="http://schemas.microsoft.com/office/drawing/2014/main" id="{B86FCB62-A981-82EE-9C09-A83FA0AA37DF}"/>
              </a:ext>
            </a:extLst>
          </p:cNvPr>
          <p:cNvSpPr/>
          <p:nvPr/>
        </p:nvSpPr>
        <p:spPr>
          <a:xfrm>
            <a:off x="4244739" y="203986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9" name="Group 8">
            <a:extLst>
              <a:ext uri="{FF2B5EF4-FFF2-40B4-BE49-F238E27FC236}">
                <a16:creationId xmlns:a16="http://schemas.microsoft.com/office/drawing/2014/main" id="{281F1DE5-250A-36EE-EAD5-275B666E37E9}"/>
              </a:ext>
            </a:extLst>
          </p:cNvPr>
          <p:cNvGrpSpPr>
            <a:grpSpLocks noChangeAspect="1"/>
          </p:cNvGrpSpPr>
          <p:nvPr/>
        </p:nvGrpSpPr>
        <p:grpSpPr>
          <a:xfrm>
            <a:off x="4323948" y="2096008"/>
            <a:ext cx="162076" cy="200370"/>
            <a:chOff x="5126038" y="3305175"/>
            <a:chExt cx="436562" cy="539750"/>
          </a:xfrm>
          <a:solidFill>
            <a:schemeClr val="tx2"/>
          </a:solidFill>
        </p:grpSpPr>
        <p:sp>
          <p:nvSpPr>
            <p:cNvPr id="10" name="Freeform 34">
              <a:extLst>
                <a:ext uri="{FF2B5EF4-FFF2-40B4-BE49-F238E27FC236}">
                  <a16:creationId xmlns:a16="http://schemas.microsoft.com/office/drawing/2014/main" id="{D1ECBAAA-1BB5-AAE3-1FD2-52198FEFE7B5}"/>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35">
              <a:extLst>
                <a:ext uri="{FF2B5EF4-FFF2-40B4-BE49-F238E27FC236}">
                  <a16:creationId xmlns:a16="http://schemas.microsoft.com/office/drawing/2014/main" id="{51E53C2C-AAD7-1C0C-E1F5-19DD1CC15A5F}"/>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36">
              <a:extLst>
                <a:ext uri="{FF2B5EF4-FFF2-40B4-BE49-F238E27FC236}">
                  <a16:creationId xmlns:a16="http://schemas.microsoft.com/office/drawing/2014/main" id="{12C9940C-5142-6B49-806E-F964EF6DF6B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37">
              <a:extLst>
                <a:ext uri="{FF2B5EF4-FFF2-40B4-BE49-F238E27FC236}">
                  <a16:creationId xmlns:a16="http://schemas.microsoft.com/office/drawing/2014/main" id="{CAC93A0E-F281-A828-A326-41CCA684B0A8}"/>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 name="Freeform 38">
              <a:extLst>
                <a:ext uri="{FF2B5EF4-FFF2-40B4-BE49-F238E27FC236}">
                  <a16:creationId xmlns:a16="http://schemas.microsoft.com/office/drawing/2014/main" id="{C1213448-1717-03B4-F6AA-3A29A8F6515D}"/>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39">
              <a:extLst>
                <a:ext uri="{FF2B5EF4-FFF2-40B4-BE49-F238E27FC236}">
                  <a16:creationId xmlns:a16="http://schemas.microsoft.com/office/drawing/2014/main" id="{1142582F-986D-1C33-D602-FB73ED4F1279}"/>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40">
              <a:extLst>
                <a:ext uri="{FF2B5EF4-FFF2-40B4-BE49-F238E27FC236}">
                  <a16:creationId xmlns:a16="http://schemas.microsoft.com/office/drawing/2014/main" id="{3572FFF3-AC5C-8E81-FDBE-A52ADA43567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9" name="Group 18">
            <a:extLst>
              <a:ext uri="{FF2B5EF4-FFF2-40B4-BE49-F238E27FC236}">
                <a16:creationId xmlns:a16="http://schemas.microsoft.com/office/drawing/2014/main" id="{E9F0156E-35CC-44FA-7668-C59F6A2E030A}"/>
              </a:ext>
            </a:extLst>
          </p:cNvPr>
          <p:cNvGrpSpPr/>
          <p:nvPr/>
        </p:nvGrpSpPr>
        <p:grpSpPr>
          <a:xfrm>
            <a:off x="8716488" y="5668486"/>
            <a:ext cx="1193470" cy="1193469"/>
            <a:chOff x="10069009" y="2893384"/>
            <a:chExt cx="1704975" cy="1704975"/>
          </a:xfrm>
        </p:grpSpPr>
        <p:sp>
          <p:nvSpPr>
            <p:cNvPr id="20" name="Freeform: Shape 19">
              <a:extLst>
                <a:ext uri="{FF2B5EF4-FFF2-40B4-BE49-F238E27FC236}">
                  <a16:creationId xmlns:a16="http://schemas.microsoft.com/office/drawing/2014/main" id="{629E7D38-0F87-219C-30CA-150890862554}"/>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3C2FAE94-69E8-91D5-6739-0D1D01C5876D}"/>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4768E658-1E6A-3E78-076B-27102D50B339}"/>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23" name="TextBox 22">
            <a:extLst>
              <a:ext uri="{FF2B5EF4-FFF2-40B4-BE49-F238E27FC236}">
                <a16:creationId xmlns:a16="http://schemas.microsoft.com/office/drawing/2014/main" id="{33D6A103-D67D-C7DF-1257-916E71A07A89}"/>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11</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31502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D812F5-E39F-78B2-EA35-82B27C035383}"/>
              </a:ext>
            </a:extLst>
          </p:cNvPr>
          <p:cNvSpPr/>
          <p:nvPr/>
        </p:nvSpPr>
        <p:spPr>
          <a:xfrm>
            <a:off x="807167" y="1941009"/>
            <a:ext cx="8568607" cy="4457253"/>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7" name="Rectangle 6">
            <a:extLst>
              <a:ext uri="{FF2B5EF4-FFF2-40B4-BE49-F238E27FC236}">
                <a16:creationId xmlns:a16="http://schemas.microsoft.com/office/drawing/2014/main" id="{9B1F26F5-E109-BAF2-C848-6BA0369AB362}"/>
              </a:ext>
            </a:extLst>
          </p:cNvPr>
          <p:cNvSpPr/>
          <p:nvPr/>
        </p:nvSpPr>
        <p:spPr>
          <a:xfrm>
            <a:off x="807167" y="1139884"/>
            <a:ext cx="8568607"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 name="Rectangle 7">
            <a:extLst>
              <a:ext uri="{FF2B5EF4-FFF2-40B4-BE49-F238E27FC236}">
                <a16:creationId xmlns:a16="http://schemas.microsoft.com/office/drawing/2014/main" id="{31809EA4-C1DC-062A-9347-5BE4A1EE39CD}"/>
              </a:ext>
            </a:extLst>
          </p:cNvPr>
          <p:cNvSpPr/>
          <p:nvPr/>
        </p:nvSpPr>
        <p:spPr>
          <a:xfrm>
            <a:off x="546641" y="1139884"/>
            <a:ext cx="242421" cy="769384"/>
          </a:xfrm>
          <a:prstGeom prst="rect">
            <a:avLst/>
          </a:prstGeom>
          <a:solidFill>
            <a:schemeClr val="tx2">
              <a:alpha val="8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9" name="Rectangle 8">
            <a:extLst>
              <a:ext uri="{FF2B5EF4-FFF2-40B4-BE49-F238E27FC236}">
                <a16:creationId xmlns:a16="http://schemas.microsoft.com/office/drawing/2014/main" id="{0681490A-D0A3-FF39-E39D-FF37A65AF197}"/>
              </a:ext>
            </a:extLst>
          </p:cNvPr>
          <p:cNvSpPr/>
          <p:nvPr/>
        </p:nvSpPr>
        <p:spPr>
          <a:xfrm>
            <a:off x="546642" y="1941010"/>
            <a:ext cx="242421" cy="4457251"/>
          </a:xfrm>
          <a:prstGeom prst="rect">
            <a:avLst/>
          </a:prstGeom>
          <a:solidFill>
            <a:schemeClr val="tx2">
              <a:alpha val="8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aphicFrame>
        <p:nvGraphicFramePr>
          <p:cNvPr id="16" name="Object 15" hidden="1">
            <a:extLst>
              <a:ext uri="{FF2B5EF4-FFF2-40B4-BE49-F238E27FC236}">
                <a16:creationId xmlns:a16="http://schemas.microsoft.com/office/drawing/2014/main" id="{D6CD8DAD-6E2F-C3E6-2AC5-27BEA651C4D8}"/>
              </a:ext>
            </a:extLst>
          </p:cNvPr>
          <p:cNvGraphicFramePr>
            <a:graphicFrameLocks noChangeAspect="1"/>
          </p:cNvGraphicFramePr>
          <p:nvPr>
            <p:custDataLst>
              <p:tags r:id="rId1"/>
            </p:custDataLst>
            <p:extLst>
              <p:ext uri="{D42A27DB-BD31-4B8C-83A1-F6EECF244321}">
                <p14:modId xmlns:p14="http://schemas.microsoft.com/office/powerpoint/2010/main" val="2040161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 name="Object 15" hidden="1">
                        <a:extLst>
                          <a:ext uri="{FF2B5EF4-FFF2-40B4-BE49-F238E27FC236}">
                            <a16:creationId xmlns:a16="http://schemas.microsoft.com/office/drawing/2014/main" id="{D6CD8DAD-6E2F-C3E6-2AC5-27BEA651C4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D547B9FE-3FB6-4022-18AC-B539A53A42FD}"/>
              </a:ext>
            </a:extLst>
          </p:cNvPr>
          <p:cNvCxnSpPr>
            <a:cxnSpLocks/>
          </p:cNvCxnSpPr>
          <p:nvPr/>
        </p:nvCxnSpPr>
        <p:spPr>
          <a:xfrm>
            <a:off x="541338" y="980309"/>
            <a:ext cx="876643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0232EAA-60AD-BA11-BEE9-E0825D8F533B}"/>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12</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99" name="Arrow: Pentagon 98">
            <a:extLst>
              <a:ext uri="{FF2B5EF4-FFF2-40B4-BE49-F238E27FC236}">
                <a16:creationId xmlns:a16="http://schemas.microsoft.com/office/drawing/2014/main" id="{43D7D9E3-B0B5-E193-0A31-519AE9C3C145}"/>
              </a:ext>
            </a:extLst>
          </p:cNvPr>
          <p:cNvSpPr/>
          <p:nvPr/>
        </p:nvSpPr>
        <p:spPr>
          <a:xfrm>
            <a:off x="3825240" y="1289525"/>
            <a:ext cx="5707705"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endParaRPr lang="en-AU" sz="1050">
              <a:solidFill>
                <a:schemeClr val="tx2"/>
              </a:solidFill>
              <a:latin typeface="+mj-lt"/>
            </a:endParaRPr>
          </a:p>
        </p:txBody>
      </p:sp>
      <p:sp>
        <p:nvSpPr>
          <p:cNvPr id="103" name="object 41">
            <a:extLst>
              <a:ext uri="{FF2B5EF4-FFF2-40B4-BE49-F238E27FC236}">
                <a16:creationId xmlns:a16="http://schemas.microsoft.com/office/drawing/2014/main" id="{D7D65FE9-9314-74E5-AF54-4BFA903D9714}"/>
              </a:ext>
            </a:extLst>
          </p:cNvPr>
          <p:cNvSpPr txBox="1"/>
          <p:nvPr/>
        </p:nvSpPr>
        <p:spPr>
          <a:xfrm>
            <a:off x="998046" y="2116899"/>
            <a:ext cx="1313486" cy="3930447"/>
          </a:xfrm>
          <a:prstGeom prst="rect">
            <a:avLst/>
          </a:prstGeom>
          <a:solidFill>
            <a:schemeClr val="bg2"/>
          </a:solidFill>
        </p:spPr>
        <p:txBody>
          <a:bodyPr vert="horz" wrap="square" lIns="36000" tIns="36000" rIns="36000" bIns="36000" rtlCol="0" anchor="b">
            <a:noAutofit/>
          </a:bodyPr>
          <a:lstStyle/>
          <a:p>
            <a:pPr algn="ctr"/>
            <a:endParaRPr lang="en-AU" sz="900">
              <a:cs typeface="Times New Roman"/>
            </a:endParaRPr>
          </a:p>
          <a:p>
            <a:pPr marL="12700" algn="ctr"/>
            <a:r>
              <a:rPr lang="en-AU" sz="900">
                <a:solidFill>
                  <a:srgbClr val="1A1A1A"/>
                </a:solidFill>
                <a:cs typeface="Open Sans"/>
              </a:rPr>
              <a:t>Information</a:t>
            </a:r>
            <a:r>
              <a:rPr lang="en-AU" sz="900" spc="185">
                <a:solidFill>
                  <a:srgbClr val="1A1A1A"/>
                </a:solidFill>
                <a:cs typeface="Open Sans"/>
              </a:rPr>
              <a:t> </a:t>
            </a:r>
            <a:r>
              <a:rPr lang="en-AU" sz="900" spc="-10">
                <a:solidFill>
                  <a:srgbClr val="1A1A1A"/>
                </a:solidFill>
                <a:cs typeface="Open Sans"/>
              </a:rPr>
              <a:t>Environment</a:t>
            </a:r>
            <a:endParaRPr lang="en-AU" sz="900">
              <a:cs typeface="Open Sans"/>
            </a:endParaRPr>
          </a:p>
        </p:txBody>
      </p:sp>
      <p:sp>
        <p:nvSpPr>
          <p:cNvPr id="110" name="Isosceles Triangle 109">
            <a:extLst>
              <a:ext uri="{FF2B5EF4-FFF2-40B4-BE49-F238E27FC236}">
                <a16:creationId xmlns:a16="http://schemas.microsoft.com/office/drawing/2014/main" id="{276BAF6B-FA3F-BE28-1D63-BA4C1B7F6016}"/>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1" name="Arrow: Pentagon 110">
            <a:extLst>
              <a:ext uri="{FF2B5EF4-FFF2-40B4-BE49-F238E27FC236}">
                <a16:creationId xmlns:a16="http://schemas.microsoft.com/office/drawing/2014/main" id="{12D3243F-A114-D753-ACFB-1F05C002D612}"/>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112" name="Oval 111">
            <a:extLst>
              <a:ext uri="{FF2B5EF4-FFF2-40B4-BE49-F238E27FC236}">
                <a16:creationId xmlns:a16="http://schemas.microsoft.com/office/drawing/2014/main" id="{3BA436A7-8AEC-B431-CFA1-20A4108726BD}"/>
              </a:ext>
            </a:extLst>
          </p:cNvPr>
          <p:cNvSpPr/>
          <p:nvPr/>
        </p:nvSpPr>
        <p:spPr>
          <a:xfrm>
            <a:off x="935498" y="1280444"/>
            <a:ext cx="466980" cy="466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3" name="Oval 112">
            <a:extLst>
              <a:ext uri="{FF2B5EF4-FFF2-40B4-BE49-F238E27FC236}">
                <a16:creationId xmlns:a16="http://schemas.microsoft.com/office/drawing/2014/main" id="{B77184B0-37C9-B4CA-98C8-37AACE8B7995}"/>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4" name="Isosceles Triangle 113">
            <a:extLst>
              <a:ext uri="{FF2B5EF4-FFF2-40B4-BE49-F238E27FC236}">
                <a16:creationId xmlns:a16="http://schemas.microsoft.com/office/drawing/2014/main" id="{56690020-AE29-B0A9-9497-4238B8AAF63E}"/>
              </a:ext>
            </a:extLst>
          </p:cNvPr>
          <p:cNvSpPr/>
          <p:nvPr/>
        </p:nvSpPr>
        <p:spPr>
          <a:xfrm rot="5400000">
            <a:off x="2252297"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5" name="Group 5">
            <a:extLst>
              <a:ext uri="{FF2B5EF4-FFF2-40B4-BE49-F238E27FC236}">
                <a16:creationId xmlns:a16="http://schemas.microsoft.com/office/drawing/2014/main" id="{377A8FF4-A2F8-8135-5478-703DD16E51E0}"/>
              </a:ext>
            </a:extLst>
          </p:cNvPr>
          <p:cNvGrpSpPr>
            <a:grpSpLocks noChangeAspect="1"/>
          </p:cNvGrpSpPr>
          <p:nvPr/>
        </p:nvGrpSpPr>
        <p:grpSpPr bwMode="auto">
          <a:xfrm>
            <a:off x="1039778" y="1379995"/>
            <a:ext cx="259613" cy="258086"/>
            <a:chOff x="3163" y="2182"/>
            <a:chExt cx="340" cy="338"/>
          </a:xfrm>
          <a:solidFill>
            <a:schemeClr val="tx2"/>
          </a:solidFill>
        </p:grpSpPr>
        <p:sp>
          <p:nvSpPr>
            <p:cNvPr id="116" name="Freeform 6">
              <a:extLst>
                <a:ext uri="{FF2B5EF4-FFF2-40B4-BE49-F238E27FC236}">
                  <a16:creationId xmlns:a16="http://schemas.microsoft.com/office/drawing/2014/main" id="{689D77D3-6F35-4001-6130-9BC34CD92F03}"/>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7" name="Freeform 7">
              <a:extLst>
                <a:ext uri="{FF2B5EF4-FFF2-40B4-BE49-F238E27FC236}">
                  <a16:creationId xmlns:a16="http://schemas.microsoft.com/office/drawing/2014/main" id="{1076E321-4D46-BDE4-A1A6-3A8686A143E4}"/>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8" name="Freeform 8">
              <a:extLst>
                <a:ext uri="{FF2B5EF4-FFF2-40B4-BE49-F238E27FC236}">
                  <a16:creationId xmlns:a16="http://schemas.microsoft.com/office/drawing/2014/main" id="{E064C55B-A209-DD77-6ED4-558DDFEA8A3A}"/>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19" name="Isosceles Triangle 118">
            <a:extLst>
              <a:ext uri="{FF2B5EF4-FFF2-40B4-BE49-F238E27FC236}">
                <a16:creationId xmlns:a16="http://schemas.microsoft.com/office/drawing/2014/main" id="{C7D357CA-6604-EA35-7245-A1505CFDFC48}"/>
              </a:ext>
            </a:extLst>
          </p:cNvPr>
          <p:cNvSpPr/>
          <p:nvPr/>
        </p:nvSpPr>
        <p:spPr>
          <a:xfrm rot="5400000">
            <a:off x="4071713"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0" name="Arrow: Pentagon 119">
            <a:extLst>
              <a:ext uri="{FF2B5EF4-FFF2-40B4-BE49-F238E27FC236}">
                <a16:creationId xmlns:a16="http://schemas.microsoft.com/office/drawing/2014/main" id="{F34C6E0B-5651-1FC7-7E88-AA5ADCC8FA32}"/>
              </a:ext>
            </a:extLst>
          </p:cNvPr>
          <p:cNvSpPr/>
          <p:nvPr/>
        </p:nvSpPr>
        <p:spPr>
          <a:xfrm>
            <a:off x="2913955"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121" name="Isosceles Triangle 120">
            <a:extLst>
              <a:ext uri="{FF2B5EF4-FFF2-40B4-BE49-F238E27FC236}">
                <a16:creationId xmlns:a16="http://schemas.microsoft.com/office/drawing/2014/main" id="{09580232-6AAA-52D3-8BF3-E95A3CF698CA}"/>
              </a:ext>
            </a:extLst>
          </p:cNvPr>
          <p:cNvSpPr/>
          <p:nvPr/>
        </p:nvSpPr>
        <p:spPr>
          <a:xfrm rot="5400000">
            <a:off x="4007465"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22" name="Group 121">
            <a:extLst>
              <a:ext uri="{FF2B5EF4-FFF2-40B4-BE49-F238E27FC236}">
                <a16:creationId xmlns:a16="http://schemas.microsoft.com/office/drawing/2014/main" id="{21B4A75B-17EE-1CF9-8BD6-51DBB8A3B19A}"/>
              </a:ext>
            </a:extLst>
          </p:cNvPr>
          <p:cNvGrpSpPr/>
          <p:nvPr/>
        </p:nvGrpSpPr>
        <p:grpSpPr>
          <a:xfrm>
            <a:off x="2687159" y="1280444"/>
            <a:ext cx="466980" cy="466980"/>
            <a:chOff x="722538" y="2874633"/>
            <a:chExt cx="360000" cy="360000"/>
          </a:xfrm>
        </p:grpSpPr>
        <p:sp>
          <p:nvSpPr>
            <p:cNvPr id="123" name="Oval 122">
              <a:extLst>
                <a:ext uri="{FF2B5EF4-FFF2-40B4-BE49-F238E27FC236}">
                  <a16:creationId xmlns:a16="http://schemas.microsoft.com/office/drawing/2014/main" id="{483D4790-A352-B5B2-AA08-7613F75E13E3}"/>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4" name="Oval 123">
              <a:extLst>
                <a:ext uri="{FF2B5EF4-FFF2-40B4-BE49-F238E27FC236}">
                  <a16:creationId xmlns:a16="http://schemas.microsoft.com/office/drawing/2014/main" id="{7B6203FA-95D1-7B51-ED2A-49CA5A717D3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25" name="Group 124">
            <a:extLst>
              <a:ext uri="{FF2B5EF4-FFF2-40B4-BE49-F238E27FC236}">
                <a16:creationId xmlns:a16="http://schemas.microsoft.com/office/drawing/2014/main" id="{A1755BF4-1912-F226-2176-3B580B257449}"/>
              </a:ext>
            </a:extLst>
          </p:cNvPr>
          <p:cNvGrpSpPr>
            <a:grpSpLocks noChangeAspect="1"/>
          </p:cNvGrpSpPr>
          <p:nvPr/>
        </p:nvGrpSpPr>
        <p:grpSpPr>
          <a:xfrm>
            <a:off x="2803296" y="1404890"/>
            <a:ext cx="227370" cy="214294"/>
            <a:chOff x="9502776" y="4360863"/>
            <a:chExt cx="496888" cy="468313"/>
          </a:xfrm>
          <a:solidFill>
            <a:schemeClr val="tx2"/>
          </a:solidFill>
        </p:grpSpPr>
        <p:sp>
          <p:nvSpPr>
            <p:cNvPr id="126" name="Freeform 6">
              <a:extLst>
                <a:ext uri="{FF2B5EF4-FFF2-40B4-BE49-F238E27FC236}">
                  <a16:creationId xmlns:a16="http://schemas.microsoft.com/office/drawing/2014/main" id="{44477C4E-1DFD-428C-ABE9-9134C7B1810A}"/>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7" name="Freeform 7">
              <a:extLst>
                <a:ext uri="{FF2B5EF4-FFF2-40B4-BE49-F238E27FC236}">
                  <a16:creationId xmlns:a16="http://schemas.microsoft.com/office/drawing/2014/main" id="{1BDED2CC-6021-D18E-8F42-1D2326D82406}"/>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8" name="Freeform 8">
              <a:extLst>
                <a:ext uri="{FF2B5EF4-FFF2-40B4-BE49-F238E27FC236}">
                  <a16:creationId xmlns:a16="http://schemas.microsoft.com/office/drawing/2014/main" id="{B5161D78-8F41-07DE-6446-D2495906EE98}"/>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9">
              <a:extLst>
                <a:ext uri="{FF2B5EF4-FFF2-40B4-BE49-F238E27FC236}">
                  <a16:creationId xmlns:a16="http://schemas.microsoft.com/office/drawing/2014/main" id="{B5A3BBC5-A0DE-2F89-3284-F59011A1E130}"/>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0" name="Freeform 10">
              <a:extLst>
                <a:ext uri="{FF2B5EF4-FFF2-40B4-BE49-F238E27FC236}">
                  <a16:creationId xmlns:a16="http://schemas.microsoft.com/office/drawing/2014/main" id="{27403C19-B27B-9810-E204-15AA1E18CF7F}"/>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1" name="Freeform 11">
              <a:extLst>
                <a:ext uri="{FF2B5EF4-FFF2-40B4-BE49-F238E27FC236}">
                  <a16:creationId xmlns:a16="http://schemas.microsoft.com/office/drawing/2014/main" id="{6FCA898C-5B61-7190-217D-EA41C46FC6FB}"/>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Freeform 12">
              <a:extLst>
                <a:ext uri="{FF2B5EF4-FFF2-40B4-BE49-F238E27FC236}">
                  <a16:creationId xmlns:a16="http://schemas.microsoft.com/office/drawing/2014/main" id="{19397736-227B-C424-9D0F-E5BA94F87F74}"/>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3" name="object 108">
            <a:extLst>
              <a:ext uri="{FF2B5EF4-FFF2-40B4-BE49-F238E27FC236}">
                <a16:creationId xmlns:a16="http://schemas.microsoft.com/office/drawing/2014/main" id="{A12442BA-20F1-C8F2-59A3-820FC01C54BE}"/>
              </a:ext>
            </a:extLst>
          </p:cNvPr>
          <p:cNvSpPr txBox="1"/>
          <p:nvPr/>
        </p:nvSpPr>
        <p:spPr>
          <a:xfrm>
            <a:off x="1078269" y="3156523"/>
            <a:ext cx="1152882" cy="1206601"/>
          </a:xfrm>
          <a:prstGeom prst="rect">
            <a:avLst/>
          </a:prstGeom>
          <a:solidFill>
            <a:schemeClr val="bg1"/>
          </a:solidFill>
          <a:ln>
            <a:solidFill>
              <a:schemeClr val="accent3"/>
            </a:solidFill>
          </a:ln>
        </p:spPr>
        <p:txBody>
          <a:bodyPr vert="horz" wrap="square" lIns="36000" tIns="36000" rIns="36000" bIns="36000" rtlCol="0" anchor="ctr">
            <a:noAutofit/>
          </a:bodyPr>
          <a:lstStyle/>
          <a:p>
            <a:pPr marL="762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Applicants and permission holders access useful information to understand which permissions to apply for and how to apply</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134" name="object 112">
            <a:extLst>
              <a:ext uri="{FF2B5EF4-FFF2-40B4-BE49-F238E27FC236}">
                <a16:creationId xmlns:a16="http://schemas.microsoft.com/office/drawing/2014/main" id="{E767E26C-8E90-A46C-67F3-21ED996F9764}"/>
              </a:ext>
            </a:extLst>
          </p:cNvPr>
          <p:cNvSpPr txBox="1"/>
          <p:nvPr/>
        </p:nvSpPr>
        <p:spPr>
          <a:xfrm>
            <a:off x="1078269" y="2226681"/>
            <a:ext cx="1152882" cy="836891"/>
          </a:xfrm>
          <a:prstGeom prst="rect">
            <a:avLst/>
          </a:prstGeom>
          <a:solidFill>
            <a:schemeClr val="bg1"/>
          </a:solidFill>
          <a:ln>
            <a:solidFill>
              <a:schemeClr val="accent3"/>
            </a:solidFill>
          </a:ln>
        </p:spPr>
        <p:txBody>
          <a:bodyPr vert="horz" wrap="square" lIns="36000" tIns="36000" rIns="36000" bIns="36000" rtlCol="0" anchor="ctr">
            <a:noAutofit/>
          </a:bodyPr>
          <a:lstStyle/>
          <a:p>
            <a:pPr marL="12700" marR="5080" algn="ctr"/>
            <a:r>
              <a:rPr lang="en-AU" sz="900">
                <a:solidFill>
                  <a:srgbClr val="1A1A1A"/>
                </a:solidFill>
                <a:cs typeface="Open Sans"/>
              </a:rPr>
              <a:t>Regulators publish clear guidance and information for applicants and permission holders</a:t>
            </a:r>
          </a:p>
        </p:txBody>
      </p:sp>
      <p:sp>
        <p:nvSpPr>
          <p:cNvPr id="135" name="object 83">
            <a:extLst>
              <a:ext uri="{FF2B5EF4-FFF2-40B4-BE49-F238E27FC236}">
                <a16:creationId xmlns:a16="http://schemas.microsoft.com/office/drawing/2014/main" id="{ED42D8E1-F651-D3D4-52EB-12F0DEE499E8}"/>
              </a:ext>
            </a:extLst>
          </p:cNvPr>
          <p:cNvSpPr txBox="1"/>
          <p:nvPr/>
        </p:nvSpPr>
        <p:spPr>
          <a:xfrm>
            <a:off x="2687159" y="3501565"/>
            <a:ext cx="89989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6510" marR="8890" indent="5715" algn="ctr">
              <a:lnSpc>
                <a:spcPct val="90000"/>
              </a:lnSpc>
            </a:pPr>
            <a:r>
              <a:rPr lang="en-AU" sz="900" spc="-10">
                <a:solidFill>
                  <a:srgbClr val="1A1A1A"/>
                </a:solidFill>
                <a:latin typeface="+mj-lt"/>
                <a:cs typeface="Open Sans"/>
              </a:rPr>
              <a:t>Applicant</a:t>
            </a:r>
            <a:r>
              <a:rPr lang="en-AU" sz="900" spc="500">
                <a:solidFill>
                  <a:srgbClr val="1A1A1A"/>
                </a:solidFill>
                <a:latin typeface="+mj-lt"/>
                <a:cs typeface="Open Sans"/>
              </a:rPr>
              <a:t> </a:t>
            </a:r>
            <a:r>
              <a:rPr lang="en-AU" sz="900" spc="-10">
                <a:solidFill>
                  <a:srgbClr val="1A1A1A"/>
                </a:solidFill>
                <a:latin typeface="+mj-lt"/>
                <a:cs typeface="Open Sans"/>
              </a:rPr>
              <a:t>Information</a:t>
            </a:r>
            <a:endParaRPr lang="en-AU" sz="900">
              <a:latin typeface="+mj-lt"/>
              <a:cs typeface="Open Sans"/>
            </a:endParaRPr>
          </a:p>
        </p:txBody>
      </p:sp>
      <p:sp>
        <p:nvSpPr>
          <p:cNvPr id="136" name="object 97">
            <a:extLst>
              <a:ext uri="{FF2B5EF4-FFF2-40B4-BE49-F238E27FC236}">
                <a16:creationId xmlns:a16="http://schemas.microsoft.com/office/drawing/2014/main" id="{FF67CE7E-4FF3-43C9-4824-6A37EE987A34}"/>
              </a:ext>
            </a:extLst>
          </p:cNvPr>
          <p:cNvSpPr txBox="1"/>
          <p:nvPr/>
        </p:nvSpPr>
        <p:spPr>
          <a:xfrm>
            <a:off x="3643604" y="3501565"/>
            <a:ext cx="89989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27305" algn="ctr">
              <a:lnSpc>
                <a:spcPct val="90000"/>
              </a:lnSpc>
            </a:pPr>
            <a:r>
              <a:rPr lang="en-AU" sz="900" spc="-10">
                <a:solidFill>
                  <a:srgbClr val="1A1A1A"/>
                </a:solidFill>
                <a:latin typeface="+mj-lt"/>
                <a:cs typeface="Open Sans"/>
              </a:rPr>
              <a:t>Identity Verification</a:t>
            </a:r>
            <a:endParaRPr lang="en-AU" sz="900">
              <a:latin typeface="+mj-lt"/>
              <a:cs typeface="Open Sans"/>
            </a:endParaRPr>
          </a:p>
        </p:txBody>
      </p:sp>
      <p:sp>
        <p:nvSpPr>
          <p:cNvPr id="137" name="object 103">
            <a:extLst>
              <a:ext uri="{FF2B5EF4-FFF2-40B4-BE49-F238E27FC236}">
                <a16:creationId xmlns:a16="http://schemas.microsoft.com/office/drawing/2014/main" id="{F12F63B0-509B-2DA5-C0A1-C4A6972BE69F}"/>
              </a:ext>
            </a:extLst>
          </p:cNvPr>
          <p:cNvSpPr txBox="1"/>
          <p:nvPr/>
        </p:nvSpPr>
        <p:spPr>
          <a:xfrm>
            <a:off x="4602942" y="3501565"/>
            <a:ext cx="89989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23495" indent="-19685" algn="ctr">
              <a:lnSpc>
                <a:spcPct val="90000"/>
              </a:lnSpc>
            </a:pPr>
            <a:r>
              <a:rPr lang="en-AU" sz="900">
                <a:solidFill>
                  <a:srgbClr val="1A1A1A"/>
                </a:solidFill>
                <a:latin typeface="+mj-lt"/>
                <a:cs typeface="Open Sans"/>
              </a:rPr>
              <a:t>Suitability</a:t>
            </a:r>
            <a:r>
              <a:rPr lang="en-AU" sz="900" spc="155">
                <a:solidFill>
                  <a:srgbClr val="1A1A1A"/>
                </a:solidFill>
                <a:latin typeface="+mj-lt"/>
                <a:cs typeface="Open Sans"/>
              </a:rPr>
              <a:t> </a:t>
            </a:r>
            <a:r>
              <a:rPr lang="en-AU" sz="900" spc="-10">
                <a:solidFill>
                  <a:srgbClr val="1A1A1A"/>
                </a:solidFill>
                <a:latin typeface="+mj-lt"/>
                <a:cs typeface="Open Sans"/>
              </a:rPr>
              <a:t>Details</a:t>
            </a:r>
            <a:r>
              <a:rPr lang="en-AU" sz="900" spc="500">
                <a:solidFill>
                  <a:srgbClr val="1A1A1A"/>
                </a:solidFill>
                <a:latin typeface="+mj-lt"/>
                <a:cs typeface="Open Sans"/>
              </a:rPr>
              <a:t> </a:t>
            </a:r>
            <a:endParaRPr lang="en-AU" sz="900">
              <a:latin typeface="+mj-lt"/>
              <a:cs typeface="Open Sans"/>
            </a:endParaRPr>
          </a:p>
        </p:txBody>
      </p:sp>
      <p:sp>
        <p:nvSpPr>
          <p:cNvPr id="138" name="object 161">
            <a:extLst>
              <a:ext uri="{FF2B5EF4-FFF2-40B4-BE49-F238E27FC236}">
                <a16:creationId xmlns:a16="http://schemas.microsoft.com/office/drawing/2014/main" id="{8BCA15D9-FBD4-ECE7-6C69-6FE6339FDC2E}"/>
              </a:ext>
            </a:extLst>
          </p:cNvPr>
          <p:cNvSpPr txBox="1"/>
          <p:nvPr/>
        </p:nvSpPr>
        <p:spPr>
          <a:xfrm>
            <a:off x="2687159" y="3344187"/>
            <a:ext cx="899895"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139" name="object 182">
            <a:extLst>
              <a:ext uri="{FF2B5EF4-FFF2-40B4-BE49-F238E27FC236}">
                <a16:creationId xmlns:a16="http://schemas.microsoft.com/office/drawing/2014/main" id="{5AF5B575-502E-CEAB-1C3B-5C6B2C4E1FE3}"/>
              </a:ext>
            </a:extLst>
          </p:cNvPr>
          <p:cNvSpPr txBox="1"/>
          <p:nvPr/>
        </p:nvSpPr>
        <p:spPr>
          <a:xfrm>
            <a:off x="3643604" y="3344187"/>
            <a:ext cx="899895"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140" name="object 183">
            <a:extLst>
              <a:ext uri="{FF2B5EF4-FFF2-40B4-BE49-F238E27FC236}">
                <a16:creationId xmlns:a16="http://schemas.microsoft.com/office/drawing/2014/main" id="{576266F5-9CCB-EB25-DAA5-64F78DBD2845}"/>
              </a:ext>
            </a:extLst>
          </p:cNvPr>
          <p:cNvSpPr txBox="1"/>
          <p:nvPr/>
        </p:nvSpPr>
        <p:spPr>
          <a:xfrm>
            <a:off x="4602942" y="3344187"/>
            <a:ext cx="899895"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141" name="object 81">
            <a:extLst>
              <a:ext uri="{FF2B5EF4-FFF2-40B4-BE49-F238E27FC236}">
                <a16:creationId xmlns:a16="http://schemas.microsoft.com/office/drawing/2014/main" id="{E533B827-84A6-BEE8-CE6B-70B8D9E21F31}"/>
              </a:ext>
            </a:extLst>
          </p:cNvPr>
          <p:cNvSpPr txBox="1"/>
          <p:nvPr/>
        </p:nvSpPr>
        <p:spPr>
          <a:xfrm>
            <a:off x="5658039" y="2122023"/>
            <a:ext cx="1133593" cy="3925323"/>
          </a:xfrm>
          <a:prstGeom prst="rect">
            <a:avLst/>
          </a:prstGeom>
          <a:solidFill>
            <a:schemeClr val="bg1"/>
          </a:solidFill>
          <a:ln>
            <a:noFill/>
          </a:ln>
        </p:spPr>
        <p:txBody>
          <a:bodyPr vert="horz" wrap="square" lIns="36000" tIns="36000" rIns="36000" bIns="36000" rtlCol="0" anchor="b">
            <a:noAutofit/>
          </a:bodyPr>
          <a:lstStyle/>
          <a:p>
            <a:pPr algn="ctr">
              <a:lnSpc>
                <a:spcPct val="90000"/>
              </a:lnSpc>
            </a:pPr>
            <a:endParaRPr lang="en-AU" sz="900">
              <a:latin typeface="+mj-lt"/>
              <a:cs typeface="Times New Roman"/>
            </a:endParaRPr>
          </a:p>
          <a:p>
            <a:pPr marL="12700" algn="ctr">
              <a:lnSpc>
                <a:spcPct val="90000"/>
              </a:lnSpc>
            </a:pPr>
            <a:r>
              <a:rPr lang="en-AU" sz="900">
                <a:solidFill>
                  <a:srgbClr val="1A1A1A"/>
                </a:solidFill>
                <a:latin typeface="+mj-lt"/>
                <a:cs typeface="Open Sans"/>
              </a:rPr>
              <a:t>Permission Information</a:t>
            </a:r>
          </a:p>
        </p:txBody>
      </p:sp>
      <p:sp>
        <p:nvSpPr>
          <p:cNvPr id="142" name="object 183">
            <a:extLst>
              <a:ext uri="{FF2B5EF4-FFF2-40B4-BE49-F238E27FC236}">
                <a16:creationId xmlns:a16="http://schemas.microsoft.com/office/drawing/2014/main" id="{269B4DB3-D322-DAAA-87A4-1F7ADF5E5C65}"/>
              </a:ext>
            </a:extLst>
          </p:cNvPr>
          <p:cNvSpPr txBox="1"/>
          <p:nvPr/>
        </p:nvSpPr>
        <p:spPr>
          <a:xfrm>
            <a:off x="5658039" y="2122024"/>
            <a:ext cx="1133593" cy="172867"/>
          </a:xfrm>
          <a:prstGeom prst="rect">
            <a:avLst/>
          </a:prstGeom>
          <a:solidFill>
            <a:schemeClr val="tx2"/>
          </a:solidFill>
          <a:ln>
            <a:solidFill>
              <a:schemeClr val="tx2"/>
            </a:solidFill>
          </a:ln>
        </p:spPr>
        <p:txBody>
          <a:bodyPr vert="horz" wrap="square" lIns="36000" tIns="36000" rIns="3600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143" name="object 87">
            <a:extLst>
              <a:ext uri="{FF2B5EF4-FFF2-40B4-BE49-F238E27FC236}">
                <a16:creationId xmlns:a16="http://schemas.microsoft.com/office/drawing/2014/main" id="{D0F83D14-4369-B3C0-CA61-53B2510B07A1}"/>
              </a:ext>
            </a:extLst>
          </p:cNvPr>
          <p:cNvSpPr txBox="1"/>
          <p:nvPr/>
        </p:nvSpPr>
        <p:spPr>
          <a:xfrm>
            <a:off x="5797313" y="3420099"/>
            <a:ext cx="85504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5875" marR="8255" indent="6350" algn="ctr">
              <a:lnSpc>
                <a:spcPct val="90000"/>
              </a:lnSpc>
            </a:pPr>
            <a:r>
              <a:rPr lang="en-AU" sz="900" spc="-10">
                <a:solidFill>
                  <a:srgbClr val="1A1A1A"/>
                </a:solidFill>
                <a:latin typeface="+mj-lt"/>
                <a:cs typeface="Open Sans"/>
              </a:rPr>
              <a:t>Premises</a:t>
            </a:r>
            <a:r>
              <a:rPr lang="en-AU" sz="900" spc="500">
                <a:solidFill>
                  <a:srgbClr val="1A1A1A"/>
                </a:solidFill>
                <a:latin typeface="+mj-lt"/>
                <a:cs typeface="Open Sans"/>
              </a:rPr>
              <a:t> </a:t>
            </a:r>
            <a:r>
              <a:rPr lang="en-AU" sz="900" spc="-10">
                <a:solidFill>
                  <a:srgbClr val="1A1A1A"/>
                </a:solidFill>
                <a:latin typeface="+mj-lt"/>
                <a:cs typeface="Open Sans"/>
              </a:rPr>
              <a:t>Information</a:t>
            </a:r>
            <a:endParaRPr lang="en-AU" sz="900">
              <a:latin typeface="+mj-lt"/>
              <a:cs typeface="Open Sans"/>
            </a:endParaRPr>
          </a:p>
        </p:txBody>
      </p:sp>
      <p:sp>
        <p:nvSpPr>
          <p:cNvPr id="144" name="object 91">
            <a:extLst>
              <a:ext uri="{FF2B5EF4-FFF2-40B4-BE49-F238E27FC236}">
                <a16:creationId xmlns:a16="http://schemas.microsoft.com/office/drawing/2014/main" id="{EA300906-80A0-8563-F0B6-106290285EEC}"/>
              </a:ext>
            </a:extLst>
          </p:cNvPr>
          <p:cNvSpPr txBox="1"/>
          <p:nvPr/>
        </p:nvSpPr>
        <p:spPr>
          <a:xfrm>
            <a:off x="5797313" y="2444805"/>
            <a:ext cx="85504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5875" marR="5080" indent="-3175" algn="ctr">
              <a:lnSpc>
                <a:spcPct val="90000"/>
              </a:lnSpc>
            </a:pPr>
            <a:r>
              <a:rPr lang="en-AU" sz="900" spc="-10">
                <a:solidFill>
                  <a:srgbClr val="1A1A1A"/>
                </a:solidFill>
                <a:latin typeface="+mj-lt"/>
                <a:cs typeface="Open Sans"/>
              </a:rPr>
              <a:t>Occupational</a:t>
            </a:r>
            <a:r>
              <a:rPr lang="en-AU" sz="900" spc="500">
                <a:solidFill>
                  <a:srgbClr val="1A1A1A"/>
                </a:solidFill>
                <a:latin typeface="+mj-lt"/>
                <a:cs typeface="Open Sans"/>
              </a:rPr>
              <a:t> </a:t>
            </a:r>
            <a:r>
              <a:rPr lang="en-AU" sz="900" spc="-10">
                <a:solidFill>
                  <a:srgbClr val="1A1A1A"/>
                </a:solidFill>
                <a:latin typeface="+mj-lt"/>
                <a:cs typeface="Open Sans"/>
              </a:rPr>
              <a:t>Information</a:t>
            </a:r>
            <a:endParaRPr lang="en-AU" sz="900">
              <a:latin typeface="+mj-lt"/>
              <a:cs typeface="Open Sans"/>
            </a:endParaRPr>
          </a:p>
        </p:txBody>
      </p:sp>
      <p:sp>
        <p:nvSpPr>
          <p:cNvPr id="145" name="object 95">
            <a:extLst>
              <a:ext uri="{FF2B5EF4-FFF2-40B4-BE49-F238E27FC236}">
                <a16:creationId xmlns:a16="http://schemas.microsoft.com/office/drawing/2014/main" id="{34215CE4-F106-7252-AFDE-AEC6955DAF4E}"/>
              </a:ext>
            </a:extLst>
          </p:cNvPr>
          <p:cNvSpPr txBox="1"/>
          <p:nvPr/>
        </p:nvSpPr>
        <p:spPr>
          <a:xfrm>
            <a:off x="5797313" y="2932452"/>
            <a:ext cx="85504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5875" marR="8255" indent="6985" algn="ctr">
              <a:lnSpc>
                <a:spcPct val="90000"/>
              </a:lnSpc>
            </a:pPr>
            <a:r>
              <a:rPr lang="en-AU" sz="900" spc="-10">
                <a:solidFill>
                  <a:srgbClr val="1A1A1A"/>
                </a:solidFill>
                <a:latin typeface="+mj-lt"/>
                <a:cs typeface="Open Sans"/>
              </a:rPr>
              <a:t>Business</a:t>
            </a:r>
            <a:r>
              <a:rPr lang="en-AU" sz="900" spc="500">
                <a:solidFill>
                  <a:srgbClr val="1A1A1A"/>
                </a:solidFill>
                <a:latin typeface="+mj-lt"/>
                <a:cs typeface="Open Sans"/>
              </a:rPr>
              <a:t> </a:t>
            </a:r>
            <a:r>
              <a:rPr lang="en-AU" sz="900" spc="-10">
                <a:solidFill>
                  <a:srgbClr val="1A1A1A"/>
                </a:solidFill>
                <a:latin typeface="+mj-lt"/>
                <a:cs typeface="Open Sans"/>
              </a:rPr>
              <a:t>Information</a:t>
            </a:r>
            <a:endParaRPr lang="en-AU" sz="900">
              <a:latin typeface="+mj-lt"/>
              <a:cs typeface="Open Sans"/>
            </a:endParaRPr>
          </a:p>
        </p:txBody>
      </p:sp>
      <p:sp>
        <p:nvSpPr>
          <p:cNvPr id="146" name="object 101">
            <a:extLst>
              <a:ext uri="{FF2B5EF4-FFF2-40B4-BE49-F238E27FC236}">
                <a16:creationId xmlns:a16="http://schemas.microsoft.com/office/drawing/2014/main" id="{B039F25A-FE7C-1BEF-87BF-B2940A541372}"/>
              </a:ext>
            </a:extLst>
          </p:cNvPr>
          <p:cNvSpPr txBox="1"/>
          <p:nvPr/>
        </p:nvSpPr>
        <p:spPr>
          <a:xfrm>
            <a:off x="5797313" y="4883040"/>
            <a:ext cx="855045"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5875" marR="8255" indent="11430" algn="ctr">
              <a:lnSpc>
                <a:spcPct val="90000"/>
              </a:lnSpc>
            </a:pPr>
            <a:r>
              <a:rPr lang="en-AU" sz="900" spc="-10">
                <a:solidFill>
                  <a:srgbClr val="1A1A1A"/>
                </a:solidFill>
                <a:latin typeface="+mj-lt"/>
                <a:cs typeface="Open Sans"/>
              </a:rPr>
              <a:t>Mutual</a:t>
            </a:r>
            <a:r>
              <a:rPr lang="en-AU" sz="900" spc="500">
                <a:solidFill>
                  <a:srgbClr val="1A1A1A"/>
                </a:solidFill>
                <a:latin typeface="+mj-lt"/>
                <a:cs typeface="Open Sans"/>
              </a:rPr>
              <a:t> </a:t>
            </a:r>
            <a:r>
              <a:rPr lang="en-AU" sz="900" spc="-10">
                <a:solidFill>
                  <a:srgbClr val="1A1A1A"/>
                </a:solidFill>
                <a:latin typeface="+mj-lt"/>
                <a:cs typeface="Open Sans"/>
              </a:rPr>
              <a:t>R</a:t>
            </a:r>
            <a:r>
              <a:rPr lang="en-AU" sz="900" spc="-10" err="1">
                <a:solidFill>
                  <a:srgbClr val="1A1A1A"/>
                </a:solidFill>
                <a:latin typeface="+mj-lt"/>
                <a:cs typeface="Open Sans"/>
              </a:rPr>
              <a:t>ecognition</a:t>
            </a:r>
            <a:r>
              <a:rPr lang="en-AU" sz="900" spc="500">
                <a:solidFill>
                  <a:srgbClr val="1A1A1A"/>
                </a:solidFill>
                <a:latin typeface="+mj-lt"/>
                <a:cs typeface="Open Sans"/>
              </a:rPr>
              <a:t> </a:t>
            </a:r>
            <a:r>
              <a:rPr lang="en-AU" sz="900" spc="-10">
                <a:solidFill>
                  <a:srgbClr val="1A1A1A"/>
                </a:solidFill>
                <a:latin typeface="+mj-lt"/>
                <a:cs typeface="Open Sans"/>
              </a:rPr>
              <a:t>I</a:t>
            </a:r>
            <a:r>
              <a:rPr lang="en-AU" sz="900" spc="-10" err="1">
                <a:solidFill>
                  <a:srgbClr val="1A1A1A"/>
                </a:solidFill>
                <a:latin typeface="+mj-lt"/>
                <a:cs typeface="Open Sans"/>
              </a:rPr>
              <a:t>nformation</a:t>
            </a:r>
            <a:endParaRPr lang="en-AU" sz="900">
              <a:latin typeface="+mj-lt"/>
              <a:cs typeface="Open Sans"/>
            </a:endParaRPr>
          </a:p>
        </p:txBody>
      </p:sp>
      <p:sp>
        <p:nvSpPr>
          <p:cNvPr id="147" name="object 104">
            <a:extLst>
              <a:ext uri="{FF2B5EF4-FFF2-40B4-BE49-F238E27FC236}">
                <a16:creationId xmlns:a16="http://schemas.microsoft.com/office/drawing/2014/main" id="{42FE82C5-B322-BB9A-F6A1-83E38E9EEB41}"/>
              </a:ext>
            </a:extLst>
          </p:cNvPr>
          <p:cNvSpPr txBox="1"/>
          <p:nvPr/>
        </p:nvSpPr>
        <p:spPr>
          <a:xfrm>
            <a:off x="5797313" y="3907746"/>
            <a:ext cx="855045" cy="440424"/>
          </a:xfrm>
          <a:prstGeom prst="rect">
            <a:avLst/>
          </a:prstGeom>
          <a:solidFill>
            <a:schemeClr val="bg2"/>
          </a:solidFill>
          <a:ln w="3175">
            <a:solidFill>
              <a:schemeClr val="accent3"/>
            </a:solidFill>
          </a:ln>
        </p:spPr>
        <p:txBody>
          <a:bodyPr vert="horz" wrap="square" lIns="36000" tIns="36000" rIns="36000" bIns="36000" rtlCol="0" anchor="ctr">
            <a:noAutofit/>
          </a:bodyPr>
          <a:lstStyle/>
          <a:p>
            <a:pPr marL="16510" marR="8890" indent="11430" algn="ctr">
              <a:lnSpc>
                <a:spcPct val="90000"/>
              </a:lnSpc>
            </a:pPr>
            <a:r>
              <a:rPr lang="en-AU" sz="900" spc="-10">
                <a:solidFill>
                  <a:srgbClr val="1A1A1A"/>
                </a:solidFill>
                <a:latin typeface="+mj-lt"/>
                <a:cs typeface="Open Sans"/>
              </a:rPr>
              <a:t>Activity</a:t>
            </a:r>
            <a:r>
              <a:rPr lang="en-AU" sz="900" spc="500">
                <a:solidFill>
                  <a:srgbClr val="1A1A1A"/>
                </a:solidFill>
                <a:latin typeface="+mj-lt"/>
                <a:cs typeface="Open Sans"/>
              </a:rPr>
              <a:t> </a:t>
            </a:r>
            <a:r>
              <a:rPr lang="en-AU" sz="900" spc="-10">
                <a:solidFill>
                  <a:srgbClr val="1A1A1A"/>
                </a:solidFill>
                <a:latin typeface="+mj-lt"/>
                <a:cs typeface="Open Sans"/>
              </a:rPr>
              <a:t>I</a:t>
            </a:r>
            <a:r>
              <a:rPr lang="en-AU" sz="900" spc="-10" err="1">
                <a:solidFill>
                  <a:srgbClr val="1A1A1A"/>
                </a:solidFill>
                <a:latin typeface="+mj-lt"/>
                <a:cs typeface="Open Sans"/>
              </a:rPr>
              <a:t>nformation</a:t>
            </a:r>
            <a:endParaRPr lang="en-AU" sz="900">
              <a:latin typeface="+mj-lt"/>
              <a:cs typeface="Open Sans"/>
            </a:endParaRPr>
          </a:p>
        </p:txBody>
      </p:sp>
      <p:sp>
        <p:nvSpPr>
          <p:cNvPr id="148" name="object 163">
            <a:extLst>
              <a:ext uri="{FF2B5EF4-FFF2-40B4-BE49-F238E27FC236}">
                <a16:creationId xmlns:a16="http://schemas.microsoft.com/office/drawing/2014/main" id="{DDBB9A07-4CD9-5CCF-D53D-B4BF2E948D22}"/>
              </a:ext>
            </a:extLst>
          </p:cNvPr>
          <p:cNvSpPr txBox="1"/>
          <p:nvPr/>
        </p:nvSpPr>
        <p:spPr>
          <a:xfrm>
            <a:off x="5797313" y="4395393"/>
            <a:ext cx="855045" cy="440424"/>
          </a:xfrm>
          <a:prstGeom prst="rect">
            <a:avLst/>
          </a:prstGeom>
          <a:solidFill>
            <a:schemeClr val="bg2"/>
          </a:solidFill>
          <a:ln w="3175">
            <a:solidFill>
              <a:schemeClr val="accent3"/>
            </a:solidFill>
          </a:ln>
        </p:spPr>
        <p:txBody>
          <a:bodyPr vert="horz" wrap="square" lIns="36000" tIns="36000" rIns="36000" bIns="36000" rtlCol="0" anchor="ctr">
            <a:noAutofit/>
          </a:bodyPr>
          <a:lstStyle/>
          <a:p>
            <a:pPr marL="16510" marR="8890" indent="6350" algn="ctr">
              <a:lnSpc>
                <a:spcPct val="90000"/>
              </a:lnSpc>
            </a:pPr>
            <a:r>
              <a:rPr lang="en-AU" sz="900" spc="-10">
                <a:solidFill>
                  <a:srgbClr val="1A1A1A"/>
                </a:solidFill>
                <a:latin typeface="+mj-lt"/>
                <a:cs typeface="Open Sans"/>
              </a:rPr>
              <a:t>Licensing</a:t>
            </a:r>
            <a:r>
              <a:rPr lang="en-AU" sz="900" spc="500">
                <a:solidFill>
                  <a:srgbClr val="1A1A1A"/>
                </a:solidFill>
                <a:latin typeface="+mj-lt"/>
                <a:cs typeface="Open Sans"/>
              </a:rPr>
              <a:t> </a:t>
            </a:r>
            <a:r>
              <a:rPr lang="en-AU" sz="900" spc="-10">
                <a:solidFill>
                  <a:srgbClr val="1A1A1A"/>
                </a:solidFill>
                <a:latin typeface="+mj-lt"/>
                <a:cs typeface="Open Sans"/>
              </a:rPr>
              <a:t>I</a:t>
            </a:r>
            <a:r>
              <a:rPr lang="en-AU" sz="900" spc="-10" err="1">
                <a:solidFill>
                  <a:srgbClr val="1A1A1A"/>
                </a:solidFill>
                <a:latin typeface="+mj-lt"/>
                <a:cs typeface="Open Sans"/>
              </a:rPr>
              <a:t>nformation</a:t>
            </a:r>
            <a:endParaRPr lang="en-AU" sz="900">
              <a:latin typeface="+mj-lt"/>
              <a:cs typeface="Open Sans"/>
            </a:endParaRPr>
          </a:p>
        </p:txBody>
      </p:sp>
      <p:sp>
        <p:nvSpPr>
          <p:cNvPr id="151" name="object 103">
            <a:extLst>
              <a:ext uri="{FF2B5EF4-FFF2-40B4-BE49-F238E27FC236}">
                <a16:creationId xmlns:a16="http://schemas.microsoft.com/office/drawing/2014/main" id="{0777E3C2-A18E-FBCB-4B19-C43828722E02}"/>
              </a:ext>
            </a:extLst>
          </p:cNvPr>
          <p:cNvSpPr txBox="1"/>
          <p:nvPr/>
        </p:nvSpPr>
        <p:spPr>
          <a:xfrm>
            <a:off x="8299362" y="3501565"/>
            <a:ext cx="812387"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1905" algn="ctr">
              <a:lnSpc>
                <a:spcPct val="90000"/>
              </a:lnSpc>
            </a:pPr>
            <a:r>
              <a:rPr lang="en-AU" sz="900">
                <a:solidFill>
                  <a:srgbClr val="1A1A1A"/>
                </a:solidFill>
                <a:latin typeface="+mj-lt"/>
                <a:cs typeface="Open Sans"/>
              </a:rPr>
              <a:t>Submit</a:t>
            </a:r>
            <a:r>
              <a:rPr lang="en-AU" sz="900" spc="110">
                <a:solidFill>
                  <a:srgbClr val="1A1A1A"/>
                </a:solidFill>
                <a:latin typeface="+mj-lt"/>
                <a:cs typeface="Open Sans"/>
              </a:rPr>
              <a:t> </a:t>
            </a:r>
            <a:r>
              <a:rPr lang="en-AU" sz="900" spc="-10">
                <a:solidFill>
                  <a:srgbClr val="1A1A1A"/>
                </a:solidFill>
                <a:latin typeface="+mj-lt"/>
                <a:cs typeface="Open Sans"/>
              </a:rPr>
              <a:t>Application</a:t>
            </a:r>
            <a:endParaRPr lang="en-AU" sz="900">
              <a:latin typeface="+mj-lt"/>
              <a:cs typeface="Open Sans"/>
            </a:endParaRPr>
          </a:p>
        </p:txBody>
      </p:sp>
      <p:sp>
        <p:nvSpPr>
          <p:cNvPr id="150" name="object 97">
            <a:extLst>
              <a:ext uri="{FF2B5EF4-FFF2-40B4-BE49-F238E27FC236}">
                <a16:creationId xmlns:a16="http://schemas.microsoft.com/office/drawing/2014/main" id="{BABFFB57-0D90-13CE-5FE2-A2BB65075674}"/>
              </a:ext>
            </a:extLst>
          </p:cNvPr>
          <p:cNvSpPr txBox="1"/>
          <p:nvPr/>
        </p:nvSpPr>
        <p:spPr>
          <a:xfrm>
            <a:off x="7143702" y="3501565"/>
            <a:ext cx="860240" cy="440424"/>
          </a:xfrm>
          <a:prstGeom prst="rect">
            <a:avLst/>
          </a:prstGeom>
          <a:solidFill>
            <a:schemeClr val="bg2"/>
          </a:solidFill>
          <a:ln>
            <a:solidFill>
              <a:schemeClr val="accent3"/>
            </a:solidFill>
          </a:ln>
        </p:spPr>
        <p:txBody>
          <a:bodyPr vert="horz" wrap="square" lIns="36000" tIns="36000" rIns="36000" bIns="36000" rtlCol="0" anchor="ctr">
            <a:noAutofit/>
          </a:bodyPr>
          <a:lstStyle/>
          <a:p>
            <a:pPr marL="27305" algn="ctr">
              <a:lnSpc>
                <a:spcPct val="90000"/>
              </a:lnSpc>
            </a:pPr>
            <a:r>
              <a:rPr lang="en-AU" sz="900" spc="-10">
                <a:solidFill>
                  <a:srgbClr val="1A1A1A"/>
                </a:solidFill>
                <a:latin typeface="+mj-lt"/>
                <a:cs typeface="Open Sans"/>
              </a:rPr>
              <a:t>Fee Payment</a:t>
            </a:r>
          </a:p>
        </p:txBody>
      </p:sp>
      <p:cxnSp>
        <p:nvCxnSpPr>
          <p:cNvPr id="155" name="Straight Connector 154">
            <a:extLst>
              <a:ext uri="{FF2B5EF4-FFF2-40B4-BE49-F238E27FC236}">
                <a16:creationId xmlns:a16="http://schemas.microsoft.com/office/drawing/2014/main" id="{98F790D6-3969-913A-CADA-02456B6A758B}"/>
              </a:ext>
            </a:extLst>
          </p:cNvPr>
          <p:cNvCxnSpPr>
            <a:cxnSpLocks/>
          </p:cNvCxnSpPr>
          <p:nvPr/>
        </p:nvCxnSpPr>
        <p:spPr>
          <a:xfrm>
            <a:off x="2231151" y="3680213"/>
            <a:ext cx="404473"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4D9400A-F46F-9651-5848-0060A7428369}"/>
              </a:ext>
            </a:extLst>
          </p:cNvPr>
          <p:cNvCxnSpPr>
            <a:cxnSpLocks/>
          </p:cNvCxnSpPr>
          <p:nvPr/>
        </p:nvCxnSpPr>
        <p:spPr>
          <a:xfrm>
            <a:off x="5502462" y="3680213"/>
            <a:ext cx="203225"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C375218-4DE7-710D-B220-F2768E913F9E}"/>
              </a:ext>
            </a:extLst>
          </p:cNvPr>
          <p:cNvCxnSpPr>
            <a:cxnSpLocks/>
          </p:cNvCxnSpPr>
          <p:nvPr/>
        </p:nvCxnSpPr>
        <p:spPr>
          <a:xfrm>
            <a:off x="6791632" y="3700558"/>
            <a:ext cx="337754"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EFF33D9-E7A7-8D7F-2E61-35FBB147C490}"/>
              </a:ext>
            </a:extLst>
          </p:cNvPr>
          <p:cNvCxnSpPr>
            <a:cxnSpLocks/>
            <a:stCxn id="150" idx="3"/>
          </p:cNvCxnSpPr>
          <p:nvPr/>
        </p:nvCxnSpPr>
        <p:spPr>
          <a:xfrm>
            <a:off x="8003942" y="3721777"/>
            <a:ext cx="284336"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8EE84F-816B-C69E-ECEA-7733E31A8074}"/>
              </a:ext>
            </a:extLst>
          </p:cNvPr>
          <p:cNvCxnSpPr>
            <a:cxnSpLocks/>
            <a:stCxn id="151" idx="3"/>
          </p:cNvCxnSpPr>
          <p:nvPr/>
        </p:nvCxnSpPr>
        <p:spPr>
          <a:xfrm>
            <a:off x="9111749" y="3721777"/>
            <a:ext cx="302316"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61" name="Isosceles Triangle 160">
            <a:extLst>
              <a:ext uri="{FF2B5EF4-FFF2-40B4-BE49-F238E27FC236}">
                <a16:creationId xmlns:a16="http://schemas.microsoft.com/office/drawing/2014/main" id="{D1E464F0-0183-69A6-9D54-1DD4DBF1205C}"/>
              </a:ext>
            </a:extLst>
          </p:cNvPr>
          <p:cNvSpPr/>
          <p:nvPr/>
        </p:nvSpPr>
        <p:spPr>
          <a:xfrm rot="5400000">
            <a:off x="9357256"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2" name="Isosceles Triangle 161">
            <a:extLst>
              <a:ext uri="{FF2B5EF4-FFF2-40B4-BE49-F238E27FC236}">
                <a16:creationId xmlns:a16="http://schemas.microsoft.com/office/drawing/2014/main" id="{ED89F707-373A-48B0-A866-C488BC534939}"/>
              </a:ext>
            </a:extLst>
          </p:cNvPr>
          <p:cNvSpPr/>
          <p:nvPr/>
        </p:nvSpPr>
        <p:spPr>
          <a:xfrm rot="5400000">
            <a:off x="9293008"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163" name="Straight Connector 162">
            <a:extLst>
              <a:ext uri="{FF2B5EF4-FFF2-40B4-BE49-F238E27FC236}">
                <a16:creationId xmlns:a16="http://schemas.microsoft.com/office/drawing/2014/main" id="{A7F10590-F0D7-9536-1156-8240362C2445}"/>
              </a:ext>
            </a:extLst>
          </p:cNvPr>
          <p:cNvCxnSpPr>
            <a:endCxn id="162" idx="0"/>
          </p:cNvCxnSpPr>
          <p:nvPr/>
        </p:nvCxnSpPr>
        <p:spPr>
          <a:xfrm>
            <a:off x="4301796" y="1498597"/>
            <a:ext cx="5167407" cy="6458"/>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FE4F6A4-182E-3A4C-76F1-3875CFC93463}"/>
              </a:ext>
            </a:extLst>
          </p:cNvPr>
          <p:cNvGrpSpPr/>
          <p:nvPr/>
        </p:nvGrpSpPr>
        <p:grpSpPr>
          <a:xfrm>
            <a:off x="3713844" y="578911"/>
            <a:ext cx="5645516" cy="261833"/>
            <a:chOff x="925392" y="-114258"/>
            <a:chExt cx="8426850" cy="390829"/>
          </a:xfrm>
        </p:grpSpPr>
        <p:sp>
          <p:nvSpPr>
            <p:cNvPr id="165" name="Arrow: Pentagon 164">
              <a:extLst>
                <a:ext uri="{FF2B5EF4-FFF2-40B4-BE49-F238E27FC236}">
                  <a16:creationId xmlns:a16="http://schemas.microsoft.com/office/drawing/2014/main" id="{734C630A-2A02-582C-B315-16EF60DC2989}"/>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166" name="Isosceles Triangle 165">
              <a:extLst>
                <a:ext uri="{FF2B5EF4-FFF2-40B4-BE49-F238E27FC236}">
                  <a16:creationId xmlns:a16="http://schemas.microsoft.com/office/drawing/2014/main" id="{BAA8091C-25CB-49E8-2388-1717358C55F2}"/>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7" name="Arrow: Pentagon 166">
              <a:extLst>
                <a:ext uri="{FF2B5EF4-FFF2-40B4-BE49-F238E27FC236}">
                  <a16:creationId xmlns:a16="http://schemas.microsoft.com/office/drawing/2014/main" id="{F30FF85F-6D52-3FE7-9EBF-C39461A3AD02}"/>
                </a:ext>
              </a:extLst>
            </p:cNvPr>
            <p:cNvSpPr/>
            <p:nvPr/>
          </p:nvSpPr>
          <p:spPr>
            <a:xfrm>
              <a:off x="1119941"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INFORM</a:t>
              </a:r>
            </a:p>
          </p:txBody>
        </p:sp>
        <p:sp>
          <p:nvSpPr>
            <p:cNvPr id="168" name="Oval 167">
              <a:extLst>
                <a:ext uri="{FF2B5EF4-FFF2-40B4-BE49-F238E27FC236}">
                  <a16:creationId xmlns:a16="http://schemas.microsoft.com/office/drawing/2014/main" id="{0ADE1FB3-E92C-3003-FD8E-6ADB5478C532}"/>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9" name="Oval 168">
              <a:extLst>
                <a:ext uri="{FF2B5EF4-FFF2-40B4-BE49-F238E27FC236}">
                  <a16:creationId xmlns:a16="http://schemas.microsoft.com/office/drawing/2014/main" id="{AD5599F3-9A6D-321F-E360-DA64AD15DB56}"/>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0" name="Isosceles Triangle 169">
              <a:extLst>
                <a:ext uri="{FF2B5EF4-FFF2-40B4-BE49-F238E27FC236}">
                  <a16:creationId xmlns:a16="http://schemas.microsoft.com/office/drawing/2014/main" id="{DF1BC1EB-8D2B-A0C3-A8F3-6D8877CB452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1" name="Isosceles Triangle 170">
              <a:extLst>
                <a:ext uri="{FF2B5EF4-FFF2-40B4-BE49-F238E27FC236}">
                  <a16:creationId xmlns:a16="http://schemas.microsoft.com/office/drawing/2014/main" id="{DC424249-8DEC-1EC6-9E3C-5E35726A25EC}"/>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2" name="Arrow: Pentagon 171">
              <a:extLst>
                <a:ext uri="{FF2B5EF4-FFF2-40B4-BE49-F238E27FC236}">
                  <a16:creationId xmlns:a16="http://schemas.microsoft.com/office/drawing/2014/main" id="{A67D6FDA-2391-8F4C-7B9C-E98651895518}"/>
                </a:ext>
              </a:extLst>
            </p:cNvPr>
            <p:cNvSpPr/>
            <p:nvPr/>
          </p:nvSpPr>
          <p:spPr>
            <a:xfrm>
              <a:off x="2580439"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APPLY</a:t>
              </a:r>
            </a:p>
          </p:txBody>
        </p:sp>
        <p:sp>
          <p:nvSpPr>
            <p:cNvPr id="173" name="Isosceles Triangle 172">
              <a:extLst>
                <a:ext uri="{FF2B5EF4-FFF2-40B4-BE49-F238E27FC236}">
                  <a16:creationId xmlns:a16="http://schemas.microsoft.com/office/drawing/2014/main" id="{863CCE2E-BD84-05C2-B1B6-6BF26E6380CE}"/>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4" name="Isosceles Triangle 173">
              <a:extLst>
                <a:ext uri="{FF2B5EF4-FFF2-40B4-BE49-F238E27FC236}">
                  <a16:creationId xmlns:a16="http://schemas.microsoft.com/office/drawing/2014/main" id="{99EB7A14-117A-7C76-4998-D7BC35D22480}"/>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5" name="Arrow: Pentagon 174">
              <a:extLst>
                <a:ext uri="{FF2B5EF4-FFF2-40B4-BE49-F238E27FC236}">
                  <a16:creationId xmlns:a16="http://schemas.microsoft.com/office/drawing/2014/main" id="{3CB2CECB-C461-7EFC-B9D0-F164781F995A}"/>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6" name="Isosceles Triangle 175">
              <a:extLst>
                <a:ext uri="{FF2B5EF4-FFF2-40B4-BE49-F238E27FC236}">
                  <a16:creationId xmlns:a16="http://schemas.microsoft.com/office/drawing/2014/main" id="{AC2B539E-54CF-1F52-B172-72587021707D}"/>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7" name="Isosceles Triangle 176">
              <a:extLst>
                <a:ext uri="{FF2B5EF4-FFF2-40B4-BE49-F238E27FC236}">
                  <a16:creationId xmlns:a16="http://schemas.microsoft.com/office/drawing/2014/main" id="{CCFE9760-CC98-72BA-85BA-5AF2BEDADEF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8" name="Arrow: Pentagon 177">
              <a:extLst>
                <a:ext uri="{FF2B5EF4-FFF2-40B4-BE49-F238E27FC236}">
                  <a16:creationId xmlns:a16="http://schemas.microsoft.com/office/drawing/2014/main" id="{1EE8FAC7-A097-6D10-B921-4434D2A9BF6B}"/>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179" name="Isosceles Triangle 178">
              <a:extLst>
                <a:ext uri="{FF2B5EF4-FFF2-40B4-BE49-F238E27FC236}">
                  <a16:creationId xmlns:a16="http://schemas.microsoft.com/office/drawing/2014/main" id="{CD9C83C5-8CEA-316F-1228-B37B95F41047}"/>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0" name="Isosceles Triangle 179">
              <a:extLst>
                <a:ext uri="{FF2B5EF4-FFF2-40B4-BE49-F238E27FC236}">
                  <a16:creationId xmlns:a16="http://schemas.microsoft.com/office/drawing/2014/main" id="{E4534900-C47A-BC70-81A3-839741B44F7E}"/>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1" name="Arrow: Pentagon 180">
              <a:extLst>
                <a:ext uri="{FF2B5EF4-FFF2-40B4-BE49-F238E27FC236}">
                  <a16:creationId xmlns:a16="http://schemas.microsoft.com/office/drawing/2014/main" id="{687B1E83-A7EA-480E-9801-4BDB0E58AEC4}"/>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182" name="Isosceles Triangle 181">
              <a:extLst>
                <a:ext uri="{FF2B5EF4-FFF2-40B4-BE49-F238E27FC236}">
                  <a16:creationId xmlns:a16="http://schemas.microsoft.com/office/drawing/2014/main" id="{1F7B2087-B80A-317F-32DA-9C6216C45D9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3" name="Group 182">
              <a:extLst>
                <a:ext uri="{FF2B5EF4-FFF2-40B4-BE49-F238E27FC236}">
                  <a16:creationId xmlns:a16="http://schemas.microsoft.com/office/drawing/2014/main" id="{54099EB8-6D9F-26C0-4887-A1633E9CC228}"/>
                </a:ext>
              </a:extLst>
            </p:cNvPr>
            <p:cNvGrpSpPr/>
            <p:nvPr/>
          </p:nvGrpSpPr>
          <p:grpSpPr>
            <a:xfrm>
              <a:off x="2390627" y="-114258"/>
              <a:ext cx="390829" cy="390829"/>
              <a:chOff x="722538" y="2874633"/>
              <a:chExt cx="360000" cy="360000"/>
            </a:xfrm>
          </p:grpSpPr>
          <p:sp>
            <p:nvSpPr>
              <p:cNvPr id="222" name="Oval 221">
                <a:extLst>
                  <a:ext uri="{FF2B5EF4-FFF2-40B4-BE49-F238E27FC236}">
                    <a16:creationId xmlns:a16="http://schemas.microsoft.com/office/drawing/2014/main" id="{3905E116-B346-DD87-A50A-EF6B2FC0A496}"/>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3" name="Oval 222">
                <a:extLst>
                  <a:ext uri="{FF2B5EF4-FFF2-40B4-BE49-F238E27FC236}">
                    <a16:creationId xmlns:a16="http://schemas.microsoft.com/office/drawing/2014/main" id="{F364FDEE-E78D-033B-3F07-ADF5AEA7E92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184" name="Oval 183">
              <a:extLst>
                <a:ext uri="{FF2B5EF4-FFF2-40B4-BE49-F238E27FC236}">
                  <a16:creationId xmlns:a16="http://schemas.microsoft.com/office/drawing/2014/main" id="{9D1FD335-41E7-1DF8-615A-75E534F2841C}"/>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5" name="Oval 184">
              <a:extLst>
                <a:ext uri="{FF2B5EF4-FFF2-40B4-BE49-F238E27FC236}">
                  <a16:creationId xmlns:a16="http://schemas.microsoft.com/office/drawing/2014/main" id="{B079CABC-C337-E4A4-5A43-CE1821829CB3}"/>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6" name="Oval 185">
              <a:extLst>
                <a:ext uri="{FF2B5EF4-FFF2-40B4-BE49-F238E27FC236}">
                  <a16:creationId xmlns:a16="http://schemas.microsoft.com/office/drawing/2014/main" id="{EDA53010-BCC0-3361-88C2-0131722C0EBF}"/>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7" name="Oval 186">
              <a:extLst>
                <a:ext uri="{FF2B5EF4-FFF2-40B4-BE49-F238E27FC236}">
                  <a16:creationId xmlns:a16="http://schemas.microsoft.com/office/drawing/2014/main" id="{0D69BE10-CF3D-1332-CC00-EA110CF58E4F}"/>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8" name="Group 187">
              <a:extLst>
                <a:ext uri="{FF2B5EF4-FFF2-40B4-BE49-F238E27FC236}">
                  <a16:creationId xmlns:a16="http://schemas.microsoft.com/office/drawing/2014/main" id="{BE3E3EA0-D626-3EE9-AD58-3613777BFFE8}"/>
                </a:ext>
              </a:extLst>
            </p:cNvPr>
            <p:cNvGrpSpPr/>
            <p:nvPr/>
          </p:nvGrpSpPr>
          <p:grpSpPr>
            <a:xfrm>
              <a:off x="6761224" y="-114258"/>
              <a:ext cx="390829" cy="390829"/>
              <a:chOff x="722538" y="2874633"/>
              <a:chExt cx="360000" cy="360000"/>
            </a:xfrm>
          </p:grpSpPr>
          <p:sp>
            <p:nvSpPr>
              <p:cNvPr id="220" name="Oval 219">
                <a:extLst>
                  <a:ext uri="{FF2B5EF4-FFF2-40B4-BE49-F238E27FC236}">
                    <a16:creationId xmlns:a16="http://schemas.microsoft.com/office/drawing/2014/main" id="{5F4B3E1C-8FC6-8520-9F93-B94AC5E730B9}"/>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1" name="Oval 220">
                <a:extLst>
                  <a:ext uri="{FF2B5EF4-FFF2-40B4-BE49-F238E27FC236}">
                    <a16:creationId xmlns:a16="http://schemas.microsoft.com/office/drawing/2014/main" id="{03C547DF-5CB6-19BD-AF7A-EFC45CD8322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89" name="Group 188">
              <a:extLst>
                <a:ext uri="{FF2B5EF4-FFF2-40B4-BE49-F238E27FC236}">
                  <a16:creationId xmlns:a16="http://schemas.microsoft.com/office/drawing/2014/main" id="{7AFB9534-9A1D-FDE0-D402-EB1C6793E339}"/>
                </a:ext>
              </a:extLst>
            </p:cNvPr>
            <p:cNvGrpSpPr/>
            <p:nvPr/>
          </p:nvGrpSpPr>
          <p:grpSpPr>
            <a:xfrm>
              <a:off x="8222725" y="-114258"/>
              <a:ext cx="390829" cy="390829"/>
              <a:chOff x="722538" y="2874633"/>
              <a:chExt cx="360000" cy="360000"/>
            </a:xfrm>
          </p:grpSpPr>
          <p:sp>
            <p:nvSpPr>
              <p:cNvPr id="218" name="Oval 217">
                <a:extLst>
                  <a:ext uri="{FF2B5EF4-FFF2-40B4-BE49-F238E27FC236}">
                    <a16:creationId xmlns:a16="http://schemas.microsoft.com/office/drawing/2014/main" id="{94B6549A-D1E9-0412-6B39-C62CCBD8E7C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9" name="Oval 218">
                <a:extLst>
                  <a:ext uri="{FF2B5EF4-FFF2-40B4-BE49-F238E27FC236}">
                    <a16:creationId xmlns:a16="http://schemas.microsoft.com/office/drawing/2014/main" id="{B2AF3523-F608-A695-56B9-5DDB74428F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90" name="Group 5">
              <a:extLst>
                <a:ext uri="{FF2B5EF4-FFF2-40B4-BE49-F238E27FC236}">
                  <a16:creationId xmlns:a16="http://schemas.microsoft.com/office/drawing/2014/main" id="{7192D9E9-8213-C594-D21B-54E5A3D45560}"/>
                </a:ext>
              </a:extLst>
            </p:cNvPr>
            <p:cNvGrpSpPr>
              <a:grpSpLocks noChangeAspect="1"/>
            </p:cNvGrpSpPr>
            <p:nvPr/>
          </p:nvGrpSpPr>
          <p:grpSpPr bwMode="auto">
            <a:xfrm>
              <a:off x="1012667" y="-30941"/>
              <a:ext cx="217278" cy="216000"/>
              <a:chOff x="3163" y="2182"/>
              <a:chExt cx="340" cy="338"/>
            </a:xfrm>
            <a:solidFill>
              <a:schemeClr val="tx2"/>
            </a:solidFill>
          </p:grpSpPr>
          <p:sp>
            <p:nvSpPr>
              <p:cNvPr id="215" name="Freeform 6">
                <a:extLst>
                  <a:ext uri="{FF2B5EF4-FFF2-40B4-BE49-F238E27FC236}">
                    <a16:creationId xmlns:a16="http://schemas.microsoft.com/office/drawing/2014/main" id="{D9C83863-6451-7AF3-C0C1-6850313A22F7}"/>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6" name="Freeform 7">
                <a:extLst>
                  <a:ext uri="{FF2B5EF4-FFF2-40B4-BE49-F238E27FC236}">
                    <a16:creationId xmlns:a16="http://schemas.microsoft.com/office/drawing/2014/main" id="{621743D2-EB2E-7C05-5D17-DC1FC0261BEE}"/>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7" name="Freeform 8">
                <a:extLst>
                  <a:ext uri="{FF2B5EF4-FFF2-40B4-BE49-F238E27FC236}">
                    <a16:creationId xmlns:a16="http://schemas.microsoft.com/office/drawing/2014/main" id="{5A7AE430-0700-15C7-B1E0-166869565064}"/>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1" name="Group 190">
              <a:extLst>
                <a:ext uri="{FF2B5EF4-FFF2-40B4-BE49-F238E27FC236}">
                  <a16:creationId xmlns:a16="http://schemas.microsoft.com/office/drawing/2014/main" id="{D7BAA965-2604-8E4A-1DBF-0E119C6B210F}"/>
                </a:ext>
              </a:extLst>
            </p:cNvPr>
            <p:cNvGrpSpPr/>
            <p:nvPr/>
          </p:nvGrpSpPr>
          <p:grpSpPr>
            <a:xfrm>
              <a:off x="2487841" y="-10106"/>
              <a:ext cx="190293" cy="179349"/>
              <a:chOff x="2297686" y="3724331"/>
              <a:chExt cx="190293" cy="179349"/>
            </a:xfrm>
            <a:solidFill>
              <a:schemeClr val="tx2"/>
            </a:solidFill>
          </p:grpSpPr>
          <p:sp>
            <p:nvSpPr>
              <p:cNvPr id="208" name="Freeform 6">
                <a:extLst>
                  <a:ext uri="{FF2B5EF4-FFF2-40B4-BE49-F238E27FC236}">
                    <a16:creationId xmlns:a16="http://schemas.microsoft.com/office/drawing/2014/main" id="{85841163-FC91-A78B-6F90-EFE81980D4AD}"/>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9" name="Freeform 7">
                <a:extLst>
                  <a:ext uri="{FF2B5EF4-FFF2-40B4-BE49-F238E27FC236}">
                    <a16:creationId xmlns:a16="http://schemas.microsoft.com/office/drawing/2014/main" id="{A80029B1-2051-3554-6CDE-DA9A0472FA7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0" name="Freeform 8">
                <a:extLst>
                  <a:ext uri="{FF2B5EF4-FFF2-40B4-BE49-F238E27FC236}">
                    <a16:creationId xmlns:a16="http://schemas.microsoft.com/office/drawing/2014/main" id="{EDC58361-3FBF-91C0-BEEE-BA58618A9652}"/>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1" name="Freeform 9">
                <a:extLst>
                  <a:ext uri="{FF2B5EF4-FFF2-40B4-BE49-F238E27FC236}">
                    <a16:creationId xmlns:a16="http://schemas.microsoft.com/office/drawing/2014/main" id="{A96304B5-B09B-1F48-7C43-3F0836B6C2B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2" name="Freeform 10">
                <a:extLst>
                  <a:ext uri="{FF2B5EF4-FFF2-40B4-BE49-F238E27FC236}">
                    <a16:creationId xmlns:a16="http://schemas.microsoft.com/office/drawing/2014/main" id="{B38DCBBB-0EBD-17C0-C6DF-C95B05290C7F}"/>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3" name="Freeform 11">
                <a:extLst>
                  <a:ext uri="{FF2B5EF4-FFF2-40B4-BE49-F238E27FC236}">
                    <a16:creationId xmlns:a16="http://schemas.microsoft.com/office/drawing/2014/main" id="{B1E08229-3643-C606-B9E7-9823D3A8CC28}"/>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4" name="Freeform 12">
                <a:extLst>
                  <a:ext uri="{FF2B5EF4-FFF2-40B4-BE49-F238E27FC236}">
                    <a16:creationId xmlns:a16="http://schemas.microsoft.com/office/drawing/2014/main" id="{626E72DE-78B4-8229-65DC-8097ABD4C758}"/>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2" name="Group 191">
              <a:extLst>
                <a:ext uri="{FF2B5EF4-FFF2-40B4-BE49-F238E27FC236}">
                  <a16:creationId xmlns:a16="http://schemas.microsoft.com/office/drawing/2014/main" id="{E80B75FA-7C79-7EF6-582D-C80B85DD0897}"/>
                </a:ext>
              </a:extLst>
            </p:cNvPr>
            <p:cNvGrpSpPr>
              <a:grpSpLocks noChangeAspect="1"/>
            </p:cNvGrpSpPr>
            <p:nvPr/>
          </p:nvGrpSpPr>
          <p:grpSpPr>
            <a:xfrm>
              <a:off x="3924973" y="-38452"/>
              <a:ext cx="210796" cy="210796"/>
              <a:chOff x="6107113" y="1108074"/>
              <a:chExt cx="542925" cy="542924"/>
            </a:xfrm>
            <a:solidFill>
              <a:schemeClr val="tx2"/>
            </a:solidFill>
          </p:grpSpPr>
          <p:sp>
            <p:nvSpPr>
              <p:cNvPr id="206" name="Freeform 129">
                <a:extLst>
                  <a:ext uri="{FF2B5EF4-FFF2-40B4-BE49-F238E27FC236}">
                    <a16:creationId xmlns:a16="http://schemas.microsoft.com/office/drawing/2014/main" id="{19E1BB05-EE3C-2274-84E3-27DB4EC492C5}"/>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7" name="Freeform 130">
                <a:extLst>
                  <a:ext uri="{FF2B5EF4-FFF2-40B4-BE49-F238E27FC236}">
                    <a16:creationId xmlns:a16="http://schemas.microsoft.com/office/drawing/2014/main" id="{796EB610-5003-162D-1101-54AACDF4711F}"/>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3" name="Group 192">
              <a:extLst>
                <a:ext uri="{FF2B5EF4-FFF2-40B4-BE49-F238E27FC236}">
                  <a16:creationId xmlns:a16="http://schemas.microsoft.com/office/drawing/2014/main" id="{5664A63C-7079-3DA5-26D7-86E3750B8AB6}"/>
                </a:ext>
              </a:extLst>
            </p:cNvPr>
            <p:cNvGrpSpPr>
              <a:grpSpLocks noChangeAspect="1"/>
            </p:cNvGrpSpPr>
            <p:nvPr/>
          </p:nvGrpSpPr>
          <p:grpSpPr>
            <a:xfrm>
              <a:off x="5422216" y="-25635"/>
              <a:ext cx="162076" cy="200370"/>
              <a:chOff x="5126038" y="3305175"/>
              <a:chExt cx="436562" cy="539750"/>
            </a:xfrm>
            <a:solidFill>
              <a:schemeClr val="tx2"/>
            </a:solidFill>
          </p:grpSpPr>
          <p:sp>
            <p:nvSpPr>
              <p:cNvPr id="199" name="Freeform 34">
                <a:extLst>
                  <a:ext uri="{FF2B5EF4-FFF2-40B4-BE49-F238E27FC236}">
                    <a16:creationId xmlns:a16="http://schemas.microsoft.com/office/drawing/2014/main" id="{02BCFE86-6FF0-CF52-7F88-AC665B093FC9}"/>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0" name="Freeform 35">
                <a:extLst>
                  <a:ext uri="{FF2B5EF4-FFF2-40B4-BE49-F238E27FC236}">
                    <a16:creationId xmlns:a16="http://schemas.microsoft.com/office/drawing/2014/main" id="{A2213E0B-F166-5897-87F7-0DBBFC572194}"/>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1" name="Freeform 36">
                <a:extLst>
                  <a:ext uri="{FF2B5EF4-FFF2-40B4-BE49-F238E27FC236}">
                    <a16:creationId xmlns:a16="http://schemas.microsoft.com/office/drawing/2014/main" id="{89EAECB8-C85B-B879-36AA-2C12832698ED}"/>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2" name="Freeform 37">
                <a:extLst>
                  <a:ext uri="{FF2B5EF4-FFF2-40B4-BE49-F238E27FC236}">
                    <a16:creationId xmlns:a16="http://schemas.microsoft.com/office/drawing/2014/main" id="{A17C7B06-1E5F-591B-789A-1702E48FFAB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3" name="Freeform 38">
                <a:extLst>
                  <a:ext uri="{FF2B5EF4-FFF2-40B4-BE49-F238E27FC236}">
                    <a16:creationId xmlns:a16="http://schemas.microsoft.com/office/drawing/2014/main" id="{BCFD1D0C-F672-E1CF-EB5D-A93F7F36E0C4}"/>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4" name="Freeform 39">
                <a:extLst>
                  <a:ext uri="{FF2B5EF4-FFF2-40B4-BE49-F238E27FC236}">
                    <a16:creationId xmlns:a16="http://schemas.microsoft.com/office/drawing/2014/main" id="{4A0F7E7B-0C67-931C-AC9B-FBC547C7A7C0}"/>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5" name="Freeform 40">
                <a:extLst>
                  <a:ext uri="{FF2B5EF4-FFF2-40B4-BE49-F238E27FC236}">
                    <a16:creationId xmlns:a16="http://schemas.microsoft.com/office/drawing/2014/main" id="{A4222FCC-3996-A108-6806-2BE562144585}"/>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94" name="Freeform 23">
              <a:extLst>
                <a:ext uri="{FF2B5EF4-FFF2-40B4-BE49-F238E27FC236}">
                  <a16:creationId xmlns:a16="http://schemas.microsoft.com/office/drawing/2014/main" id="{3B5541C6-7023-CA10-980C-59177BC6301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95" name="Oval 194">
              <a:extLst>
                <a:ext uri="{FF2B5EF4-FFF2-40B4-BE49-F238E27FC236}">
                  <a16:creationId xmlns:a16="http://schemas.microsoft.com/office/drawing/2014/main" id="{01904DB8-B21E-1311-E93F-492778817B56}"/>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96" name="Group 195">
              <a:extLst>
                <a:ext uri="{FF2B5EF4-FFF2-40B4-BE49-F238E27FC236}">
                  <a16:creationId xmlns:a16="http://schemas.microsoft.com/office/drawing/2014/main" id="{A5E83C26-637B-9539-8A52-D828F2025436}"/>
                </a:ext>
              </a:extLst>
            </p:cNvPr>
            <p:cNvGrpSpPr>
              <a:grpSpLocks noChangeAspect="1"/>
            </p:cNvGrpSpPr>
            <p:nvPr/>
          </p:nvGrpSpPr>
          <p:grpSpPr>
            <a:xfrm>
              <a:off x="8315918" y="-5729"/>
              <a:ext cx="204441" cy="158141"/>
              <a:chOff x="8389938" y="1176338"/>
              <a:chExt cx="539751" cy="417513"/>
            </a:xfrm>
            <a:solidFill>
              <a:schemeClr val="tx2"/>
            </a:solidFill>
          </p:grpSpPr>
          <p:sp>
            <p:nvSpPr>
              <p:cNvPr id="197" name="Freeform 23">
                <a:extLst>
                  <a:ext uri="{FF2B5EF4-FFF2-40B4-BE49-F238E27FC236}">
                    <a16:creationId xmlns:a16="http://schemas.microsoft.com/office/drawing/2014/main" id="{96B0FBE7-1853-8244-4D05-D0484F1AB0B1}"/>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98" name="Freeform 24">
                <a:extLst>
                  <a:ext uri="{FF2B5EF4-FFF2-40B4-BE49-F238E27FC236}">
                    <a16:creationId xmlns:a16="http://schemas.microsoft.com/office/drawing/2014/main" id="{17ABD168-84F1-D649-59B4-6FD394E51397}"/>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3" name="Rectangle 2">
            <a:extLst>
              <a:ext uri="{FF2B5EF4-FFF2-40B4-BE49-F238E27FC236}">
                <a16:creationId xmlns:a16="http://schemas.microsoft.com/office/drawing/2014/main" id="{78B7889F-C1EC-F610-D3C3-EE52CC6B6424}"/>
              </a:ext>
            </a:extLst>
          </p:cNvPr>
          <p:cNvSpPr/>
          <p:nvPr/>
        </p:nvSpPr>
        <p:spPr>
          <a:xfrm>
            <a:off x="882490" y="6496131"/>
            <a:ext cx="8097252"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900">
              <a:solidFill>
                <a:schemeClr val="bg2"/>
              </a:solidFill>
            </a:endParaRPr>
          </a:p>
        </p:txBody>
      </p:sp>
      <p:sp>
        <p:nvSpPr>
          <p:cNvPr id="6" name="Half Frame 5">
            <a:extLst>
              <a:ext uri="{FF2B5EF4-FFF2-40B4-BE49-F238E27FC236}">
                <a16:creationId xmlns:a16="http://schemas.microsoft.com/office/drawing/2014/main" id="{F197127A-78AC-20CD-11BE-9100CDD3BBB2}"/>
              </a:ext>
            </a:extLst>
          </p:cNvPr>
          <p:cNvSpPr/>
          <p:nvPr/>
        </p:nvSpPr>
        <p:spPr>
          <a:xfrm>
            <a:off x="6863093" y="3986101"/>
            <a:ext cx="396924" cy="360948"/>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Title 1">
            <a:extLst>
              <a:ext uri="{FF2B5EF4-FFF2-40B4-BE49-F238E27FC236}">
                <a16:creationId xmlns:a16="http://schemas.microsoft.com/office/drawing/2014/main" id="{ED154100-F4CF-F9AE-A5E9-8EC25DF5DDD3}"/>
              </a:ext>
            </a:extLst>
          </p:cNvPr>
          <p:cNvSpPr txBox="1">
            <a:spLocks/>
          </p:cNvSpPr>
          <p:nvPr/>
        </p:nvSpPr>
        <p:spPr>
          <a:xfrm>
            <a:off x="540000" y="299382"/>
            <a:ext cx="3076921" cy="590917"/>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a:t>Better Practice Permission Journey | </a:t>
            </a:r>
            <a:r>
              <a:rPr lang="en-AU" b="1"/>
              <a:t>Inform and Apply</a:t>
            </a:r>
            <a:endParaRPr lang="en-AU"/>
          </a:p>
        </p:txBody>
      </p:sp>
      <p:sp>
        <p:nvSpPr>
          <p:cNvPr id="25" name="object 108">
            <a:extLst>
              <a:ext uri="{FF2B5EF4-FFF2-40B4-BE49-F238E27FC236}">
                <a16:creationId xmlns:a16="http://schemas.microsoft.com/office/drawing/2014/main" id="{2DC56FC5-AFF6-9891-0FB9-8EB171679F8F}"/>
              </a:ext>
            </a:extLst>
          </p:cNvPr>
          <p:cNvSpPr txBox="1"/>
          <p:nvPr/>
        </p:nvSpPr>
        <p:spPr>
          <a:xfrm>
            <a:off x="1078269" y="4456076"/>
            <a:ext cx="1152882" cy="1089001"/>
          </a:xfrm>
          <a:prstGeom prst="rect">
            <a:avLst/>
          </a:prstGeom>
          <a:solidFill>
            <a:schemeClr val="bg1"/>
          </a:solidFill>
          <a:ln>
            <a:solidFill>
              <a:schemeClr val="accent3"/>
            </a:solidFill>
          </a:ln>
        </p:spPr>
        <p:txBody>
          <a:bodyPr vert="horz" wrap="square" lIns="36000" tIns="36000" rIns="36000" bIns="36000" rtlCol="0" anchor="ctr">
            <a:noAutofit/>
          </a:bodyPr>
          <a:lstStyle/>
          <a:p>
            <a:pPr marL="762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Where relevant, information is tailored to the applicant or permission holder throughout their application</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26" name="object 83">
            <a:extLst>
              <a:ext uri="{FF2B5EF4-FFF2-40B4-BE49-F238E27FC236}">
                <a16:creationId xmlns:a16="http://schemas.microsoft.com/office/drawing/2014/main" id="{CA5F8A57-E72B-CC9A-C0E8-E5E1312B0B34}"/>
              </a:ext>
            </a:extLst>
          </p:cNvPr>
          <p:cNvSpPr txBox="1"/>
          <p:nvPr/>
        </p:nvSpPr>
        <p:spPr>
          <a:xfrm>
            <a:off x="6921329" y="2286525"/>
            <a:ext cx="2386443" cy="781356"/>
          </a:xfrm>
          <a:prstGeom prst="rect">
            <a:avLst/>
          </a:prstGeom>
          <a:noFill/>
          <a:ln>
            <a:solidFill>
              <a:schemeClr val="tx2"/>
            </a:solidFill>
            <a:prstDash val="sysDot"/>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1" i="0" u="none" strike="noStrike" kern="1200" cap="none" spc="-10" normalizeH="0" baseline="0" noProof="0">
                <a:ln>
                  <a:noFill/>
                </a:ln>
                <a:solidFill>
                  <a:schemeClr val="tx2"/>
                </a:solidFill>
                <a:effectLst/>
                <a:uLnTx/>
                <a:uFillTx/>
                <a:ea typeface="+mn-ea"/>
                <a:cs typeface="Open Sans"/>
              </a:rPr>
              <a:t>DECLARATIONS</a:t>
            </a:r>
          </a:p>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chemeClr val="tx2"/>
                </a:solidFill>
                <a:effectLst/>
                <a:uLnTx/>
                <a:uFillTx/>
                <a:ea typeface="+mn-ea"/>
                <a:cs typeface="Open Sans"/>
              </a:rPr>
              <a:t>can be used through APPLY, </a:t>
            </a:r>
            <a:br>
              <a:rPr kumimoji="0" lang="en-AU" sz="900" b="0" i="0" u="none" strike="noStrike" kern="1200" cap="none" spc="-10" normalizeH="0" baseline="0" noProof="0">
                <a:ln>
                  <a:noFill/>
                </a:ln>
                <a:solidFill>
                  <a:schemeClr val="tx2"/>
                </a:solidFill>
                <a:effectLst/>
                <a:uLnTx/>
                <a:uFillTx/>
                <a:ea typeface="+mn-ea"/>
                <a:cs typeface="Open Sans"/>
              </a:rPr>
            </a:br>
            <a:r>
              <a:rPr kumimoji="0" lang="en-AU" sz="900" b="0" i="0" u="none" strike="noStrike" kern="1200" cap="none" spc="-10" normalizeH="0" baseline="0" noProof="0">
                <a:ln>
                  <a:noFill/>
                </a:ln>
                <a:solidFill>
                  <a:schemeClr val="tx2"/>
                </a:solidFill>
                <a:effectLst/>
                <a:uLnTx/>
                <a:uFillTx/>
                <a:ea typeface="+mn-ea"/>
                <a:cs typeface="Open Sans"/>
              </a:rPr>
              <a:t>including to declare suitability, permission information and final declaration</a:t>
            </a:r>
          </a:p>
        </p:txBody>
      </p:sp>
      <p:sp>
        <p:nvSpPr>
          <p:cNvPr id="5" name="object 112">
            <a:extLst>
              <a:ext uri="{FF2B5EF4-FFF2-40B4-BE49-F238E27FC236}">
                <a16:creationId xmlns:a16="http://schemas.microsoft.com/office/drawing/2014/main" id="{479CC5FC-9B05-308D-41C0-BBD5460B7500}"/>
              </a:ext>
            </a:extLst>
          </p:cNvPr>
          <p:cNvSpPr txBox="1"/>
          <p:nvPr/>
        </p:nvSpPr>
        <p:spPr>
          <a:xfrm>
            <a:off x="6921329" y="4036670"/>
            <a:ext cx="2386443" cy="2010288"/>
          </a:xfrm>
          <a:prstGeom prst="rect">
            <a:avLst/>
          </a:prstGeom>
          <a:solidFill>
            <a:schemeClr val="bg1"/>
          </a:solidFill>
          <a:ln w="15875">
            <a:solidFill>
              <a:schemeClr val="accent3"/>
            </a:solidFill>
          </a:ln>
        </p:spPr>
        <p:txBody>
          <a:bodyPr vert="horz" wrap="square" lIns="36000" tIns="36000" rIns="36000" bIns="36000" rtlCol="0" anchor="ctr">
            <a:noAutofit/>
          </a:bodyPr>
          <a:lstStyle/>
          <a:p>
            <a:pPr algn="ctr"/>
            <a:r>
              <a:rPr lang="en-AU" sz="900" b="1">
                <a:latin typeface="+mj-lt"/>
                <a:cs typeface="Times New Roman"/>
              </a:rPr>
              <a:t>INFORM &amp; APPLY</a:t>
            </a:r>
            <a:r>
              <a:rPr lang="en-AU" sz="900">
                <a:latin typeface="+mj-lt"/>
                <a:cs typeface="Times New Roman"/>
              </a:rPr>
              <a:t>: Better practice in this stage involves the provision of clear information to the applicant to help them apply. The application is made through a smart online form which has </a:t>
            </a:r>
            <a:r>
              <a:rPr lang="en-AU" sz="900"/>
              <a:t>conditional logic built in t</a:t>
            </a:r>
            <a:r>
              <a:rPr lang="en-AU" sz="900">
                <a:latin typeface="+mj-lt"/>
                <a:cs typeface="Times New Roman"/>
              </a:rPr>
              <a:t>o ask the applicant relevant questions depending on the answers provided and the level of risk assessed. Identity and criminal history is able to be verified digitally. Fees are collected, and further declarations (e.g., fit and proper) are made online. Applicants can pause and recommence applications. </a:t>
            </a:r>
          </a:p>
        </p:txBody>
      </p:sp>
      <p:sp>
        <p:nvSpPr>
          <p:cNvPr id="153" name="object 182">
            <a:extLst>
              <a:ext uri="{FF2B5EF4-FFF2-40B4-BE49-F238E27FC236}">
                <a16:creationId xmlns:a16="http://schemas.microsoft.com/office/drawing/2014/main" id="{C4BC172A-0A48-A647-9922-2A6B191C3C79}"/>
              </a:ext>
            </a:extLst>
          </p:cNvPr>
          <p:cNvSpPr txBox="1"/>
          <p:nvPr/>
        </p:nvSpPr>
        <p:spPr>
          <a:xfrm>
            <a:off x="7143702" y="3344187"/>
            <a:ext cx="86024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154" name="object 183">
            <a:extLst>
              <a:ext uri="{FF2B5EF4-FFF2-40B4-BE49-F238E27FC236}">
                <a16:creationId xmlns:a16="http://schemas.microsoft.com/office/drawing/2014/main" id="{0C777550-8BF1-ABF6-5A3A-934D81C3E678}"/>
              </a:ext>
            </a:extLst>
          </p:cNvPr>
          <p:cNvSpPr txBox="1"/>
          <p:nvPr/>
        </p:nvSpPr>
        <p:spPr>
          <a:xfrm>
            <a:off x="8299362" y="3344187"/>
            <a:ext cx="812387"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grpSp>
        <p:nvGrpSpPr>
          <p:cNvPr id="19" name="Group 18">
            <a:extLst>
              <a:ext uri="{FF2B5EF4-FFF2-40B4-BE49-F238E27FC236}">
                <a16:creationId xmlns:a16="http://schemas.microsoft.com/office/drawing/2014/main" id="{57A79868-61B2-34BA-95D5-B8C91ECF5733}"/>
              </a:ext>
            </a:extLst>
          </p:cNvPr>
          <p:cNvGrpSpPr/>
          <p:nvPr/>
        </p:nvGrpSpPr>
        <p:grpSpPr>
          <a:xfrm>
            <a:off x="8716488" y="5670164"/>
            <a:ext cx="1193470" cy="1193469"/>
            <a:chOff x="10069009" y="2893384"/>
            <a:chExt cx="1704975" cy="1704975"/>
          </a:xfrm>
        </p:grpSpPr>
        <p:sp>
          <p:nvSpPr>
            <p:cNvPr id="20" name="Freeform: Shape 19">
              <a:extLst>
                <a:ext uri="{FF2B5EF4-FFF2-40B4-BE49-F238E27FC236}">
                  <a16:creationId xmlns:a16="http://schemas.microsoft.com/office/drawing/2014/main" id="{EB1314F9-276B-DDEC-0AB5-17211E529A40}"/>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DD620EAB-DEC8-9772-7CBF-CD57EE48498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22" name="Freeform: Shape 21">
              <a:extLst>
                <a:ext uri="{FF2B5EF4-FFF2-40B4-BE49-F238E27FC236}">
                  <a16:creationId xmlns:a16="http://schemas.microsoft.com/office/drawing/2014/main" id="{B9CBFD66-D488-053A-F49B-B83EA54F8155}"/>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27" name="TextBox 26">
            <a:extLst>
              <a:ext uri="{FF2B5EF4-FFF2-40B4-BE49-F238E27FC236}">
                <a16:creationId xmlns:a16="http://schemas.microsoft.com/office/drawing/2014/main" id="{9F9A3E5B-EC4E-AE71-A016-46C409F870A2}"/>
              </a:ext>
            </a:extLst>
          </p:cNvPr>
          <p:cNvSpPr txBox="1"/>
          <p:nvPr/>
        </p:nvSpPr>
        <p:spPr>
          <a:xfrm>
            <a:off x="8621976" y="6394040"/>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12</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2004F6F7-6626-CAB6-1A0A-5B4BE542A937}"/>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425336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71ACD2C7-B9A7-6129-0137-34F1E6E0F023}"/>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23" name="Isosceles Triangle 22">
            <a:extLst>
              <a:ext uri="{FF2B5EF4-FFF2-40B4-BE49-F238E27FC236}">
                <a16:creationId xmlns:a16="http://schemas.microsoft.com/office/drawing/2014/main" id="{699248B5-7B28-940B-17F8-EBE971A22F73}"/>
              </a:ext>
            </a:extLst>
          </p:cNvPr>
          <p:cNvSpPr/>
          <p:nvPr/>
        </p:nvSpPr>
        <p:spPr>
          <a:xfrm rot="5400000">
            <a:off x="916291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48" name="Rectangle 147">
            <a:extLst>
              <a:ext uri="{FF2B5EF4-FFF2-40B4-BE49-F238E27FC236}">
                <a16:creationId xmlns:a16="http://schemas.microsoft.com/office/drawing/2014/main" id="{D1237E8B-1DB5-F53C-469D-E10AE425B82F}"/>
              </a:ext>
            </a:extLst>
          </p:cNvPr>
          <p:cNvSpPr/>
          <p:nvPr/>
        </p:nvSpPr>
        <p:spPr>
          <a:xfrm>
            <a:off x="807167" y="1941010"/>
            <a:ext cx="8672393" cy="445135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139" name="Rectangle 138">
            <a:extLst>
              <a:ext uri="{FF2B5EF4-FFF2-40B4-BE49-F238E27FC236}">
                <a16:creationId xmlns:a16="http://schemas.microsoft.com/office/drawing/2014/main" id="{6286CC51-44C9-0EC3-8DE0-DDFE2FDEC02A}"/>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graphicFrame>
        <p:nvGraphicFramePr>
          <p:cNvPr id="3" name="Object 2" hidden="1">
            <a:extLst>
              <a:ext uri="{FF2B5EF4-FFF2-40B4-BE49-F238E27FC236}">
                <a16:creationId xmlns:a16="http://schemas.microsoft.com/office/drawing/2014/main" id="{E24807DC-8FDC-695F-D181-D30306B941AB}"/>
              </a:ext>
            </a:extLst>
          </p:cNvPr>
          <p:cNvGraphicFramePr>
            <a:graphicFrameLocks noChangeAspect="1"/>
          </p:cNvGraphicFramePr>
          <p:nvPr>
            <p:custDataLst>
              <p:tags r:id="rId1"/>
            </p:custDataLst>
            <p:extLst>
              <p:ext uri="{D42A27DB-BD31-4B8C-83A1-F6EECF244321}">
                <p14:modId xmlns:p14="http://schemas.microsoft.com/office/powerpoint/2010/main" val="13522275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E24807DC-8FDC-695F-D181-D30306B941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row: Pentagon 6">
            <a:extLst>
              <a:ext uri="{FF2B5EF4-FFF2-40B4-BE49-F238E27FC236}">
                <a16:creationId xmlns:a16="http://schemas.microsoft.com/office/drawing/2014/main" id="{651C606F-CBCA-50B8-57CC-89284DB63661}"/>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cxnSp>
        <p:nvCxnSpPr>
          <p:cNvPr id="155" name="Straight Connector 154">
            <a:extLst>
              <a:ext uri="{FF2B5EF4-FFF2-40B4-BE49-F238E27FC236}">
                <a16:creationId xmlns:a16="http://schemas.microsoft.com/office/drawing/2014/main" id="{15277A9A-46BA-8AB8-E54C-59E615EAB21F}"/>
              </a:ext>
            </a:extLst>
          </p:cNvPr>
          <p:cNvCxnSpPr>
            <a:cxnSpLocks/>
            <a:stCxn id="26" idx="3"/>
            <a:endCxn id="24" idx="3"/>
          </p:cNvCxnSpPr>
          <p:nvPr/>
        </p:nvCxnSpPr>
        <p:spPr>
          <a:xfrm>
            <a:off x="8396866" y="1504597"/>
            <a:ext cx="758499" cy="45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bject 41">
            <a:extLst>
              <a:ext uri="{FF2B5EF4-FFF2-40B4-BE49-F238E27FC236}">
                <a16:creationId xmlns:a16="http://schemas.microsoft.com/office/drawing/2014/main" id="{C2A80DBF-5FC5-3297-20F1-43805F3EC543}"/>
              </a:ext>
            </a:extLst>
          </p:cNvPr>
          <p:cNvSpPr txBox="1"/>
          <p:nvPr/>
        </p:nvSpPr>
        <p:spPr>
          <a:xfrm>
            <a:off x="1688745" y="3150087"/>
            <a:ext cx="1716375" cy="3001332"/>
          </a:xfrm>
          <a:prstGeom prst="rect">
            <a:avLst/>
          </a:prstGeom>
          <a:solidFill>
            <a:schemeClr val="bg2"/>
          </a:solidFill>
        </p:spPr>
        <p:txBody>
          <a:bodyPr vert="horz" wrap="square" lIns="36000" tIns="72000" rIns="36000" bIns="36000" rtlCol="0" anchor="t">
            <a:noAutofit/>
          </a:bodyPr>
          <a:lstStyle/>
          <a:p>
            <a:pPr algn="ctr"/>
            <a:r>
              <a:rPr lang="en-AU" sz="900">
                <a:solidFill>
                  <a:schemeClr val="tx2"/>
                </a:solidFill>
                <a:latin typeface="VIC Medium" panose="00000600000000000000" pitchFamily="50" charset="0"/>
                <a:cs typeface="Times New Roman"/>
              </a:rPr>
              <a:t>Application information initial review / triage</a:t>
            </a:r>
            <a:endParaRPr lang="en-AU" sz="900">
              <a:solidFill>
                <a:schemeClr val="tx2"/>
              </a:solidFill>
              <a:latin typeface="VIC Medium" panose="00000600000000000000" pitchFamily="50" charset="0"/>
              <a:cs typeface="Open Sans"/>
            </a:endParaRPr>
          </a:p>
        </p:txBody>
      </p:sp>
      <p:sp>
        <p:nvSpPr>
          <p:cNvPr id="9" name="object 41">
            <a:extLst>
              <a:ext uri="{FF2B5EF4-FFF2-40B4-BE49-F238E27FC236}">
                <a16:creationId xmlns:a16="http://schemas.microsoft.com/office/drawing/2014/main" id="{8A541263-DBA3-49D4-6455-51A8D76D5C9A}"/>
              </a:ext>
            </a:extLst>
          </p:cNvPr>
          <p:cNvSpPr txBox="1"/>
          <p:nvPr/>
        </p:nvSpPr>
        <p:spPr>
          <a:xfrm>
            <a:off x="935497" y="2019892"/>
            <a:ext cx="3786153" cy="922814"/>
          </a:xfrm>
          <a:prstGeom prst="rect">
            <a:avLst/>
          </a:prstGeom>
          <a:solidFill>
            <a:schemeClr val="bg2"/>
          </a:solidFill>
        </p:spPr>
        <p:txBody>
          <a:bodyPr vert="horz" wrap="square" lIns="36000" tIns="36000" rIns="36000" bIns="36000" rtlCol="0" anchor="t">
            <a:noAutofit/>
          </a:bodyPr>
          <a:lstStyle/>
          <a:p>
            <a:pPr marL="12700" algn="ctr"/>
            <a:r>
              <a:rPr lang="en-AU" sz="900">
                <a:solidFill>
                  <a:schemeClr val="tx2"/>
                </a:solidFill>
                <a:latin typeface="VIC Medium" panose="00000600000000000000" pitchFamily="50" charset="0"/>
                <a:cs typeface="Open Sans"/>
              </a:rPr>
              <a:t>Information</a:t>
            </a:r>
            <a:r>
              <a:rPr lang="en-AU" sz="900" spc="185">
                <a:solidFill>
                  <a:schemeClr val="tx2"/>
                </a:solidFill>
                <a:latin typeface="VIC Medium" panose="00000600000000000000" pitchFamily="50" charset="0"/>
                <a:cs typeface="Open Sans"/>
              </a:rPr>
              <a:t> </a:t>
            </a:r>
            <a:r>
              <a:rPr lang="en-AU" sz="900" spc="-10">
                <a:solidFill>
                  <a:schemeClr val="tx2"/>
                </a:solidFill>
                <a:latin typeface="VIC Medium" panose="00000600000000000000" pitchFamily="50" charset="0"/>
                <a:cs typeface="Open Sans"/>
              </a:rPr>
              <a:t>Environment</a:t>
            </a:r>
            <a:endParaRPr lang="en-AU" sz="900">
              <a:solidFill>
                <a:schemeClr val="tx2"/>
              </a:solidFill>
              <a:latin typeface="VIC Medium" panose="00000600000000000000" pitchFamily="50" charset="0"/>
              <a:cs typeface="Open Sans"/>
            </a:endParaRPr>
          </a:p>
        </p:txBody>
      </p:sp>
      <p:sp>
        <p:nvSpPr>
          <p:cNvPr id="153" name="Isosceles Triangle 152">
            <a:extLst>
              <a:ext uri="{FF2B5EF4-FFF2-40B4-BE49-F238E27FC236}">
                <a16:creationId xmlns:a16="http://schemas.microsoft.com/office/drawing/2014/main" id="{C6CFE20A-9F1E-D71C-CEA6-53C1E557676D}"/>
              </a:ext>
            </a:extLst>
          </p:cNvPr>
          <p:cNvSpPr/>
          <p:nvPr/>
        </p:nvSpPr>
        <p:spPr>
          <a:xfrm rot="5400000">
            <a:off x="822778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17" name="object 81">
            <a:extLst>
              <a:ext uri="{FF2B5EF4-FFF2-40B4-BE49-F238E27FC236}">
                <a16:creationId xmlns:a16="http://schemas.microsoft.com/office/drawing/2014/main" id="{3D508B9C-F6FA-013A-25A1-ADE0CA391067}"/>
              </a:ext>
            </a:extLst>
          </p:cNvPr>
          <p:cNvSpPr txBox="1"/>
          <p:nvPr/>
        </p:nvSpPr>
        <p:spPr>
          <a:xfrm>
            <a:off x="1821246" y="3642361"/>
            <a:ext cx="1443287" cy="2378274"/>
          </a:xfrm>
          <a:prstGeom prst="rect">
            <a:avLst/>
          </a:prstGeom>
          <a:solidFill>
            <a:schemeClr val="bg1"/>
          </a:solidFill>
          <a:ln>
            <a:noFill/>
          </a:ln>
        </p:spPr>
        <p:txBody>
          <a:bodyPr vert="horz" wrap="square" lIns="36000" tIns="36000" rIns="36000" bIns="108000" rtlCol="0" anchor="b">
            <a:noAutofit/>
          </a:bodyPr>
          <a:lstStyle/>
          <a:p>
            <a:pPr algn="ctr">
              <a:lnSpc>
                <a:spcPct val="90000"/>
              </a:lnSpc>
            </a:pPr>
            <a:r>
              <a:rPr lang="en-AU" sz="1050">
                <a:solidFill>
                  <a:schemeClr val="tx2"/>
                </a:solidFill>
                <a:latin typeface="VIC Medium" panose="00000600000000000000" pitchFamily="50" charset="0"/>
                <a:cs typeface="Times New Roman"/>
              </a:rPr>
              <a:t>Intensity of review categorised using business / </a:t>
            </a:r>
            <a:br>
              <a:rPr lang="en-AU" sz="1050">
                <a:solidFill>
                  <a:schemeClr val="tx2"/>
                </a:solidFill>
                <a:latin typeface="VIC Medium" panose="00000600000000000000" pitchFamily="50" charset="0"/>
                <a:cs typeface="Times New Roman"/>
              </a:rPr>
            </a:br>
            <a:r>
              <a:rPr lang="en-AU" sz="1050">
                <a:solidFill>
                  <a:schemeClr val="tx2"/>
                </a:solidFill>
                <a:latin typeface="VIC Medium" panose="00000600000000000000" pitchFamily="50" charset="0"/>
                <a:cs typeface="Times New Roman"/>
              </a:rPr>
              <a:t>risk rules</a:t>
            </a:r>
            <a:endParaRPr lang="en-AU" sz="1050">
              <a:solidFill>
                <a:schemeClr val="tx2"/>
              </a:solidFill>
              <a:latin typeface="VIC Medium" panose="00000600000000000000" pitchFamily="50" charset="0"/>
              <a:cs typeface="Open Sans"/>
            </a:endParaRPr>
          </a:p>
        </p:txBody>
      </p:sp>
      <p:cxnSp>
        <p:nvCxnSpPr>
          <p:cNvPr id="25" name="Straight Connector 24">
            <a:extLst>
              <a:ext uri="{FF2B5EF4-FFF2-40B4-BE49-F238E27FC236}">
                <a16:creationId xmlns:a16="http://schemas.microsoft.com/office/drawing/2014/main" id="{CB0D470B-15E6-49FC-9C9E-FF218AA5CD27}"/>
              </a:ext>
            </a:extLst>
          </p:cNvPr>
          <p:cNvCxnSpPr>
            <a:cxnSpLocks/>
            <a:endCxn id="26" idx="1"/>
          </p:cNvCxnSpPr>
          <p:nvPr/>
        </p:nvCxnSpPr>
        <p:spPr>
          <a:xfrm>
            <a:off x="2417506" y="1498597"/>
            <a:ext cx="4752819" cy="6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bject 83">
            <a:extLst>
              <a:ext uri="{FF2B5EF4-FFF2-40B4-BE49-F238E27FC236}">
                <a16:creationId xmlns:a16="http://schemas.microsoft.com/office/drawing/2014/main" id="{432BCF69-0817-2898-6624-0F5E5B38C721}"/>
              </a:ext>
            </a:extLst>
          </p:cNvPr>
          <p:cNvSpPr txBox="1"/>
          <p:nvPr/>
        </p:nvSpPr>
        <p:spPr>
          <a:xfrm>
            <a:off x="1015068" y="2447335"/>
            <a:ext cx="1402438" cy="42493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additional </a:t>
            </a:r>
            <a:br>
              <a:rPr lang="en-AU" sz="900" spc="-10">
                <a:solidFill>
                  <a:srgbClr val="1A1A1A"/>
                </a:solidFill>
                <a:latin typeface="+mj-lt"/>
                <a:cs typeface="Open Sans"/>
              </a:rPr>
            </a:br>
            <a:r>
              <a:rPr lang="en-AU" sz="900" spc="-10">
                <a:solidFill>
                  <a:srgbClr val="1A1A1A"/>
                </a:solidFill>
                <a:latin typeface="+mj-lt"/>
                <a:cs typeface="Open Sans"/>
              </a:rPr>
              <a:t>documents/</a:t>
            </a:r>
            <a:br>
              <a:rPr lang="en-AU" sz="900" spc="-10">
                <a:solidFill>
                  <a:srgbClr val="1A1A1A"/>
                </a:solidFill>
                <a:latin typeface="+mj-lt"/>
                <a:cs typeface="Open Sans"/>
              </a:rPr>
            </a:br>
            <a:r>
              <a:rPr lang="en-AU" sz="900" spc="-10">
                <a:solidFill>
                  <a:srgbClr val="1A1A1A"/>
                </a:solidFill>
                <a:latin typeface="+mj-lt"/>
                <a:cs typeface="Open Sans"/>
              </a:rPr>
              <a:t>information</a:t>
            </a:r>
          </a:p>
        </p:txBody>
      </p:sp>
      <p:sp>
        <p:nvSpPr>
          <p:cNvPr id="19" name="object 161">
            <a:extLst>
              <a:ext uri="{FF2B5EF4-FFF2-40B4-BE49-F238E27FC236}">
                <a16:creationId xmlns:a16="http://schemas.microsoft.com/office/drawing/2014/main" id="{B6CC3713-7E2C-AD15-0F9D-8CA3549B8FBD}"/>
              </a:ext>
            </a:extLst>
          </p:cNvPr>
          <p:cNvSpPr txBox="1"/>
          <p:nvPr/>
        </p:nvSpPr>
        <p:spPr>
          <a:xfrm>
            <a:off x="1015068" y="2274467"/>
            <a:ext cx="1402438"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24" name="Isosceles Triangle 23">
            <a:extLst>
              <a:ext uri="{FF2B5EF4-FFF2-40B4-BE49-F238E27FC236}">
                <a16:creationId xmlns:a16="http://schemas.microsoft.com/office/drawing/2014/main" id="{BFC7D662-7C27-BCD5-7C31-F7ED6FD52809}"/>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Arrow: Pentagon 25">
            <a:extLst>
              <a:ext uri="{FF2B5EF4-FFF2-40B4-BE49-F238E27FC236}">
                <a16:creationId xmlns:a16="http://schemas.microsoft.com/office/drawing/2014/main" id="{5BA72C06-8AAC-9564-F1FC-59DEE7809BB6}"/>
              </a:ext>
            </a:extLst>
          </p:cNvPr>
          <p:cNvSpPr/>
          <p:nvPr/>
        </p:nvSpPr>
        <p:spPr>
          <a:xfrm>
            <a:off x="7170325" y="1289525"/>
            <a:ext cx="1226541"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STREAM</a:t>
            </a:r>
          </a:p>
        </p:txBody>
      </p:sp>
      <p:sp>
        <p:nvSpPr>
          <p:cNvPr id="29" name="object 83">
            <a:extLst>
              <a:ext uri="{FF2B5EF4-FFF2-40B4-BE49-F238E27FC236}">
                <a16:creationId xmlns:a16="http://schemas.microsoft.com/office/drawing/2014/main" id="{BFD9A830-952D-68FE-6F96-F632C4EC5241}"/>
              </a:ext>
            </a:extLst>
          </p:cNvPr>
          <p:cNvSpPr txBox="1"/>
          <p:nvPr/>
        </p:nvSpPr>
        <p:spPr>
          <a:xfrm>
            <a:off x="2014324" y="4836806"/>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Manual Review</a:t>
            </a:r>
          </a:p>
        </p:txBody>
      </p:sp>
      <p:sp>
        <p:nvSpPr>
          <p:cNvPr id="30" name="object 161">
            <a:extLst>
              <a:ext uri="{FF2B5EF4-FFF2-40B4-BE49-F238E27FC236}">
                <a16:creationId xmlns:a16="http://schemas.microsoft.com/office/drawing/2014/main" id="{7AA80BB2-E86F-571E-2BB4-8023EC5FE573}"/>
              </a:ext>
            </a:extLst>
          </p:cNvPr>
          <p:cNvSpPr txBox="1"/>
          <p:nvPr/>
        </p:nvSpPr>
        <p:spPr>
          <a:xfrm>
            <a:off x="2014324" y="4679428"/>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31" name="object 83">
            <a:extLst>
              <a:ext uri="{FF2B5EF4-FFF2-40B4-BE49-F238E27FC236}">
                <a16:creationId xmlns:a16="http://schemas.microsoft.com/office/drawing/2014/main" id="{9CDCDE4D-7701-47F3-386D-6998125EC9F3}"/>
              </a:ext>
            </a:extLst>
          </p:cNvPr>
          <p:cNvSpPr txBox="1"/>
          <p:nvPr/>
        </p:nvSpPr>
        <p:spPr>
          <a:xfrm>
            <a:off x="2014324" y="4026204"/>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Automatic </a:t>
            </a:r>
            <a:br>
              <a:rPr lang="en-AU" sz="900" spc="-10">
                <a:solidFill>
                  <a:srgbClr val="1A1A1A"/>
                </a:solidFill>
                <a:latin typeface="+mj-lt"/>
                <a:cs typeface="Open Sans"/>
              </a:rPr>
            </a:br>
            <a:r>
              <a:rPr lang="en-AU" sz="900" spc="-10">
                <a:solidFill>
                  <a:srgbClr val="1A1A1A"/>
                </a:solidFill>
                <a:latin typeface="+mj-lt"/>
                <a:cs typeface="Open Sans"/>
              </a:rPr>
              <a:t>Review</a:t>
            </a:r>
          </a:p>
        </p:txBody>
      </p:sp>
      <p:sp>
        <p:nvSpPr>
          <p:cNvPr id="32" name="object 161">
            <a:extLst>
              <a:ext uri="{FF2B5EF4-FFF2-40B4-BE49-F238E27FC236}">
                <a16:creationId xmlns:a16="http://schemas.microsoft.com/office/drawing/2014/main" id="{F74B3886-B222-5C23-5626-1CA939901BAF}"/>
              </a:ext>
            </a:extLst>
          </p:cNvPr>
          <p:cNvSpPr txBox="1"/>
          <p:nvPr/>
        </p:nvSpPr>
        <p:spPr>
          <a:xfrm>
            <a:off x="2014324" y="3868826"/>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34" name="object 83">
            <a:extLst>
              <a:ext uri="{FF2B5EF4-FFF2-40B4-BE49-F238E27FC236}">
                <a16:creationId xmlns:a16="http://schemas.microsoft.com/office/drawing/2014/main" id="{84D8FD63-7472-A356-6982-F1B40DCD877F}"/>
              </a:ext>
            </a:extLst>
          </p:cNvPr>
          <p:cNvSpPr txBox="1"/>
          <p:nvPr/>
        </p:nvSpPr>
        <p:spPr>
          <a:xfrm>
            <a:off x="3598198" y="2431845"/>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Request for further information</a:t>
            </a:r>
          </a:p>
        </p:txBody>
      </p:sp>
      <p:sp>
        <p:nvSpPr>
          <p:cNvPr id="35" name="object 161">
            <a:extLst>
              <a:ext uri="{FF2B5EF4-FFF2-40B4-BE49-F238E27FC236}">
                <a16:creationId xmlns:a16="http://schemas.microsoft.com/office/drawing/2014/main" id="{D472451F-D633-B271-8FBE-4F808EE9F551}"/>
              </a:ext>
            </a:extLst>
          </p:cNvPr>
          <p:cNvSpPr txBox="1"/>
          <p:nvPr/>
        </p:nvSpPr>
        <p:spPr>
          <a:xfrm>
            <a:off x="3598198" y="2274467"/>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36" name="object 83">
            <a:extLst>
              <a:ext uri="{FF2B5EF4-FFF2-40B4-BE49-F238E27FC236}">
                <a16:creationId xmlns:a16="http://schemas.microsoft.com/office/drawing/2014/main" id="{EE2F5F1F-57C2-78DE-F0EA-D585A51AA646}"/>
              </a:ext>
            </a:extLst>
          </p:cNvPr>
          <p:cNvSpPr txBox="1"/>
          <p:nvPr/>
        </p:nvSpPr>
        <p:spPr>
          <a:xfrm>
            <a:off x="3671243" y="3669255"/>
            <a:ext cx="895623" cy="53082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Is additional information required? </a:t>
            </a:r>
          </a:p>
        </p:txBody>
      </p:sp>
      <p:sp>
        <p:nvSpPr>
          <p:cNvPr id="37" name="object 83">
            <a:extLst>
              <a:ext uri="{FF2B5EF4-FFF2-40B4-BE49-F238E27FC236}">
                <a16:creationId xmlns:a16="http://schemas.microsoft.com/office/drawing/2014/main" id="{ADF3A82A-E607-1381-B033-6D12918DE72A}"/>
              </a:ext>
            </a:extLst>
          </p:cNvPr>
          <p:cNvSpPr txBox="1"/>
          <p:nvPr/>
        </p:nvSpPr>
        <p:spPr>
          <a:xfrm>
            <a:off x="3921055" y="3066392"/>
            <a:ext cx="396000" cy="396000"/>
          </a:xfrm>
          <a:prstGeom prst="ellipse">
            <a:avLst/>
          </a:prstGeom>
          <a:solidFill>
            <a:schemeClr val="accent2"/>
          </a:solidFill>
          <a:ln w="15875">
            <a:solidFill>
              <a:schemeClr val="bg1"/>
            </a:solidFill>
          </a:ln>
        </p:spPr>
        <p:txBody>
          <a:bodyPr vert="horz" wrap="none" lIns="0" tIns="0" rIns="0" bIns="0" rtlCol="0" anchor="ctr">
            <a:noAutofit/>
          </a:bodyPr>
          <a:lstStyle/>
          <a:p>
            <a:pPr marL="16510" marR="8890" indent="5715" algn="ctr"/>
            <a:r>
              <a:rPr lang="en-AU" sz="900" spc="-10">
                <a:solidFill>
                  <a:schemeClr val="bg1"/>
                </a:solidFill>
                <a:latin typeface="+mj-lt"/>
                <a:cs typeface="Open Sans"/>
              </a:rPr>
              <a:t>YES</a:t>
            </a:r>
          </a:p>
        </p:txBody>
      </p:sp>
      <p:sp>
        <p:nvSpPr>
          <p:cNvPr id="38" name="object 83">
            <a:extLst>
              <a:ext uri="{FF2B5EF4-FFF2-40B4-BE49-F238E27FC236}">
                <a16:creationId xmlns:a16="http://schemas.microsoft.com/office/drawing/2014/main" id="{2EA488E6-B899-FE43-126D-E5762D1F0970}"/>
              </a:ext>
            </a:extLst>
          </p:cNvPr>
          <p:cNvSpPr txBox="1"/>
          <p:nvPr/>
        </p:nvSpPr>
        <p:spPr>
          <a:xfrm>
            <a:off x="4795326" y="3692765"/>
            <a:ext cx="396000" cy="396000"/>
          </a:xfrm>
          <a:prstGeom prst="ellipse">
            <a:avLst/>
          </a:prstGeom>
          <a:solidFill>
            <a:schemeClr val="bg1"/>
          </a:solidFill>
          <a:ln w="15875">
            <a:solidFill>
              <a:schemeClr val="tx2"/>
            </a:solidFill>
          </a:ln>
        </p:spPr>
        <p:txBody>
          <a:bodyPr vert="horz" wrap="none" lIns="0" tIns="0" rIns="0" bIns="0" rtlCol="0" anchor="ctr">
            <a:noAutofit/>
          </a:bodyPr>
          <a:lstStyle/>
          <a:p>
            <a:pPr marL="16510" marR="8890" indent="5715" algn="ctr"/>
            <a:r>
              <a:rPr lang="en-AU" sz="900" spc="-10">
                <a:solidFill>
                  <a:schemeClr val="tx2"/>
                </a:solidFill>
                <a:latin typeface="+mj-lt"/>
                <a:cs typeface="Open Sans"/>
              </a:rPr>
              <a:t>NO</a:t>
            </a:r>
          </a:p>
        </p:txBody>
      </p:sp>
      <p:cxnSp>
        <p:nvCxnSpPr>
          <p:cNvPr id="39" name="Straight Connector 38">
            <a:extLst>
              <a:ext uri="{FF2B5EF4-FFF2-40B4-BE49-F238E27FC236}">
                <a16:creationId xmlns:a16="http://schemas.microsoft.com/office/drawing/2014/main" id="{7B3E4B6E-B353-F739-DA84-23B3C8F70C1D}"/>
              </a:ext>
            </a:extLst>
          </p:cNvPr>
          <p:cNvCxnSpPr>
            <a:cxnSpLocks/>
            <a:endCxn id="36" idx="1"/>
          </p:cNvCxnSpPr>
          <p:nvPr/>
        </p:nvCxnSpPr>
        <p:spPr>
          <a:xfrm>
            <a:off x="3405120" y="3889467"/>
            <a:ext cx="266123"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DAF9534-BD2B-71CA-0125-BFA213E267FE}"/>
              </a:ext>
            </a:extLst>
          </p:cNvPr>
          <p:cNvCxnSpPr>
            <a:cxnSpLocks/>
            <a:stCxn id="36" idx="0"/>
            <a:endCxn id="37" idx="4"/>
          </p:cNvCxnSpPr>
          <p:nvPr/>
        </p:nvCxnSpPr>
        <p:spPr>
          <a:xfrm flipV="1">
            <a:off x="4119055" y="3462392"/>
            <a:ext cx="0" cy="20686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12BAC32-C81C-169F-892E-3DFF2FB95168}"/>
              </a:ext>
            </a:extLst>
          </p:cNvPr>
          <p:cNvCxnSpPr>
            <a:cxnSpLocks/>
            <a:stCxn id="37" idx="0"/>
            <a:endCxn id="34" idx="2"/>
          </p:cNvCxnSpPr>
          <p:nvPr/>
        </p:nvCxnSpPr>
        <p:spPr>
          <a:xfrm flipV="1">
            <a:off x="4119055" y="2872269"/>
            <a:ext cx="1" cy="19412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42" name="object 83">
            <a:extLst>
              <a:ext uri="{FF2B5EF4-FFF2-40B4-BE49-F238E27FC236}">
                <a16:creationId xmlns:a16="http://schemas.microsoft.com/office/drawing/2014/main" id="{93B21CC0-1764-296F-05D0-9A369AC83882}"/>
              </a:ext>
            </a:extLst>
          </p:cNvPr>
          <p:cNvSpPr txBox="1"/>
          <p:nvPr/>
        </p:nvSpPr>
        <p:spPr>
          <a:xfrm>
            <a:off x="4545515" y="4309427"/>
            <a:ext cx="895623" cy="440424"/>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Should application continue?</a:t>
            </a:r>
          </a:p>
        </p:txBody>
      </p:sp>
      <p:sp>
        <p:nvSpPr>
          <p:cNvPr id="43" name="object 83">
            <a:extLst>
              <a:ext uri="{FF2B5EF4-FFF2-40B4-BE49-F238E27FC236}">
                <a16:creationId xmlns:a16="http://schemas.microsoft.com/office/drawing/2014/main" id="{C8DDE95B-82AF-6369-F300-2F3A28B3EA77}"/>
              </a:ext>
            </a:extLst>
          </p:cNvPr>
          <p:cNvSpPr txBox="1"/>
          <p:nvPr/>
        </p:nvSpPr>
        <p:spPr>
          <a:xfrm>
            <a:off x="4795326" y="4992595"/>
            <a:ext cx="396000" cy="396000"/>
          </a:xfrm>
          <a:prstGeom prst="ellipse">
            <a:avLst/>
          </a:prstGeom>
          <a:solidFill>
            <a:schemeClr val="bg1"/>
          </a:solidFill>
          <a:ln w="15875">
            <a:solidFill>
              <a:schemeClr val="tx2"/>
            </a:solidFill>
          </a:ln>
        </p:spPr>
        <p:txBody>
          <a:bodyPr vert="horz" wrap="none" lIns="0" tIns="0" rIns="0" bIns="0" rtlCol="0" anchor="ctr">
            <a:noAutofit/>
          </a:bodyPr>
          <a:lstStyle/>
          <a:p>
            <a:pPr marL="16510" marR="8890" indent="5715" algn="ctr"/>
            <a:r>
              <a:rPr lang="en-AU" sz="900" spc="-10">
                <a:solidFill>
                  <a:schemeClr val="tx2"/>
                </a:solidFill>
                <a:latin typeface="+mj-lt"/>
                <a:cs typeface="Open Sans"/>
              </a:rPr>
              <a:t>NO</a:t>
            </a:r>
          </a:p>
        </p:txBody>
      </p:sp>
      <p:sp>
        <p:nvSpPr>
          <p:cNvPr id="44" name="object 83">
            <a:extLst>
              <a:ext uri="{FF2B5EF4-FFF2-40B4-BE49-F238E27FC236}">
                <a16:creationId xmlns:a16="http://schemas.microsoft.com/office/drawing/2014/main" id="{1284F4D3-9D44-7F4F-F813-F541BB471E7D}"/>
              </a:ext>
            </a:extLst>
          </p:cNvPr>
          <p:cNvSpPr txBox="1"/>
          <p:nvPr/>
        </p:nvSpPr>
        <p:spPr>
          <a:xfrm>
            <a:off x="5781896" y="4334512"/>
            <a:ext cx="396000" cy="396000"/>
          </a:xfrm>
          <a:prstGeom prst="ellipse">
            <a:avLst/>
          </a:prstGeom>
          <a:solidFill>
            <a:schemeClr val="accent2"/>
          </a:solidFill>
          <a:ln w="15875">
            <a:solidFill>
              <a:schemeClr val="bg1"/>
            </a:solidFill>
          </a:ln>
        </p:spPr>
        <p:txBody>
          <a:bodyPr vert="horz" wrap="none" lIns="0" tIns="0" rIns="0" bIns="0" rtlCol="0" anchor="ctr">
            <a:noAutofit/>
          </a:bodyPr>
          <a:lstStyle/>
          <a:p>
            <a:pPr marL="16510" marR="8890" indent="5715" algn="ctr"/>
            <a:r>
              <a:rPr lang="en-AU" sz="900" spc="-10">
                <a:solidFill>
                  <a:schemeClr val="bg1"/>
                </a:solidFill>
                <a:latin typeface="+mj-lt"/>
                <a:cs typeface="Open Sans"/>
              </a:rPr>
              <a:t>YES</a:t>
            </a:r>
          </a:p>
        </p:txBody>
      </p:sp>
      <p:cxnSp>
        <p:nvCxnSpPr>
          <p:cNvPr id="45" name="Straight Connector 44">
            <a:extLst>
              <a:ext uri="{FF2B5EF4-FFF2-40B4-BE49-F238E27FC236}">
                <a16:creationId xmlns:a16="http://schemas.microsoft.com/office/drawing/2014/main" id="{6C03002B-168F-3420-3347-DA8AE8A54021}"/>
              </a:ext>
            </a:extLst>
          </p:cNvPr>
          <p:cNvCxnSpPr>
            <a:cxnSpLocks/>
            <a:stCxn id="36" idx="3"/>
          </p:cNvCxnSpPr>
          <p:nvPr/>
        </p:nvCxnSpPr>
        <p:spPr>
          <a:xfrm flipV="1">
            <a:off x="4566866" y="3889467"/>
            <a:ext cx="213460"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759F0D-EB31-CAD4-6BDB-090E76B0ED6A}"/>
              </a:ext>
            </a:extLst>
          </p:cNvPr>
          <p:cNvCxnSpPr>
            <a:cxnSpLocks/>
          </p:cNvCxnSpPr>
          <p:nvPr/>
        </p:nvCxnSpPr>
        <p:spPr>
          <a:xfrm flipH="1">
            <a:off x="4993326" y="4749851"/>
            <a:ext cx="1" cy="214289"/>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972AAF06-DF68-B581-B2EE-DBF3FF762818}"/>
              </a:ext>
            </a:extLst>
          </p:cNvPr>
          <p:cNvGrpSpPr/>
          <p:nvPr/>
        </p:nvGrpSpPr>
        <p:grpSpPr>
          <a:xfrm>
            <a:off x="4070546" y="5569967"/>
            <a:ext cx="1068923" cy="597802"/>
            <a:chOff x="4375909" y="5711517"/>
            <a:chExt cx="756000" cy="597802"/>
          </a:xfrm>
        </p:grpSpPr>
        <p:sp>
          <p:nvSpPr>
            <p:cNvPr id="47" name="object 83">
              <a:extLst>
                <a:ext uri="{FF2B5EF4-FFF2-40B4-BE49-F238E27FC236}">
                  <a16:creationId xmlns:a16="http://schemas.microsoft.com/office/drawing/2014/main" id="{EBC9486C-6595-1A8D-FE3C-C57245B73429}"/>
                </a:ext>
              </a:extLst>
            </p:cNvPr>
            <p:cNvSpPr txBox="1"/>
            <p:nvPr/>
          </p:nvSpPr>
          <p:spPr>
            <a:xfrm>
              <a:off x="4375909"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Record decision</a:t>
              </a:r>
            </a:p>
          </p:txBody>
        </p:sp>
        <p:sp>
          <p:nvSpPr>
            <p:cNvPr id="48" name="object 161">
              <a:extLst>
                <a:ext uri="{FF2B5EF4-FFF2-40B4-BE49-F238E27FC236}">
                  <a16:creationId xmlns:a16="http://schemas.microsoft.com/office/drawing/2014/main" id="{A1952579-DE59-994A-1662-66D265FAECB2}"/>
                </a:ext>
              </a:extLst>
            </p:cNvPr>
            <p:cNvSpPr txBox="1"/>
            <p:nvPr/>
          </p:nvSpPr>
          <p:spPr>
            <a:xfrm>
              <a:off x="4375909"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grpSp>
        <p:nvGrpSpPr>
          <p:cNvPr id="168" name="Group 167">
            <a:extLst>
              <a:ext uri="{FF2B5EF4-FFF2-40B4-BE49-F238E27FC236}">
                <a16:creationId xmlns:a16="http://schemas.microsoft.com/office/drawing/2014/main" id="{73221BBB-EA35-805C-9492-5DC7E876F9C3}"/>
              </a:ext>
            </a:extLst>
          </p:cNvPr>
          <p:cNvGrpSpPr/>
          <p:nvPr/>
        </p:nvGrpSpPr>
        <p:grpSpPr>
          <a:xfrm>
            <a:off x="5330085" y="5569967"/>
            <a:ext cx="1068923" cy="597802"/>
            <a:chOff x="5310055" y="5711517"/>
            <a:chExt cx="756000" cy="597802"/>
          </a:xfrm>
        </p:grpSpPr>
        <p:sp>
          <p:nvSpPr>
            <p:cNvPr id="49" name="object 83">
              <a:extLst>
                <a:ext uri="{FF2B5EF4-FFF2-40B4-BE49-F238E27FC236}">
                  <a16:creationId xmlns:a16="http://schemas.microsoft.com/office/drawing/2014/main" id="{6E56BF55-CE1A-617B-DEAB-6ABBF58471F2}"/>
                </a:ext>
              </a:extLst>
            </p:cNvPr>
            <p:cNvSpPr txBox="1"/>
            <p:nvPr/>
          </p:nvSpPr>
          <p:spPr>
            <a:xfrm>
              <a:off x="5310055"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50" name="object 161">
              <a:extLst>
                <a:ext uri="{FF2B5EF4-FFF2-40B4-BE49-F238E27FC236}">
                  <a16:creationId xmlns:a16="http://schemas.microsoft.com/office/drawing/2014/main" id="{9BBB9138-2061-A30F-FBAC-F1FDCBCF8D3D}"/>
                </a:ext>
              </a:extLst>
            </p:cNvPr>
            <p:cNvSpPr txBox="1"/>
            <p:nvPr/>
          </p:nvSpPr>
          <p:spPr>
            <a:xfrm>
              <a:off x="5310055"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grpSp>
        <p:nvGrpSpPr>
          <p:cNvPr id="169" name="Group 168">
            <a:extLst>
              <a:ext uri="{FF2B5EF4-FFF2-40B4-BE49-F238E27FC236}">
                <a16:creationId xmlns:a16="http://schemas.microsoft.com/office/drawing/2014/main" id="{73133091-40D9-BAAF-1949-78F08C50331E}"/>
              </a:ext>
            </a:extLst>
          </p:cNvPr>
          <p:cNvGrpSpPr/>
          <p:nvPr/>
        </p:nvGrpSpPr>
        <p:grpSpPr>
          <a:xfrm>
            <a:off x="6580782" y="5569967"/>
            <a:ext cx="1068923" cy="597802"/>
            <a:chOff x="6237888" y="5711517"/>
            <a:chExt cx="756000" cy="597802"/>
          </a:xfrm>
        </p:grpSpPr>
        <p:sp>
          <p:nvSpPr>
            <p:cNvPr id="51" name="object 83">
              <a:extLst>
                <a:ext uri="{FF2B5EF4-FFF2-40B4-BE49-F238E27FC236}">
                  <a16:creationId xmlns:a16="http://schemas.microsoft.com/office/drawing/2014/main" id="{1D9D9801-9791-D0DC-ED07-78997455554C}"/>
                </a:ext>
              </a:extLst>
            </p:cNvPr>
            <p:cNvSpPr txBox="1"/>
            <p:nvPr/>
          </p:nvSpPr>
          <p:spPr>
            <a:xfrm>
              <a:off x="6237888"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of outcome</a:t>
              </a:r>
            </a:p>
          </p:txBody>
        </p:sp>
        <p:sp>
          <p:nvSpPr>
            <p:cNvPr id="52" name="object 161">
              <a:extLst>
                <a:ext uri="{FF2B5EF4-FFF2-40B4-BE49-F238E27FC236}">
                  <a16:creationId xmlns:a16="http://schemas.microsoft.com/office/drawing/2014/main" id="{A0BE7430-612C-36DB-9230-8FB8A82C5BD1}"/>
                </a:ext>
              </a:extLst>
            </p:cNvPr>
            <p:cNvSpPr txBox="1"/>
            <p:nvPr/>
          </p:nvSpPr>
          <p:spPr>
            <a:xfrm>
              <a:off x="6237888"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sp>
        <p:nvSpPr>
          <p:cNvPr id="53" name="object 83">
            <a:extLst>
              <a:ext uri="{FF2B5EF4-FFF2-40B4-BE49-F238E27FC236}">
                <a16:creationId xmlns:a16="http://schemas.microsoft.com/office/drawing/2014/main" id="{D49E469F-DB99-383A-FCE7-BED87F861024}"/>
              </a:ext>
            </a:extLst>
          </p:cNvPr>
          <p:cNvSpPr txBox="1"/>
          <p:nvPr/>
        </p:nvSpPr>
        <p:spPr>
          <a:xfrm>
            <a:off x="6463298" y="4312300"/>
            <a:ext cx="97878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Triage based on Risk</a:t>
            </a:r>
          </a:p>
        </p:txBody>
      </p:sp>
      <p:sp>
        <p:nvSpPr>
          <p:cNvPr id="54" name="object 161">
            <a:extLst>
              <a:ext uri="{FF2B5EF4-FFF2-40B4-BE49-F238E27FC236}">
                <a16:creationId xmlns:a16="http://schemas.microsoft.com/office/drawing/2014/main" id="{9EB20FDB-9488-82E7-63FF-F23C1945A4CC}"/>
              </a:ext>
            </a:extLst>
          </p:cNvPr>
          <p:cNvSpPr txBox="1"/>
          <p:nvPr/>
        </p:nvSpPr>
        <p:spPr>
          <a:xfrm>
            <a:off x="6463298" y="4154922"/>
            <a:ext cx="978782" cy="172867"/>
          </a:xfrm>
          <a:prstGeom prst="rect">
            <a:avLst/>
          </a:prstGeom>
          <a:solidFill>
            <a:schemeClr val="tx2"/>
          </a:solidFill>
          <a:ln>
            <a:solidFill>
              <a:schemeClr val="tx2"/>
            </a:solidFill>
          </a:ln>
        </p:spPr>
        <p:txBody>
          <a:bodyPr vert="horz" wrap="square" lIns="0" tIns="36000" rIns="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cxnSp>
        <p:nvCxnSpPr>
          <p:cNvPr id="55" name="Straight Connector 54">
            <a:extLst>
              <a:ext uri="{FF2B5EF4-FFF2-40B4-BE49-F238E27FC236}">
                <a16:creationId xmlns:a16="http://schemas.microsoft.com/office/drawing/2014/main" id="{23C7E274-EE43-DFDE-E7D6-FB71A973063B}"/>
              </a:ext>
            </a:extLst>
          </p:cNvPr>
          <p:cNvCxnSpPr>
            <a:cxnSpLocks/>
          </p:cNvCxnSpPr>
          <p:nvPr/>
        </p:nvCxnSpPr>
        <p:spPr>
          <a:xfrm flipH="1">
            <a:off x="4992713" y="4095640"/>
            <a:ext cx="1227" cy="18000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047D09-BE4D-9BDF-6988-80D24DD4B667}"/>
              </a:ext>
            </a:extLst>
          </p:cNvPr>
          <p:cNvCxnSpPr>
            <a:cxnSpLocks/>
          </p:cNvCxnSpPr>
          <p:nvPr/>
        </p:nvCxnSpPr>
        <p:spPr>
          <a:xfrm>
            <a:off x="4993327" y="5394230"/>
            <a:ext cx="0" cy="18000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EED6525-480E-DD50-BEA4-463B311A7872}"/>
              </a:ext>
            </a:extLst>
          </p:cNvPr>
          <p:cNvCxnSpPr>
            <a:cxnSpLocks/>
          </p:cNvCxnSpPr>
          <p:nvPr/>
        </p:nvCxnSpPr>
        <p:spPr>
          <a:xfrm>
            <a:off x="5151939" y="5947557"/>
            <a:ext cx="178146"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53C7A3B-9FA5-13B8-DA84-E053FABD5A2B}"/>
              </a:ext>
            </a:extLst>
          </p:cNvPr>
          <p:cNvCxnSpPr>
            <a:cxnSpLocks/>
          </p:cNvCxnSpPr>
          <p:nvPr/>
        </p:nvCxnSpPr>
        <p:spPr>
          <a:xfrm>
            <a:off x="6404769" y="5947557"/>
            <a:ext cx="171833"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sp>
        <p:nvSpPr>
          <p:cNvPr id="59" name="object 83">
            <a:extLst>
              <a:ext uri="{FF2B5EF4-FFF2-40B4-BE49-F238E27FC236}">
                <a16:creationId xmlns:a16="http://schemas.microsoft.com/office/drawing/2014/main" id="{0A0D5986-F36D-77DE-1515-F153E3861DBA}"/>
              </a:ext>
            </a:extLst>
          </p:cNvPr>
          <p:cNvSpPr txBox="1"/>
          <p:nvPr/>
        </p:nvSpPr>
        <p:spPr>
          <a:xfrm>
            <a:off x="7803044" y="3689797"/>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High</a:t>
            </a:r>
            <a:br>
              <a:rPr lang="en-AU" sz="900" spc="-10">
                <a:solidFill>
                  <a:schemeClr val="bg1"/>
                </a:solidFill>
                <a:latin typeface="+mj-lt"/>
                <a:cs typeface="Open Sans"/>
              </a:rPr>
            </a:br>
            <a:r>
              <a:rPr lang="en-AU" sz="900" spc="-10">
                <a:solidFill>
                  <a:schemeClr val="bg1"/>
                </a:solidFill>
                <a:latin typeface="+mj-lt"/>
                <a:cs typeface="Open Sans"/>
              </a:rPr>
              <a:t>risk</a:t>
            </a:r>
          </a:p>
        </p:txBody>
      </p:sp>
      <p:sp>
        <p:nvSpPr>
          <p:cNvPr id="60" name="object 83">
            <a:extLst>
              <a:ext uri="{FF2B5EF4-FFF2-40B4-BE49-F238E27FC236}">
                <a16:creationId xmlns:a16="http://schemas.microsoft.com/office/drawing/2014/main" id="{A731CAA3-1308-6F1B-AF3F-6C15E01B1566}"/>
              </a:ext>
            </a:extLst>
          </p:cNvPr>
          <p:cNvSpPr txBox="1"/>
          <p:nvPr/>
        </p:nvSpPr>
        <p:spPr>
          <a:xfrm>
            <a:off x="7789974" y="4259639"/>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Medium</a:t>
            </a:r>
            <a:br>
              <a:rPr lang="en-AU" sz="900" spc="-10">
                <a:solidFill>
                  <a:schemeClr val="bg1"/>
                </a:solidFill>
                <a:latin typeface="+mj-lt"/>
                <a:cs typeface="Open Sans"/>
              </a:rPr>
            </a:br>
            <a:r>
              <a:rPr lang="en-AU" sz="900" spc="-10">
                <a:solidFill>
                  <a:schemeClr val="bg1"/>
                </a:solidFill>
                <a:latin typeface="+mj-lt"/>
                <a:cs typeface="Open Sans"/>
              </a:rPr>
              <a:t>risk</a:t>
            </a:r>
          </a:p>
        </p:txBody>
      </p:sp>
      <p:sp>
        <p:nvSpPr>
          <p:cNvPr id="61" name="object 83">
            <a:extLst>
              <a:ext uri="{FF2B5EF4-FFF2-40B4-BE49-F238E27FC236}">
                <a16:creationId xmlns:a16="http://schemas.microsoft.com/office/drawing/2014/main" id="{774CCCB3-6B4D-A105-CC44-11948833806D}"/>
              </a:ext>
            </a:extLst>
          </p:cNvPr>
          <p:cNvSpPr txBox="1"/>
          <p:nvPr/>
        </p:nvSpPr>
        <p:spPr>
          <a:xfrm>
            <a:off x="7802295" y="4865416"/>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Low</a:t>
            </a:r>
            <a:br>
              <a:rPr lang="en-AU" sz="900" spc="-10">
                <a:solidFill>
                  <a:schemeClr val="bg1"/>
                </a:solidFill>
                <a:latin typeface="+mj-lt"/>
                <a:cs typeface="Open Sans"/>
              </a:rPr>
            </a:br>
            <a:r>
              <a:rPr lang="en-AU" sz="900" spc="-10">
                <a:solidFill>
                  <a:schemeClr val="bg1"/>
                </a:solidFill>
                <a:latin typeface="+mj-lt"/>
                <a:cs typeface="Open Sans"/>
              </a:rPr>
              <a:t>risk</a:t>
            </a:r>
          </a:p>
        </p:txBody>
      </p:sp>
      <p:cxnSp>
        <p:nvCxnSpPr>
          <p:cNvPr id="65" name="Connector: Elbow 64">
            <a:extLst>
              <a:ext uri="{FF2B5EF4-FFF2-40B4-BE49-F238E27FC236}">
                <a16:creationId xmlns:a16="http://schemas.microsoft.com/office/drawing/2014/main" id="{ADF53204-781D-8593-6720-039E6A11FF47}"/>
              </a:ext>
            </a:extLst>
          </p:cNvPr>
          <p:cNvCxnSpPr>
            <a:cxnSpLocks/>
            <a:stCxn id="53" idx="3"/>
            <a:endCxn id="59" idx="2"/>
          </p:cNvCxnSpPr>
          <p:nvPr/>
        </p:nvCxnSpPr>
        <p:spPr>
          <a:xfrm flipV="1">
            <a:off x="7442080" y="3959797"/>
            <a:ext cx="360964" cy="572715"/>
          </a:xfrm>
          <a:prstGeom prst="bentConnector3">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18956AD2-F05E-E945-D951-41408CC529C5}"/>
              </a:ext>
            </a:extLst>
          </p:cNvPr>
          <p:cNvCxnSpPr>
            <a:cxnSpLocks/>
            <a:stCxn id="53" idx="3"/>
            <a:endCxn id="61" idx="2"/>
          </p:cNvCxnSpPr>
          <p:nvPr/>
        </p:nvCxnSpPr>
        <p:spPr>
          <a:xfrm>
            <a:off x="7442080" y="4532512"/>
            <a:ext cx="360215" cy="602904"/>
          </a:xfrm>
          <a:prstGeom prst="bentConnector3">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6854D096-950F-AA40-51C5-6068BA225E7F}"/>
              </a:ext>
            </a:extLst>
          </p:cNvPr>
          <p:cNvCxnSpPr>
            <a:cxnSpLocks/>
          </p:cNvCxnSpPr>
          <p:nvPr/>
        </p:nvCxnSpPr>
        <p:spPr>
          <a:xfrm flipV="1">
            <a:off x="7622831" y="4535795"/>
            <a:ext cx="108000" cy="911"/>
          </a:xfrm>
          <a:prstGeom prst="bentConnector3">
            <a:avLst>
              <a:gd name="adj1" fmla="val 50000"/>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3AF9141-E932-605D-1456-B4A0E034E038}"/>
              </a:ext>
            </a:extLst>
          </p:cNvPr>
          <p:cNvCxnSpPr>
            <a:stCxn id="42" idx="3"/>
            <a:endCxn id="44" idx="2"/>
          </p:cNvCxnSpPr>
          <p:nvPr/>
        </p:nvCxnSpPr>
        <p:spPr>
          <a:xfrm>
            <a:off x="5441138" y="4529639"/>
            <a:ext cx="340758" cy="2873"/>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E759714-9E6E-2B77-EC4E-7B6686AA0E2A}"/>
              </a:ext>
            </a:extLst>
          </p:cNvPr>
          <p:cNvCxnSpPr>
            <a:cxnSpLocks/>
          </p:cNvCxnSpPr>
          <p:nvPr/>
        </p:nvCxnSpPr>
        <p:spPr>
          <a:xfrm>
            <a:off x="6177896" y="4532512"/>
            <a:ext cx="285402"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FD145E1A-DF22-5985-3C9B-3314F88A7DB9}"/>
              </a:ext>
            </a:extLst>
          </p:cNvPr>
          <p:cNvGrpSpPr/>
          <p:nvPr/>
        </p:nvGrpSpPr>
        <p:grpSpPr>
          <a:xfrm>
            <a:off x="3721574" y="593581"/>
            <a:ext cx="5645516" cy="261833"/>
            <a:chOff x="925392" y="-114258"/>
            <a:chExt cx="8426850" cy="390829"/>
          </a:xfrm>
        </p:grpSpPr>
        <p:sp>
          <p:nvSpPr>
            <p:cNvPr id="74" name="Arrow: Pentagon 73">
              <a:extLst>
                <a:ext uri="{FF2B5EF4-FFF2-40B4-BE49-F238E27FC236}">
                  <a16:creationId xmlns:a16="http://schemas.microsoft.com/office/drawing/2014/main" id="{DC2E44FA-19DD-37A1-BE56-A8D01AFE0EBD}"/>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75" name="Isosceles Triangle 74">
              <a:extLst>
                <a:ext uri="{FF2B5EF4-FFF2-40B4-BE49-F238E27FC236}">
                  <a16:creationId xmlns:a16="http://schemas.microsoft.com/office/drawing/2014/main" id="{09B8EB14-15EC-1EE7-88C1-5D51593DDF8B}"/>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6" name="Arrow: Pentagon 75">
              <a:extLst>
                <a:ext uri="{FF2B5EF4-FFF2-40B4-BE49-F238E27FC236}">
                  <a16:creationId xmlns:a16="http://schemas.microsoft.com/office/drawing/2014/main" id="{1D823628-D216-C5FF-F091-8CF1DE2F7108}"/>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77" name="Oval 76">
              <a:extLst>
                <a:ext uri="{FF2B5EF4-FFF2-40B4-BE49-F238E27FC236}">
                  <a16:creationId xmlns:a16="http://schemas.microsoft.com/office/drawing/2014/main" id="{7A0ACBF5-324E-B0DF-48D1-C4E41BB8134B}"/>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8" name="Oval 77">
              <a:extLst>
                <a:ext uri="{FF2B5EF4-FFF2-40B4-BE49-F238E27FC236}">
                  <a16:creationId xmlns:a16="http://schemas.microsoft.com/office/drawing/2014/main" id="{7696FA58-EE6B-3364-25AC-E4414110FCAA}"/>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9" name="Isosceles Triangle 78">
              <a:extLst>
                <a:ext uri="{FF2B5EF4-FFF2-40B4-BE49-F238E27FC236}">
                  <a16:creationId xmlns:a16="http://schemas.microsoft.com/office/drawing/2014/main" id="{2B4339A0-381D-7FC2-E6C4-BC202647160B}"/>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0" name="Isosceles Triangle 79">
              <a:extLst>
                <a:ext uri="{FF2B5EF4-FFF2-40B4-BE49-F238E27FC236}">
                  <a16:creationId xmlns:a16="http://schemas.microsoft.com/office/drawing/2014/main" id="{21F2AE7C-9BF2-3005-2472-5B2967A59BE0}"/>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1" name="Arrow: Pentagon 80">
              <a:extLst>
                <a:ext uri="{FF2B5EF4-FFF2-40B4-BE49-F238E27FC236}">
                  <a16:creationId xmlns:a16="http://schemas.microsoft.com/office/drawing/2014/main" id="{A54773F2-0F37-6BC7-8FD7-7F8076CAF561}"/>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82" name="Isosceles Triangle 81">
              <a:extLst>
                <a:ext uri="{FF2B5EF4-FFF2-40B4-BE49-F238E27FC236}">
                  <a16:creationId xmlns:a16="http://schemas.microsoft.com/office/drawing/2014/main" id="{BC934036-D607-8638-FD15-DD502F404559}"/>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3" name="Isosceles Triangle 82">
              <a:extLst>
                <a:ext uri="{FF2B5EF4-FFF2-40B4-BE49-F238E27FC236}">
                  <a16:creationId xmlns:a16="http://schemas.microsoft.com/office/drawing/2014/main" id="{898D5CE7-9B43-9D40-5E09-8BD2D737E8A1}"/>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4" name="Arrow: Pentagon 83">
              <a:extLst>
                <a:ext uri="{FF2B5EF4-FFF2-40B4-BE49-F238E27FC236}">
                  <a16:creationId xmlns:a16="http://schemas.microsoft.com/office/drawing/2014/main" id="{7F581C68-229C-34FA-7016-59A630DE9E74}"/>
                </a:ext>
              </a:extLst>
            </p:cNvPr>
            <p:cNvSpPr/>
            <p:nvPr/>
          </p:nvSpPr>
          <p:spPr>
            <a:xfrm>
              <a:off x="4036700"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bg1"/>
                  </a:solidFill>
                  <a:latin typeface="+mj-lt"/>
                </a:rPr>
                <a:t>REVIEW &amp; STREAM</a:t>
              </a:r>
            </a:p>
          </p:txBody>
        </p:sp>
        <p:sp>
          <p:nvSpPr>
            <p:cNvPr id="85" name="Isosceles Triangle 84">
              <a:extLst>
                <a:ext uri="{FF2B5EF4-FFF2-40B4-BE49-F238E27FC236}">
                  <a16:creationId xmlns:a16="http://schemas.microsoft.com/office/drawing/2014/main" id="{70B2F054-4157-E531-D8B3-5FFDDB9834CF}"/>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6" name="Isosceles Triangle 85">
              <a:extLst>
                <a:ext uri="{FF2B5EF4-FFF2-40B4-BE49-F238E27FC236}">
                  <a16:creationId xmlns:a16="http://schemas.microsoft.com/office/drawing/2014/main" id="{5AEC4D1F-5A66-4B4E-DCD9-06EF97A55886}"/>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7" name="Arrow: Pentagon 86">
              <a:extLst>
                <a:ext uri="{FF2B5EF4-FFF2-40B4-BE49-F238E27FC236}">
                  <a16:creationId xmlns:a16="http://schemas.microsoft.com/office/drawing/2014/main" id="{25E60281-F880-1A94-A963-37C03FA88894}"/>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88" name="Isosceles Triangle 87">
              <a:extLst>
                <a:ext uri="{FF2B5EF4-FFF2-40B4-BE49-F238E27FC236}">
                  <a16:creationId xmlns:a16="http://schemas.microsoft.com/office/drawing/2014/main" id="{05176B01-E235-D89D-F500-FEE1148E37C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9" name="Isosceles Triangle 88">
              <a:extLst>
                <a:ext uri="{FF2B5EF4-FFF2-40B4-BE49-F238E27FC236}">
                  <a16:creationId xmlns:a16="http://schemas.microsoft.com/office/drawing/2014/main" id="{877472E2-75E5-951D-083E-F1979947312A}"/>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0" name="Arrow: Pentagon 89">
              <a:extLst>
                <a:ext uri="{FF2B5EF4-FFF2-40B4-BE49-F238E27FC236}">
                  <a16:creationId xmlns:a16="http://schemas.microsoft.com/office/drawing/2014/main" id="{A1338A85-372B-05B8-BBF2-61426BC125A6}"/>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91" name="Isosceles Triangle 90">
              <a:extLst>
                <a:ext uri="{FF2B5EF4-FFF2-40B4-BE49-F238E27FC236}">
                  <a16:creationId xmlns:a16="http://schemas.microsoft.com/office/drawing/2014/main" id="{184BBED8-F324-697F-C45E-A91E026CFB41}"/>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92" name="Group 91">
              <a:extLst>
                <a:ext uri="{FF2B5EF4-FFF2-40B4-BE49-F238E27FC236}">
                  <a16:creationId xmlns:a16="http://schemas.microsoft.com/office/drawing/2014/main" id="{E83F4A8F-B77C-4E8B-6E0B-BA040BB0700B}"/>
                </a:ext>
              </a:extLst>
            </p:cNvPr>
            <p:cNvGrpSpPr/>
            <p:nvPr/>
          </p:nvGrpSpPr>
          <p:grpSpPr>
            <a:xfrm>
              <a:off x="2390627" y="-114258"/>
              <a:ext cx="390829" cy="390829"/>
              <a:chOff x="722538" y="2874633"/>
              <a:chExt cx="360000" cy="360000"/>
            </a:xfrm>
          </p:grpSpPr>
          <p:sp>
            <p:nvSpPr>
              <p:cNvPr id="131" name="Oval 130">
                <a:extLst>
                  <a:ext uri="{FF2B5EF4-FFF2-40B4-BE49-F238E27FC236}">
                    <a16:creationId xmlns:a16="http://schemas.microsoft.com/office/drawing/2014/main" id="{13DA98BA-F3A8-F8B0-649B-D8DC88163A01}"/>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2" name="Oval 131">
                <a:extLst>
                  <a:ext uri="{FF2B5EF4-FFF2-40B4-BE49-F238E27FC236}">
                    <a16:creationId xmlns:a16="http://schemas.microsoft.com/office/drawing/2014/main" id="{5453318D-E4AC-0849-9D52-FCD340F22A0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93" name="Oval 92">
              <a:extLst>
                <a:ext uri="{FF2B5EF4-FFF2-40B4-BE49-F238E27FC236}">
                  <a16:creationId xmlns:a16="http://schemas.microsoft.com/office/drawing/2014/main" id="{A97B6BCA-3689-D5F0-9AAB-06589CFC8990}"/>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4" name="Oval 93">
              <a:extLst>
                <a:ext uri="{FF2B5EF4-FFF2-40B4-BE49-F238E27FC236}">
                  <a16:creationId xmlns:a16="http://schemas.microsoft.com/office/drawing/2014/main" id="{3F0EA29D-1AAE-286A-737A-6146F91EE4C9}"/>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5" name="Oval 94">
              <a:extLst>
                <a:ext uri="{FF2B5EF4-FFF2-40B4-BE49-F238E27FC236}">
                  <a16:creationId xmlns:a16="http://schemas.microsoft.com/office/drawing/2014/main" id="{F8C73F43-BBFF-C7F0-0B99-88B6C7DFE987}"/>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6" name="Oval 95">
              <a:extLst>
                <a:ext uri="{FF2B5EF4-FFF2-40B4-BE49-F238E27FC236}">
                  <a16:creationId xmlns:a16="http://schemas.microsoft.com/office/drawing/2014/main" id="{408F1D57-CE35-0CE6-A963-07306902D4D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97" name="Group 96">
              <a:extLst>
                <a:ext uri="{FF2B5EF4-FFF2-40B4-BE49-F238E27FC236}">
                  <a16:creationId xmlns:a16="http://schemas.microsoft.com/office/drawing/2014/main" id="{D054BA66-9127-1366-428A-47EBAD44DC7C}"/>
                </a:ext>
              </a:extLst>
            </p:cNvPr>
            <p:cNvGrpSpPr/>
            <p:nvPr/>
          </p:nvGrpSpPr>
          <p:grpSpPr>
            <a:xfrm>
              <a:off x="6761224" y="-114258"/>
              <a:ext cx="390829" cy="390829"/>
              <a:chOff x="722538" y="2874633"/>
              <a:chExt cx="360000" cy="360000"/>
            </a:xfrm>
          </p:grpSpPr>
          <p:sp>
            <p:nvSpPr>
              <p:cNvPr id="129" name="Oval 128">
                <a:extLst>
                  <a:ext uri="{FF2B5EF4-FFF2-40B4-BE49-F238E27FC236}">
                    <a16:creationId xmlns:a16="http://schemas.microsoft.com/office/drawing/2014/main" id="{BD79DE58-F90D-7A04-3C5B-DC9698F51EFE}"/>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0" name="Oval 129">
                <a:extLst>
                  <a:ext uri="{FF2B5EF4-FFF2-40B4-BE49-F238E27FC236}">
                    <a16:creationId xmlns:a16="http://schemas.microsoft.com/office/drawing/2014/main" id="{39F3BC05-7B41-9CCE-A333-B7A5A6D1B6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98" name="Group 97">
              <a:extLst>
                <a:ext uri="{FF2B5EF4-FFF2-40B4-BE49-F238E27FC236}">
                  <a16:creationId xmlns:a16="http://schemas.microsoft.com/office/drawing/2014/main" id="{A1B5C895-AD3B-060D-946A-10641C7C7F77}"/>
                </a:ext>
              </a:extLst>
            </p:cNvPr>
            <p:cNvGrpSpPr/>
            <p:nvPr/>
          </p:nvGrpSpPr>
          <p:grpSpPr>
            <a:xfrm>
              <a:off x="8222725" y="-114258"/>
              <a:ext cx="390829" cy="390829"/>
              <a:chOff x="722538" y="2874633"/>
              <a:chExt cx="360000" cy="360000"/>
            </a:xfrm>
          </p:grpSpPr>
          <p:sp>
            <p:nvSpPr>
              <p:cNvPr id="127" name="Oval 126">
                <a:extLst>
                  <a:ext uri="{FF2B5EF4-FFF2-40B4-BE49-F238E27FC236}">
                    <a16:creationId xmlns:a16="http://schemas.microsoft.com/office/drawing/2014/main" id="{2B877E1B-68CB-2CA8-9BDB-BCE09D54012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8" name="Oval 127">
                <a:extLst>
                  <a:ext uri="{FF2B5EF4-FFF2-40B4-BE49-F238E27FC236}">
                    <a16:creationId xmlns:a16="http://schemas.microsoft.com/office/drawing/2014/main" id="{84C83F63-7104-D8D4-879E-7868DD2B660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99" name="Group 5">
              <a:extLst>
                <a:ext uri="{FF2B5EF4-FFF2-40B4-BE49-F238E27FC236}">
                  <a16:creationId xmlns:a16="http://schemas.microsoft.com/office/drawing/2014/main" id="{49E5479F-95EA-C108-744C-886953226992}"/>
                </a:ext>
              </a:extLst>
            </p:cNvPr>
            <p:cNvGrpSpPr>
              <a:grpSpLocks noChangeAspect="1"/>
            </p:cNvGrpSpPr>
            <p:nvPr/>
          </p:nvGrpSpPr>
          <p:grpSpPr bwMode="auto">
            <a:xfrm>
              <a:off x="1012667" y="-30941"/>
              <a:ext cx="217278" cy="216000"/>
              <a:chOff x="3163" y="2182"/>
              <a:chExt cx="340" cy="338"/>
            </a:xfrm>
            <a:solidFill>
              <a:schemeClr val="tx2"/>
            </a:solidFill>
          </p:grpSpPr>
          <p:sp>
            <p:nvSpPr>
              <p:cNvPr id="124" name="Freeform 6">
                <a:extLst>
                  <a:ext uri="{FF2B5EF4-FFF2-40B4-BE49-F238E27FC236}">
                    <a16:creationId xmlns:a16="http://schemas.microsoft.com/office/drawing/2014/main" id="{BC86C44F-F95D-0C64-C707-563DA3F5127D}"/>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5" name="Freeform 7">
                <a:extLst>
                  <a:ext uri="{FF2B5EF4-FFF2-40B4-BE49-F238E27FC236}">
                    <a16:creationId xmlns:a16="http://schemas.microsoft.com/office/drawing/2014/main" id="{16E54967-8161-EE02-09B3-5BBD63D102E6}"/>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6" name="Freeform 8">
                <a:extLst>
                  <a:ext uri="{FF2B5EF4-FFF2-40B4-BE49-F238E27FC236}">
                    <a16:creationId xmlns:a16="http://schemas.microsoft.com/office/drawing/2014/main" id="{69B517B0-E98D-5B79-240B-60E62E452EF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0" name="Group 99">
              <a:extLst>
                <a:ext uri="{FF2B5EF4-FFF2-40B4-BE49-F238E27FC236}">
                  <a16:creationId xmlns:a16="http://schemas.microsoft.com/office/drawing/2014/main" id="{4D8B210C-B1A0-69B3-9DDA-F8549364B96D}"/>
                </a:ext>
              </a:extLst>
            </p:cNvPr>
            <p:cNvGrpSpPr/>
            <p:nvPr/>
          </p:nvGrpSpPr>
          <p:grpSpPr>
            <a:xfrm>
              <a:off x="2487841" y="-10106"/>
              <a:ext cx="190293" cy="179349"/>
              <a:chOff x="2297686" y="3724331"/>
              <a:chExt cx="190293" cy="179349"/>
            </a:xfrm>
            <a:solidFill>
              <a:schemeClr val="tx2"/>
            </a:solidFill>
          </p:grpSpPr>
          <p:sp>
            <p:nvSpPr>
              <p:cNvPr id="117" name="Freeform 6">
                <a:extLst>
                  <a:ext uri="{FF2B5EF4-FFF2-40B4-BE49-F238E27FC236}">
                    <a16:creationId xmlns:a16="http://schemas.microsoft.com/office/drawing/2014/main" id="{BE35DA39-B64E-FF51-4AB1-05E59BE050A9}"/>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8" name="Freeform 7">
                <a:extLst>
                  <a:ext uri="{FF2B5EF4-FFF2-40B4-BE49-F238E27FC236}">
                    <a16:creationId xmlns:a16="http://schemas.microsoft.com/office/drawing/2014/main" id="{CCDC39E6-0834-856D-5262-C529D1E3272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9" name="Freeform 8">
                <a:extLst>
                  <a:ext uri="{FF2B5EF4-FFF2-40B4-BE49-F238E27FC236}">
                    <a16:creationId xmlns:a16="http://schemas.microsoft.com/office/drawing/2014/main" id="{52F600EF-6400-7BC9-6156-A597A6E22297}"/>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0" name="Freeform 9">
                <a:extLst>
                  <a:ext uri="{FF2B5EF4-FFF2-40B4-BE49-F238E27FC236}">
                    <a16:creationId xmlns:a16="http://schemas.microsoft.com/office/drawing/2014/main" id="{61D9AD33-06E0-3466-FFE5-108EEE12D843}"/>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1" name="Freeform 10">
                <a:extLst>
                  <a:ext uri="{FF2B5EF4-FFF2-40B4-BE49-F238E27FC236}">
                    <a16:creationId xmlns:a16="http://schemas.microsoft.com/office/drawing/2014/main" id="{F078028C-9A70-4678-3641-B4001B97073B}"/>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2" name="Freeform 11">
                <a:extLst>
                  <a:ext uri="{FF2B5EF4-FFF2-40B4-BE49-F238E27FC236}">
                    <a16:creationId xmlns:a16="http://schemas.microsoft.com/office/drawing/2014/main" id="{2B16E860-41B3-ED8C-FFA1-AB79510CB0CD}"/>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3" name="Freeform 12">
                <a:extLst>
                  <a:ext uri="{FF2B5EF4-FFF2-40B4-BE49-F238E27FC236}">
                    <a16:creationId xmlns:a16="http://schemas.microsoft.com/office/drawing/2014/main" id="{9CE6F3A3-4F67-8A0C-217C-97ECDB22B2C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1" name="Group 100">
              <a:extLst>
                <a:ext uri="{FF2B5EF4-FFF2-40B4-BE49-F238E27FC236}">
                  <a16:creationId xmlns:a16="http://schemas.microsoft.com/office/drawing/2014/main" id="{1810DA01-D427-7CCC-580B-DC0A3841A67D}"/>
                </a:ext>
              </a:extLst>
            </p:cNvPr>
            <p:cNvGrpSpPr>
              <a:grpSpLocks noChangeAspect="1"/>
            </p:cNvGrpSpPr>
            <p:nvPr/>
          </p:nvGrpSpPr>
          <p:grpSpPr>
            <a:xfrm>
              <a:off x="3924973" y="-38452"/>
              <a:ext cx="210796" cy="210796"/>
              <a:chOff x="6107113" y="1108074"/>
              <a:chExt cx="542925" cy="542924"/>
            </a:xfrm>
            <a:solidFill>
              <a:schemeClr val="tx2"/>
            </a:solidFill>
          </p:grpSpPr>
          <p:sp>
            <p:nvSpPr>
              <p:cNvPr id="115" name="Freeform 129">
                <a:extLst>
                  <a:ext uri="{FF2B5EF4-FFF2-40B4-BE49-F238E27FC236}">
                    <a16:creationId xmlns:a16="http://schemas.microsoft.com/office/drawing/2014/main" id="{16296990-51A2-E407-F97A-214C01DA71E2}"/>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6" name="Freeform 130">
                <a:extLst>
                  <a:ext uri="{FF2B5EF4-FFF2-40B4-BE49-F238E27FC236}">
                    <a16:creationId xmlns:a16="http://schemas.microsoft.com/office/drawing/2014/main" id="{0B37D226-A91A-00E0-805C-A85308668652}"/>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2" name="Group 101">
              <a:extLst>
                <a:ext uri="{FF2B5EF4-FFF2-40B4-BE49-F238E27FC236}">
                  <a16:creationId xmlns:a16="http://schemas.microsoft.com/office/drawing/2014/main" id="{F4D53950-B5FB-5EC0-487F-F4791228D35F}"/>
                </a:ext>
              </a:extLst>
            </p:cNvPr>
            <p:cNvGrpSpPr>
              <a:grpSpLocks noChangeAspect="1"/>
            </p:cNvGrpSpPr>
            <p:nvPr/>
          </p:nvGrpSpPr>
          <p:grpSpPr>
            <a:xfrm>
              <a:off x="5422215" y="-25634"/>
              <a:ext cx="162076" cy="200370"/>
              <a:chOff x="5126038" y="3305175"/>
              <a:chExt cx="436562" cy="539750"/>
            </a:xfrm>
            <a:solidFill>
              <a:schemeClr val="tx2"/>
            </a:solidFill>
          </p:grpSpPr>
          <p:sp>
            <p:nvSpPr>
              <p:cNvPr id="108" name="Freeform 34">
                <a:extLst>
                  <a:ext uri="{FF2B5EF4-FFF2-40B4-BE49-F238E27FC236}">
                    <a16:creationId xmlns:a16="http://schemas.microsoft.com/office/drawing/2014/main" id="{2C6A643E-ADCD-9D6C-5047-769801EA9EC6}"/>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09" name="Freeform 35">
                <a:extLst>
                  <a:ext uri="{FF2B5EF4-FFF2-40B4-BE49-F238E27FC236}">
                    <a16:creationId xmlns:a16="http://schemas.microsoft.com/office/drawing/2014/main" id="{4B8A1B55-4C7F-C871-8EE3-D4F7AE2E3339}"/>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0" name="Freeform 36">
                <a:extLst>
                  <a:ext uri="{FF2B5EF4-FFF2-40B4-BE49-F238E27FC236}">
                    <a16:creationId xmlns:a16="http://schemas.microsoft.com/office/drawing/2014/main" id="{AA311AD5-AE05-D6BA-8983-73DF9F228591}"/>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1" name="Freeform 37">
                <a:extLst>
                  <a:ext uri="{FF2B5EF4-FFF2-40B4-BE49-F238E27FC236}">
                    <a16:creationId xmlns:a16="http://schemas.microsoft.com/office/drawing/2014/main" id="{84A1360E-0522-0347-117B-CB205BBE14C7}"/>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2" name="Freeform 38">
                <a:extLst>
                  <a:ext uri="{FF2B5EF4-FFF2-40B4-BE49-F238E27FC236}">
                    <a16:creationId xmlns:a16="http://schemas.microsoft.com/office/drawing/2014/main" id="{9B5AED84-08B9-082F-19E8-CB98C41267B0}"/>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3" name="Freeform 39">
                <a:extLst>
                  <a:ext uri="{FF2B5EF4-FFF2-40B4-BE49-F238E27FC236}">
                    <a16:creationId xmlns:a16="http://schemas.microsoft.com/office/drawing/2014/main" id="{D05CC69A-C394-176B-A6E0-BFE9168B73E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4" name="Freeform 40">
                <a:extLst>
                  <a:ext uri="{FF2B5EF4-FFF2-40B4-BE49-F238E27FC236}">
                    <a16:creationId xmlns:a16="http://schemas.microsoft.com/office/drawing/2014/main" id="{94B497F9-029C-3DE3-883F-C8AB21D9DECD}"/>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03" name="Freeform 23">
              <a:extLst>
                <a:ext uri="{FF2B5EF4-FFF2-40B4-BE49-F238E27FC236}">
                  <a16:creationId xmlns:a16="http://schemas.microsoft.com/office/drawing/2014/main" id="{41AA6FB2-535A-3FC1-5458-1BB900488BEE}"/>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04" name="Oval 103">
              <a:extLst>
                <a:ext uri="{FF2B5EF4-FFF2-40B4-BE49-F238E27FC236}">
                  <a16:creationId xmlns:a16="http://schemas.microsoft.com/office/drawing/2014/main" id="{DB004C97-3662-58ED-01C2-E3B2BE252D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05" name="Group 104">
              <a:extLst>
                <a:ext uri="{FF2B5EF4-FFF2-40B4-BE49-F238E27FC236}">
                  <a16:creationId xmlns:a16="http://schemas.microsoft.com/office/drawing/2014/main" id="{32D1591B-5B4C-2222-5B95-34F3D83E7AE4}"/>
                </a:ext>
              </a:extLst>
            </p:cNvPr>
            <p:cNvGrpSpPr>
              <a:grpSpLocks noChangeAspect="1"/>
            </p:cNvGrpSpPr>
            <p:nvPr/>
          </p:nvGrpSpPr>
          <p:grpSpPr>
            <a:xfrm>
              <a:off x="8315918" y="-5729"/>
              <a:ext cx="204441" cy="158141"/>
              <a:chOff x="8389938" y="1176338"/>
              <a:chExt cx="539751" cy="417513"/>
            </a:xfrm>
            <a:solidFill>
              <a:schemeClr val="tx2"/>
            </a:solidFill>
          </p:grpSpPr>
          <p:sp>
            <p:nvSpPr>
              <p:cNvPr id="106" name="Freeform 23">
                <a:extLst>
                  <a:ext uri="{FF2B5EF4-FFF2-40B4-BE49-F238E27FC236}">
                    <a16:creationId xmlns:a16="http://schemas.microsoft.com/office/drawing/2014/main" id="{2EC740F5-4C6A-5862-EFE2-19664EB39E9D}"/>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07" name="Freeform 24">
                <a:extLst>
                  <a:ext uri="{FF2B5EF4-FFF2-40B4-BE49-F238E27FC236}">
                    <a16:creationId xmlns:a16="http://schemas.microsoft.com/office/drawing/2014/main" id="{AB89F18A-1428-2993-6686-533B90BE8844}"/>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133" name="object 41">
            <a:extLst>
              <a:ext uri="{FF2B5EF4-FFF2-40B4-BE49-F238E27FC236}">
                <a16:creationId xmlns:a16="http://schemas.microsoft.com/office/drawing/2014/main" id="{C82853D8-97D0-7E49-BA20-00DC92A33649}"/>
              </a:ext>
            </a:extLst>
          </p:cNvPr>
          <p:cNvSpPr txBox="1"/>
          <p:nvPr/>
        </p:nvSpPr>
        <p:spPr>
          <a:xfrm>
            <a:off x="8696746" y="4152080"/>
            <a:ext cx="721512" cy="1275499"/>
          </a:xfrm>
          <a:prstGeom prst="rect">
            <a:avLst/>
          </a:prstGeom>
          <a:solidFill>
            <a:schemeClr val="bg2"/>
          </a:solidFill>
        </p:spPr>
        <p:txBody>
          <a:bodyPr vert="horz" wrap="square" lIns="36000" tIns="36000" rIns="36000" bIns="36000" rtlCol="0" anchor="t">
            <a:noAutofit/>
          </a:bodyPr>
          <a:lstStyle/>
          <a:p>
            <a:pPr algn="ctr"/>
            <a:endParaRPr lang="en-AU" sz="1050">
              <a:latin typeface="+mj-lt"/>
              <a:cs typeface="Open Sans"/>
            </a:endParaRPr>
          </a:p>
        </p:txBody>
      </p:sp>
      <p:sp>
        <p:nvSpPr>
          <p:cNvPr id="134" name="object 81">
            <a:extLst>
              <a:ext uri="{FF2B5EF4-FFF2-40B4-BE49-F238E27FC236}">
                <a16:creationId xmlns:a16="http://schemas.microsoft.com/office/drawing/2014/main" id="{6F3B46A9-76AF-7C52-B9C5-C217EE1365BE}"/>
              </a:ext>
            </a:extLst>
          </p:cNvPr>
          <p:cNvSpPr txBox="1"/>
          <p:nvPr/>
        </p:nvSpPr>
        <p:spPr>
          <a:xfrm>
            <a:off x="8737322" y="4198422"/>
            <a:ext cx="640359" cy="1181138"/>
          </a:xfrm>
          <a:prstGeom prst="rect">
            <a:avLst/>
          </a:prstGeom>
          <a:solidFill>
            <a:schemeClr val="bg1"/>
          </a:solidFill>
          <a:ln>
            <a:noFill/>
          </a:ln>
        </p:spPr>
        <p:txBody>
          <a:bodyPr vert="horz" wrap="square" lIns="36000" tIns="36000" rIns="36000" bIns="36000" rtlCol="0" anchor="b">
            <a:noAutofit/>
          </a:bodyPr>
          <a:lstStyle/>
          <a:p>
            <a:pPr algn="ctr">
              <a:lnSpc>
                <a:spcPct val="90000"/>
              </a:lnSpc>
            </a:pPr>
            <a:r>
              <a:rPr lang="en-AU" sz="900">
                <a:latin typeface="+mj-lt"/>
                <a:cs typeface="Times New Roman"/>
              </a:rPr>
              <a:t>Assign based on Risk</a:t>
            </a:r>
            <a:endParaRPr lang="en-AU" sz="900">
              <a:solidFill>
                <a:srgbClr val="1A1A1A"/>
              </a:solidFill>
              <a:latin typeface="+mj-lt"/>
              <a:cs typeface="Open Sans"/>
            </a:endParaRPr>
          </a:p>
        </p:txBody>
      </p:sp>
      <p:sp>
        <p:nvSpPr>
          <p:cNvPr id="135" name="object 83">
            <a:extLst>
              <a:ext uri="{FF2B5EF4-FFF2-40B4-BE49-F238E27FC236}">
                <a16:creationId xmlns:a16="http://schemas.microsoft.com/office/drawing/2014/main" id="{68BA8C88-B0B4-CB14-407A-9A43548753AE}"/>
              </a:ext>
            </a:extLst>
          </p:cNvPr>
          <p:cNvSpPr txBox="1"/>
          <p:nvPr/>
        </p:nvSpPr>
        <p:spPr>
          <a:xfrm>
            <a:off x="8795631" y="4329243"/>
            <a:ext cx="523744"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VIC SemiBold" panose="00000700000000000000" pitchFamily="50" charset="0"/>
                <a:cs typeface="Open Sans"/>
              </a:rPr>
              <a:t>Assign</a:t>
            </a:r>
          </a:p>
        </p:txBody>
      </p:sp>
      <p:sp>
        <p:nvSpPr>
          <p:cNvPr id="4" name="Title 1">
            <a:extLst>
              <a:ext uri="{FF2B5EF4-FFF2-40B4-BE49-F238E27FC236}">
                <a16:creationId xmlns:a16="http://schemas.microsoft.com/office/drawing/2014/main" id="{E898C651-BA08-E978-EB2F-BE9E3D3511F7}"/>
              </a:ext>
            </a:extLst>
          </p:cNvPr>
          <p:cNvSpPr>
            <a:spLocks noGrp="1"/>
          </p:cNvSpPr>
          <p:nvPr>
            <p:ph type="title"/>
          </p:nvPr>
        </p:nvSpPr>
        <p:spPr>
          <a:xfrm>
            <a:off x="540000" y="243982"/>
            <a:ext cx="4113253" cy="646317"/>
          </a:xfrm>
        </p:spPr>
        <p:txBody>
          <a:bodyPr vert="horz"/>
          <a:lstStyle/>
          <a:p>
            <a:pPr>
              <a:lnSpc>
                <a:spcPct val="100000"/>
              </a:lnSpc>
            </a:pPr>
            <a:r>
              <a:rPr lang="en-AU"/>
              <a:t>Better Practice Permission Journey </a:t>
            </a:r>
            <a:br>
              <a:rPr lang="en-AU"/>
            </a:br>
            <a:r>
              <a:rPr lang="en-AU"/>
              <a:t>| </a:t>
            </a:r>
            <a:r>
              <a:rPr lang="en-AU" b="1"/>
              <a:t>Review and Stream</a:t>
            </a:r>
          </a:p>
        </p:txBody>
      </p:sp>
      <p:cxnSp>
        <p:nvCxnSpPr>
          <p:cNvPr id="144" name="Straight Arrow Connector 143">
            <a:extLst>
              <a:ext uri="{FF2B5EF4-FFF2-40B4-BE49-F238E27FC236}">
                <a16:creationId xmlns:a16="http://schemas.microsoft.com/office/drawing/2014/main" id="{B53BF059-6485-7DBC-52A4-EC5DCE3CE936}"/>
              </a:ext>
            </a:extLst>
          </p:cNvPr>
          <p:cNvCxnSpPr>
            <a:cxnSpLocks/>
            <a:stCxn id="34" idx="1"/>
          </p:cNvCxnSpPr>
          <p:nvPr/>
        </p:nvCxnSpPr>
        <p:spPr>
          <a:xfrm flipH="1">
            <a:off x="2428492" y="2652057"/>
            <a:ext cx="1169706"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4ACD6697-2841-95BA-AAAD-0E72881DE033}"/>
              </a:ext>
            </a:extLst>
          </p:cNvPr>
          <p:cNvGrpSpPr/>
          <p:nvPr/>
        </p:nvGrpSpPr>
        <p:grpSpPr>
          <a:xfrm>
            <a:off x="935498" y="1280444"/>
            <a:ext cx="1613663" cy="466980"/>
            <a:chOff x="935498" y="1280444"/>
            <a:chExt cx="1613663" cy="466980"/>
          </a:xfrm>
        </p:grpSpPr>
        <p:sp>
          <p:nvSpPr>
            <p:cNvPr id="12" name="Isosceles Triangle 11">
              <a:extLst>
                <a:ext uri="{FF2B5EF4-FFF2-40B4-BE49-F238E27FC236}">
                  <a16:creationId xmlns:a16="http://schemas.microsoft.com/office/drawing/2014/main" id="{D561F9C0-883A-2D6A-158B-2AB5DB7BA8C2}"/>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3" name="Arrow: Pentagon 12">
              <a:extLst>
                <a:ext uri="{FF2B5EF4-FFF2-40B4-BE49-F238E27FC236}">
                  <a16:creationId xmlns:a16="http://schemas.microsoft.com/office/drawing/2014/main" id="{5502455C-D560-97E0-58EC-D1B260121E6E}"/>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REVIEW</a:t>
              </a:r>
            </a:p>
          </p:txBody>
        </p:sp>
        <p:sp>
          <p:nvSpPr>
            <p:cNvPr id="14" name="Oval 13">
              <a:extLst>
                <a:ext uri="{FF2B5EF4-FFF2-40B4-BE49-F238E27FC236}">
                  <a16:creationId xmlns:a16="http://schemas.microsoft.com/office/drawing/2014/main" id="{1C934B8D-19D2-F27F-2E89-85F7D2D52146}"/>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Oval 14">
              <a:extLst>
                <a:ext uri="{FF2B5EF4-FFF2-40B4-BE49-F238E27FC236}">
                  <a16:creationId xmlns:a16="http://schemas.microsoft.com/office/drawing/2014/main" id="{E66F6F29-1B23-28AD-7696-A6C9E835C9C6}"/>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Isosceles Triangle 15">
              <a:extLst>
                <a:ext uri="{FF2B5EF4-FFF2-40B4-BE49-F238E27FC236}">
                  <a16:creationId xmlns:a16="http://schemas.microsoft.com/office/drawing/2014/main" id="{1A940BCE-2ED8-9207-9FC3-1FF04BF17B85}"/>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0" name="Group 19">
              <a:extLst>
                <a:ext uri="{FF2B5EF4-FFF2-40B4-BE49-F238E27FC236}">
                  <a16:creationId xmlns:a16="http://schemas.microsoft.com/office/drawing/2014/main" id="{C4D65027-622A-BB07-B848-DEE4FFD9A790}"/>
                </a:ext>
              </a:extLst>
            </p:cNvPr>
            <p:cNvGrpSpPr/>
            <p:nvPr/>
          </p:nvGrpSpPr>
          <p:grpSpPr>
            <a:xfrm>
              <a:off x="1059020" y="1399655"/>
              <a:ext cx="210796" cy="210796"/>
              <a:chOff x="2991985" y="825673"/>
              <a:chExt cx="210796" cy="210796"/>
            </a:xfrm>
          </p:grpSpPr>
          <p:sp>
            <p:nvSpPr>
              <p:cNvPr id="21" name="Freeform 129">
                <a:extLst>
                  <a:ext uri="{FF2B5EF4-FFF2-40B4-BE49-F238E27FC236}">
                    <a16:creationId xmlns:a16="http://schemas.microsoft.com/office/drawing/2014/main" id="{71DD3D03-DB78-9954-785A-7A022C6F3233}"/>
                  </a:ext>
                </a:extLst>
              </p:cNvPr>
              <p:cNvSpPr>
                <a:spLocks noEditPoints="1"/>
              </p:cNvSpPr>
              <p:nvPr/>
            </p:nvSpPr>
            <p:spPr bwMode="auto">
              <a:xfrm>
                <a:off x="2991985" y="825673"/>
                <a:ext cx="210796" cy="210796"/>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30">
                <a:extLst>
                  <a:ext uri="{FF2B5EF4-FFF2-40B4-BE49-F238E27FC236}">
                    <a16:creationId xmlns:a16="http://schemas.microsoft.com/office/drawing/2014/main" id="{7D1581BB-29C8-E5A8-619D-F16AFF67561E}"/>
                  </a:ext>
                </a:extLst>
              </p:cNvPr>
              <p:cNvSpPr>
                <a:spLocks/>
              </p:cNvSpPr>
              <p:nvPr/>
            </p:nvSpPr>
            <p:spPr bwMode="auto">
              <a:xfrm>
                <a:off x="3038829" y="880530"/>
                <a:ext cx="84442" cy="83825"/>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52" name="Isosceles Triangle 151">
            <a:extLst>
              <a:ext uri="{FF2B5EF4-FFF2-40B4-BE49-F238E27FC236}">
                <a16:creationId xmlns:a16="http://schemas.microsoft.com/office/drawing/2014/main" id="{DABF3472-8353-4781-2022-FA91BD64D453}"/>
              </a:ext>
            </a:extLst>
          </p:cNvPr>
          <p:cNvSpPr/>
          <p:nvPr/>
        </p:nvSpPr>
        <p:spPr>
          <a:xfrm rot="5400000">
            <a:off x="8146850" y="1446575"/>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42" name="Half Frame 141">
            <a:extLst>
              <a:ext uri="{FF2B5EF4-FFF2-40B4-BE49-F238E27FC236}">
                <a16:creationId xmlns:a16="http://schemas.microsoft.com/office/drawing/2014/main" id="{7ECFC067-A7D2-393B-A588-7566E2B40C94}"/>
              </a:ext>
            </a:extLst>
          </p:cNvPr>
          <p:cNvSpPr/>
          <p:nvPr/>
        </p:nvSpPr>
        <p:spPr>
          <a:xfrm>
            <a:off x="4952406" y="2015640"/>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150" name="Group 149">
            <a:extLst>
              <a:ext uri="{FF2B5EF4-FFF2-40B4-BE49-F238E27FC236}">
                <a16:creationId xmlns:a16="http://schemas.microsoft.com/office/drawing/2014/main" id="{0596698C-A296-1BB3-37F5-F72415E15A32}"/>
              </a:ext>
            </a:extLst>
          </p:cNvPr>
          <p:cNvGrpSpPr/>
          <p:nvPr/>
        </p:nvGrpSpPr>
        <p:grpSpPr>
          <a:xfrm>
            <a:off x="8716488" y="5668486"/>
            <a:ext cx="1193470" cy="1193469"/>
            <a:chOff x="10069009" y="2893384"/>
            <a:chExt cx="1704975" cy="1704975"/>
          </a:xfrm>
        </p:grpSpPr>
        <p:sp>
          <p:nvSpPr>
            <p:cNvPr id="154" name="Freeform: Shape 153">
              <a:extLst>
                <a:ext uri="{FF2B5EF4-FFF2-40B4-BE49-F238E27FC236}">
                  <a16:creationId xmlns:a16="http://schemas.microsoft.com/office/drawing/2014/main" id="{120E83E8-EB33-DA17-EA68-99A00F7759EE}"/>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56" name="Freeform: Shape 155">
              <a:extLst>
                <a:ext uri="{FF2B5EF4-FFF2-40B4-BE49-F238E27FC236}">
                  <a16:creationId xmlns:a16="http://schemas.microsoft.com/office/drawing/2014/main" id="{C41D6B9B-61FB-BEB3-54CE-85B89A2CB41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57" name="Freeform: Shape 156">
              <a:extLst>
                <a:ext uri="{FF2B5EF4-FFF2-40B4-BE49-F238E27FC236}">
                  <a16:creationId xmlns:a16="http://schemas.microsoft.com/office/drawing/2014/main" id="{61EEBC37-0D68-8E0D-58EB-82E0B5418D23}"/>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58" name="TextBox 157">
            <a:extLst>
              <a:ext uri="{FF2B5EF4-FFF2-40B4-BE49-F238E27FC236}">
                <a16:creationId xmlns:a16="http://schemas.microsoft.com/office/drawing/2014/main" id="{AA83EF0E-3AF7-607D-39A3-E2B76885DA65}"/>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13</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60" name="Freeform: Shape 159">
            <a:extLst>
              <a:ext uri="{FF2B5EF4-FFF2-40B4-BE49-F238E27FC236}">
                <a16:creationId xmlns:a16="http://schemas.microsoft.com/office/drawing/2014/main" id="{656D82A0-5EB0-C366-8E1A-ACBF18CAFB53}"/>
              </a:ext>
            </a:extLst>
          </p:cNvPr>
          <p:cNvSpPr/>
          <p:nvPr/>
        </p:nvSpPr>
        <p:spPr>
          <a:xfrm>
            <a:off x="1178653" y="2940368"/>
            <a:ext cx="511729" cy="947430"/>
          </a:xfrm>
          <a:custGeom>
            <a:avLst/>
            <a:gdLst>
              <a:gd name="connsiteX0" fmla="*/ 0 w 511729"/>
              <a:gd name="connsiteY0" fmla="*/ 0 h 989901"/>
              <a:gd name="connsiteX1" fmla="*/ 0 w 511729"/>
              <a:gd name="connsiteY1" fmla="*/ 989901 h 989901"/>
              <a:gd name="connsiteX2" fmla="*/ 511729 w 511729"/>
              <a:gd name="connsiteY2" fmla="*/ 989901 h 989901"/>
            </a:gdLst>
            <a:ahLst/>
            <a:cxnLst>
              <a:cxn ang="0">
                <a:pos x="connsiteX0" y="connsiteY0"/>
              </a:cxn>
              <a:cxn ang="0">
                <a:pos x="connsiteX1" y="connsiteY1"/>
              </a:cxn>
              <a:cxn ang="0">
                <a:pos x="connsiteX2" y="connsiteY2"/>
              </a:cxn>
            </a:cxnLst>
            <a:rect l="l" t="t" r="r" b="b"/>
            <a:pathLst>
              <a:path w="511729" h="989901">
                <a:moveTo>
                  <a:pt x="0" y="0"/>
                </a:moveTo>
                <a:lnTo>
                  <a:pt x="0" y="989901"/>
                </a:lnTo>
                <a:lnTo>
                  <a:pt x="511729" y="989901"/>
                </a:lnTo>
              </a:path>
            </a:pathLst>
          </a:custGeom>
          <a:noFill/>
          <a:ln w="127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8" name="object 112">
            <a:extLst>
              <a:ext uri="{FF2B5EF4-FFF2-40B4-BE49-F238E27FC236}">
                <a16:creationId xmlns:a16="http://schemas.microsoft.com/office/drawing/2014/main" id="{8E79E5BB-F58D-E9E3-ABF3-FE2A9D5C17A0}"/>
              </a:ext>
            </a:extLst>
          </p:cNvPr>
          <p:cNvSpPr txBox="1"/>
          <p:nvPr/>
        </p:nvSpPr>
        <p:spPr>
          <a:xfrm>
            <a:off x="5030991" y="2091442"/>
            <a:ext cx="4278898" cy="1545299"/>
          </a:xfrm>
          <a:prstGeom prst="rect">
            <a:avLst/>
          </a:prstGeom>
          <a:solidFill>
            <a:schemeClr val="bg1"/>
          </a:solidFill>
          <a:ln w="15875">
            <a:solidFill>
              <a:schemeClr val="accent2"/>
            </a:solidFill>
          </a:ln>
        </p:spPr>
        <p:txBody>
          <a:bodyPr vert="horz" wrap="square" lIns="36000" tIns="36000" rIns="36000" bIns="36000" rtlCol="0" anchor="ctr">
            <a:noAutofit/>
          </a:bodyPr>
          <a:lstStyle/>
          <a:p>
            <a:r>
              <a:rPr lang="en-AU" sz="1050" b="1">
                <a:latin typeface="+mj-lt"/>
                <a:cs typeface="Times New Roman"/>
              </a:rPr>
              <a:t>REVIEW &amp; STREAM</a:t>
            </a:r>
            <a:r>
              <a:rPr lang="en-AU" sz="1050">
                <a:latin typeface="+mj-lt"/>
                <a:cs typeface="Times New Roman"/>
              </a:rPr>
              <a:t>: Better practice review is automated where it can be. Where it is useful and there is variation, applications are triaged and allocated to different assessment pathways or streams depending on the level of risk or complexity. Requests for additional information might be required at this stage if not sufficient to make an assessment. </a:t>
            </a:r>
          </a:p>
          <a:p>
            <a:r>
              <a:rPr lang="en-AU" sz="1050">
                <a:latin typeface="+mj-lt"/>
                <a:cs typeface="Times New Roman"/>
              </a:rPr>
              <a:t>This stage may not be required for less complex applications or those that can be automated, or you may not need all components.</a:t>
            </a:r>
          </a:p>
        </p:txBody>
      </p:sp>
      <p:sp>
        <p:nvSpPr>
          <p:cNvPr id="182" name="Freeform: Shape 181">
            <a:extLst>
              <a:ext uri="{FF2B5EF4-FFF2-40B4-BE49-F238E27FC236}">
                <a16:creationId xmlns:a16="http://schemas.microsoft.com/office/drawing/2014/main" id="{7C76950D-95B3-C6A3-B447-B532C740846D}"/>
              </a:ext>
            </a:extLst>
          </p:cNvPr>
          <p:cNvSpPr/>
          <p:nvPr/>
        </p:nvSpPr>
        <p:spPr>
          <a:xfrm>
            <a:off x="8330268" y="3955409"/>
            <a:ext cx="175456" cy="1191237"/>
          </a:xfrm>
          <a:custGeom>
            <a:avLst/>
            <a:gdLst>
              <a:gd name="connsiteX0" fmla="*/ 0 w 121641"/>
              <a:gd name="connsiteY0" fmla="*/ 0 h 1191237"/>
              <a:gd name="connsiteX1" fmla="*/ 121641 w 121641"/>
              <a:gd name="connsiteY1" fmla="*/ 0 h 1191237"/>
              <a:gd name="connsiteX2" fmla="*/ 121641 w 121641"/>
              <a:gd name="connsiteY2" fmla="*/ 1191237 h 1191237"/>
              <a:gd name="connsiteX3" fmla="*/ 8389 w 121641"/>
              <a:gd name="connsiteY3" fmla="*/ 1191237 h 1191237"/>
            </a:gdLst>
            <a:ahLst/>
            <a:cxnLst>
              <a:cxn ang="0">
                <a:pos x="connsiteX0" y="connsiteY0"/>
              </a:cxn>
              <a:cxn ang="0">
                <a:pos x="connsiteX1" y="connsiteY1"/>
              </a:cxn>
              <a:cxn ang="0">
                <a:pos x="connsiteX2" y="connsiteY2"/>
              </a:cxn>
              <a:cxn ang="0">
                <a:pos x="connsiteX3" y="connsiteY3"/>
              </a:cxn>
            </a:cxnLst>
            <a:rect l="l" t="t" r="r" b="b"/>
            <a:pathLst>
              <a:path w="121641" h="1191237">
                <a:moveTo>
                  <a:pt x="0" y="0"/>
                </a:moveTo>
                <a:lnTo>
                  <a:pt x="121641" y="0"/>
                </a:lnTo>
                <a:lnTo>
                  <a:pt x="121641" y="1191237"/>
                </a:lnTo>
                <a:lnTo>
                  <a:pt x="8389" y="1191237"/>
                </a:lnTo>
              </a:path>
            </a:pathLst>
          </a:custGeom>
          <a:noFill/>
          <a:ln w="127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7" name="Straight Arrow Connector 186">
            <a:extLst>
              <a:ext uri="{FF2B5EF4-FFF2-40B4-BE49-F238E27FC236}">
                <a16:creationId xmlns:a16="http://schemas.microsoft.com/office/drawing/2014/main" id="{C4E08566-D9CC-1BDE-450E-A7D41C0D62C9}"/>
              </a:ext>
            </a:extLst>
          </p:cNvPr>
          <p:cNvCxnSpPr>
            <a:cxnSpLocks/>
          </p:cNvCxnSpPr>
          <p:nvPr/>
        </p:nvCxnSpPr>
        <p:spPr>
          <a:xfrm>
            <a:off x="8323045" y="4532512"/>
            <a:ext cx="367413"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ECE350A-B178-ABF6-EB5F-B2C3D9FCABC0}"/>
              </a:ext>
            </a:extLst>
          </p:cNvPr>
          <p:cNvCxnSpPr>
            <a:cxnSpLocks/>
          </p:cNvCxnSpPr>
          <p:nvPr/>
        </p:nvCxnSpPr>
        <p:spPr>
          <a:xfrm>
            <a:off x="4890" y="3990600"/>
            <a:ext cx="1688745"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9DB14A9B-57A8-9AD7-CD62-8C1DC8F8130F}"/>
              </a:ext>
            </a:extLst>
          </p:cNvPr>
          <p:cNvSpPr/>
          <p:nvPr/>
        </p:nvSpPr>
        <p:spPr>
          <a:xfrm>
            <a:off x="546642" y="1941011"/>
            <a:ext cx="242421" cy="445135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cxnSp>
        <p:nvCxnSpPr>
          <p:cNvPr id="28" name="Straight Connector 27">
            <a:extLst>
              <a:ext uri="{FF2B5EF4-FFF2-40B4-BE49-F238E27FC236}">
                <a16:creationId xmlns:a16="http://schemas.microsoft.com/office/drawing/2014/main" id="{4AAA42AA-B63B-47F5-09D5-1B284A547489}"/>
              </a:ext>
            </a:extLst>
          </p:cNvPr>
          <p:cNvCxnSpPr>
            <a:cxnSpLocks/>
          </p:cNvCxnSpPr>
          <p:nvPr/>
        </p:nvCxnSpPr>
        <p:spPr>
          <a:xfrm>
            <a:off x="9414065" y="4529639"/>
            <a:ext cx="288000"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7C4673D-713E-A5D4-0FA0-2FA3F4CA95A5}"/>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2711242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EDA5D1F8-D40C-AF87-FC15-17DABFA2AAF1}"/>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103" name="Rectangle 102">
            <a:extLst>
              <a:ext uri="{FF2B5EF4-FFF2-40B4-BE49-F238E27FC236}">
                <a16:creationId xmlns:a16="http://schemas.microsoft.com/office/drawing/2014/main" id="{CB822B63-DF13-CEDF-51D7-78CFDBD4D1FE}"/>
              </a:ext>
            </a:extLst>
          </p:cNvPr>
          <p:cNvSpPr/>
          <p:nvPr/>
        </p:nvSpPr>
        <p:spPr>
          <a:xfrm>
            <a:off x="807167" y="1941009"/>
            <a:ext cx="8672393" cy="4916991"/>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4" name="Object 3" hidden="1">
            <a:extLst>
              <a:ext uri="{FF2B5EF4-FFF2-40B4-BE49-F238E27FC236}">
                <a16:creationId xmlns:a16="http://schemas.microsoft.com/office/drawing/2014/main" id="{6071C826-9832-C051-98BB-F32DF715AF8A}"/>
              </a:ext>
            </a:extLst>
          </p:cNvPr>
          <p:cNvGraphicFramePr>
            <a:graphicFrameLocks noChangeAspect="1"/>
          </p:cNvGraphicFramePr>
          <p:nvPr>
            <p:custDataLst>
              <p:tags r:id="rId1"/>
            </p:custDataLst>
            <p:extLst>
              <p:ext uri="{D42A27DB-BD31-4B8C-83A1-F6EECF244321}">
                <p14:modId xmlns:p14="http://schemas.microsoft.com/office/powerpoint/2010/main" val="3374679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4" name="Object 3" hidden="1">
                        <a:extLst>
                          <a:ext uri="{FF2B5EF4-FFF2-40B4-BE49-F238E27FC236}">
                            <a16:creationId xmlns:a16="http://schemas.microsoft.com/office/drawing/2014/main" id="{6071C826-9832-C051-98BB-F32DF715AF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D125EBDD-A549-DCFF-7E04-D8A826C66135}"/>
              </a:ext>
            </a:extLst>
          </p:cNvPr>
          <p:cNvGrpSpPr/>
          <p:nvPr/>
        </p:nvGrpSpPr>
        <p:grpSpPr>
          <a:xfrm>
            <a:off x="3713842" y="549571"/>
            <a:ext cx="5645516" cy="261833"/>
            <a:chOff x="925392" y="-114258"/>
            <a:chExt cx="8426850" cy="390829"/>
          </a:xfrm>
        </p:grpSpPr>
        <p:sp>
          <p:nvSpPr>
            <p:cNvPr id="7" name="Arrow: Pentagon 6">
              <a:extLst>
                <a:ext uri="{FF2B5EF4-FFF2-40B4-BE49-F238E27FC236}">
                  <a16:creationId xmlns:a16="http://schemas.microsoft.com/office/drawing/2014/main" id="{25232CEF-861D-8F6C-1CFA-2033B7457A5E}"/>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NOTIFY </a:t>
              </a:r>
              <a:br>
                <a:rPr kumimoji="0" lang="en-AU" sz="700" b="0" i="0" u="none" strike="noStrike" kern="1200" cap="none" spc="0" normalizeH="0" baseline="0" noProof="0">
                  <a:ln>
                    <a:noFill/>
                  </a:ln>
                  <a:solidFill>
                    <a:srgbClr val="1F2A44"/>
                  </a:solidFill>
                  <a:effectLst/>
                  <a:uLnTx/>
                  <a:uFillTx/>
                  <a:latin typeface="Arial"/>
                  <a:ea typeface="+mn-ea"/>
                  <a:cs typeface="+mn-cs"/>
                </a:rPr>
              </a:br>
              <a:r>
                <a:rPr kumimoji="0" lang="en-AU" sz="700" b="0" i="0" u="none" strike="noStrike" kern="1200" cap="none" spc="0" normalizeH="0" baseline="0" noProof="0">
                  <a:ln>
                    <a:noFill/>
                  </a:ln>
                  <a:solidFill>
                    <a:srgbClr val="1F2A44"/>
                  </a:solidFill>
                  <a:effectLst/>
                  <a:uLnTx/>
                  <a:uFillTx/>
                  <a:latin typeface="Arial"/>
                  <a:ea typeface="+mn-ea"/>
                  <a:cs typeface="+mn-cs"/>
                </a:rPr>
                <a:t>&amp; ISSUE</a:t>
              </a:r>
            </a:p>
          </p:txBody>
        </p:sp>
        <p:sp>
          <p:nvSpPr>
            <p:cNvPr id="8" name="Isosceles Triangle 7">
              <a:extLst>
                <a:ext uri="{FF2B5EF4-FFF2-40B4-BE49-F238E27FC236}">
                  <a16:creationId xmlns:a16="http://schemas.microsoft.com/office/drawing/2014/main" id="{137E93C5-42C3-9D47-1202-E8C154B9A8C5}"/>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Arrow: Pentagon 8">
              <a:extLst>
                <a:ext uri="{FF2B5EF4-FFF2-40B4-BE49-F238E27FC236}">
                  <a16:creationId xmlns:a16="http://schemas.microsoft.com/office/drawing/2014/main" id="{D2D4CC16-2B86-F2EF-017B-928210F1A8FB}"/>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INFORM</a:t>
              </a:r>
            </a:p>
          </p:txBody>
        </p:sp>
        <p:sp>
          <p:nvSpPr>
            <p:cNvPr id="10" name="Oval 9">
              <a:extLst>
                <a:ext uri="{FF2B5EF4-FFF2-40B4-BE49-F238E27FC236}">
                  <a16:creationId xmlns:a16="http://schemas.microsoft.com/office/drawing/2014/main" id="{E6D2F91B-3C20-F01C-DB2B-4001455F9065}"/>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Oval 10">
              <a:extLst>
                <a:ext uri="{FF2B5EF4-FFF2-40B4-BE49-F238E27FC236}">
                  <a16:creationId xmlns:a16="http://schemas.microsoft.com/office/drawing/2014/main" id="{DA4FBDA7-CDC3-02A1-F30B-ED7E93940C0E}"/>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2" name="Isosceles Triangle 11">
              <a:extLst>
                <a:ext uri="{FF2B5EF4-FFF2-40B4-BE49-F238E27FC236}">
                  <a16:creationId xmlns:a16="http://schemas.microsoft.com/office/drawing/2014/main" id="{9D2A8A57-AD24-6A7F-A197-1563A6E0937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3" name="Isosceles Triangle 12">
              <a:extLst>
                <a:ext uri="{FF2B5EF4-FFF2-40B4-BE49-F238E27FC236}">
                  <a16:creationId xmlns:a16="http://schemas.microsoft.com/office/drawing/2014/main" id="{8156FD13-4B89-0EF0-872E-3DFE1EC5669E}"/>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4" name="Arrow: Pentagon 13">
              <a:extLst>
                <a:ext uri="{FF2B5EF4-FFF2-40B4-BE49-F238E27FC236}">
                  <a16:creationId xmlns:a16="http://schemas.microsoft.com/office/drawing/2014/main" id="{ED1C877D-B95D-EAD9-14BA-53B6F6A8D112}"/>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APPLY</a:t>
              </a:r>
            </a:p>
          </p:txBody>
        </p:sp>
        <p:sp>
          <p:nvSpPr>
            <p:cNvPr id="15" name="Isosceles Triangle 14">
              <a:extLst>
                <a:ext uri="{FF2B5EF4-FFF2-40B4-BE49-F238E27FC236}">
                  <a16:creationId xmlns:a16="http://schemas.microsoft.com/office/drawing/2014/main" id="{09972EB9-CBE4-2CCB-999A-6963919F3102}"/>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D964A3C2-F9F7-3C6D-C963-564F7ECF4E66}"/>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Arrow: Pentagon 16">
              <a:extLst>
                <a:ext uri="{FF2B5EF4-FFF2-40B4-BE49-F238E27FC236}">
                  <a16:creationId xmlns:a16="http://schemas.microsoft.com/office/drawing/2014/main" id="{9EEB1091-3891-DE53-4010-81B69C9189A1}"/>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REVIEW &amp; STREAM</a:t>
              </a:r>
            </a:p>
          </p:txBody>
        </p:sp>
        <p:sp>
          <p:nvSpPr>
            <p:cNvPr id="18" name="Isosceles Triangle 17">
              <a:extLst>
                <a:ext uri="{FF2B5EF4-FFF2-40B4-BE49-F238E27FC236}">
                  <a16:creationId xmlns:a16="http://schemas.microsoft.com/office/drawing/2014/main" id="{2CFDCCAF-312B-DA1B-D1ED-9239589EC306}"/>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9" name="Isosceles Triangle 18">
              <a:extLst>
                <a:ext uri="{FF2B5EF4-FFF2-40B4-BE49-F238E27FC236}">
                  <a16:creationId xmlns:a16="http://schemas.microsoft.com/office/drawing/2014/main" id="{8251C134-239C-E030-3D2E-4255AC3A224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0" name="Arrow: Pentagon 19">
              <a:extLst>
                <a:ext uri="{FF2B5EF4-FFF2-40B4-BE49-F238E27FC236}">
                  <a16:creationId xmlns:a16="http://schemas.microsoft.com/office/drawing/2014/main" id="{2798CA54-FECF-0377-29BE-550D6943B22E}"/>
                </a:ext>
              </a:extLst>
            </p:cNvPr>
            <p:cNvSpPr/>
            <p:nvPr/>
          </p:nvSpPr>
          <p:spPr>
            <a:xfrm>
              <a:off x="5503066"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white"/>
                  </a:solidFill>
                  <a:effectLst/>
                  <a:uLnTx/>
                  <a:uFillTx/>
                  <a:latin typeface="Arial"/>
                  <a:ea typeface="+mn-ea"/>
                  <a:cs typeface="+mn-cs"/>
                </a:rPr>
                <a:t>ASSESS</a:t>
              </a:r>
            </a:p>
          </p:txBody>
        </p:sp>
        <p:sp>
          <p:nvSpPr>
            <p:cNvPr id="21" name="Isosceles Triangle 20">
              <a:extLst>
                <a:ext uri="{FF2B5EF4-FFF2-40B4-BE49-F238E27FC236}">
                  <a16:creationId xmlns:a16="http://schemas.microsoft.com/office/drawing/2014/main" id="{32D245FC-EC23-9AD2-721E-5CA55CF03885}"/>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781E4EC2-5423-AC00-EF11-4F91161010D9}"/>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Arrow: Pentagon 22">
              <a:extLst>
                <a:ext uri="{FF2B5EF4-FFF2-40B4-BE49-F238E27FC236}">
                  <a16:creationId xmlns:a16="http://schemas.microsoft.com/office/drawing/2014/main" id="{F2A9D2E1-70EC-5898-811A-6004C6723821}"/>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DECIDE</a:t>
              </a:r>
            </a:p>
          </p:txBody>
        </p:sp>
        <p:sp>
          <p:nvSpPr>
            <p:cNvPr id="24" name="Isosceles Triangle 23">
              <a:extLst>
                <a:ext uri="{FF2B5EF4-FFF2-40B4-BE49-F238E27FC236}">
                  <a16:creationId xmlns:a16="http://schemas.microsoft.com/office/drawing/2014/main" id="{27500C42-7C1F-2682-626F-90A2E52FEA1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797BE964-EDB1-117F-8D14-922C8E9023C5}"/>
                </a:ext>
              </a:extLst>
            </p:cNvPr>
            <p:cNvGrpSpPr/>
            <p:nvPr/>
          </p:nvGrpSpPr>
          <p:grpSpPr>
            <a:xfrm>
              <a:off x="2390627" y="-114258"/>
              <a:ext cx="390829" cy="390829"/>
              <a:chOff x="722538" y="2874633"/>
              <a:chExt cx="360000" cy="360000"/>
            </a:xfrm>
          </p:grpSpPr>
          <p:sp>
            <p:nvSpPr>
              <p:cNvPr id="64" name="Oval 63">
                <a:extLst>
                  <a:ext uri="{FF2B5EF4-FFF2-40B4-BE49-F238E27FC236}">
                    <a16:creationId xmlns:a16="http://schemas.microsoft.com/office/drawing/2014/main" id="{ADE63949-49F3-A410-63D2-934C1E78F0AE}"/>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5" name="Oval 64">
                <a:extLst>
                  <a:ext uri="{FF2B5EF4-FFF2-40B4-BE49-F238E27FC236}">
                    <a16:creationId xmlns:a16="http://schemas.microsoft.com/office/drawing/2014/main" id="{28F053AE-42E4-9DFB-DA3E-0A2A6E4E973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26" name="Oval 25">
              <a:extLst>
                <a:ext uri="{FF2B5EF4-FFF2-40B4-BE49-F238E27FC236}">
                  <a16:creationId xmlns:a16="http://schemas.microsoft.com/office/drawing/2014/main" id="{BDB66C2F-896E-400A-1067-265399694D10}"/>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7" name="Oval 26">
              <a:extLst>
                <a:ext uri="{FF2B5EF4-FFF2-40B4-BE49-F238E27FC236}">
                  <a16:creationId xmlns:a16="http://schemas.microsoft.com/office/drawing/2014/main" id="{055D1C42-F1D6-9EA2-FC38-1EB3ED9F1AEB}"/>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8" name="Oval 27">
              <a:extLst>
                <a:ext uri="{FF2B5EF4-FFF2-40B4-BE49-F238E27FC236}">
                  <a16:creationId xmlns:a16="http://schemas.microsoft.com/office/drawing/2014/main" id="{B478A74C-C145-F20A-DC61-37DEEE237DA9}"/>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9" name="Oval 28">
              <a:extLst>
                <a:ext uri="{FF2B5EF4-FFF2-40B4-BE49-F238E27FC236}">
                  <a16:creationId xmlns:a16="http://schemas.microsoft.com/office/drawing/2014/main" id="{19E974A1-B17E-EEC7-2D4E-06430D70979E}"/>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03923DFB-BD4A-2C16-6066-01B0DB5FC363}"/>
                </a:ext>
              </a:extLst>
            </p:cNvPr>
            <p:cNvGrpSpPr/>
            <p:nvPr/>
          </p:nvGrpSpPr>
          <p:grpSpPr>
            <a:xfrm>
              <a:off x="6761224" y="-114258"/>
              <a:ext cx="390829" cy="390829"/>
              <a:chOff x="722538" y="2874633"/>
              <a:chExt cx="360000" cy="360000"/>
            </a:xfrm>
          </p:grpSpPr>
          <p:sp>
            <p:nvSpPr>
              <p:cNvPr id="62" name="Oval 61">
                <a:extLst>
                  <a:ext uri="{FF2B5EF4-FFF2-40B4-BE49-F238E27FC236}">
                    <a16:creationId xmlns:a16="http://schemas.microsoft.com/office/drawing/2014/main" id="{F9A736CF-BA01-1D27-B4E2-846DDCFF17B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3" name="Oval 62">
                <a:extLst>
                  <a:ext uri="{FF2B5EF4-FFF2-40B4-BE49-F238E27FC236}">
                    <a16:creationId xmlns:a16="http://schemas.microsoft.com/office/drawing/2014/main" id="{77AE3CE8-C968-8D06-671F-F02EE2489C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2149BD11-3584-9654-B763-FE6AE544F68B}"/>
                </a:ext>
              </a:extLst>
            </p:cNvPr>
            <p:cNvGrpSpPr/>
            <p:nvPr/>
          </p:nvGrpSpPr>
          <p:grpSpPr>
            <a:xfrm>
              <a:off x="8222725" y="-114258"/>
              <a:ext cx="390829" cy="390829"/>
              <a:chOff x="722538" y="2874633"/>
              <a:chExt cx="360000" cy="360000"/>
            </a:xfrm>
          </p:grpSpPr>
          <p:sp>
            <p:nvSpPr>
              <p:cNvPr id="60" name="Oval 59">
                <a:extLst>
                  <a:ext uri="{FF2B5EF4-FFF2-40B4-BE49-F238E27FC236}">
                    <a16:creationId xmlns:a16="http://schemas.microsoft.com/office/drawing/2014/main" id="{1B1EB9E0-387A-6C26-73FE-2E9C6040D17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1" name="Oval 60">
                <a:extLst>
                  <a:ext uri="{FF2B5EF4-FFF2-40B4-BE49-F238E27FC236}">
                    <a16:creationId xmlns:a16="http://schemas.microsoft.com/office/drawing/2014/main" id="{C34B91BF-A3CE-3612-7394-28FBD01A6028}"/>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2" name="Group 5">
              <a:extLst>
                <a:ext uri="{FF2B5EF4-FFF2-40B4-BE49-F238E27FC236}">
                  <a16:creationId xmlns:a16="http://schemas.microsoft.com/office/drawing/2014/main" id="{944A8ED6-3A96-6EB8-684F-3DFE3D817C6B}"/>
                </a:ext>
              </a:extLst>
            </p:cNvPr>
            <p:cNvGrpSpPr>
              <a:grpSpLocks noChangeAspect="1"/>
            </p:cNvGrpSpPr>
            <p:nvPr/>
          </p:nvGrpSpPr>
          <p:grpSpPr bwMode="auto">
            <a:xfrm>
              <a:off x="1012667" y="-30941"/>
              <a:ext cx="217278" cy="216000"/>
              <a:chOff x="3163" y="2182"/>
              <a:chExt cx="340" cy="338"/>
            </a:xfrm>
            <a:solidFill>
              <a:schemeClr val="tx2"/>
            </a:solidFill>
          </p:grpSpPr>
          <p:sp>
            <p:nvSpPr>
              <p:cNvPr id="57" name="Freeform 6">
                <a:extLst>
                  <a:ext uri="{FF2B5EF4-FFF2-40B4-BE49-F238E27FC236}">
                    <a16:creationId xmlns:a16="http://schemas.microsoft.com/office/drawing/2014/main" id="{67DB9DC4-2E5D-F71B-2447-CF56E5C75643}"/>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7">
                <a:extLst>
                  <a:ext uri="{FF2B5EF4-FFF2-40B4-BE49-F238E27FC236}">
                    <a16:creationId xmlns:a16="http://schemas.microsoft.com/office/drawing/2014/main" id="{F6C9DD62-FE84-5229-F037-F0529941B9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8">
                <a:extLst>
                  <a:ext uri="{FF2B5EF4-FFF2-40B4-BE49-F238E27FC236}">
                    <a16:creationId xmlns:a16="http://schemas.microsoft.com/office/drawing/2014/main" id="{6BC40D47-2AC5-0476-4437-B99C899997BB}"/>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A790EF2F-2495-C1AD-39DA-75650AF409D2}"/>
                </a:ext>
              </a:extLst>
            </p:cNvPr>
            <p:cNvGrpSpPr/>
            <p:nvPr/>
          </p:nvGrpSpPr>
          <p:grpSpPr>
            <a:xfrm>
              <a:off x="2487841" y="-10106"/>
              <a:ext cx="190293" cy="179349"/>
              <a:chOff x="2297686" y="3724331"/>
              <a:chExt cx="190293" cy="179349"/>
            </a:xfrm>
            <a:solidFill>
              <a:schemeClr val="tx2"/>
            </a:solidFill>
          </p:grpSpPr>
          <p:sp>
            <p:nvSpPr>
              <p:cNvPr id="50" name="Freeform 6">
                <a:extLst>
                  <a:ext uri="{FF2B5EF4-FFF2-40B4-BE49-F238E27FC236}">
                    <a16:creationId xmlns:a16="http://schemas.microsoft.com/office/drawing/2014/main" id="{95BF5EE2-694B-B593-606A-858AC869B43F}"/>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7">
                <a:extLst>
                  <a:ext uri="{FF2B5EF4-FFF2-40B4-BE49-F238E27FC236}">
                    <a16:creationId xmlns:a16="http://schemas.microsoft.com/office/drawing/2014/main" id="{A3522752-B553-E8E5-3382-D762E1116893}"/>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8">
                <a:extLst>
                  <a:ext uri="{FF2B5EF4-FFF2-40B4-BE49-F238E27FC236}">
                    <a16:creationId xmlns:a16="http://schemas.microsoft.com/office/drawing/2014/main" id="{C5DEF446-1C77-71C3-ADA3-9A01BB915A98}"/>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9">
                <a:extLst>
                  <a:ext uri="{FF2B5EF4-FFF2-40B4-BE49-F238E27FC236}">
                    <a16:creationId xmlns:a16="http://schemas.microsoft.com/office/drawing/2014/main" id="{913973A6-C9EF-1E0B-D190-5F90F0EB1B1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10">
                <a:extLst>
                  <a:ext uri="{FF2B5EF4-FFF2-40B4-BE49-F238E27FC236}">
                    <a16:creationId xmlns:a16="http://schemas.microsoft.com/office/drawing/2014/main" id="{C76B40EF-330C-E508-EB4D-E0B9B1A308A8}"/>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11">
                <a:extLst>
                  <a:ext uri="{FF2B5EF4-FFF2-40B4-BE49-F238E27FC236}">
                    <a16:creationId xmlns:a16="http://schemas.microsoft.com/office/drawing/2014/main" id="{E79CD6CA-7101-34CA-B2B7-424A205D640E}"/>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12">
                <a:extLst>
                  <a:ext uri="{FF2B5EF4-FFF2-40B4-BE49-F238E27FC236}">
                    <a16:creationId xmlns:a16="http://schemas.microsoft.com/office/drawing/2014/main" id="{6CB1534E-F743-387B-17F6-DBAB9D248542}"/>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8D48CA63-3EFD-D5E0-D9BA-4D208335B5B8}"/>
                </a:ext>
              </a:extLst>
            </p:cNvPr>
            <p:cNvGrpSpPr>
              <a:grpSpLocks noChangeAspect="1"/>
            </p:cNvGrpSpPr>
            <p:nvPr/>
          </p:nvGrpSpPr>
          <p:grpSpPr>
            <a:xfrm>
              <a:off x="3924973" y="-38452"/>
              <a:ext cx="210796" cy="210796"/>
              <a:chOff x="6107113" y="1108074"/>
              <a:chExt cx="542925" cy="542924"/>
            </a:xfrm>
            <a:solidFill>
              <a:schemeClr val="tx2"/>
            </a:solidFill>
          </p:grpSpPr>
          <p:sp>
            <p:nvSpPr>
              <p:cNvPr id="48" name="Freeform 129">
                <a:extLst>
                  <a:ext uri="{FF2B5EF4-FFF2-40B4-BE49-F238E27FC236}">
                    <a16:creationId xmlns:a16="http://schemas.microsoft.com/office/drawing/2014/main" id="{5718E12D-4E62-77AC-C542-D0CA93B70523}"/>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130">
                <a:extLst>
                  <a:ext uri="{FF2B5EF4-FFF2-40B4-BE49-F238E27FC236}">
                    <a16:creationId xmlns:a16="http://schemas.microsoft.com/office/drawing/2014/main" id="{9B987ADF-FA1A-87E0-EBFF-6BCBB61CB5F1}"/>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5" name="Group 34">
              <a:extLst>
                <a:ext uri="{FF2B5EF4-FFF2-40B4-BE49-F238E27FC236}">
                  <a16:creationId xmlns:a16="http://schemas.microsoft.com/office/drawing/2014/main" id="{6FB66C53-2E3A-4141-55CA-C350429A8498}"/>
                </a:ext>
              </a:extLst>
            </p:cNvPr>
            <p:cNvGrpSpPr>
              <a:grpSpLocks noChangeAspect="1"/>
            </p:cNvGrpSpPr>
            <p:nvPr/>
          </p:nvGrpSpPr>
          <p:grpSpPr>
            <a:xfrm>
              <a:off x="5422214" y="-25633"/>
              <a:ext cx="162076" cy="200370"/>
              <a:chOff x="5126038" y="3305175"/>
              <a:chExt cx="436562" cy="539750"/>
            </a:xfrm>
            <a:solidFill>
              <a:schemeClr val="tx2"/>
            </a:solidFill>
          </p:grpSpPr>
          <p:sp>
            <p:nvSpPr>
              <p:cNvPr id="41" name="Freeform 34">
                <a:extLst>
                  <a:ext uri="{FF2B5EF4-FFF2-40B4-BE49-F238E27FC236}">
                    <a16:creationId xmlns:a16="http://schemas.microsoft.com/office/drawing/2014/main" id="{B1F872AB-D7D1-851C-7E22-58C80989AE2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35">
                <a:extLst>
                  <a:ext uri="{FF2B5EF4-FFF2-40B4-BE49-F238E27FC236}">
                    <a16:creationId xmlns:a16="http://schemas.microsoft.com/office/drawing/2014/main" id="{25396DF1-E193-84D7-936C-30B4B2C2016A}"/>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36">
                <a:extLst>
                  <a:ext uri="{FF2B5EF4-FFF2-40B4-BE49-F238E27FC236}">
                    <a16:creationId xmlns:a16="http://schemas.microsoft.com/office/drawing/2014/main" id="{057F138C-9ED8-618B-3ACF-083A86C031C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37">
                <a:extLst>
                  <a:ext uri="{FF2B5EF4-FFF2-40B4-BE49-F238E27FC236}">
                    <a16:creationId xmlns:a16="http://schemas.microsoft.com/office/drawing/2014/main" id="{5AF1C485-A012-7529-E19E-4524CB04BD9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38">
                <a:extLst>
                  <a:ext uri="{FF2B5EF4-FFF2-40B4-BE49-F238E27FC236}">
                    <a16:creationId xmlns:a16="http://schemas.microsoft.com/office/drawing/2014/main" id="{764FE0C4-9282-3D6C-7A77-4572EDB42135}"/>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39">
                <a:extLst>
                  <a:ext uri="{FF2B5EF4-FFF2-40B4-BE49-F238E27FC236}">
                    <a16:creationId xmlns:a16="http://schemas.microsoft.com/office/drawing/2014/main" id="{0C982746-AEDF-0CA7-DD4B-A0731720DED2}"/>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40">
                <a:extLst>
                  <a:ext uri="{FF2B5EF4-FFF2-40B4-BE49-F238E27FC236}">
                    <a16:creationId xmlns:a16="http://schemas.microsoft.com/office/drawing/2014/main" id="{C6043A5B-8C2F-3CFF-290F-A7FF6402C863}"/>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sp>
          <p:nvSpPr>
            <p:cNvPr id="36" name="Freeform 23">
              <a:extLst>
                <a:ext uri="{FF2B5EF4-FFF2-40B4-BE49-F238E27FC236}">
                  <a16:creationId xmlns:a16="http://schemas.microsoft.com/office/drawing/2014/main" id="{62A0AF82-8047-1B30-727D-9B4AEBD8BF3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37" name="Oval 36">
              <a:extLst>
                <a:ext uri="{FF2B5EF4-FFF2-40B4-BE49-F238E27FC236}">
                  <a16:creationId xmlns:a16="http://schemas.microsoft.com/office/drawing/2014/main" id="{6D62CE00-EE09-BF11-2F91-81822F0070F2}"/>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07784656-77A8-0AA0-06F2-50B21B229270}"/>
                </a:ext>
              </a:extLst>
            </p:cNvPr>
            <p:cNvGrpSpPr>
              <a:grpSpLocks noChangeAspect="1"/>
            </p:cNvGrpSpPr>
            <p:nvPr/>
          </p:nvGrpSpPr>
          <p:grpSpPr>
            <a:xfrm>
              <a:off x="8315918" y="-5729"/>
              <a:ext cx="204441" cy="158141"/>
              <a:chOff x="8389938" y="1176338"/>
              <a:chExt cx="539751" cy="417513"/>
            </a:xfrm>
            <a:solidFill>
              <a:schemeClr val="tx2"/>
            </a:solidFill>
          </p:grpSpPr>
          <p:sp>
            <p:nvSpPr>
              <p:cNvPr id="39" name="Freeform 23">
                <a:extLst>
                  <a:ext uri="{FF2B5EF4-FFF2-40B4-BE49-F238E27FC236}">
                    <a16:creationId xmlns:a16="http://schemas.microsoft.com/office/drawing/2014/main" id="{49D755C9-64F0-A4C5-6ADD-C3374F890660}"/>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24">
                <a:extLst>
                  <a:ext uri="{FF2B5EF4-FFF2-40B4-BE49-F238E27FC236}">
                    <a16:creationId xmlns:a16="http://schemas.microsoft.com/office/drawing/2014/main" id="{2D195A18-E8DD-CA64-9B97-93B550FCF7E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cxnSp>
        <p:nvCxnSpPr>
          <p:cNvPr id="66" name="Straight Arrow Connector 65">
            <a:extLst>
              <a:ext uri="{FF2B5EF4-FFF2-40B4-BE49-F238E27FC236}">
                <a16:creationId xmlns:a16="http://schemas.microsoft.com/office/drawing/2014/main" id="{2C6355D9-172F-57DF-B445-0EFB7AFAC39B}"/>
              </a:ext>
            </a:extLst>
          </p:cNvPr>
          <p:cNvCxnSpPr>
            <a:cxnSpLocks/>
          </p:cNvCxnSpPr>
          <p:nvPr/>
        </p:nvCxnSpPr>
        <p:spPr>
          <a:xfrm flipH="1">
            <a:off x="6442570" y="2585714"/>
            <a:ext cx="33805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D99516D8-01C1-F8CE-C391-936A5499E858}"/>
              </a:ext>
            </a:extLst>
          </p:cNvPr>
          <p:cNvGrpSpPr/>
          <p:nvPr/>
        </p:nvGrpSpPr>
        <p:grpSpPr>
          <a:xfrm flipH="1">
            <a:off x="6408802" y="3320167"/>
            <a:ext cx="314718" cy="3124967"/>
            <a:chOff x="3713841" y="3475753"/>
            <a:chExt cx="314718" cy="2787445"/>
          </a:xfrm>
        </p:grpSpPr>
        <p:sp>
          <p:nvSpPr>
            <p:cNvPr id="68" name="Freeform: Shape 67">
              <a:extLst>
                <a:ext uri="{FF2B5EF4-FFF2-40B4-BE49-F238E27FC236}">
                  <a16:creationId xmlns:a16="http://schemas.microsoft.com/office/drawing/2014/main" id="{4F8F688F-CD37-759F-B751-33EFBA66FD79}"/>
                </a:ext>
              </a:extLst>
            </p:cNvPr>
            <p:cNvSpPr/>
            <p:nvPr/>
          </p:nvSpPr>
          <p:spPr>
            <a:xfrm>
              <a:off x="3716594" y="3475753"/>
              <a:ext cx="294967" cy="2787445"/>
            </a:xfrm>
            <a:custGeom>
              <a:avLst/>
              <a:gdLst>
                <a:gd name="connsiteX0" fmla="*/ 272845 w 294967"/>
                <a:gd name="connsiteY0" fmla="*/ 0 h 2787445"/>
                <a:gd name="connsiteX1" fmla="*/ 0 w 294967"/>
                <a:gd name="connsiteY1" fmla="*/ 0 h 2787445"/>
                <a:gd name="connsiteX2" fmla="*/ 0 w 294967"/>
                <a:gd name="connsiteY2" fmla="*/ 2787445 h 2787445"/>
                <a:gd name="connsiteX3" fmla="*/ 287593 w 294967"/>
                <a:gd name="connsiteY3" fmla="*/ 2787445 h 2787445"/>
                <a:gd name="connsiteX4" fmla="*/ 294967 w 294967"/>
                <a:gd name="connsiteY4" fmla="*/ 2787445 h 278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7" h="2787445">
                  <a:moveTo>
                    <a:pt x="272845" y="0"/>
                  </a:moveTo>
                  <a:lnTo>
                    <a:pt x="0" y="0"/>
                  </a:lnTo>
                  <a:lnTo>
                    <a:pt x="0" y="2787445"/>
                  </a:lnTo>
                  <a:lnTo>
                    <a:pt x="287593" y="2787445"/>
                  </a:lnTo>
                  <a:lnTo>
                    <a:pt x="294967" y="2787445"/>
                  </a:lnTo>
                </a:path>
              </a:pathLst>
            </a:custGeom>
            <a:noFill/>
            <a:ln w="12700">
              <a:solidFill>
                <a:schemeClr val="tx2"/>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69" name="Straight Arrow Connector 68">
              <a:extLst>
                <a:ext uri="{FF2B5EF4-FFF2-40B4-BE49-F238E27FC236}">
                  <a16:creationId xmlns:a16="http://schemas.microsoft.com/office/drawing/2014/main" id="{2964C709-99CB-DEC9-ACDC-A2D70656E2CD}"/>
                </a:ext>
              </a:extLst>
            </p:cNvPr>
            <p:cNvCxnSpPr/>
            <p:nvPr/>
          </p:nvCxnSpPr>
          <p:spPr>
            <a:xfrm>
              <a:off x="3713841" y="4043124"/>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31D56D1-8BF0-DD2E-31BD-433A354AD60A}"/>
                </a:ext>
              </a:extLst>
            </p:cNvPr>
            <p:cNvCxnSpPr/>
            <p:nvPr/>
          </p:nvCxnSpPr>
          <p:spPr>
            <a:xfrm>
              <a:off x="3713841" y="4748427"/>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56FBD6A5-1AD0-CDD8-67C1-7ACF10BB1A3F}"/>
                </a:ext>
              </a:extLst>
            </p:cNvPr>
            <p:cNvCxnSpPr/>
            <p:nvPr/>
          </p:nvCxnSpPr>
          <p:spPr>
            <a:xfrm>
              <a:off x="3713841" y="5498188"/>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grpSp>
      <p:sp>
        <p:nvSpPr>
          <p:cNvPr id="74" name="object 41">
            <a:extLst>
              <a:ext uri="{FF2B5EF4-FFF2-40B4-BE49-F238E27FC236}">
                <a16:creationId xmlns:a16="http://schemas.microsoft.com/office/drawing/2014/main" id="{0519E8A5-5B87-FC50-6EA5-7BB809B0AA8E}"/>
              </a:ext>
            </a:extLst>
          </p:cNvPr>
          <p:cNvSpPr txBox="1"/>
          <p:nvPr/>
        </p:nvSpPr>
        <p:spPr>
          <a:xfrm>
            <a:off x="998047" y="1986023"/>
            <a:ext cx="2583353" cy="1015432"/>
          </a:xfrm>
          <a:prstGeom prst="rect">
            <a:avLst/>
          </a:prstGeom>
          <a:solidFill>
            <a:schemeClr val="bg2"/>
          </a:solidFill>
        </p:spPr>
        <p:txBody>
          <a:bodyPr vert="horz" wrap="square" lIns="36000" tIns="36000" rIns="36000" bIns="36000" rtlCol="0" anchor="t">
            <a:noAutofit/>
          </a:bodyPr>
          <a:lstStyle/>
          <a:p>
            <a:pPr marL="12700" marR="0" lvl="0" indent="0" algn="ctr" defTabSz="914349"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Request for further information loop</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82" name="object 83">
            <a:extLst>
              <a:ext uri="{FF2B5EF4-FFF2-40B4-BE49-F238E27FC236}">
                <a16:creationId xmlns:a16="http://schemas.microsoft.com/office/drawing/2014/main" id="{940B138A-1C3B-7E3F-158F-48587728F825}"/>
              </a:ext>
            </a:extLst>
          </p:cNvPr>
          <p:cNvSpPr txBox="1"/>
          <p:nvPr/>
        </p:nvSpPr>
        <p:spPr>
          <a:xfrm>
            <a:off x="1087635" y="2383895"/>
            <a:ext cx="1135831" cy="52366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Provide additional </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documents/</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information</a:t>
            </a:r>
          </a:p>
        </p:txBody>
      </p:sp>
      <p:sp>
        <p:nvSpPr>
          <p:cNvPr id="83" name="object 161">
            <a:extLst>
              <a:ext uri="{FF2B5EF4-FFF2-40B4-BE49-F238E27FC236}">
                <a16:creationId xmlns:a16="http://schemas.microsoft.com/office/drawing/2014/main" id="{6BD1730C-3258-2C57-07BB-5123CB701C65}"/>
              </a:ext>
            </a:extLst>
          </p:cNvPr>
          <p:cNvSpPr txBox="1"/>
          <p:nvPr/>
        </p:nvSpPr>
        <p:spPr>
          <a:xfrm>
            <a:off x="1087635"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87" name="Isosceles Triangle 86">
            <a:extLst>
              <a:ext uri="{FF2B5EF4-FFF2-40B4-BE49-F238E27FC236}">
                <a16:creationId xmlns:a16="http://schemas.microsoft.com/office/drawing/2014/main" id="{56E96CE1-73D8-7328-E357-41062C1F294C}"/>
              </a:ext>
            </a:extLst>
          </p:cNvPr>
          <p:cNvSpPr/>
          <p:nvPr/>
        </p:nvSpPr>
        <p:spPr>
          <a:xfrm rot="5400000">
            <a:off x="916291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0" name="object 83">
            <a:extLst>
              <a:ext uri="{FF2B5EF4-FFF2-40B4-BE49-F238E27FC236}">
                <a16:creationId xmlns:a16="http://schemas.microsoft.com/office/drawing/2014/main" id="{70CE504F-D044-3AFD-4158-020E5BC19E94}"/>
              </a:ext>
            </a:extLst>
          </p:cNvPr>
          <p:cNvSpPr txBox="1"/>
          <p:nvPr/>
        </p:nvSpPr>
        <p:spPr>
          <a:xfrm>
            <a:off x="2321414" y="2383896"/>
            <a:ext cx="1135831" cy="52366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Request for further information</a:t>
            </a:r>
          </a:p>
        </p:txBody>
      </p:sp>
      <p:sp>
        <p:nvSpPr>
          <p:cNvPr id="91" name="object 161">
            <a:extLst>
              <a:ext uri="{FF2B5EF4-FFF2-40B4-BE49-F238E27FC236}">
                <a16:creationId xmlns:a16="http://schemas.microsoft.com/office/drawing/2014/main" id="{A415F7B7-C056-F870-E001-0AC28D242639}"/>
              </a:ext>
            </a:extLst>
          </p:cNvPr>
          <p:cNvSpPr txBox="1"/>
          <p:nvPr/>
        </p:nvSpPr>
        <p:spPr>
          <a:xfrm>
            <a:off x="2321414"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96" name="object 41">
            <a:extLst>
              <a:ext uri="{FF2B5EF4-FFF2-40B4-BE49-F238E27FC236}">
                <a16:creationId xmlns:a16="http://schemas.microsoft.com/office/drawing/2014/main" id="{5CA3F9A4-58C5-46CF-0E31-F40C059E4864}"/>
              </a:ext>
            </a:extLst>
          </p:cNvPr>
          <p:cNvSpPr txBox="1"/>
          <p:nvPr/>
        </p:nvSpPr>
        <p:spPr>
          <a:xfrm>
            <a:off x="6780623" y="1986023"/>
            <a:ext cx="2546940" cy="1015432"/>
          </a:xfrm>
          <a:prstGeom prst="rect">
            <a:avLst/>
          </a:prstGeom>
          <a:solidFill>
            <a:schemeClr val="bg2"/>
          </a:solidFill>
        </p:spPr>
        <p:txBody>
          <a:bodyPr vert="horz" wrap="square" lIns="36000" tIns="36000" rIns="36000" bIns="36000" rtlCol="0" anchor="t">
            <a:noAutofit/>
          </a:bodyPr>
          <a:lstStyle/>
          <a:p>
            <a:pPr marL="12700" marR="0" lvl="0" indent="0" algn="ctr" defTabSz="914349"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Request for internal assessment loop</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7" name="object 83">
            <a:extLst>
              <a:ext uri="{FF2B5EF4-FFF2-40B4-BE49-F238E27FC236}">
                <a16:creationId xmlns:a16="http://schemas.microsoft.com/office/drawing/2014/main" id="{4F7F5E4E-CD2C-5C4A-96F9-2924CB00801A}"/>
              </a:ext>
            </a:extLst>
          </p:cNvPr>
          <p:cNvSpPr txBox="1"/>
          <p:nvPr/>
        </p:nvSpPr>
        <p:spPr>
          <a:xfrm>
            <a:off x="6904218" y="2226517"/>
            <a:ext cx="954949"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Provide additional  </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Assessment</a:t>
            </a:r>
          </a:p>
        </p:txBody>
      </p:sp>
      <p:sp>
        <p:nvSpPr>
          <p:cNvPr id="98" name="object 83">
            <a:extLst>
              <a:ext uri="{FF2B5EF4-FFF2-40B4-BE49-F238E27FC236}">
                <a16:creationId xmlns:a16="http://schemas.microsoft.com/office/drawing/2014/main" id="{6288255F-CEB0-F24E-7A04-98BD685AF264}"/>
              </a:ext>
            </a:extLst>
          </p:cNvPr>
          <p:cNvSpPr txBox="1"/>
          <p:nvPr/>
        </p:nvSpPr>
        <p:spPr>
          <a:xfrm>
            <a:off x="8102906" y="2383895"/>
            <a:ext cx="113583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Refer internally/</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to delegate</a:t>
            </a:r>
          </a:p>
        </p:txBody>
      </p:sp>
      <p:sp>
        <p:nvSpPr>
          <p:cNvPr id="99" name="object 161">
            <a:extLst>
              <a:ext uri="{FF2B5EF4-FFF2-40B4-BE49-F238E27FC236}">
                <a16:creationId xmlns:a16="http://schemas.microsoft.com/office/drawing/2014/main" id="{947A463A-57A3-8585-D534-DD0578854FF8}"/>
              </a:ext>
            </a:extLst>
          </p:cNvPr>
          <p:cNvSpPr txBox="1"/>
          <p:nvPr/>
        </p:nvSpPr>
        <p:spPr>
          <a:xfrm>
            <a:off x="8102906"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COMMON</a:t>
            </a:r>
          </a:p>
        </p:txBody>
      </p:sp>
      <p:sp>
        <p:nvSpPr>
          <p:cNvPr id="109" name="Freeform: Shape 108">
            <a:extLst>
              <a:ext uri="{FF2B5EF4-FFF2-40B4-BE49-F238E27FC236}">
                <a16:creationId xmlns:a16="http://schemas.microsoft.com/office/drawing/2014/main" id="{3D913534-CEE4-5B2A-C851-CEBA35AAC198}"/>
              </a:ext>
            </a:extLst>
          </p:cNvPr>
          <p:cNvSpPr/>
          <p:nvPr/>
        </p:nvSpPr>
        <p:spPr>
          <a:xfrm>
            <a:off x="1696065" y="2958616"/>
            <a:ext cx="2315496" cy="172841"/>
          </a:xfrm>
          <a:custGeom>
            <a:avLst/>
            <a:gdLst>
              <a:gd name="connsiteX0" fmla="*/ 0 w 2293374"/>
              <a:gd name="connsiteY0" fmla="*/ 0 h 258097"/>
              <a:gd name="connsiteX1" fmla="*/ 0 w 2293374"/>
              <a:gd name="connsiteY1" fmla="*/ 258097 h 258097"/>
              <a:gd name="connsiteX2" fmla="*/ 2293374 w 2293374"/>
              <a:gd name="connsiteY2" fmla="*/ 258097 h 258097"/>
            </a:gdLst>
            <a:ahLst/>
            <a:cxnLst>
              <a:cxn ang="0">
                <a:pos x="connsiteX0" y="connsiteY0"/>
              </a:cxn>
              <a:cxn ang="0">
                <a:pos x="connsiteX1" y="connsiteY1"/>
              </a:cxn>
              <a:cxn ang="0">
                <a:pos x="connsiteX2" y="connsiteY2"/>
              </a:cxn>
            </a:cxnLst>
            <a:rect l="l" t="t" r="r" b="b"/>
            <a:pathLst>
              <a:path w="2293374" h="258097">
                <a:moveTo>
                  <a:pt x="0" y="0"/>
                </a:moveTo>
                <a:lnTo>
                  <a:pt x="0" y="258097"/>
                </a:lnTo>
                <a:lnTo>
                  <a:pt x="2293374" y="258097"/>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0" name="Straight Arrow Connector 109">
            <a:extLst>
              <a:ext uri="{FF2B5EF4-FFF2-40B4-BE49-F238E27FC236}">
                <a16:creationId xmlns:a16="http://schemas.microsoft.com/office/drawing/2014/main" id="{A9CF9583-D0E6-C05C-4321-FF8350A8377F}"/>
              </a:ext>
            </a:extLst>
          </p:cNvPr>
          <p:cNvCxnSpPr>
            <a:cxnSpLocks/>
          </p:cNvCxnSpPr>
          <p:nvPr/>
        </p:nvCxnSpPr>
        <p:spPr>
          <a:xfrm flipH="1" flipV="1">
            <a:off x="2223466" y="2585714"/>
            <a:ext cx="97948" cy="1"/>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403B5ED-4837-4802-9094-59E0651BCA3A}"/>
              </a:ext>
            </a:extLst>
          </p:cNvPr>
          <p:cNvCxnSpPr>
            <a:cxnSpLocks/>
          </p:cNvCxnSpPr>
          <p:nvPr/>
        </p:nvCxnSpPr>
        <p:spPr>
          <a:xfrm flipH="1">
            <a:off x="3588069" y="2585714"/>
            <a:ext cx="40137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49DC37D3-5C16-752A-6BC8-974AB4C4341F}"/>
              </a:ext>
            </a:extLst>
          </p:cNvPr>
          <p:cNvGrpSpPr/>
          <p:nvPr/>
        </p:nvGrpSpPr>
        <p:grpSpPr>
          <a:xfrm>
            <a:off x="3713841" y="3324110"/>
            <a:ext cx="297720" cy="3068251"/>
            <a:chOff x="3713841" y="3338780"/>
            <a:chExt cx="297720" cy="2787445"/>
          </a:xfrm>
        </p:grpSpPr>
        <p:sp>
          <p:nvSpPr>
            <p:cNvPr id="113" name="Freeform: Shape 112">
              <a:extLst>
                <a:ext uri="{FF2B5EF4-FFF2-40B4-BE49-F238E27FC236}">
                  <a16:creationId xmlns:a16="http://schemas.microsoft.com/office/drawing/2014/main" id="{B253C43C-B79B-506F-14DF-A38E999D5E12}"/>
                </a:ext>
              </a:extLst>
            </p:cNvPr>
            <p:cNvSpPr/>
            <p:nvPr/>
          </p:nvSpPr>
          <p:spPr>
            <a:xfrm>
              <a:off x="3716594" y="3338780"/>
              <a:ext cx="294967" cy="2787445"/>
            </a:xfrm>
            <a:custGeom>
              <a:avLst/>
              <a:gdLst>
                <a:gd name="connsiteX0" fmla="*/ 272845 w 294967"/>
                <a:gd name="connsiteY0" fmla="*/ 0 h 2787445"/>
                <a:gd name="connsiteX1" fmla="*/ 0 w 294967"/>
                <a:gd name="connsiteY1" fmla="*/ 0 h 2787445"/>
                <a:gd name="connsiteX2" fmla="*/ 0 w 294967"/>
                <a:gd name="connsiteY2" fmla="*/ 2787445 h 2787445"/>
                <a:gd name="connsiteX3" fmla="*/ 287593 w 294967"/>
                <a:gd name="connsiteY3" fmla="*/ 2787445 h 2787445"/>
                <a:gd name="connsiteX4" fmla="*/ 294967 w 294967"/>
                <a:gd name="connsiteY4" fmla="*/ 2787445 h 278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7" h="2787445">
                  <a:moveTo>
                    <a:pt x="272845" y="0"/>
                  </a:moveTo>
                  <a:lnTo>
                    <a:pt x="0" y="0"/>
                  </a:lnTo>
                  <a:lnTo>
                    <a:pt x="0" y="2787445"/>
                  </a:lnTo>
                  <a:lnTo>
                    <a:pt x="287593" y="2787445"/>
                  </a:lnTo>
                  <a:lnTo>
                    <a:pt x="294967" y="2787445"/>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C0D57B81-0F97-1F71-4DE3-E72983D05F88}"/>
                </a:ext>
              </a:extLst>
            </p:cNvPr>
            <p:cNvCxnSpPr>
              <a:cxnSpLocks/>
            </p:cNvCxnSpPr>
            <p:nvPr/>
          </p:nvCxnSpPr>
          <p:spPr>
            <a:xfrm>
              <a:off x="3713841" y="3847372"/>
              <a:ext cx="28226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1E1B5CC-1146-7317-90B1-97D5C25682A1}"/>
                </a:ext>
              </a:extLst>
            </p:cNvPr>
            <p:cNvCxnSpPr>
              <a:cxnSpLocks/>
            </p:cNvCxnSpPr>
            <p:nvPr/>
          </p:nvCxnSpPr>
          <p:spPr>
            <a:xfrm>
              <a:off x="3713841" y="4627693"/>
              <a:ext cx="28522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263FEF1-3D1A-ACA6-7FC0-D06F6DFA8D47}"/>
                </a:ext>
              </a:extLst>
            </p:cNvPr>
            <p:cNvCxnSpPr>
              <a:cxnSpLocks/>
            </p:cNvCxnSpPr>
            <p:nvPr/>
          </p:nvCxnSpPr>
          <p:spPr>
            <a:xfrm>
              <a:off x="3713841" y="5395018"/>
              <a:ext cx="28522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16" name="Freeform: Shape 115">
            <a:extLst>
              <a:ext uri="{FF2B5EF4-FFF2-40B4-BE49-F238E27FC236}">
                <a16:creationId xmlns:a16="http://schemas.microsoft.com/office/drawing/2014/main" id="{82F9A0DE-A546-C036-97D8-0C0EB2ED532D}"/>
              </a:ext>
            </a:extLst>
          </p:cNvPr>
          <p:cNvSpPr/>
          <p:nvPr/>
        </p:nvSpPr>
        <p:spPr>
          <a:xfrm>
            <a:off x="6353109" y="2811780"/>
            <a:ext cx="2275715" cy="304800"/>
          </a:xfrm>
          <a:custGeom>
            <a:avLst/>
            <a:gdLst>
              <a:gd name="connsiteX0" fmla="*/ 0 w 2286000"/>
              <a:gd name="connsiteY0" fmla="*/ 304800 h 304800"/>
              <a:gd name="connsiteX1" fmla="*/ 2286000 w 2286000"/>
              <a:gd name="connsiteY1" fmla="*/ 304800 h 304800"/>
              <a:gd name="connsiteX2" fmla="*/ 2286000 w 2286000"/>
              <a:gd name="connsiteY2" fmla="*/ 0 h 304800"/>
            </a:gdLst>
            <a:ahLst/>
            <a:cxnLst>
              <a:cxn ang="0">
                <a:pos x="connsiteX0" y="connsiteY0"/>
              </a:cxn>
              <a:cxn ang="0">
                <a:pos x="connsiteX1" y="connsiteY1"/>
              </a:cxn>
              <a:cxn ang="0">
                <a:pos x="connsiteX2" y="connsiteY2"/>
              </a:cxn>
            </a:cxnLst>
            <a:rect l="l" t="t" r="r" b="b"/>
            <a:pathLst>
              <a:path w="2286000" h="304800">
                <a:moveTo>
                  <a:pt x="0" y="304800"/>
                </a:moveTo>
                <a:lnTo>
                  <a:pt x="2286000" y="304800"/>
                </a:lnTo>
                <a:lnTo>
                  <a:pt x="22860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7" name="Straight Arrow Connector 116">
            <a:extLst>
              <a:ext uri="{FF2B5EF4-FFF2-40B4-BE49-F238E27FC236}">
                <a16:creationId xmlns:a16="http://schemas.microsoft.com/office/drawing/2014/main" id="{F8008C3C-F4BF-10F4-F72A-E14314DFA1A9}"/>
              </a:ext>
            </a:extLst>
          </p:cNvPr>
          <p:cNvCxnSpPr>
            <a:cxnSpLocks/>
          </p:cNvCxnSpPr>
          <p:nvPr/>
        </p:nvCxnSpPr>
        <p:spPr>
          <a:xfrm flipH="1">
            <a:off x="7859167" y="2585714"/>
            <a:ext cx="243739"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8" name="Freeform: Shape 117">
            <a:extLst>
              <a:ext uri="{FF2B5EF4-FFF2-40B4-BE49-F238E27FC236}">
                <a16:creationId xmlns:a16="http://schemas.microsoft.com/office/drawing/2014/main" id="{BCDE0A83-3069-73CA-99E0-CE6F64AF46A6}"/>
              </a:ext>
            </a:extLst>
          </p:cNvPr>
          <p:cNvSpPr/>
          <p:nvPr/>
        </p:nvSpPr>
        <p:spPr>
          <a:xfrm>
            <a:off x="7658100" y="3116579"/>
            <a:ext cx="2255520" cy="1411171"/>
          </a:xfrm>
          <a:custGeom>
            <a:avLst/>
            <a:gdLst>
              <a:gd name="connsiteX0" fmla="*/ 0 w 2255520"/>
              <a:gd name="connsiteY0" fmla="*/ 0 h 1325880"/>
              <a:gd name="connsiteX1" fmla="*/ 0 w 2255520"/>
              <a:gd name="connsiteY1" fmla="*/ 1325880 h 1325880"/>
              <a:gd name="connsiteX2" fmla="*/ 2255520 w 2255520"/>
              <a:gd name="connsiteY2" fmla="*/ 1325880 h 1325880"/>
            </a:gdLst>
            <a:ahLst/>
            <a:cxnLst>
              <a:cxn ang="0">
                <a:pos x="connsiteX0" y="connsiteY0"/>
              </a:cxn>
              <a:cxn ang="0">
                <a:pos x="connsiteX1" y="connsiteY1"/>
              </a:cxn>
              <a:cxn ang="0">
                <a:pos x="connsiteX2" y="connsiteY2"/>
              </a:cxn>
            </a:cxnLst>
            <a:rect l="l" t="t" r="r" b="b"/>
            <a:pathLst>
              <a:path w="2255520" h="1325880">
                <a:moveTo>
                  <a:pt x="0" y="0"/>
                </a:moveTo>
                <a:lnTo>
                  <a:pt x="0" y="1325880"/>
                </a:lnTo>
                <a:lnTo>
                  <a:pt x="2255520" y="132588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2C21A6AE-CAA5-4A62-4AAC-9465339A45E5}"/>
              </a:ext>
            </a:extLst>
          </p:cNvPr>
          <p:cNvSpPr>
            <a:spLocks noGrp="1"/>
          </p:cNvSpPr>
          <p:nvPr>
            <p:ph type="title"/>
          </p:nvPr>
        </p:nvSpPr>
        <p:spPr>
          <a:xfrm>
            <a:off x="540000" y="292457"/>
            <a:ext cx="3096394" cy="597842"/>
          </a:xfrm>
        </p:spPr>
        <p:txBody>
          <a:bodyPr vert="horz"/>
          <a:lstStyle/>
          <a:p>
            <a:r>
              <a:rPr lang="en-AU"/>
              <a:t>Better Practice Permission Journey </a:t>
            </a:r>
            <a:r>
              <a:rPr lang="en-AU" b="1"/>
              <a:t>| Assess </a:t>
            </a:r>
          </a:p>
        </p:txBody>
      </p:sp>
      <p:sp>
        <p:nvSpPr>
          <p:cNvPr id="124" name="Half Frame 123">
            <a:extLst>
              <a:ext uri="{FF2B5EF4-FFF2-40B4-BE49-F238E27FC236}">
                <a16:creationId xmlns:a16="http://schemas.microsoft.com/office/drawing/2014/main" id="{514FA48D-7EE6-87EE-C576-96115799CCBE}"/>
              </a:ext>
            </a:extLst>
          </p:cNvPr>
          <p:cNvSpPr/>
          <p:nvPr/>
        </p:nvSpPr>
        <p:spPr>
          <a:xfrm>
            <a:off x="7101255" y="3315899"/>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6A1CC281-A2AB-F229-C8F6-D446FB4C6EA9}"/>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73" name="Arrow: Pentagon 72">
            <a:extLst>
              <a:ext uri="{FF2B5EF4-FFF2-40B4-BE49-F238E27FC236}">
                <a16:creationId xmlns:a16="http://schemas.microsoft.com/office/drawing/2014/main" id="{9947F5C4-CF33-3416-FCBB-8554851ACD31}"/>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1F2A44"/>
              </a:solidFill>
              <a:effectLst/>
              <a:uLnTx/>
              <a:uFillTx/>
              <a:latin typeface="Arial"/>
              <a:ea typeface="+mn-ea"/>
              <a:cs typeface="+mn-cs"/>
            </a:endParaRPr>
          </a:p>
        </p:txBody>
      </p:sp>
      <p:sp>
        <p:nvSpPr>
          <p:cNvPr id="77" name="Isosceles Triangle 76">
            <a:extLst>
              <a:ext uri="{FF2B5EF4-FFF2-40B4-BE49-F238E27FC236}">
                <a16:creationId xmlns:a16="http://schemas.microsoft.com/office/drawing/2014/main" id="{4895B5D5-6754-DC95-B25F-78AF43A9D9E6}"/>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81" name="Isosceles Triangle 80">
            <a:extLst>
              <a:ext uri="{FF2B5EF4-FFF2-40B4-BE49-F238E27FC236}">
                <a16:creationId xmlns:a16="http://schemas.microsoft.com/office/drawing/2014/main" id="{52B9AA8C-5C85-DB76-84D3-31AC9F4211FB}"/>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88" name="Isosceles Triangle 87">
            <a:extLst>
              <a:ext uri="{FF2B5EF4-FFF2-40B4-BE49-F238E27FC236}">
                <a16:creationId xmlns:a16="http://schemas.microsoft.com/office/drawing/2014/main" id="{D5E8008C-FB9A-76E4-7D94-ACCE55355BA3}"/>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cxnSp>
        <p:nvCxnSpPr>
          <p:cNvPr id="89" name="Straight Connector 88">
            <a:extLst>
              <a:ext uri="{FF2B5EF4-FFF2-40B4-BE49-F238E27FC236}">
                <a16:creationId xmlns:a16="http://schemas.microsoft.com/office/drawing/2014/main" id="{7D953FFB-5B82-CDDC-3279-69C87B9BF259}"/>
              </a:ext>
            </a:extLst>
          </p:cNvPr>
          <p:cNvCxnSpPr>
            <a:cxnSpLocks/>
          </p:cNvCxnSpPr>
          <p:nvPr/>
        </p:nvCxnSpPr>
        <p:spPr>
          <a:xfrm>
            <a:off x="2417506" y="1498597"/>
            <a:ext cx="67378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080977C3-7695-C146-ACF5-0F02B46112B0}"/>
              </a:ext>
            </a:extLst>
          </p:cNvPr>
          <p:cNvGrpSpPr/>
          <p:nvPr/>
        </p:nvGrpSpPr>
        <p:grpSpPr>
          <a:xfrm>
            <a:off x="935498" y="1277681"/>
            <a:ext cx="1565903" cy="477297"/>
            <a:chOff x="550568" y="4609580"/>
            <a:chExt cx="1315946" cy="390829"/>
          </a:xfrm>
        </p:grpSpPr>
        <p:sp>
          <p:nvSpPr>
            <p:cNvPr id="172" name="Arrow: Pentagon 171">
              <a:extLst>
                <a:ext uri="{FF2B5EF4-FFF2-40B4-BE49-F238E27FC236}">
                  <a16:creationId xmlns:a16="http://schemas.microsoft.com/office/drawing/2014/main" id="{E5EC5518-353B-5EDF-C6B4-68806933EFFF}"/>
                </a:ext>
              </a:extLst>
            </p:cNvPr>
            <p:cNvSpPr>
              <a:spLocks/>
            </p:cNvSpPr>
            <p:nvPr/>
          </p:nvSpPr>
          <p:spPr>
            <a:xfrm>
              <a:off x="749705" y="4619278"/>
              <a:ext cx="1116809" cy="352219"/>
            </a:xfrm>
            <a:prstGeom prst="homePlate">
              <a:avLst/>
            </a:prstGeom>
            <a:solidFill>
              <a:sysClr val="window" lastClr="FFFFFF"/>
            </a:solidFill>
            <a:ln w="9525" cap="rnd" cmpd="sng" algn="ctr">
              <a:solidFill>
                <a:schemeClr val="tx2"/>
              </a:solidFill>
              <a:prstDash val="sysDot"/>
            </a:ln>
            <a:effectLst/>
          </p:spPr>
          <p:txBody>
            <a:bodyPr lIns="288000" t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rgbClr val="00264D"/>
                  </a:solidFill>
                  <a:effectLst/>
                  <a:uLnTx/>
                  <a:uFillTx/>
                  <a:latin typeface="Arial"/>
                  <a:ea typeface="+mn-ea"/>
                  <a:cs typeface="+mn-cs"/>
                </a:rPr>
                <a:t>ASSESS</a:t>
              </a:r>
              <a:endParaRPr kumimoji="0" lang="en-AU" sz="1200" b="0" i="0" u="none" strike="noStrike" kern="0" cap="none" spc="0" normalizeH="0" baseline="0" noProof="0">
                <a:ln>
                  <a:noFill/>
                </a:ln>
                <a:solidFill>
                  <a:srgbClr val="00264D"/>
                </a:solidFill>
                <a:effectLst/>
                <a:uLnTx/>
                <a:uFillTx/>
                <a:latin typeface="Arial"/>
                <a:ea typeface="+mn-ea"/>
                <a:cs typeface="+mn-cs"/>
              </a:endParaRPr>
            </a:p>
          </p:txBody>
        </p:sp>
        <p:sp>
          <p:nvSpPr>
            <p:cNvPr id="173" name="Isosceles Triangle 172">
              <a:extLst>
                <a:ext uri="{FF2B5EF4-FFF2-40B4-BE49-F238E27FC236}">
                  <a16:creationId xmlns:a16="http://schemas.microsoft.com/office/drawing/2014/main" id="{753A0E3B-94C9-10A2-7351-6165935E03FC}"/>
                </a:ext>
              </a:extLst>
            </p:cNvPr>
            <p:cNvSpPr>
              <a:spLocks/>
            </p:cNvSpPr>
            <p:nvPr/>
          </p:nvSpPr>
          <p:spPr>
            <a:xfrm rot="5400000">
              <a:off x="1659606" y="4749915"/>
              <a:ext cx="197038"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grpSp>
          <p:nvGrpSpPr>
            <p:cNvPr id="174" name="Group 173">
              <a:extLst>
                <a:ext uri="{FF2B5EF4-FFF2-40B4-BE49-F238E27FC236}">
                  <a16:creationId xmlns:a16="http://schemas.microsoft.com/office/drawing/2014/main" id="{081740FA-176A-C711-AA73-A115772F1238}"/>
                </a:ext>
              </a:extLst>
            </p:cNvPr>
            <p:cNvGrpSpPr>
              <a:grpSpLocks/>
            </p:cNvGrpSpPr>
            <p:nvPr/>
          </p:nvGrpSpPr>
          <p:grpSpPr>
            <a:xfrm>
              <a:off x="550568" y="4609580"/>
              <a:ext cx="390829" cy="390829"/>
              <a:chOff x="5135717" y="3372148"/>
              <a:chExt cx="390829" cy="390829"/>
            </a:xfrm>
          </p:grpSpPr>
          <p:sp>
            <p:nvSpPr>
              <p:cNvPr id="175" name="Oval 174">
                <a:extLst>
                  <a:ext uri="{FF2B5EF4-FFF2-40B4-BE49-F238E27FC236}">
                    <a16:creationId xmlns:a16="http://schemas.microsoft.com/office/drawing/2014/main" id="{561DC441-4744-DFD7-F937-E833D5721ACB}"/>
                  </a:ext>
                </a:extLst>
              </p:cNvPr>
              <p:cNvSpPr>
                <a:spLocks/>
              </p:cNvSpPr>
              <p:nvPr/>
            </p:nvSpPr>
            <p:spPr>
              <a:xfrm>
                <a:off x="5135717" y="3372148"/>
                <a:ext cx="390829" cy="390829"/>
              </a:xfrm>
              <a:prstGeom prst="ellips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sp>
            <p:nvSpPr>
              <p:cNvPr id="176" name="Oval 175">
                <a:extLst>
                  <a:ext uri="{FF2B5EF4-FFF2-40B4-BE49-F238E27FC236}">
                    <a16:creationId xmlns:a16="http://schemas.microsoft.com/office/drawing/2014/main" id="{AAF7BBD8-728A-D424-16B9-3FB85A069233}"/>
                  </a:ext>
                </a:extLst>
              </p:cNvPr>
              <p:cNvSpPr>
                <a:spLocks/>
              </p:cNvSpPr>
              <p:nvPr/>
            </p:nvSpPr>
            <p:spPr>
              <a:xfrm>
                <a:off x="5174800" y="3411231"/>
                <a:ext cx="312663" cy="312663"/>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Segoe UI"/>
                  <a:ea typeface="+mn-ea"/>
                  <a:cs typeface="+mn-cs"/>
                </a:endParaRPr>
              </a:p>
            </p:txBody>
          </p:sp>
          <p:grpSp>
            <p:nvGrpSpPr>
              <p:cNvPr id="177" name="Group 176">
                <a:extLst>
                  <a:ext uri="{FF2B5EF4-FFF2-40B4-BE49-F238E27FC236}">
                    <a16:creationId xmlns:a16="http://schemas.microsoft.com/office/drawing/2014/main" id="{C07135FE-7D07-E46A-71CE-725975162FCF}"/>
                  </a:ext>
                </a:extLst>
              </p:cNvPr>
              <p:cNvGrpSpPr>
                <a:grpSpLocks noChangeAspect="1"/>
              </p:cNvGrpSpPr>
              <p:nvPr/>
            </p:nvGrpSpPr>
            <p:grpSpPr>
              <a:xfrm>
                <a:off x="5254003" y="3460773"/>
                <a:ext cx="162076" cy="200370"/>
                <a:chOff x="5126038" y="3305175"/>
                <a:chExt cx="436562" cy="539750"/>
              </a:xfrm>
              <a:solidFill>
                <a:srgbClr val="00264D"/>
              </a:solidFill>
            </p:grpSpPr>
            <p:sp>
              <p:nvSpPr>
                <p:cNvPr id="178" name="Freeform 34">
                  <a:extLst>
                    <a:ext uri="{FF2B5EF4-FFF2-40B4-BE49-F238E27FC236}">
                      <a16:creationId xmlns:a16="http://schemas.microsoft.com/office/drawing/2014/main" id="{14EAAFCF-B1FB-DD18-002C-0C2062CDD5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79" name="Freeform 35">
                  <a:extLst>
                    <a:ext uri="{FF2B5EF4-FFF2-40B4-BE49-F238E27FC236}">
                      <a16:creationId xmlns:a16="http://schemas.microsoft.com/office/drawing/2014/main" id="{84CB8B99-ED94-9888-D6DA-5547171EA4A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0" name="Freeform 36">
                  <a:extLst>
                    <a:ext uri="{FF2B5EF4-FFF2-40B4-BE49-F238E27FC236}">
                      <a16:creationId xmlns:a16="http://schemas.microsoft.com/office/drawing/2014/main" id="{22E560E4-7F95-9DCC-FA23-52E7892B2E0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1" name="Freeform 37">
                  <a:extLst>
                    <a:ext uri="{FF2B5EF4-FFF2-40B4-BE49-F238E27FC236}">
                      <a16:creationId xmlns:a16="http://schemas.microsoft.com/office/drawing/2014/main" id="{C41910D2-4AC7-82DD-E90D-5DD3DF551E8E}"/>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2" name="Freeform 38">
                  <a:extLst>
                    <a:ext uri="{FF2B5EF4-FFF2-40B4-BE49-F238E27FC236}">
                      <a16:creationId xmlns:a16="http://schemas.microsoft.com/office/drawing/2014/main" id="{F0E5E4D7-F7EB-3B17-C1F4-FF28A0D34F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3" name="Freeform 39">
                  <a:extLst>
                    <a:ext uri="{FF2B5EF4-FFF2-40B4-BE49-F238E27FC236}">
                      <a16:creationId xmlns:a16="http://schemas.microsoft.com/office/drawing/2014/main" id="{D3050064-64EF-5307-6BF2-0B8EE4043A4C}"/>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4" name="Freeform 40">
                  <a:extLst>
                    <a:ext uri="{FF2B5EF4-FFF2-40B4-BE49-F238E27FC236}">
                      <a16:creationId xmlns:a16="http://schemas.microsoft.com/office/drawing/2014/main" id="{BD65A457-7DE9-AC43-F9A8-D16855AA05C0}"/>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grpSp>
        </p:grpSp>
      </p:grpSp>
      <p:sp>
        <p:nvSpPr>
          <p:cNvPr id="123" name="object 112">
            <a:extLst>
              <a:ext uri="{FF2B5EF4-FFF2-40B4-BE49-F238E27FC236}">
                <a16:creationId xmlns:a16="http://schemas.microsoft.com/office/drawing/2014/main" id="{01390DE5-1D55-B48E-9261-9BEF26EB11A5}"/>
              </a:ext>
            </a:extLst>
          </p:cNvPr>
          <p:cNvSpPr txBox="1"/>
          <p:nvPr/>
        </p:nvSpPr>
        <p:spPr>
          <a:xfrm>
            <a:off x="7152943" y="3357490"/>
            <a:ext cx="2218286" cy="2627386"/>
          </a:xfrm>
          <a:prstGeom prst="rect">
            <a:avLst/>
          </a:prstGeom>
          <a:solidFill>
            <a:schemeClr val="bg1"/>
          </a:solidFill>
          <a:ln w="15875">
            <a:solidFill>
              <a:schemeClr val="accent2"/>
            </a:solidFill>
          </a:ln>
        </p:spPr>
        <p:txBody>
          <a:bodyPr vert="horz" wrap="square" lIns="72000" tIns="72000" rIns="72000" bIns="72000" rtlCol="0" anchor="t">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black"/>
                </a:solidFill>
                <a:effectLst/>
                <a:uLnTx/>
                <a:uFillTx/>
                <a:ea typeface="+mn-ea"/>
                <a:cs typeface="Times New Roman"/>
              </a:rPr>
              <a:t>ASSESS</a:t>
            </a:r>
            <a:r>
              <a:rPr kumimoji="0" lang="en-AU" sz="900" b="0" i="0" u="none" strike="noStrike" kern="1200" cap="none" spc="0" normalizeH="0" baseline="0" noProof="0">
                <a:ln>
                  <a:noFill/>
                </a:ln>
                <a:solidFill>
                  <a:prstClr val="black"/>
                </a:solidFill>
                <a:effectLst/>
                <a:uLnTx/>
                <a:uFillTx/>
                <a:ea typeface="+mn-ea"/>
                <a:cs typeface="Times New Roman"/>
              </a:rPr>
              <a:t>: Better practice assessments are automated where possible and procedurally  fair. Regulator effort should be based on risk triaging, with higher risk applications having more in-depth assessment. They should be done at the lowest level possible, though more complex cases might involve public comments or objections, external referrals, inspections, requests for further information, expert review, or senior delegate signoff. Better practice should minimise need for additional reviews and these should not be used to unreasonably delay the application process. </a:t>
            </a:r>
          </a:p>
        </p:txBody>
      </p:sp>
      <p:grpSp>
        <p:nvGrpSpPr>
          <p:cNvPr id="132" name="Group 131">
            <a:extLst>
              <a:ext uri="{FF2B5EF4-FFF2-40B4-BE49-F238E27FC236}">
                <a16:creationId xmlns:a16="http://schemas.microsoft.com/office/drawing/2014/main" id="{623FF9D5-0CCE-E0D3-CCA8-F18DA231195E}"/>
              </a:ext>
            </a:extLst>
          </p:cNvPr>
          <p:cNvGrpSpPr/>
          <p:nvPr/>
        </p:nvGrpSpPr>
        <p:grpSpPr>
          <a:xfrm>
            <a:off x="8716488" y="5668486"/>
            <a:ext cx="1193470" cy="1193469"/>
            <a:chOff x="10069009" y="2893384"/>
            <a:chExt cx="1704975" cy="1704975"/>
          </a:xfrm>
        </p:grpSpPr>
        <p:sp>
          <p:nvSpPr>
            <p:cNvPr id="133" name="Freeform: Shape 132">
              <a:extLst>
                <a:ext uri="{FF2B5EF4-FFF2-40B4-BE49-F238E27FC236}">
                  <a16:creationId xmlns:a16="http://schemas.microsoft.com/office/drawing/2014/main" id="{AC18190E-E81A-AF3F-1F39-00B5BD961043}"/>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34" name="Freeform: Shape 133">
              <a:extLst>
                <a:ext uri="{FF2B5EF4-FFF2-40B4-BE49-F238E27FC236}">
                  <a16:creationId xmlns:a16="http://schemas.microsoft.com/office/drawing/2014/main" id="{80752267-1041-FCB3-C10F-C6DDCF4C03D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35" name="Freeform: Shape 134">
              <a:extLst>
                <a:ext uri="{FF2B5EF4-FFF2-40B4-BE49-F238E27FC236}">
                  <a16:creationId xmlns:a16="http://schemas.microsoft.com/office/drawing/2014/main" id="{A0770E46-BC6D-9EAB-8895-35516F07460D}"/>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36" name="TextBox 135">
            <a:extLst>
              <a:ext uri="{FF2B5EF4-FFF2-40B4-BE49-F238E27FC236}">
                <a16:creationId xmlns:a16="http://schemas.microsoft.com/office/drawing/2014/main" id="{F4863D8D-1CA4-8D82-26EA-4C0411FE68E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14</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71" name="Freeform: Shape 70">
            <a:extLst>
              <a:ext uri="{FF2B5EF4-FFF2-40B4-BE49-F238E27FC236}">
                <a16:creationId xmlns:a16="http://schemas.microsoft.com/office/drawing/2014/main" id="{39BD395E-5450-BDB5-F6CD-A813663248B9}"/>
              </a:ext>
            </a:extLst>
          </p:cNvPr>
          <p:cNvSpPr/>
          <p:nvPr/>
        </p:nvSpPr>
        <p:spPr>
          <a:xfrm>
            <a:off x="0" y="3225915"/>
            <a:ext cx="4011561" cy="1301840"/>
          </a:xfrm>
          <a:custGeom>
            <a:avLst/>
            <a:gdLst>
              <a:gd name="connsiteX0" fmla="*/ 0 w 4004187"/>
              <a:gd name="connsiteY0" fmla="*/ 1120877 h 1120877"/>
              <a:gd name="connsiteX1" fmla="*/ 2772697 w 4004187"/>
              <a:gd name="connsiteY1" fmla="*/ 1120877 h 1120877"/>
              <a:gd name="connsiteX2" fmla="*/ 2772697 w 4004187"/>
              <a:gd name="connsiteY2" fmla="*/ 0 h 1120877"/>
              <a:gd name="connsiteX3" fmla="*/ 4004187 w 4004187"/>
              <a:gd name="connsiteY3" fmla="*/ 0 h 1120877"/>
            </a:gdLst>
            <a:ahLst/>
            <a:cxnLst>
              <a:cxn ang="0">
                <a:pos x="connsiteX0" y="connsiteY0"/>
              </a:cxn>
              <a:cxn ang="0">
                <a:pos x="connsiteX1" y="connsiteY1"/>
              </a:cxn>
              <a:cxn ang="0">
                <a:pos x="connsiteX2" y="connsiteY2"/>
              </a:cxn>
              <a:cxn ang="0">
                <a:pos x="connsiteX3" y="connsiteY3"/>
              </a:cxn>
            </a:cxnLst>
            <a:rect l="l" t="t" r="r" b="b"/>
            <a:pathLst>
              <a:path w="4004187" h="1120877">
                <a:moveTo>
                  <a:pt x="0" y="1120877"/>
                </a:moveTo>
                <a:lnTo>
                  <a:pt x="2772697" y="1120877"/>
                </a:lnTo>
                <a:lnTo>
                  <a:pt x="2772697" y="0"/>
                </a:lnTo>
                <a:lnTo>
                  <a:pt x="4004187"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06107DA6-8374-F71E-3F02-D2837E162EFB}"/>
              </a:ext>
            </a:extLst>
          </p:cNvPr>
          <p:cNvSpPr/>
          <p:nvPr/>
        </p:nvSpPr>
        <p:spPr>
          <a:xfrm>
            <a:off x="546642" y="1941010"/>
            <a:ext cx="242421" cy="491699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sp>
        <p:nvSpPr>
          <p:cNvPr id="3" name="object 41">
            <a:extLst>
              <a:ext uri="{FF2B5EF4-FFF2-40B4-BE49-F238E27FC236}">
                <a16:creationId xmlns:a16="http://schemas.microsoft.com/office/drawing/2014/main" id="{F557CBDD-925B-FEC5-7926-D71E79EBBBA0}"/>
              </a:ext>
            </a:extLst>
          </p:cNvPr>
          <p:cNvSpPr txBox="1"/>
          <p:nvPr/>
        </p:nvSpPr>
        <p:spPr>
          <a:xfrm>
            <a:off x="3989439" y="4298744"/>
            <a:ext cx="2455551" cy="742517"/>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Open Sans"/>
              </a:rPr>
              <a:t>Regulator assesses using information gathered from on- site</a:t>
            </a:r>
          </a:p>
        </p:txBody>
      </p:sp>
      <p:sp>
        <p:nvSpPr>
          <p:cNvPr id="100" name="object 41">
            <a:extLst>
              <a:ext uri="{FF2B5EF4-FFF2-40B4-BE49-F238E27FC236}">
                <a16:creationId xmlns:a16="http://schemas.microsoft.com/office/drawing/2014/main" id="{6E00F4DB-9BAF-7FBE-27C7-7A37E4B9FED1}"/>
              </a:ext>
            </a:extLst>
          </p:cNvPr>
          <p:cNvSpPr txBox="1"/>
          <p:nvPr/>
        </p:nvSpPr>
        <p:spPr>
          <a:xfrm>
            <a:off x="3996108" y="3432416"/>
            <a:ext cx="2455551" cy="780832"/>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Open Sans"/>
              </a:rPr>
              <a:t>Regulator assesses information from the public including comments / objections</a:t>
            </a:r>
          </a:p>
        </p:txBody>
      </p:sp>
      <p:sp>
        <p:nvSpPr>
          <p:cNvPr id="101" name="object 183">
            <a:extLst>
              <a:ext uri="{FF2B5EF4-FFF2-40B4-BE49-F238E27FC236}">
                <a16:creationId xmlns:a16="http://schemas.microsoft.com/office/drawing/2014/main" id="{975EE0EB-445D-F2C7-A5F5-B487233EF6C2}"/>
              </a:ext>
            </a:extLst>
          </p:cNvPr>
          <p:cNvSpPr txBox="1"/>
          <p:nvPr/>
        </p:nvSpPr>
        <p:spPr>
          <a:xfrm>
            <a:off x="3996108" y="3432415"/>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2" name="object 91">
            <a:extLst>
              <a:ext uri="{FF2B5EF4-FFF2-40B4-BE49-F238E27FC236}">
                <a16:creationId xmlns:a16="http://schemas.microsoft.com/office/drawing/2014/main" id="{59E3132B-4C1C-732E-74C7-0ABA96A8352C}"/>
              </a:ext>
            </a:extLst>
          </p:cNvPr>
          <p:cNvSpPr txBox="1"/>
          <p:nvPr/>
        </p:nvSpPr>
        <p:spPr>
          <a:xfrm>
            <a:off x="4063249" y="3665171"/>
            <a:ext cx="2330100" cy="21876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Receive public comment or objection</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104" name="object 183">
            <a:extLst>
              <a:ext uri="{FF2B5EF4-FFF2-40B4-BE49-F238E27FC236}">
                <a16:creationId xmlns:a16="http://schemas.microsoft.com/office/drawing/2014/main" id="{091C80A1-7B9F-D436-502D-64EAD4DC05DD}"/>
              </a:ext>
            </a:extLst>
          </p:cNvPr>
          <p:cNvSpPr txBox="1"/>
          <p:nvPr/>
        </p:nvSpPr>
        <p:spPr>
          <a:xfrm>
            <a:off x="3989439" y="4291970"/>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5" name="object 91">
            <a:extLst>
              <a:ext uri="{FF2B5EF4-FFF2-40B4-BE49-F238E27FC236}">
                <a16:creationId xmlns:a16="http://schemas.microsoft.com/office/drawing/2014/main" id="{F07B6A83-517D-BA0F-680A-0A05A8B56D11}"/>
              </a:ext>
            </a:extLst>
          </p:cNvPr>
          <p:cNvSpPr txBox="1"/>
          <p:nvPr/>
        </p:nvSpPr>
        <p:spPr>
          <a:xfrm>
            <a:off x="4063249" y="4524102"/>
            <a:ext cx="2330100" cy="21876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F2A44"/>
                </a:solidFill>
                <a:effectLst/>
                <a:uLnTx/>
                <a:uFillTx/>
                <a:ea typeface="+mn-ea"/>
                <a:cs typeface="Open Sans"/>
              </a:rPr>
              <a:t>Conduct site assessment</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106" name="object 41">
            <a:extLst>
              <a:ext uri="{FF2B5EF4-FFF2-40B4-BE49-F238E27FC236}">
                <a16:creationId xmlns:a16="http://schemas.microsoft.com/office/drawing/2014/main" id="{63059F86-AAED-1941-5648-D89BD824558F}"/>
              </a:ext>
            </a:extLst>
          </p:cNvPr>
          <p:cNvSpPr txBox="1"/>
          <p:nvPr/>
        </p:nvSpPr>
        <p:spPr>
          <a:xfrm>
            <a:off x="3996108" y="5974285"/>
            <a:ext cx="2455551" cy="787910"/>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chemeClr val="tx2"/>
                </a:solidFill>
                <a:effectLst/>
                <a:uLnTx/>
                <a:uFillTx/>
                <a:ea typeface="+mn-ea"/>
                <a:cs typeface="Open Sans"/>
              </a:rPr>
              <a:t>Regulator assesses using information </a:t>
            </a:r>
            <a:br>
              <a:rPr kumimoji="0" lang="en-AU" sz="900" b="0" i="0" u="none" strike="noStrike" kern="1200" cap="none" spc="0" normalizeH="0" baseline="0" noProof="0">
                <a:ln>
                  <a:noFill/>
                </a:ln>
                <a:solidFill>
                  <a:schemeClr val="tx2"/>
                </a:solidFill>
                <a:effectLst/>
                <a:uLnTx/>
                <a:uFillTx/>
                <a:ea typeface="+mn-ea"/>
                <a:cs typeface="Open Sans"/>
              </a:rPr>
            </a:br>
            <a:r>
              <a:rPr kumimoji="0" lang="en-AU" sz="900" b="0" i="0" u="none" strike="noStrike" kern="1200" cap="none" spc="0" normalizeH="0" baseline="0" noProof="0">
                <a:ln>
                  <a:noFill/>
                </a:ln>
                <a:solidFill>
                  <a:schemeClr val="tx2"/>
                </a:solidFill>
                <a:effectLst/>
                <a:uLnTx/>
                <a:uFillTx/>
                <a:ea typeface="+mn-ea"/>
                <a:cs typeface="Open Sans"/>
              </a:rPr>
              <a:t>from external referral body</a:t>
            </a:r>
          </a:p>
        </p:txBody>
      </p:sp>
      <p:sp>
        <p:nvSpPr>
          <p:cNvPr id="107" name="object 183">
            <a:extLst>
              <a:ext uri="{FF2B5EF4-FFF2-40B4-BE49-F238E27FC236}">
                <a16:creationId xmlns:a16="http://schemas.microsoft.com/office/drawing/2014/main" id="{D19E03D4-E380-36AC-235B-0339DF447713}"/>
              </a:ext>
            </a:extLst>
          </p:cNvPr>
          <p:cNvSpPr txBox="1"/>
          <p:nvPr/>
        </p:nvSpPr>
        <p:spPr>
          <a:xfrm>
            <a:off x="3996108" y="5974283"/>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8" name="object 91">
            <a:extLst>
              <a:ext uri="{FF2B5EF4-FFF2-40B4-BE49-F238E27FC236}">
                <a16:creationId xmlns:a16="http://schemas.microsoft.com/office/drawing/2014/main" id="{7FB4BABE-AE5A-6583-C960-FCD59B5E8796}"/>
              </a:ext>
            </a:extLst>
          </p:cNvPr>
          <p:cNvSpPr txBox="1"/>
          <p:nvPr/>
        </p:nvSpPr>
        <p:spPr>
          <a:xfrm>
            <a:off x="4063249" y="6198206"/>
            <a:ext cx="2330100" cy="260651"/>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indent="-3175" algn="ctr">
              <a:lnSpc>
                <a:spcPct val="90000"/>
              </a:lnSpc>
            </a:pPr>
            <a:r>
              <a:rPr kumimoji="0" lang="en-AU" sz="900" b="0" i="0" u="none" strike="noStrike" kern="1200" cap="none" spc="-10" normalizeH="0" baseline="0" noProof="0">
                <a:ln>
                  <a:noFill/>
                </a:ln>
                <a:solidFill>
                  <a:srgbClr val="1F2A44"/>
                </a:solidFill>
                <a:effectLst/>
                <a:uLnTx/>
                <a:uFillTx/>
                <a:ea typeface="+mn-ea"/>
                <a:cs typeface="Open Sans"/>
              </a:rPr>
              <a:t>Receive information from external referral bodies</a:t>
            </a:r>
          </a:p>
        </p:txBody>
      </p:sp>
      <p:sp>
        <p:nvSpPr>
          <p:cNvPr id="120" name="object 41">
            <a:extLst>
              <a:ext uri="{FF2B5EF4-FFF2-40B4-BE49-F238E27FC236}">
                <a16:creationId xmlns:a16="http://schemas.microsoft.com/office/drawing/2014/main" id="{361DCCE8-FD6D-E808-E118-78E78B69478A}"/>
              </a:ext>
            </a:extLst>
          </p:cNvPr>
          <p:cNvSpPr txBox="1"/>
          <p:nvPr/>
        </p:nvSpPr>
        <p:spPr>
          <a:xfrm>
            <a:off x="3989439" y="5143368"/>
            <a:ext cx="2455551" cy="765401"/>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Open Sans"/>
              </a:rPr>
              <a:t>Regulator assesses using information gathered from interviews</a:t>
            </a:r>
          </a:p>
        </p:txBody>
      </p:sp>
      <p:sp>
        <p:nvSpPr>
          <p:cNvPr id="121" name="object 183">
            <a:extLst>
              <a:ext uri="{FF2B5EF4-FFF2-40B4-BE49-F238E27FC236}">
                <a16:creationId xmlns:a16="http://schemas.microsoft.com/office/drawing/2014/main" id="{AE3983F6-424E-EAD6-CF23-239849B7BE87}"/>
              </a:ext>
            </a:extLst>
          </p:cNvPr>
          <p:cNvSpPr txBox="1"/>
          <p:nvPr/>
        </p:nvSpPr>
        <p:spPr>
          <a:xfrm>
            <a:off x="3979581" y="5120857"/>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25" name="object 91">
            <a:extLst>
              <a:ext uri="{FF2B5EF4-FFF2-40B4-BE49-F238E27FC236}">
                <a16:creationId xmlns:a16="http://schemas.microsoft.com/office/drawing/2014/main" id="{9ED5499F-03EE-A9A6-CD57-D6CD78CCEC95}"/>
              </a:ext>
            </a:extLst>
          </p:cNvPr>
          <p:cNvSpPr txBox="1"/>
          <p:nvPr/>
        </p:nvSpPr>
        <p:spPr>
          <a:xfrm>
            <a:off x="4063249" y="5368726"/>
            <a:ext cx="2330100" cy="21876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F2A44"/>
                </a:solidFill>
                <a:effectLst/>
                <a:uLnTx/>
                <a:uFillTx/>
                <a:ea typeface="+mn-ea"/>
                <a:cs typeface="Open Sans"/>
              </a:rPr>
              <a:t>Conduct interview assessment</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72" name="object 41">
            <a:extLst>
              <a:ext uri="{FF2B5EF4-FFF2-40B4-BE49-F238E27FC236}">
                <a16:creationId xmlns:a16="http://schemas.microsoft.com/office/drawing/2014/main" id="{BFEEE15C-F41A-6F04-26AA-B7D4DB2479AD}"/>
              </a:ext>
            </a:extLst>
          </p:cNvPr>
          <p:cNvSpPr txBox="1"/>
          <p:nvPr/>
        </p:nvSpPr>
        <p:spPr>
          <a:xfrm>
            <a:off x="3996108" y="1982586"/>
            <a:ext cx="2455551" cy="1386783"/>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Times New Roman"/>
              </a:rPr>
              <a:t>Regulator assesses application </a:t>
            </a:r>
            <a:br>
              <a:rPr kumimoji="0" lang="en-AU" sz="900" b="0" i="0" u="none" strike="noStrike" kern="1200" cap="none" spc="0" normalizeH="0" baseline="0" noProof="0">
                <a:ln>
                  <a:noFill/>
                </a:ln>
                <a:solidFill>
                  <a:prstClr val="black"/>
                </a:solidFill>
                <a:effectLst/>
                <a:uLnTx/>
                <a:uFillTx/>
                <a:ea typeface="+mn-ea"/>
                <a:cs typeface="Times New Roman"/>
              </a:rPr>
            </a:br>
            <a:r>
              <a:rPr kumimoji="0" lang="en-AU" sz="900" b="0" i="0" u="none" strike="noStrike" kern="1200" cap="none" spc="0" normalizeH="0" baseline="0" noProof="0">
                <a:ln>
                  <a:noFill/>
                </a:ln>
                <a:solidFill>
                  <a:prstClr val="black"/>
                </a:solidFill>
                <a:effectLst/>
                <a:uLnTx/>
                <a:uFillTx/>
                <a:ea typeface="+mn-ea"/>
                <a:cs typeface="Times New Roman"/>
              </a:rPr>
              <a:t>with information provided</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2" name="object 81">
            <a:extLst>
              <a:ext uri="{FF2B5EF4-FFF2-40B4-BE49-F238E27FC236}">
                <a16:creationId xmlns:a16="http://schemas.microsoft.com/office/drawing/2014/main" id="{CDFAC021-350F-D397-F7A0-82F119186F5B}"/>
              </a:ext>
            </a:extLst>
          </p:cNvPr>
          <p:cNvSpPr txBox="1"/>
          <p:nvPr/>
        </p:nvSpPr>
        <p:spPr>
          <a:xfrm>
            <a:off x="4131520" y="2088431"/>
            <a:ext cx="2221589" cy="905104"/>
          </a:xfrm>
          <a:prstGeom prst="rect">
            <a:avLst/>
          </a:prstGeom>
          <a:solidFill>
            <a:schemeClr val="bg1"/>
          </a:solidFill>
          <a:ln>
            <a:noFill/>
          </a:ln>
        </p:spPr>
        <p:txBody>
          <a:bodyPr vert="horz" wrap="square" lIns="3600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ea typeface="+mn-ea"/>
              <a:cs typeface="Times New Roman"/>
            </a:endParaRPr>
          </a:p>
          <a:p>
            <a:pPr marL="1270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Human Involvement</a:t>
            </a:r>
          </a:p>
        </p:txBody>
      </p:sp>
      <p:sp>
        <p:nvSpPr>
          <p:cNvPr id="93" name="object 183">
            <a:extLst>
              <a:ext uri="{FF2B5EF4-FFF2-40B4-BE49-F238E27FC236}">
                <a16:creationId xmlns:a16="http://schemas.microsoft.com/office/drawing/2014/main" id="{551887CE-A5F4-9563-1547-127FE59C7349}"/>
              </a:ext>
            </a:extLst>
          </p:cNvPr>
          <p:cNvSpPr txBox="1"/>
          <p:nvPr/>
        </p:nvSpPr>
        <p:spPr>
          <a:xfrm>
            <a:off x="4131520" y="2072540"/>
            <a:ext cx="2221589"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94" name="object 91">
            <a:extLst>
              <a:ext uri="{FF2B5EF4-FFF2-40B4-BE49-F238E27FC236}">
                <a16:creationId xmlns:a16="http://schemas.microsoft.com/office/drawing/2014/main" id="{3CD361C3-C073-D4AE-39BF-F123C3846F4B}"/>
              </a:ext>
            </a:extLst>
          </p:cNvPr>
          <p:cNvSpPr txBox="1"/>
          <p:nvPr/>
        </p:nvSpPr>
        <p:spPr>
          <a:xfrm>
            <a:off x="4237343" y="2341077"/>
            <a:ext cx="934939" cy="405018"/>
          </a:xfrm>
          <a:prstGeom prst="rect">
            <a:avLst/>
          </a:prstGeom>
          <a:solidFill>
            <a:schemeClr val="bg2"/>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Simple Assessment</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5" name="object 95">
            <a:extLst>
              <a:ext uri="{FF2B5EF4-FFF2-40B4-BE49-F238E27FC236}">
                <a16:creationId xmlns:a16="http://schemas.microsoft.com/office/drawing/2014/main" id="{019E0923-7DF8-5158-26C5-E4D84F18A788}"/>
              </a:ext>
            </a:extLst>
          </p:cNvPr>
          <p:cNvSpPr txBox="1"/>
          <p:nvPr/>
        </p:nvSpPr>
        <p:spPr>
          <a:xfrm>
            <a:off x="5278105" y="2341077"/>
            <a:ext cx="986178" cy="405018"/>
          </a:xfrm>
          <a:prstGeom prst="rect">
            <a:avLst/>
          </a:prstGeom>
          <a:solidFill>
            <a:schemeClr val="bg2"/>
          </a:solidFill>
          <a:ln>
            <a:solidFill>
              <a:schemeClr val="accent2"/>
            </a:solidFill>
          </a:ln>
        </p:spPr>
        <p:txBody>
          <a:bodyPr vert="horz" wrap="square" lIns="36000" tIns="36000" rIns="36000" bIns="36000" rtlCol="0" anchor="ctr">
            <a:noAutofit/>
          </a:bodyPr>
          <a:lstStyle/>
          <a:p>
            <a:pPr marL="15875" marR="8255" lvl="0" indent="698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Complex assessment</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2" name="Rectangle 1">
            <a:extLst>
              <a:ext uri="{FF2B5EF4-FFF2-40B4-BE49-F238E27FC236}">
                <a16:creationId xmlns:a16="http://schemas.microsoft.com/office/drawing/2014/main" id="{E2DD6921-0EAC-575E-148F-922DFE1E907D}"/>
              </a:ext>
            </a:extLst>
          </p:cNvPr>
          <p:cNvSpPr/>
          <p:nvPr/>
        </p:nvSpPr>
        <p:spPr>
          <a:xfrm>
            <a:off x="839656" y="6146234"/>
            <a:ext cx="2732045"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4229058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7B0C099D-8535-EECC-7FDB-CBDC1D966F09}"/>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9" name="Rectangle 88">
            <a:extLst>
              <a:ext uri="{FF2B5EF4-FFF2-40B4-BE49-F238E27FC236}">
                <a16:creationId xmlns:a16="http://schemas.microsoft.com/office/drawing/2014/main" id="{4D2D2CE8-2A6C-7F88-DF14-76577FCD76A7}"/>
              </a:ext>
            </a:extLst>
          </p:cNvPr>
          <p:cNvSpPr/>
          <p:nvPr/>
        </p:nvSpPr>
        <p:spPr>
          <a:xfrm>
            <a:off x="807167" y="1941010"/>
            <a:ext cx="8672393" cy="4450186"/>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3" name="Object 2" hidden="1">
            <a:extLst>
              <a:ext uri="{FF2B5EF4-FFF2-40B4-BE49-F238E27FC236}">
                <a16:creationId xmlns:a16="http://schemas.microsoft.com/office/drawing/2014/main" id="{392EA10D-9F38-C6CE-7806-41A122A73F33}"/>
              </a:ext>
            </a:extLst>
          </p:cNvPr>
          <p:cNvGraphicFramePr>
            <a:graphicFrameLocks noChangeAspect="1"/>
          </p:cNvGraphicFramePr>
          <p:nvPr>
            <p:custDataLst>
              <p:tags r:id="rId1"/>
            </p:custDataLst>
            <p:extLst>
              <p:ext uri="{D42A27DB-BD31-4B8C-83A1-F6EECF244321}">
                <p14:modId xmlns:p14="http://schemas.microsoft.com/office/powerpoint/2010/main" val="724977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3" name="Object 2" hidden="1">
                        <a:extLst>
                          <a:ext uri="{FF2B5EF4-FFF2-40B4-BE49-F238E27FC236}">
                            <a16:creationId xmlns:a16="http://schemas.microsoft.com/office/drawing/2014/main" id="{392EA10D-9F38-C6CE-7806-41A122A73F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1" name="Isosceles Triangle 200">
            <a:extLst>
              <a:ext uri="{FF2B5EF4-FFF2-40B4-BE49-F238E27FC236}">
                <a16:creationId xmlns:a16="http://schemas.microsoft.com/office/drawing/2014/main" id="{9DD0215A-A935-E925-C04E-5F93F1E1AF79}"/>
              </a:ext>
            </a:extLst>
          </p:cNvPr>
          <p:cNvSpPr/>
          <p:nvPr/>
        </p:nvSpPr>
        <p:spPr>
          <a:xfrm rot="5400000">
            <a:off x="9171457"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0" name="Arrow: Pentagon 199">
            <a:extLst>
              <a:ext uri="{FF2B5EF4-FFF2-40B4-BE49-F238E27FC236}">
                <a16:creationId xmlns:a16="http://schemas.microsoft.com/office/drawing/2014/main" id="{571775DA-D1F4-FB8F-AD88-611967D22E37}"/>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sp>
        <p:nvSpPr>
          <p:cNvPr id="202" name="Isosceles Triangle 201">
            <a:extLst>
              <a:ext uri="{FF2B5EF4-FFF2-40B4-BE49-F238E27FC236}">
                <a16:creationId xmlns:a16="http://schemas.microsoft.com/office/drawing/2014/main" id="{66859CD9-99AC-F0E5-A25C-11D250EF93C0}"/>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203" name="Straight Connector 202">
            <a:extLst>
              <a:ext uri="{FF2B5EF4-FFF2-40B4-BE49-F238E27FC236}">
                <a16:creationId xmlns:a16="http://schemas.microsoft.com/office/drawing/2014/main" id="{39262A94-1C08-41A2-9554-7ABC5525DC03}"/>
              </a:ext>
            </a:extLst>
          </p:cNvPr>
          <p:cNvCxnSpPr>
            <a:cxnSpLocks/>
          </p:cNvCxnSpPr>
          <p:nvPr/>
        </p:nvCxnSpPr>
        <p:spPr>
          <a:xfrm>
            <a:off x="2421700" y="1505054"/>
            <a:ext cx="67378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3D1B48-A23B-06EB-D6FB-833F7D5025B0}"/>
              </a:ext>
            </a:extLst>
          </p:cNvPr>
          <p:cNvGrpSpPr/>
          <p:nvPr/>
        </p:nvGrpSpPr>
        <p:grpSpPr>
          <a:xfrm>
            <a:off x="3713841" y="549571"/>
            <a:ext cx="5645512" cy="261833"/>
            <a:chOff x="925392" y="-114258"/>
            <a:chExt cx="8426850" cy="390829"/>
          </a:xfrm>
        </p:grpSpPr>
        <p:sp>
          <p:nvSpPr>
            <p:cNvPr id="6" name="Arrow: Pentagon 5">
              <a:extLst>
                <a:ext uri="{FF2B5EF4-FFF2-40B4-BE49-F238E27FC236}">
                  <a16:creationId xmlns:a16="http://schemas.microsoft.com/office/drawing/2014/main" id="{68E93F03-D1F4-36B8-5832-7B640AEFAC1E}"/>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7" name="Isosceles Triangle 6">
              <a:extLst>
                <a:ext uri="{FF2B5EF4-FFF2-40B4-BE49-F238E27FC236}">
                  <a16:creationId xmlns:a16="http://schemas.microsoft.com/office/drawing/2014/main" id="{43218EFC-3DEF-E049-9BD6-BC2EF5239458}"/>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 name="Arrow: Pentagon 7">
              <a:extLst>
                <a:ext uri="{FF2B5EF4-FFF2-40B4-BE49-F238E27FC236}">
                  <a16:creationId xmlns:a16="http://schemas.microsoft.com/office/drawing/2014/main" id="{D9C711BD-929B-B5E1-9EA5-497B8E71ED5F}"/>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9" name="Oval 8">
              <a:extLst>
                <a:ext uri="{FF2B5EF4-FFF2-40B4-BE49-F238E27FC236}">
                  <a16:creationId xmlns:a16="http://schemas.microsoft.com/office/drawing/2014/main" id="{5F3756C9-6BD2-2110-B0C1-9B928173AE40}"/>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0" name="Oval 9">
              <a:extLst>
                <a:ext uri="{FF2B5EF4-FFF2-40B4-BE49-F238E27FC236}">
                  <a16:creationId xmlns:a16="http://schemas.microsoft.com/office/drawing/2014/main" id="{51D1EDA6-E7D5-2DF0-3722-2B594C75DB18}"/>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1" name="Isosceles Triangle 10">
              <a:extLst>
                <a:ext uri="{FF2B5EF4-FFF2-40B4-BE49-F238E27FC236}">
                  <a16:creationId xmlns:a16="http://schemas.microsoft.com/office/drawing/2014/main" id="{580B27D4-D29F-59AA-9E29-F9677FC07199}"/>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 name="Isosceles Triangle 11">
              <a:extLst>
                <a:ext uri="{FF2B5EF4-FFF2-40B4-BE49-F238E27FC236}">
                  <a16:creationId xmlns:a16="http://schemas.microsoft.com/office/drawing/2014/main" id="{846F9F9E-C604-8EF4-6CF1-0B6D6A3AAA32}"/>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 name="Arrow: Pentagon 12">
              <a:extLst>
                <a:ext uri="{FF2B5EF4-FFF2-40B4-BE49-F238E27FC236}">
                  <a16:creationId xmlns:a16="http://schemas.microsoft.com/office/drawing/2014/main" id="{B8B2B216-BACC-7186-C1D6-3426FA2FB4E9}"/>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14" name="Isosceles Triangle 13">
              <a:extLst>
                <a:ext uri="{FF2B5EF4-FFF2-40B4-BE49-F238E27FC236}">
                  <a16:creationId xmlns:a16="http://schemas.microsoft.com/office/drawing/2014/main" id="{9761D440-9103-5A0B-AF6A-AD129910AEF5}"/>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5" name="Isosceles Triangle 14">
              <a:extLst>
                <a:ext uri="{FF2B5EF4-FFF2-40B4-BE49-F238E27FC236}">
                  <a16:creationId xmlns:a16="http://schemas.microsoft.com/office/drawing/2014/main" id="{07D490BE-E3E1-B126-0D12-08104B72FECF}"/>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 name="Arrow: Pentagon 15">
              <a:extLst>
                <a:ext uri="{FF2B5EF4-FFF2-40B4-BE49-F238E27FC236}">
                  <a16:creationId xmlns:a16="http://schemas.microsoft.com/office/drawing/2014/main" id="{B0823A77-0E18-A29D-6731-71F0E548CE75}"/>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 name="Isosceles Triangle 16">
              <a:extLst>
                <a:ext uri="{FF2B5EF4-FFF2-40B4-BE49-F238E27FC236}">
                  <a16:creationId xmlns:a16="http://schemas.microsoft.com/office/drawing/2014/main" id="{013BCB0B-6BA0-772B-D8B6-D007316B9913}"/>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 name="Isosceles Triangle 17">
              <a:extLst>
                <a:ext uri="{FF2B5EF4-FFF2-40B4-BE49-F238E27FC236}">
                  <a16:creationId xmlns:a16="http://schemas.microsoft.com/office/drawing/2014/main" id="{27906AF3-C382-3B6C-664E-91D03E8AB1A5}"/>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9" name="Arrow: Pentagon 18">
              <a:extLst>
                <a:ext uri="{FF2B5EF4-FFF2-40B4-BE49-F238E27FC236}">
                  <a16:creationId xmlns:a16="http://schemas.microsoft.com/office/drawing/2014/main" id="{3EDC5456-BABC-C58A-63D4-7599FB6F9733}"/>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20" name="Isosceles Triangle 19">
              <a:extLst>
                <a:ext uri="{FF2B5EF4-FFF2-40B4-BE49-F238E27FC236}">
                  <a16:creationId xmlns:a16="http://schemas.microsoft.com/office/drawing/2014/main" id="{B84276FD-8122-8F21-1B0C-E7DC2D5A4F4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 name="Isosceles Triangle 20">
              <a:extLst>
                <a:ext uri="{FF2B5EF4-FFF2-40B4-BE49-F238E27FC236}">
                  <a16:creationId xmlns:a16="http://schemas.microsoft.com/office/drawing/2014/main" id="{77AD14E5-C231-B456-5DA7-4595DB24D8C0}"/>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 name="Arrow: Pentagon 21">
              <a:extLst>
                <a:ext uri="{FF2B5EF4-FFF2-40B4-BE49-F238E27FC236}">
                  <a16:creationId xmlns:a16="http://schemas.microsoft.com/office/drawing/2014/main" id="{420E6482-B704-AEFC-2AC8-F56223041B52}"/>
                </a:ext>
              </a:extLst>
            </p:cNvPr>
            <p:cNvSpPr/>
            <p:nvPr/>
          </p:nvSpPr>
          <p:spPr>
            <a:xfrm>
              <a:off x="6962055"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DECIDE</a:t>
              </a:r>
            </a:p>
          </p:txBody>
        </p:sp>
        <p:sp>
          <p:nvSpPr>
            <p:cNvPr id="23" name="Isosceles Triangle 22">
              <a:extLst>
                <a:ext uri="{FF2B5EF4-FFF2-40B4-BE49-F238E27FC236}">
                  <a16:creationId xmlns:a16="http://schemas.microsoft.com/office/drawing/2014/main" id="{0EDEFCDE-8766-4BC3-C5D8-5DE0D7B0366A}"/>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4" name="Group 23">
              <a:extLst>
                <a:ext uri="{FF2B5EF4-FFF2-40B4-BE49-F238E27FC236}">
                  <a16:creationId xmlns:a16="http://schemas.microsoft.com/office/drawing/2014/main" id="{549F9C1C-B6F8-03AE-B914-ECF0DD69A5A4}"/>
                </a:ext>
              </a:extLst>
            </p:cNvPr>
            <p:cNvGrpSpPr/>
            <p:nvPr/>
          </p:nvGrpSpPr>
          <p:grpSpPr>
            <a:xfrm>
              <a:off x="2390627" y="-114258"/>
              <a:ext cx="390829" cy="390829"/>
              <a:chOff x="722538" y="2874633"/>
              <a:chExt cx="360000" cy="360000"/>
            </a:xfrm>
          </p:grpSpPr>
          <p:sp>
            <p:nvSpPr>
              <p:cNvPr id="63" name="Oval 62">
                <a:extLst>
                  <a:ext uri="{FF2B5EF4-FFF2-40B4-BE49-F238E27FC236}">
                    <a16:creationId xmlns:a16="http://schemas.microsoft.com/office/drawing/2014/main" id="{CFB85C55-27B5-8FDF-2AC1-69887891702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4" name="Oval 63">
                <a:extLst>
                  <a:ext uri="{FF2B5EF4-FFF2-40B4-BE49-F238E27FC236}">
                    <a16:creationId xmlns:a16="http://schemas.microsoft.com/office/drawing/2014/main" id="{35B0F858-A94B-519A-D230-E252E0CF8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25" name="Oval 24">
              <a:extLst>
                <a:ext uri="{FF2B5EF4-FFF2-40B4-BE49-F238E27FC236}">
                  <a16:creationId xmlns:a16="http://schemas.microsoft.com/office/drawing/2014/main" id="{E3A98D80-B222-A510-0C29-F817E5906461}"/>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6" name="Oval 25">
              <a:extLst>
                <a:ext uri="{FF2B5EF4-FFF2-40B4-BE49-F238E27FC236}">
                  <a16:creationId xmlns:a16="http://schemas.microsoft.com/office/drawing/2014/main" id="{C2B7863E-22C6-914B-41E3-DF7DA91811CC}"/>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7" name="Oval 26">
              <a:extLst>
                <a:ext uri="{FF2B5EF4-FFF2-40B4-BE49-F238E27FC236}">
                  <a16:creationId xmlns:a16="http://schemas.microsoft.com/office/drawing/2014/main" id="{AFD03A90-34D7-4DC0-6166-C0D549D887D6}"/>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8" name="Oval 27">
              <a:extLst>
                <a:ext uri="{FF2B5EF4-FFF2-40B4-BE49-F238E27FC236}">
                  <a16:creationId xmlns:a16="http://schemas.microsoft.com/office/drawing/2014/main" id="{C2BB5331-D1ED-C263-F072-17365146ED6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9" name="Group 28">
              <a:extLst>
                <a:ext uri="{FF2B5EF4-FFF2-40B4-BE49-F238E27FC236}">
                  <a16:creationId xmlns:a16="http://schemas.microsoft.com/office/drawing/2014/main" id="{E0225F88-98E8-1F34-B5BB-BADD3F8A7D20}"/>
                </a:ext>
              </a:extLst>
            </p:cNvPr>
            <p:cNvGrpSpPr/>
            <p:nvPr/>
          </p:nvGrpSpPr>
          <p:grpSpPr>
            <a:xfrm>
              <a:off x="6761224" y="-114258"/>
              <a:ext cx="390829" cy="390829"/>
              <a:chOff x="722538" y="2874633"/>
              <a:chExt cx="360000" cy="360000"/>
            </a:xfrm>
          </p:grpSpPr>
          <p:sp>
            <p:nvSpPr>
              <p:cNvPr id="61" name="Oval 60">
                <a:extLst>
                  <a:ext uri="{FF2B5EF4-FFF2-40B4-BE49-F238E27FC236}">
                    <a16:creationId xmlns:a16="http://schemas.microsoft.com/office/drawing/2014/main" id="{9A7372FC-3121-729C-7B03-59CE2143332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2" name="Oval 61">
                <a:extLst>
                  <a:ext uri="{FF2B5EF4-FFF2-40B4-BE49-F238E27FC236}">
                    <a16:creationId xmlns:a16="http://schemas.microsoft.com/office/drawing/2014/main" id="{906591DB-31DC-D992-EDFD-F73FFFE518D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0" name="Group 29">
              <a:extLst>
                <a:ext uri="{FF2B5EF4-FFF2-40B4-BE49-F238E27FC236}">
                  <a16:creationId xmlns:a16="http://schemas.microsoft.com/office/drawing/2014/main" id="{20BEA039-282C-F6D4-D497-EB3C8C4B0722}"/>
                </a:ext>
              </a:extLst>
            </p:cNvPr>
            <p:cNvGrpSpPr/>
            <p:nvPr/>
          </p:nvGrpSpPr>
          <p:grpSpPr>
            <a:xfrm>
              <a:off x="8222725" y="-114258"/>
              <a:ext cx="390829" cy="390829"/>
              <a:chOff x="722538" y="2874633"/>
              <a:chExt cx="360000" cy="360000"/>
            </a:xfrm>
          </p:grpSpPr>
          <p:sp>
            <p:nvSpPr>
              <p:cNvPr id="59" name="Oval 58">
                <a:extLst>
                  <a:ext uri="{FF2B5EF4-FFF2-40B4-BE49-F238E27FC236}">
                    <a16:creationId xmlns:a16="http://schemas.microsoft.com/office/drawing/2014/main" id="{98E04EB0-464A-E385-4C50-C8B5589C21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0" name="Oval 59">
                <a:extLst>
                  <a:ext uri="{FF2B5EF4-FFF2-40B4-BE49-F238E27FC236}">
                    <a16:creationId xmlns:a16="http://schemas.microsoft.com/office/drawing/2014/main" id="{44C45959-A500-6711-0927-F2ED3A68B5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1" name="Group 5">
              <a:extLst>
                <a:ext uri="{FF2B5EF4-FFF2-40B4-BE49-F238E27FC236}">
                  <a16:creationId xmlns:a16="http://schemas.microsoft.com/office/drawing/2014/main" id="{6510A127-33DD-2AF8-ED4A-75B8E6D181E6}"/>
                </a:ext>
              </a:extLst>
            </p:cNvPr>
            <p:cNvGrpSpPr>
              <a:grpSpLocks noChangeAspect="1"/>
            </p:cNvGrpSpPr>
            <p:nvPr/>
          </p:nvGrpSpPr>
          <p:grpSpPr bwMode="auto">
            <a:xfrm>
              <a:off x="1012667" y="-30941"/>
              <a:ext cx="217278" cy="216000"/>
              <a:chOff x="3163" y="2182"/>
              <a:chExt cx="340" cy="338"/>
            </a:xfrm>
            <a:solidFill>
              <a:schemeClr val="tx2"/>
            </a:solidFill>
          </p:grpSpPr>
          <p:sp>
            <p:nvSpPr>
              <p:cNvPr id="56" name="Freeform 6">
                <a:extLst>
                  <a:ext uri="{FF2B5EF4-FFF2-40B4-BE49-F238E27FC236}">
                    <a16:creationId xmlns:a16="http://schemas.microsoft.com/office/drawing/2014/main" id="{DC001EDA-F266-5BBE-18FA-05E05A4EED6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7" name="Freeform 7">
                <a:extLst>
                  <a:ext uri="{FF2B5EF4-FFF2-40B4-BE49-F238E27FC236}">
                    <a16:creationId xmlns:a16="http://schemas.microsoft.com/office/drawing/2014/main" id="{46B3EF2F-8A44-278C-9247-2CABC2F6839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8" name="Freeform 8">
                <a:extLst>
                  <a:ext uri="{FF2B5EF4-FFF2-40B4-BE49-F238E27FC236}">
                    <a16:creationId xmlns:a16="http://schemas.microsoft.com/office/drawing/2014/main" id="{1C74DA85-5956-ADD4-C3D0-B184CD5045A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2" name="Group 31">
              <a:extLst>
                <a:ext uri="{FF2B5EF4-FFF2-40B4-BE49-F238E27FC236}">
                  <a16:creationId xmlns:a16="http://schemas.microsoft.com/office/drawing/2014/main" id="{361A719B-46E6-E5D2-CF4D-D88327E8B6AB}"/>
                </a:ext>
              </a:extLst>
            </p:cNvPr>
            <p:cNvGrpSpPr/>
            <p:nvPr/>
          </p:nvGrpSpPr>
          <p:grpSpPr>
            <a:xfrm>
              <a:off x="2487841" y="-10106"/>
              <a:ext cx="190293" cy="179349"/>
              <a:chOff x="2297686" y="3724331"/>
              <a:chExt cx="190293" cy="179349"/>
            </a:xfrm>
            <a:solidFill>
              <a:schemeClr val="tx2"/>
            </a:solidFill>
          </p:grpSpPr>
          <p:sp>
            <p:nvSpPr>
              <p:cNvPr id="49" name="Freeform 6">
                <a:extLst>
                  <a:ext uri="{FF2B5EF4-FFF2-40B4-BE49-F238E27FC236}">
                    <a16:creationId xmlns:a16="http://schemas.microsoft.com/office/drawing/2014/main" id="{6B25EE06-501B-17D6-5215-C8231FCB885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0" name="Freeform 7">
                <a:extLst>
                  <a:ext uri="{FF2B5EF4-FFF2-40B4-BE49-F238E27FC236}">
                    <a16:creationId xmlns:a16="http://schemas.microsoft.com/office/drawing/2014/main" id="{170C5AEC-30EA-B02F-85FB-C331379704A1}"/>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1" name="Freeform 8">
                <a:extLst>
                  <a:ext uri="{FF2B5EF4-FFF2-40B4-BE49-F238E27FC236}">
                    <a16:creationId xmlns:a16="http://schemas.microsoft.com/office/drawing/2014/main" id="{EF36F276-4476-E841-F553-B6A083990549}"/>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2" name="Freeform 9">
                <a:extLst>
                  <a:ext uri="{FF2B5EF4-FFF2-40B4-BE49-F238E27FC236}">
                    <a16:creationId xmlns:a16="http://schemas.microsoft.com/office/drawing/2014/main" id="{12DFE824-6CB7-A148-1508-953E297ED09E}"/>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3" name="Freeform 10">
                <a:extLst>
                  <a:ext uri="{FF2B5EF4-FFF2-40B4-BE49-F238E27FC236}">
                    <a16:creationId xmlns:a16="http://schemas.microsoft.com/office/drawing/2014/main" id="{58B66EFD-6297-AC8F-C163-F264557AE68A}"/>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4" name="Freeform 11">
                <a:extLst>
                  <a:ext uri="{FF2B5EF4-FFF2-40B4-BE49-F238E27FC236}">
                    <a16:creationId xmlns:a16="http://schemas.microsoft.com/office/drawing/2014/main" id="{DC703819-447C-D66A-203E-271C27EDEAB5}"/>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5" name="Freeform 12">
                <a:extLst>
                  <a:ext uri="{FF2B5EF4-FFF2-40B4-BE49-F238E27FC236}">
                    <a16:creationId xmlns:a16="http://schemas.microsoft.com/office/drawing/2014/main" id="{4F969DF0-B589-531F-606E-94E7E55112D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3" name="Group 32">
              <a:extLst>
                <a:ext uri="{FF2B5EF4-FFF2-40B4-BE49-F238E27FC236}">
                  <a16:creationId xmlns:a16="http://schemas.microsoft.com/office/drawing/2014/main" id="{050DD159-98E5-3269-9911-FADC49C100F0}"/>
                </a:ext>
              </a:extLst>
            </p:cNvPr>
            <p:cNvGrpSpPr>
              <a:grpSpLocks noChangeAspect="1"/>
            </p:cNvGrpSpPr>
            <p:nvPr/>
          </p:nvGrpSpPr>
          <p:grpSpPr>
            <a:xfrm>
              <a:off x="3924973" y="-38452"/>
              <a:ext cx="210796" cy="210796"/>
              <a:chOff x="6107113" y="1108074"/>
              <a:chExt cx="542925" cy="542924"/>
            </a:xfrm>
            <a:solidFill>
              <a:schemeClr val="tx2"/>
            </a:solidFill>
          </p:grpSpPr>
          <p:sp>
            <p:nvSpPr>
              <p:cNvPr id="47" name="Freeform 129">
                <a:extLst>
                  <a:ext uri="{FF2B5EF4-FFF2-40B4-BE49-F238E27FC236}">
                    <a16:creationId xmlns:a16="http://schemas.microsoft.com/office/drawing/2014/main" id="{26AC5EB0-DCA5-778E-992E-8CBF35125F10}"/>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8" name="Freeform 130">
                <a:extLst>
                  <a:ext uri="{FF2B5EF4-FFF2-40B4-BE49-F238E27FC236}">
                    <a16:creationId xmlns:a16="http://schemas.microsoft.com/office/drawing/2014/main" id="{8FD41F6A-FEA7-236E-2DC0-D7BB27D3531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4" name="Group 33">
              <a:extLst>
                <a:ext uri="{FF2B5EF4-FFF2-40B4-BE49-F238E27FC236}">
                  <a16:creationId xmlns:a16="http://schemas.microsoft.com/office/drawing/2014/main" id="{9EA9D7F7-2D4B-78B8-BDA0-C0AA8F352C91}"/>
                </a:ext>
              </a:extLst>
            </p:cNvPr>
            <p:cNvGrpSpPr>
              <a:grpSpLocks noChangeAspect="1"/>
            </p:cNvGrpSpPr>
            <p:nvPr/>
          </p:nvGrpSpPr>
          <p:grpSpPr>
            <a:xfrm>
              <a:off x="5422213" y="-25541"/>
              <a:ext cx="162076" cy="200385"/>
              <a:chOff x="5126038" y="3305175"/>
              <a:chExt cx="436562" cy="539750"/>
            </a:xfrm>
            <a:solidFill>
              <a:schemeClr val="tx2"/>
            </a:solidFill>
          </p:grpSpPr>
          <p:sp>
            <p:nvSpPr>
              <p:cNvPr id="40" name="Freeform 34">
                <a:extLst>
                  <a:ext uri="{FF2B5EF4-FFF2-40B4-BE49-F238E27FC236}">
                    <a16:creationId xmlns:a16="http://schemas.microsoft.com/office/drawing/2014/main" id="{6F204F34-4193-0C4B-9ABE-A60C13D92C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1" name="Freeform 35">
                <a:extLst>
                  <a:ext uri="{FF2B5EF4-FFF2-40B4-BE49-F238E27FC236}">
                    <a16:creationId xmlns:a16="http://schemas.microsoft.com/office/drawing/2014/main" id="{936D1549-38E6-570F-AC68-AAD69129E74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2" name="Freeform 36">
                <a:extLst>
                  <a:ext uri="{FF2B5EF4-FFF2-40B4-BE49-F238E27FC236}">
                    <a16:creationId xmlns:a16="http://schemas.microsoft.com/office/drawing/2014/main" id="{D96B6423-E000-53F4-1904-60BBEB3D443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3" name="Freeform 37">
                <a:extLst>
                  <a:ext uri="{FF2B5EF4-FFF2-40B4-BE49-F238E27FC236}">
                    <a16:creationId xmlns:a16="http://schemas.microsoft.com/office/drawing/2014/main" id="{57F28490-2A3C-B80B-28F9-D709AF81CD1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4" name="Freeform 38">
                <a:extLst>
                  <a:ext uri="{FF2B5EF4-FFF2-40B4-BE49-F238E27FC236}">
                    <a16:creationId xmlns:a16="http://schemas.microsoft.com/office/drawing/2014/main" id="{F55DC4A1-1BB5-7C67-5C45-F95A2AAB0346}"/>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5" name="Freeform 39">
                <a:extLst>
                  <a:ext uri="{FF2B5EF4-FFF2-40B4-BE49-F238E27FC236}">
                    <a16:creationId xmlns:a16="http://schemas.microsoft.com/office/drawing/2014/main" id="{31F52795-A7D5-5668-1191-8A1B3BDFC4D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6" name="Freeform 40">
                <a:extLst>
                  <a:ext uri="{FF2B5EF4-FFF2-40B4-BE49-F238E27FC236}">
                    <a16:creationId xmlns:a16="http://schemas.microsoft.com/office/drawing/2014/main" id="{C546FD63-B85B-5C4B-9935-7E12773A2D0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35" name="Freeform 23">
              <a:extLst>
                <a:ext uri="{FF2B5EF4-FFF2-40B4-BE49-F238E27FC236}">
                  <a16:creationId xmlns:a16="http://schemas.microsoft.com/office/drawing/2014/main" id="{F7E95E50-4A59-DFAB-4407-D2BC7044CA49}"/>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36" name="Oval 35">
              <a:extLst>
                <a:ext uri="{FF2B5EF4-FFF2-40B4-BE49-F238E27FC236}">
                  <a16:creationId xmlns:a16="http://schemas.microsoft.com/office/drawing/2014/main" id="{DD66CB2C-752D-8D0C-176D-129646B49F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37" name="Group 36">
              <a:extLst>
                <a:ext uri="{FF2B5EF4-FFF2-40B4-BE49-F238E27FC236}">
                  <a16:creationId xmlns:a16="http://schemas.microsoft.com/office/drawing/2014/main" id="{0E2D1A06-6A70-0ECF-D604-70815777195C}"/>
                </a:ext>
              </a:extLst>
            </p:cNvPr>
            <p:cNvGrpSpPr>
              <a:grpSpLocks noChangeAspect="1"/>
            </p:cNvGrpSpPr>
            <p:nvPr/>
          </p:nvGrpSpPr>
          <p:grpSpPr>
            <a:xfrm>
              <a:off x="8315918" y="-5729"/>
              <a:ext cx="204441" cy="158141"/>
              <a:chOff x="8389938" y="1176338"/>
              <a:chExt cx="539751" cy="417513"/>
            </a:xfrm>
            <a:solidFill>
              <a:schemeClr val="tx2"/>
            </a:solidFill>
          </p:grpSpPr>
          <p:sp>
            <p:nvSpPr>
              <p:cNvPr id="38" name="Freeform 23">
                <a:extLst>
                  <a:ext uri="{FF2B5EF4-FFF2-40B4-BE49-F238E27FC236}">
                    <a16:creationId xmlns:a16="http://schemas.microsoft.com/office/drawing/2014/main" id="{E7C30F3C-9E94-0DCC-8DEA-0A6B8E25AA85}"/>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39" name="Freeform 24">
                <a:extLst>
                  <a:ext uri="{FF2B5EF4-FFF2-40B4-BE49-F238E27FC236}">
                    <a16:creationId xmlns:a16="http://schemas.microsoft.com/office/drawing/2014/main" id="{9D86AE0F-B69E-DD9E-8AF4-9CF8E590417F}"/>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cxnSp>
        <p:nvCxnSpPr>
          <p:cNvPr id="70" name="Straight Connector 69">
            <a:extLst>
              <a:ext uri="{FF2B5EF4-FFF2-40B4-BE49-F238E27FC236}">
                <a16:creationId xmlns:a16="http://schemas.microsoft.com/office/drawing/2014/main" id="{43EEA7E7-31A5-7804-DCB8-5F6627B68858}"/>
              </a:ext>
            </a:extLst>
          </p:cNvPr>
          <p:cNvCxnSpPr>
            <a:cxnSpLocks/>
          </p:cNvCxnSpPr>
          <p:nvPr/>
        </p:nvCxnSpPr>
        <p:spPr>
          <a:xfrm>
            <a:off x="0" y="4517300"/>
            <a:ext cx="1435420" cy="0"/>
          </a:xfrm>
          <a:prstGeom prst="line">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1" name="object 83">
            <a:extLst>
              <a:ext uri="{FF2B5EF4-FFF2-40B4-BE49-F238E27FC236}">
                <a16:creationId xmlns:a16="http://schemas.microsoft.com/office/drawing/2014/main" id="{DC091382-850D-5F14-8C0F-AA06275CFD17}"/>
              </a:ext>
            </a:extLst>
          </p:cNvPr>
          <p:cNvSpPr txBox="1"/>
          <p:nvPr/>
        </p:nvSpPr>
        <p:spPr>
          <a:xfrm>
            <a:off x="1418998" y="4366242"/>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Recommendation</a:t>
            </a:r>
          </a:p>
        </p:txBody>
      </p:sp>
      <p:sp>
        <p:nvSpPr>
          <p:cNvPr id="72" name="object 161">
            <a:extLst>
              <a:ext uri="{FF2B5EF4-FFF2-40B4-BE49-F238E27FC236}">
                <a16:creationId xmlns:a16="http://schemas.microsoft.com/office/drawing/2014/main" id="{731CEABC-870A-7302-93F7-C091DBAF893E}"/>
              </a:ext>
            </a:extLst>
          </p:cNvPr>
          <p:cNvSpPr txBox="1"/>
          <p:nvPr/>
        </p:nvSpPr>
        <p:spPr>
          <a:xfrm>
            <a:off x="1418998" y="4208864"/>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73" name="object 41">
            <a:extLst>
              <a:ext uri="{FF2B5EF4-FFF2-40B4-BE49-F238E27FC236}">
                <a16:creationId xmlns:a16="http://schemas.microsoft.com/office/drawing/2014/main" id="{2A5BF07E-DCA5-04C6-6284-072347213900}"/>
              </a:ext>
            </a:extLst>
          </p:cNvPr>
          <p:cNvSpPr txBox="1"/>
          <p:nvPr/>
        </p:nvSpPr>
        <p:spPr>
          <a:xfrm>
            <a:off x="1903423" y="1986023"/>
            <a:ext cx="1750315" cy="925464"/>
          </a:xfrm>
          <a:prstGeom prst="rect">
            <a:avLst/>
          </a:prstGeom>
          <a:solidFill>
            <a:schemeClr val="bg2"/>
          </a:solidFill>
        </p:spPr>
        <p:txBody>
          <a:bodyPr vert="horz" wrap="square" lIns="36000" tIns="36000" rIns="36000" bIns="36000" rtlCol="0" anchor="t">
            <a:noAutofit/>
          </a:bodyPr>
          <a:lstStyle/>
          <a:p>
            <a:pPr marL="12700" algn="ctr"/>
            <a:r>
              <a:rPr lang="en-AU" sz="900">
                <a:solidFill>
                  <a:srgbClr val="1A1A1A"/>
                </a:solidFill>
                <a:cs typeface="Open Sans"/>
              </a:rPr>
              <a:t>Issue to delegate to sign off</a:t>
            </a:r>
            <a:endParaRPr lang="en-AU" sz="900">
              <a:cs typeface="Open Sans"/>
            </a:endParaRPr>
          </a:p>
        </p:txBody>
      </p:sp>
      <p:sp>
        <p:nvSpPr>
          <p:cNvPr id="76" name="Isosceles Triangle 75">
            <a:extLst>
              <a:ext uri="{FF2B5EF4-FFF2-40B4-BE49-F238E27FC236}">
                <a16:creationId xmlns:a16="http://schemas.microsoft.com/office/drawing/2014/main" id="{0B6FCD94-1FA9-4F1C-0877-511627CCCE7A}"/>
              </a:ext>
            </a:extLst>
          </p:cNvPr>
          <p:cNvSpPr/>
          <p:nvPr/>
        </p:nvSpPr>
        <p:spPr>
          <a:xfrm rot="5400000">
            <a:off x="2737311" y="1426216"/>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77" name="Arrow: Pentagon 76">
            <a:extLst>
              <a:ext uri="{FF2B5EF4-FFF2-40B4-BE49-F238E27FC236}">
                <a16:creationId xmlns:a16="http://schemas.microsoft.com/office/drawing/2014/main" id="{C507A24A-214D-1B77-E87F-78338CBDAABF}"/>
              </a:ext>
            </a:extLst>
          </p:cNvPr>
          <p:cNvSpPr/>
          <p:nvPr/>
        </p:nvSpPr>
        <p:spPr>
          <a:xfrm>
            <a:off x="1167955" y="1289525"/>
            <a:ext cx="1750316"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DECIDE</a:t>
            </a:r>
          </a:p>
        </p:txBody>
      </p:sp>
      <p:sp>
        <p:nvSpPr>
          <p:cNvPr id="78" name="Oval 77">
            <a:extLst>
              <a:ext uri="{FF2B5EF4-FFF2-40B4-BE49-F238E27FC236}">
                <a16:creationId xmlns:a16="http://schemas.microsoft.com/office/drawing/2014/main" id="{2CCBB119-A2D4-97AE-DD4D-856FE1B0CFD5}"/>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9" name="Oval 78">
            <a:extLst>
              <a:ext uri="{FF2B5EF4-FFF2-40B4-BE49-F238E27FC236}">
                <a16:creationId xmlns:a16="http://schemas.microsoft.com/office/drawing/2014/main" id="{EB8AA3F8-5BAA-E470-D940-471E8E7BA53D}"/>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Isosceles Triangle 79">
            <a:extLst>
              <a:ext uri="{FF2B5EF4-FFF2-40B4-BE49-F238E27FC236}">
                <a16:creationId xmlns:a16="http://schemas.microsoft.com/office/drawing/2014/main" id="{3C9C9D52-7E62-FEAC-6757-2850C0D1E908}"/>
              </a:ext>
            </a:extLst>
          </p:cNvPr>
          <p:cNvSpPr/>
          <p:nvPr/>
        </p:nvSpPr>
        <p:spPr>
          <a:xfrm rot="5400000">
            <a:off x="2672201" y="1448966"/>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1" name="object 83">
            <a:extLst>
              <a:ext uri="{FF2B5EF4-FFF2-40B4-BE49-F238E27FC236}">
                <a16:creationId xmlns:a16="http://schemas.microsoft.com/office/drawing/2014/main" id="{6AF7987C-293C-FDC9-82D3-7AA61BC4CD4D}"/>
              </a:ext>
            </a:extLst>
          </p:cNvPr>
          <p:cNvSpPr txBox="1"/>
          <p:nvPr/>
        </p:nvSpPr>
        <p:spPr>
          <a:xfrm>
            <a:off x="2259290" y="2383895"/>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Delegate Signoff</a:t>
            </a:r>
          </a:p>
        </p:txBody>
      </p:sp>
      <p:sp>
        <p:nvSpPr>
          <p:cNvPr id="82" name="object 161">
            <a:extLst>
              <a:ext uri="{FF2B5EF4-FFF2-40B4-BE49-F238E27FC236}">
                <a16:creationId xmlns:a16="http://schemas.microsoft.com/office/drawing/2014/main" id="{D0518766-E276-31CF-4B2F-DBBC4055B5EA}"/>
              </a:ext>
            </a:extLst>
          </p:cNvPr>
          <p:cNvSpPr txBox="1"/>
          <p:nvPr/>
        </p:nvSpPr>
        <p:spPr>
          <a:xfrm>
            <a:off x="2259290" y="2226517"/>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87" name="object 41">
            <a:extLst>
              <a:ext uri="{FF2B5EF4-FFF2-40B4-BE49-F238E27FC236}">
                <a16:creationId xmlns:a16="http://schemas.microsoft.com/office/drawing/2014/main" id="{B7ADFF93-70AB-DFDA-4E12-7A4955772CA9}"/>
              </a:ext>
            </a:extLst>
          </p:cNvPr>
          <p:cNvSpPr txBox="1"/>
          <p:nvPr/>
        </p:nvSpPr>
        <p:spPr>
          <a:xfrm>
            <a:off x="7125278" y="3228231"/>
            <a:ext cx="1279896" cy="2415938"/>
          </a:xfrm>
          <a:prstGeom prst="rect">
            <a:avLst/>
          </a:prstGeom>
          <a:solidFill>
            <a:schemeClr val="bg2"/>
          </a:solidFill>
        </p:spPr>
        <p:txBody>
          <a:bodyPr vert="horz" wrap="square" lIns="36000" tIns="36000" rIns="36000" bIns="36000" rtlCol="0" anchor="t">
            <a:noAutofit/>
          </a:bodyPr>
          <a:lstStyle/>
          <a:p>
            <a:pPr marL="12700" algn="ctr"/>
            <a:endParaRPr sz="1050">
              <a:latin typeface="+mj-lt"/>
              <a:cs typeface="Open Sans"/>
            </a:endParaRPr>
          </a:p>
        </p:txBody>
      </p:sp>
      <p:sp>
        <p:nvSpPr>
          <p:cNvPr id="88" name="object 83">
            <a:extLst>
              <a:ext uri="{FF2B5EF4-FFF2-40B4-BE49-F238E27FC236}">
                <a16:creationId xmlns:a16="http://schemas.microsoft.com/office/drawing/2014/main" id="{B1DAF56B-E429-9F83-6C5F-5D45AEFD8F70}"/>
              </a:ext>
            </a:extLst>
          </p:cNvPr>
          <p:cNvSpPr txBox="1"/>
          <p:nvPr/>
        </p:nvSpPr>
        <p:spPr>
          <a:xfrm>
            <a:off x="5073660" y="2985146"/>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Approve</a:t>
            </a:r>
          </a:p>
        </p:txBody>
      </p:sp>
      <p:sp>
        <p:nvSpPr>
          <p:cNvPr id="91" name="object 83">
            <a:extLst>
              <a:ext uri="{FF2B5EF4-FFF2-40B4-BE49-F238E27FC236}">
                <a16:creationId xmlns:a16="http://schemas.microsoft.com/office/drawing/2014/main" id="{906254A2-FEA2-85AC-4D19-12BBD6CE42C9}"/>
              </a:ext>
            </a:extLst>
          </p:cNvPr>
          <p:cNvSpPr txBox="1"/>
          <p:nvPr/>
        </p:nvSpPr>
        <p:spPr>
          <a:xfrm>
            <a:off x="3183558" y="4366242"/>
            <a:ext cx="959794"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Decision</a:t>
            </a:r>
          </a:p>
        </p:txBody>
      </p:sp>
      <p:sp>
        <p:nvSpPr>
          <p:cNvPr id="92" name="object 161">
            <a:extLst>
              <a:ext uri="{FF2B5EF4-FFF2-40B4-BE49-F238E27FC236}">
                <a16:creationId xmlns:a16="http://schemas.microsoft.com/office/drawing/2014/main" id="{C7C578FA-CF0C-C170-BBBF-6705CEC66B24}"/>
              </a:ext>
            </a:extLst>
          </p:cNvPr>
          <p:cNvSpPr txBox="1"/>
          <p:nvPr/>
        </p:nvSpPr>
        <p:spPr>
          <a:xfrm>
            <a:off x="3183558" y="4208864"/>
            <a:ext cx="959794"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93" name="object 83">
            <a:extLst>
              <a:ext uri="{FF2B5EF4-FFF2-40B4-BE49-F238E27FC236}">
                <a16:creationId xmlns:a16="http://schemas.microsoft.com/office/drawing/2014/main" id="{E98D3493-89E8-0964-0674-E13E792C712E}"/>
              </a:ext>
            </a:extLst>
          </p:cNvPr>
          <p:cNvSpPr txBox="1"/>
          <p:nvPr/>
        </p:nvSpPr>
        <p:spPr>
          <a:xfrm>
            <a:off x="2275712" y="5550801"/>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Recommendation of conditions</a:t>
            </a:r>
          </a:p>
        </p:txBody>
      </p:sp>
      <p:sp>
        <p:nvSpPr>
          <p:cNvPr id="94" name="object 161">
            <a:extLst>
              <a:ext uri="{FF2B5EF4-FFF2-40B4-BE49-F238E27FC236}">
                <a16:creationId xmlns:a16="http://schemas.microsoft.com/office/drawing/2014/main" id="{6184EDCB-0026-2B3C-36D3-C4B7C9196981}"/>
              </a:ext>
            </a:extLst>
          </p:cNvPr>
          <p:cNvSpPr txBox="1"/>
          <p:nvPr/>
        </p:nvSpPr>
        <p:spPr>
          <a:xfrm>
            <a:off x="2275712" y="5371491"/>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cxnSp>
        <p:nvCxnSpPr>
          <p:cNvPr id="95" name="Connector: Elbow 94">
            <a:extLst>
              <a:ext uri="{FF2B5EF4-FFF2-40B4-BE49-F238E27FC236}">
                <a16:creationId xmlns:a16="http://schemas.microsoft.com/office/drawing/2014/main" id="{BBEFCA74-D9DA-610F-C69D-23E8F6C6E5AE}"/>
              </a:ext>
            </a:extLst>
          </p:cNvPr>
          <p:cNvCxnSpPr>
            <a:cxnSpLocks/>
            <a:endCxn id="81" idx="1"/>
          </p:cNvCxnSpPr>
          <p:nvPr/>
        </p:nvCxnSpPr>
        <p:spPr>
          <a:xfrm rot="5400000" flipH="1" flipV="1">
            <a:off x="1313337" y="3262912"/>
            <a:ext cx="1604758" cy="28714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E86659BD-2FC3-345F-F7F1-78B0DEBEAC95}"/>
              </a:ext>
            </a:extLst>
          </p:cNvPr>
          <p:cNvCxnSpPr>
            <a:cxnSpLocks/>
            <a:stCxn id="81" idx="3"/>
          </p:cNvCxnSpPr>
          <p:nvPr/>
        </p:nvCxnSpPr>
        <p:spPr>
          <a:xfrm>
            <a:off x="3287052" y="2604107"/>
            <a:ext cx="294545" cy="1604757"/>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8EAA8AB2-90E9-5804-14DD-60B5EAE9BBFA}"/>
              </a:ext>
            </a:extLst>
          </p:cNvPr>
          <p:cNvCxnSpPr>
            <a:cxnSpLocks/>
            <a:endCxn id="93" idx="1"/>
          </p:cNvCxnSpPr>
          <p:nvPr/>
        </p:nvCxnSpPr>
        <p:spPr>
          <a:xfrm rot="16200000" flipH="1">
            <a:off x="1649964" y="5145265"/>
            <a:ext cx="964348" cy="28714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60029BFA-B71C-A296-0D5C-880A3DE5B16F}"/>
              </a:ext>
            </a:extLst>
          </p:cNvPr>
          <p:cNvCxnSpPr>
            <a:cxnSpLocks/>
            <a:stCxn id="93" idx="3"/>
          </p:cNvCxnSpPr>
          <p:nvPr/>
        </p:nvCxnSpPr>
        <p:spPr>
          <a:xfrm flipV="1">
            <a:off x="3303474" y="4806666"/>
            <a:ext cx="294545" cy="964347"/>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99" name="object 83">
            <a:extLst>
              <a:ext uri="{FF2B5EF4-FFF2-40B4-BE49-F238E27FC236}">
                <a16:creationId xmlns:a16="http://schemas.microsoft.com/office/drawing/2014/main" id="{3022269F-5599-50E8-9FA5-673A72FBC261}"/>
              </a:ext>
            </a:extLst>
          </p:cNvPr>
          <p:cNvSpPr txBox="1"/>
          <p:nvPr/>
        </p:nvSpPr>
        <p:spPr>
          <a:xfrm>
            <a:off x="7125514" y="5793394"/>
            <a:ext cx="1273435"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Use internal data systems</a:t>
            </a:r>
          </a:p>
        </p:txBody>
      </p:sp>
      <p:sp>
        <p:nvSpPr>
          <p:cNvPr id="100" name="object 83">
            <a:extLst>
              <a:ext uri="{FF2B5EF4-FFF2-40B4-BE49-F238E27FC236}">
                <a16:creationId xmlns:a16="http://schemas.microsoft.com/office/drawing/2014/main" id="{C41DE1F2-D364-0E53-A5E7-9C5FB7CC33F1}"/>
              </a:ext>
            </a:extLst>
          </p:cNvPr>
          <p:cNvSpPr txBox="1"/>
          <p:nvPr/>
        </p:nvSpPr>
        <p:spPr>
          <a:xfrm>
            <a:off x="5073660" y="3746179"/>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Approve with conditions</a:t>
            </a:r>
          </a:p>
        </p:txBody>
      </p:sp>
      <p:sp>
        <p:nvSpPr>
          <p:cNvPr id="102" name="object 161">
            <a:extLst>
              <a:ext uri="{FF2B5EF4-FFF2-40B4-BE49-F238E27FC236}">
                <a16:creationId xmlns:a16="http://schemas.microsoft.com/office/drawing/2014/main" id="{E6ED2B64-20C1-D293-FBDE-31EB9331AE8E}"/>
              </a:ext>
            </a:extLst>
          </p:cNvPr>
          <p:cNvSpPr txBox="1"/>
          <p:nvPr/>
        </p:nvSpPr>
        <p:spPr>
          <a:xfrm>
            <a:off x="7205870" y="3735799"/>
            <a:ext cx="1103194"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03" name="object 83">
            <a:extLst>
              <a:ext uri="{FF2B5EF4-FFF2-40B4-BE49-F238E27FC236}">
                <a16:creationId xmlns:a16="http://schemas.microsoft.com/office/drawing/2014/main" id="{66AD132C-7F65-D2E5-CA47-A8685BFA2B84}"/>
              </a:ext>
            </a:extLst>
          </p:cNvPr>
          <p:cNvSpPr txBox="1"/>
          <p:nvPr/>
        </p:nvSpPr>
        <p:spPr>
          <a:xfrm>
            <a:off x="5073660" y="4517300"/>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Reject</a:t>
            </a:r>
          </a:p>
        </p:txBody>
      </p:sp>
      <p:sp>
        <p:nvSpPr>
          <p:cNvPr id="104" name="object 83">
            <a:extLst>
              <a:ext uri="{FF2B5EF4-FFF2-40B4-BE49-F238E27FC236}">
                <a16:creationId xmlns:a16="http://schemas.microsoft.com/office/drawing/2014/main" id="{16AE9ACA-C4C1-6B33-2110-E8F19F7276D4}"/>
              </a:ext>
            </a:extLst>
          </p:cNvPr>
          <p:cNvSpPr txBox="1"/>
          <p:nvPr/>
        </p:nvSpPr>
        <p:spPr>
          <a:xfrm>
            <a:off x="7205870" y="3908666"/>
            <a:ext cx="1103194" cy="120643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Record decision</a:t>
            </a:r>
          </a:p>
        </p:txBody>
      </p:sp>
      <p:sp>
        <p:nvSpPr>
          <p:cNvPr id="106" name="object 83">
            <a:extLst>
              <a:ext uri="{FF2B5EF4-FFF2-40B4-BE49-F238E27FC236}">
                <a16:creationId xmlns:a16="http://schemas.microsoft.com/office/drawing/2014/main" id="{758C2F6B-CF4A-9AAF-A6D4-14B57B58F79C}"/>
              </a:ext>
            </a:extLst>
          </p:cNvPr>
          <p:cNvSpPr txBox="1"/>
          <p:nvPr/>
        </p:nvSpPr>
        <p:spPr>
          <a:xfrm>
            <a:off x="5073660" y="5269574"/>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Approval in Principle</a:t>
            </a:r>
          </a:p>
        </p:txBody>
      </p:sp>
      <p:cxnSp>
        <p:nvCxnSpPr>
          <p:cNvPr id="109" name="Connector: Elbow 108">
            <a:extLst>
              <a:ext uri="{FF2B5EF4-FFF2-40B4-BE49-F238E27FC236}">
                <a16:creationId xmlns:a16="http://schemas.microsoft.com/office/drawing/2014/main" id="{B5A47097-6832-B824-487B-BB2E3B63D10E}"/>
              </a:ext>
            </a:extLst>
          </p:cNvPr>
          <p:cNvCxnSpPr>
            <a:cxnSpLocks/>
            <a:stCxn id="91" idx="3"/>
            <a:endCxn id="88" idx="1"/>
          </p:cNvCxnSpPr>
          <p:nvPr/>
        </p:nvCxnSpPr>
        <p:spPr>
          <a:xfrm flipV="1">
            <a:off x="4143352" y="3284047"/>
            <a:ext cx="930308" cy="1302407"/>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2E19677D-A101-EA76-9E42-F6767CC1C007}"/>
              </a:ext>
            </a:extLst>
          </p:cNvPr>
          <p:cNvCxnSpPr>
            <a:cxnSpLocks/>
            <a:stCxn id="91" idx="3"/>
            <a:endCxn id="106" idx="1"/>
          </p:cNvCxnSpPr>
          <p:nvPr/>
        </p:nvCxnSpPr>
        <p:spPr>
          <a:xfrm>
            <a:off x="4143352" y="4586454"/>
            <a:ext cx="930308" cy="982021"/>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EC565E45-1758-0B9D-9A06-FC44D44FBEE6}"/>
              </a:ext>
            </a:extLst>
          </p:cNvPr>
          <p:cNvCxnSpPr>
            <a:cxnSpLocks/>
            <a:stCxn id="91" idx="3"/>
            <a:endCxn id="103" idx="1"/>
          </p:cNvCxnSpPr>
          <p:nvPr/>
        </p:nvCxnSpPr>
        <p:spPr>
          <a:xfrm>
            <a:off x="4143352" y="4586454"/>
            <a:ext cx="930308" cy="229747"/>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F33CC039-CD8A-B723-35C5-9BC0F2FD33BE}"/>
              </a:ext>
            </a:extLst>
          </p:cNvPr>
          <p:cNvCxnSpPr>
            <a:cxnSpLocks/>
            <a:stCxn id="91" idx="3"/>
            <a:endCxn id="100" idx="1"/>
          </p:cNvCxnSpPr>
          <p:nvPr/>
        </p:nvCxnSpPr>
        <p:spPr>
          <a:xfrm flipV="1">
            <a:off x="4143352" y="4045080"/>
            <a:ext cx="930308" cy="54137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CF58C85A-44A4-45EA-5385-77D86B6D7F54}"/>
              </a:ext>
            </a:extLst>
          </p:cNvPr>
          <p:cNvGrpSpPr/>
          <p:nvPr/>
        </p:nvGrpSpPr>
        <p:grpSpPr>
          <a:xfrm>
            <a:off x="6129198" y="3284047"/>
            <a:ext cx="996079" cy="2269514"/>
            <a:chOff x="5726579" y="3284047"/>
            <a:chExt cx="644188" cy="2269514"/>
          </a:xfrm>
        </p:grpSpPr>
        <p:cxnSp>
          <p:nvCxnSpPr>
            <p:cNvPr id="113" name="Straight Arrow Connector 112">
              <a:extLst>
                <a:ext uri="{FF2B5EF4-FFF2-40B4-BE49-F238E27FC236}">
                  <a16:creationId xmlns:a16="http://schemas.microsoft.com/office/drawing/2014/main" id="{FBD312F7-69CD-056B-B209-AA7EF945ADB2}"/>
                </a:ext>
              </a:extLst>
            </p:cNvPr>
            <p:cNvCxnSpPr>
              <a:cxnSpLocks/>
            </p:cNvCxnSpPr>
            <p:nvPr/>
          </p:nvCxnSpPr>
          <p:spPr>
            <a:xfrm>
              <a:off x="5726579" y="3284047"/>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0DD62505-B5C9-B847-E6DB-AE153C84A860}"/>
                </a:ext>
              </a:extLst>
            </p:cNvPr>
            <p:cNvCxnSpPr>
              <a:cxnSpLocks/>
            </p:cNvCxnSpPr>
            <p:nvPr/>
          </p:nvCxnSpPr>
          <p:spPr>
            <a:xfrm>
              <a:off x="5726579" y="4045080"/>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E8EF675-21A1-38E8-6EB9-98B20F39B06B}"/>
                </a:ext>
              </a:extLst>
            </p:cNvPr>
            <p:cNvCxnSpPr>
              <a:cxnSpLocks/>
            </p:cNvCxnSpPr>
            <p:nvPr/>
          </p:nvCxnSpPr>
          <p:spPr>
            <a:xfrm>
              <a:off x="5726579" y="4816201"/>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A6E8BFB-9987-92BA-FEA3-56B5CC4EBD38}"/>
                </a:ext>
              </a:extLst>
            </p:cNvPr>
            <p:cNvCxnSpPr>
              <a:cxnSpLocks/>
            </p:cNvCxnSpPr>
            <p:nvPr/>
          </p:nvCxnSpPr>
          <p:spPr>
            <a:xfrm>
              <a:off x="5726579" y="5553561"/>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a:extLst>
              <a:ext uri="{FF2B5EF4-FFF2-40B4-BE49-F238E27FC236}">
                <a16:creationId xmlns:a16="http://schemas.microsoft.com/office/drawing/2014/main" id="{B4B6AB02-A9F0-8F21-CCC4-7D5AF04DB25C}"/>
              </a:ext>
            </a:extLst>
          </p:cNvPr>
          <p:cNvCxnSpPr>
            <a:cxnSpLocks/>
            <a:stCxn id="87" idx="2"/>
            <a:endCxn id="99" idx="0"/>
          </p:cNvCxnSpPr>
          <p:nvPr/>
        </p:nvCxnSpPr>
        <p:spPr>
          <a:xfrm flipH="1">
            <a:off x="7762232" y="5644169"/>
            <a:ext cx="0" cy="14922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0D7E846C-300F-9BB2-0BA9-0E1598645282}"/>
              </a:ext>
            </a:extLst>
          </p:cNvPr>
          <p:cNvGrpSpPr/>
          <p:nvPr/>
        </p:nvGrpSpPr>
        <p:grpSpPr>
          <a:xfrm>
            <a:off x="8398949" y="3299712"/>
            <a:ext cx="886771" cy="2256993"/>
            <a:chOff x="5707890" y="3236341"/>
            <a:chExt cx="324000" cy="2256993"/>
          </a:xfrm>
        </p:grpSpPr>
        <p:cxnSp>
          <p:nvCxnSpPr>
            <p:cNvPr id="136" name="Straight Arrow Connector 135">
              <a:extLst>
                <a:ext uri="{FF2B5EF4-FFF2-40B4-BE49-F238E27FC236}">
                  <a16:creationId xmlns:a16="http://schemas.microsoft.com/office/drawing/2014/main" id="{CC27F2CA-1726-EAF0-0CDC-658204026BEA}"/>
                </a:ext>
              </a:extLst>
            </p:cNvPr>
            <p:cNvCxnSpPr>
              <a:cxnSpLocks/>
            </p:cNvCxnSpPr>
            <p:nvPr/>
          </p:nvCxnSpPr>
          <p:spPr>
            <a:xfrm>
              <a:off x="5707890" y="3236341"/>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539FE40-B503-BAE3-672C-B087831F9763}"/>
                </a:ext>
              </a:extLst>
            </p:cNvPr>
            <p:cNvCxnSpPr>
              <a:cxnSpLocks/>
            </p:cNvCxnSpPr>
            <p:nvPr/>
          </p:nvCxnSpPr>
          <p:spPr>
            <a:xfrm>
              <a:off x="5707890" y="5493334"/>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EFE35A1-D00C-5E85-60FD-D7080043119F}"/>
                </a:ext>
              </a:extLst>
            </p:cNvPr>
            <p:cNvCxnSpPr>
              <a:cxnSpLocks/>
            </p:cNvCxnSpPr>
            <p:nvPr/>
          </p:nvCxnSpPr>
          <p:spPr>
            <a:xfrm>
              <a:off x="5707890" y="4772179"/>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77C4D4E-07EF-C310-3665-952CDFC350FB}"/>
                </a:ext>
              </a:extLst>
            </p:cNvPr>
            <p:cNvCxnSpPr>
              <a:cxnSpLocks/>
            </p:cNvCxnSpPr>
            <p:nvPr/>
          </p:nvCxnSpPr>
          <p:spPr>
            <a:xfrm>
              <a:off x="5707890" y="3981472"/>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61" name="Title 1">
            <a:extLst>
              <a:ext uri="{FF2B5EF4-FFF2-40B4-BE49-F238E27FC236}">
                <a16:creationId xmlns:a16="http://schemas.microsoft.com/office/drawing/2014/main" id="{1062C201-6C03-610D-3C72-BB4BB86A4AF1}"/>
              </a:ext>
            </a:extLst>
          </p:cNvPr>
          <p:cNvSpPr>
            <a:spLocks noGrp="1"/>
          </p:cNvSpPr>
          <p:nvPr>
            <p:ph type="title"/>
          </p:nvPr>
        </p:nvSpPr>
        <p:spPr>
          <a:xfrm>
            <a:off x="540000" y="292457"/>
            <a:ext cx="3269775" cy="597842"/>
          </a:xfrm>
        </p:spPr>
        <p:txBody>
          <a:bodyPr vert="horz"/>
          <a:lstStyle/>
          <a:p>
            <a:r>
              <a:rPr lang="en-AU"/>
              <a:t>Better Practice Permission Journey |</a:t>
            </a:r>
            <a:r>
              <a:rPr lang="en-AU" b="1"/>
              <a:t> Decide </a:t>
            </a:r>
          </a:p>
        </p:txBody>
      </p:sp>
      <p:grpSp>
        <p:nvGrpSpPr>
          <p:cNvPr id="165" name="Group 164">
            <a:extLst>
              <a:ext uri="{FF2B5EF4-FFF2-40B4-BE49-F238E27FC236}">
                <a16:creationId xmlns:a16="http://schemas.microsoft.com/office/drawing/2014/main" id="{0DFFEA4E-899D-C186-1DC0-563CD0D4F76A}"/>
              </a:ext>
            </a:extLst>
          </p:cNvPr>
          <p:cNvGrpSpPr/>
          <p:nvPr/>
        </p:nvGrpSpPr>
        <p:grpSpPr>
          <a:xfrm>
            <a:off x="1057482" y="1400529"/>
            <a:ext cx="216000" cy="216000"/>
            <a:chOff x="153036" y="3254736"/>
            <a:chExt cx="216000" cy="216000"/>
          </a:xfrm>
        </p:grpSpPr>
        <p:sp>
          <p:nvSpPr>
            <p:cNvPr id="163" name="Freeform 23">
              <a:extLst>
                <a:ext uri="{FF2B5EF4-FFF2-40B4-BE49-F238E27FC236}">
                  <a16:creationId xmlns:a16="http://schemas.microsoft.com/office/drawing/2014/main" id="{8F9B30E2-A276-AC7D-F032-D512845E296C}"/>
                </a:ext>
              </a:extLst>
            </p:cNvPr>
            <p:cNvSpPr>
              <a:spLocks noChangeAspect="1" noEditPoints="1"/>
            </p:cNvSpPr>
            <p:nvPr/>
          </p:nvSpPr>
          <p:spPr bwMode="auto">
            <a:xfrm>
              <a:off x="202933" y="3302088"/>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rgbClr val="00264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ndParaRPr>
            </a:p>
          </p:txBody>
        </p:sp>
        <p:sp>
          <p:nvSpPr>
            <p:cNvPr id="164" name="Oval 163">
              <a:extLst>
                <a:ext uri="{FF2B5EF4-FFF2-40B4-BE49-F238E27FC236}">
                  <a16:creationId xmlns:a16="http://schemas.microsoft.com/office/drawing/2014/main" id="{BBC493CF-7B14-9C46-1518-D72CE0AF475B}"/>
                </a:ext>
              </a:extLst>
            </p:cNvPr>
            <p:cNvSpPr>
              <a:spLocks/>
            </p:cNvSpPr>
            <p:nvPr/>
          </p:nvSpPr>
          <p:spPr>
            <a:xfrm>
              <a:off x="153036" y="3254736"/>
              <a:ext cx="216000" cy="216000"/>
            </a:xfrm>
            <a:prstGeom prst="ellipse">
              <a:avLst/>
            </a:prstGeom>
            <a:noFill/>
            <a:ln w="9525" cap="flat" cmpd="sng" algn="ctr">
              <a:solidFill>
                <a:srgbClr val="0026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grpSp>
      <p:sp>
        <p:nvSpPr>
          <p:cNvPr id="107" name="Half Frame 106">
            <a:extLst>
              <a:ext uri="{FF2B5EF4-FFF2-40B4-BE49-F238E27FC236}">
                <a16:creationId xmlns:a16="http://schemas.microsoft.com/office/drawing/2014/main" id="{7A8DB04A-49F4-2340-6F13-C9F579A8D10D}"/>
              </a:ext>
            </a:extLst>
          </p:cNvPr>
          <p:cNvSpPr/>
          <p:nvPr/>
        </p:nvSpPr>
        <p:spPr>
          <a:xfrm>
            <a:off x="4551269" y="1963027"/>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05" name="object 112">
            <a:extLst>
              <a:ext uri="{FF2B5EF4-FFF2-40B4-BE49-F238E27FC236}">
                <a16:creationId xmlns:a16="http://schemas.microsoft.com/office/drawing/2014/main" id="{77017457-7DD1-F943-4A41-60519153BDA3}"/>
              </a:ext>
            </a:extLst>
          </p:cNvPr>
          <p:cNvSpPr txBox="1"/>
          <p:nvPr/>
        </p:nvSpPr>
        <p:spPr>
          <a:xfrm>
            <a:off x="4609359" y="2016774"/>
            <a:ext cx="4758382" cy="897643"/>
          </a:xfrm>
          <a:prstGeom prst="rect">
            <a:avLst/>
          </a:prstGeom>
          <a:solidFill>
            <a:schemeClr val="bg1"/>
          </a:solidFill>
          <a:ln w="15875">
            <a:solidFill>
              <a:schemeClr val="accent2"/>
            </a:solidFill>
          </a:ln>
        </p:spPr>
        <p:txBody>
          <a:bodyPr vert="horz" wrap="square" lIns="36000" tIns="36000" rIns="36000" bIns="36000" rtlCol="0" anchor="ctr">
            <a:noAutofit/>
          </a:bodyPr>
          <a:lstStyle/>
          <a:p>
            <a:r>
              <a:rPr lang="en-AU" sz="900" b="1">
                <a:latin typeface="+mj-lt"/>
                <a:cs typeface="Times New Roman"/>
              </a:rPr>
              <a:t>DECIDE</a:t>
            </a:r>
            <a:r>
              <a:rPr lang="en-AU" sz="900">
                <a:latin typeface="+mj-lt"/>
                <a:cs typeface="Times New Roman"/>
              </a:rPr>
              <a:t>: Better practice decisions provide a fair and justifiable outcome in streamlined and transparent way. Simple decisions may be automated or made by the assessing officer. More complex decisions may require delegation. Decisions are fair, justified and recorded, accounting for conditions or limitations imposed, and documentation and explaining the basis for decisions - especially where these are not favourable to the applicant. </a:t>
            </a:r>
          </a:p>
        </p:txBody>
      </p:sp>
      <p:grpSp>
        <p:nvGrpSpPr>
          <p:cNvPr id="127" name="Group 126">
            <a:extLst>
              <a:ext uri="{FF2B5EF4-FFF2-40B4-BE49-F238E27FC236}">
                <a16:creationId xmlns:a16="http://schemas.microsoft.com/office/drawing/2014/main" id="{83403C7C-F304-AF63-1F48-B614B242B92A}"/>
              </a:ext>
            </a:extLst>
          </p:cNvPr>
          <p:cNvGrpSpPr/>
          <p:nvPr/>
        </p:nvGrpSpPr>
        <p:grpSpPr>
          <a:xfrm>
            <a:off x="8716488" y="5668486"/>
            <a:ext cx="1193470" cy="1193469"/>
            <a:chOff x="10069009" y="2893384"/>
            <a:chExt cx="1704975" cy="1704975"/>
          </a:xfrm>
        </p:grpSpPr>
        <p:sp>
          <p:nvSpPr>
            <p:cNvPr id="128" name="Freeform: Shape 127">
              <a:extLst>
                <a:ext uri="{FF2B5EF4-FFF2-40B4-BE49-F238E27FC236}">
                  <a16:creationId xmlns:a16="http://schemas.microsoft.com/office/drawing/2014/main" id="{A9901B2D-4817-E82B-FF2E-4F3AA0B2416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29" name="Freeform: Shape 128">
              <a:extLst>
                <a:ext uri="{FF2B5EF4-FFF2-40B4-BE49-F238E27FC236}">
                  <a16:creationId xmlns:a16="http://schemas.microsoft.com/office/drawing/2014/main" id="{20C9478B-FE70-81AD-64E3-8F8190C98BF1}"/>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30" name="Freeform: Shape 129">
              <a:extLst>
                <a:ext uri="{FF2B5EF4-FFF2-40B4-BE49-F238E27FC236}">
                  <a16:creationId xmlns:a16="http://schemas.microsoft.com/office/drawing/2014/main" id="{BE06226D-E943-547A-9621-077E626466B6}"/>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32" name="TextBox 131">
            <a:extLst>
              <a:ext uri="{FF2B5EF4-FFF2-40B4-BE49-F238E27FC236}">
                <a16:creationId xmlns:a16="http://schemas.microsoft.com/office/drawing/2014/main" id="{8331E347-9BD4-C82A-F645-F2F00EBA742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15</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90" name="Rectangle 89">
            <a:extLst>
              <a:ext uri="{FF2B5EF4-FFF2-40B4-BE49-F238E27FC236}">
                <a16:creationId xmlns:a16="http://schemas.microsoft.com/office/drawing/2014/main" id="{E7026AF0-D41C-FA5B-C8C0-00C9CFBC5279}"/>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101" name="Rectangle 100">
            <a:extLst>
              <a:ext uri="{FF2B5EF4-FFF2-40B4-BE49-F238E27FC236}">
                <a16:creationId xmlns:a16="http://schemas.microsoft.com/office/drawing/2014/main" id="{49341988-F768-969A-488C-7BFFC660AE15}"/>
              </a:ext>
            </a:extLst>
          </p:cNvPr>
          <p:cNvSpPr/>
          <p:nvPr/>
        </p:nvSpPr>
        <p:spPr>
          <a:xfrm>
            <a:off x="546642" y="1941011"/>
            <a:ext cx="242421" cy="44501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sp>
        <p:nvSpPr>
          <p:cNvPr id="2" name="Rectangle 1">
            <a:extLst>
              <a:ext uri="{FF2B5EF4-FFF2-40B4-BE49-F238E27FC236}">
                <a16:creationId xmlns:a16="http://schemas.microsoft.com/office/drawing/2014/main" id="{8CC855F6-1CA9-64F4-4DE0-6F5DEF8A2945}"/>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1895412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D4C0065-21E0-B107-709C-F9AC973EA831}"/>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2" name="Rectangle 81">
            <a:extLst>
              <a:ext uri="{FF2B5EF4-FFF2-40B4-BE49-F238E27FC236}">
                <a16:creationId xmlns:a16="http://schemas.microsoft.com/office/drawing/2014/main" id="{A7EBDD8F-EAD1-0FA3-53AF-E3B2B61D4BD0}"/>
              </a:ext>
            </a:extLst>
          </p:cNvPr>
          <p:cNvSpPr/>
          <p:nvPr/>
        </p:nvSpPr>
        <p:spPr>
          <a:xfrm>
            <a:off x="807167" y="1941010"/>
            <a:ext cx="8672393" cy="4451352"/>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3" name="Object 2" hidden="1">
            <a:extLst>
              <a:ext uri="{FF2B5EF4-FFF2-40B4-BE49-F238E27FC236}">
                <a16:creationId xmlns:a16="http://schemas.microsoft.com/office/drawing/2014/main" id="{392EA10D-9F38-C6CE-7806-41A122A73F33}"/>
              </a:ext>
            </a:extLst>
          </p:cNvPr>
          <p:cNvGraphicFramePr>
            <a:graphicFrameLocks noChangeAspect="1"/>
          </p:cNvGraphicFramePr>
          <p:nvPr>
            <p:custDataLst>
              <p:tags r:id="rId1"/>
            </p:custDataLst>
            <p:extLst>
              <p:ext uri="{D42A27DB-BD31-4B8C-83A1-F6EECF244321}">
                <p14:modId xmlns:p14="http://schemas.microsoft.com/office/powerpoint/2010/main" val="36828765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3" name="Object 2" hidden="1">
                        <a:extLst>
                          <a:ext uri="{FF2B5EF4-FFF2-40B4-BE49-F238E27FC236}">
                            <a16:creationId xmlns:a16="http://schemas.microsoft.com/office/drawing/2014/main" id="{392EA10D-9F38-C6CE-7806-41A122A73F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4" name="Isosceles Triangle 183">
            <a:extLst>
              <a:ext uri="{FF2B5EF4-FFF2-40B4-BE49-F238E27FC236}">
                <a16:creationId xmlns:a16="http://schemas.microsoft.com/office/drawing/2014/main" id="{8D25EA30-E223-256A-8C25-BE75E0101C6E}"/>
              </a:ext>
            </a:extLst>
          </p:cNvPr>
          <p:cNvSpPr/>
          <p:nvPr/>
        </p:nvSpPr>
        <p:spPr>
          <a:xfrm rot="5400000">
            <a:off x="5994197" y="1429917"/>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4" name="Rectangle 193">
            <a:extLst>
              <a:ext uri="{FF2B5EF4-FFF2-40B4-BE49-F238E27FC236}">
                <a16:creationId xmlns:a16="http://schemas.microsoft.com/office/drawing/2014/main" id="{9AD383E6-EDD9-945F-27D2-8C400050C3BE}"/>
              </a:ext>
            </a:extLst>
          </p:cNvPr>
          <p:cNvSpPr/>
          <p:nvPr/>
        </p:nvSpPr>
        <p:spPr>
          <a:xfrm>
            <a:off x="6216339" y="1308575"/>
            <a:ext cx="3128895" cy="430144"/>
          </a:xfrm>
          <a:prstGeom prst="rect">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cxnSp>
        <p:nvCxnSpPr>
          <p:cNvPr id="195" name="Straight Connector 194">
            <a:extLst>
              <a:ext uri="{FF2B5EF4-FFF2-40B4-BE49-F238E27FC236}">
                <a16:creationId xmlns:a16="http://schemas.microsoft.com/office/drawing/2014/main" id="{0D31B21D-1931-8041-C7B6-FFD2928A1427}"/>
              </a:ext>
            </a:extLst>
          </p:cNvPr>
          <p:cNvCxnSpPr>
            <a:cxnSpLocks/>
            <a:stCxn id="67" idx="3"/>
            <a:endCxn id="194" idx="3"/>
          </p:cNvCxnSpPr>
          <p:nvPr/>
        </p:nvCxnSpPr>
        <p:spPr>
          <a:xfrm>
            <a:off x="7139110" y="1523647"/>
            <a:ext cx="220612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3D1B48-A23B-06EB-D6FB-833F7D5025B0}"/>
              </a:ext>
            </a:extLst>
          </p:cNvPr>
          <p:cNvGrpSpPr/>
          <p:nvPr/>
        </p:nvGrpSpPr>
        <p:grpSpPr>
          <a:xfrm>
            <a:off x="3713842" y="549571"/>
            <a:ext cx="5645516" cy="261833"/>
            <a:chOff x="925392" y="-114258"/>
            <a:chExt cx="8426850" cy="390829"/>
          </a:xfrm>
        </p:grpSpPr>
        <p:sp>
          <p:nvSpPr>
            <p:cNvPr id="6" name="Arrow: Pentagon 5">
              <a:extLst>
                <a:ext uri="{FF2B5EF4-FFF2-40B4-BE49-F238E27FC236}">
                  <a16:creationId xmlns:a16="http://schemas.microsoft.com/office/drawing/2014/main" id="{68E93F03-D1F4-36B8-5832-7B640AEFAC1E}"/>
                </a:ext>
              </a:extLst>
            </p:cNvPr>
            <p:cNvSpPr/>
            <p:nvPr/>
          </p:nvSpPr>
          <p:spPr>
            <a:xfrm>
              <a:off x="8418798" y="-106658"/>
              <a:ext cx="933444" cy="360000"/>
            </a:xfrm>
            <a:prstGeom prst="homePlate">
              <a:avLst>
                <a:gd name="adj" fmla="val 0"/>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bg1"/>
                  </a:solidFill>
                  <a:latin typeface="+mj-lt"/>
                </a:rPr>
                <a:t>NOTIFY </a:t>
              </a:r>
              <a:br>
                <a:rPr lang="en-AU" sz="700">
                  <a:solidFill>
                    <a:schemeClr val="bg1"/>
                  </a:solidFill>
                  <a:latin typeface="+mj-lt"/>
                </a:rPr>
              </a:br>
              <a:r>
                <a:rPr lang="en-AU" sz="700">
                  <a:solidFill>
                    <a:schemeClr val="bg1"/>
                  </a:solidFill>
                  <a:latin typeface="+mj-lt"/>
                </a:rPr>
                <a:t>&amp; ISSUE</a:t>
              </a:r>
            </a:p>
          </p:txBody>
        </p:sp>
        <p:sp>
          <p:nvSpPr>
            <p:cNvPr id="7" name="Isosceles Triangle 6">
              <a:extLst>
                <a:ext uri="{FF2B5EF4-FFF2-40B4-BE49-F238E27FC236}">
                  <a16:creationId xmlns:a16="http://schemas.microsoft.com/office/drawing/2014/main" id="{43218EFC-3DEF-E049-9BD6-BC2EF5239458}"/>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 name="Arrow: Pentagon 7">
              <a:extLst>
                <a:ext uri="{FF2B5EF4-FFF2-40B4-BE49-F238E27FC236}">
                  <a16:creationId xmlns:a16="http://schemas.microsoft.com/office/drawing/2014/main" id="{D9C711BD-929B-B5E1-9EA5-497B8E71ED5F}"/>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9" name="Oval 8">
              <a:extLst>
                <a:ext uri="{FF2B5EF4-FFF2-40B4-BE49-F238E27FC236}">
                  <a16:creationId xmlns:a16="http://schemas.microsoft.com/office/drawing/2014/main" id="{5F3756C9-6BD2-2110-B0C1-9B928173AE40}"/>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0" name="Oval 9">
              <a:extLst>
                <a:ext uri="{FF2B5EF4-FFF2-40B4-BE49-F238E27FC236}">
                  <a16:creationId xmlns:a16="http://schemas.microsoft.com/office/drawing/2014/main" id="{51D1EDA6-E7D5-2DF0-3722-2B594C75DB18}"/>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1" name="Isosceles Triangle 10">
              <a:extLst>
                <a:ext uri="{FF2B5EF4-FFF2-40B4-BE49-F238E27FC236}">
                  <a16:creationId xmlns:a16="http://schemas.microsoft.com/office/drawing/2014/main" id="{580B27D4-D29F-59AA-9E29-F9677FC07199}"/>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 name="Isosceles Triangle 11">
              <a:extLst>
                <a:ext uri="{FF2B5EF4-FFF2-40B4-BE49-F238E27FC236}">
                  <a16:creationId xmlns:a16="http://schemas.microsoft.com/office/drawing/2014/main" id="{846F9F9E-C604-8EF4-6CF1-0B6D6A3AAA32}"/>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 name="Arrow: Pentagon 12">
              <a:extLst>
                <a:ext uri="{FF2B5EF4-FFF2-40B4-BE49-F238E27FC236}">
                  <a16:creationId xmlns:a16="http://schemas.microsoft.com/office/drawing/2014/main" id="{B8B2B216-BACC-7186-C1D6-3426FA2FB4E9}"/>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14" name="Isosceles Triangle 13">
              <a:extLst>
                <a:ext uri="{FF2B5EF4-FFF2-40B4-BE49-F238E27FC236}">
                  <a16:creationId xmlns:a16="http://schemas.microsoft.com/office/drawing/2014/main" id="{9761D440-9103-5A0B-AF6A-AD129910AEF5}"/>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5" name="Isosceles Triangle 14">
              <a:extLst>
                <a:ext uri="{FF2B5EF4-FFF2-40B4-BE49-F238E27FC236}">
                  <a16:creationId xmlns:a16="http://schemas.microsoft.com/office/drawing/2014/main" id="{07D490BE-E3E1-B126-0D12-08104B72FECF}"/>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 name="Arrow: Pentagon 15">
              <a:extLst>
                <a:ext uri="{FF2B5EF4-FFF2-40B4-BE49-F238E27FC236}">
                  <a16:creationId xmlns:a16="http://schemas.microsoft.com/office/drawing/2014/main" id="{B0823A77-0E18-A29D-6731-71F0E548CE75}"/>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 name="Isosceles Triangle 16">
              <a:extLst>
                <a:ext uri="{FF2B5EF4-FFF2-40B4-BE49-F238E27FC236}">
                  <a16:creationId xmlns:a16="http://schemas.microsoft.com/office/drawing/2014/main" id="{013BCB0B-6BA0-772B-D8B6-D007316B9913}"/>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 name="Isosceles Triangle 17">
              <a:extLst>
                <a:ext uri="{FF2B5EF4-FFF2-40B4-BE49-F238E27FC236}">
                  <a16:creationId xmlns:a16="http://schemas.microsoft.com/office/drawing/2014/main" id="{27906AF3-C382-3B6C-664E-91D03E8AB1A5}"/>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9" name="Arrow: Pentagon 18">
              <a:extLst>
                <a:ext uri="{FF2B5EF4-FFF2-40B4-BE49-F238E27FC236}">
                  <a16:creationId xmlns:a16="http://schemas.microsoft.com/office/drawing/2014/main" id="{3EDC5456-BABC-C58A-63D4-7599FB6F9733}"/>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20" name="Isosceles Triangle 19">
              <a:extLst>
                <a:ext uri="{FF2B5EF4-FFF2-40B4-BE49-F238E27FC236}">
                  <a16:creationId xmlns:a16="http://schemas.microsoft.com/office/drawing/2014/main" id="{B84276FD-8122-8F21-1B0C-E7DC2D5A4F4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 name="Isosceles Triangle 20">
              <a:extLst>
                <a:ext uri="{FF2B5EF4-FFF2-40B4-BE49-F238E27FC236}">
                  <a16:creationId xmlns:a16="http://schemas.microsoft.com/office/drawing/2014/main" id="{77AD14E5-C231-B456-5DA7-4595DB24D8C0}"/>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 name="Arrow: Pentagon 21">
              <a:extLst>
                <a:ext uri="{FF2B5EF4-FFF2-40B4-BE49-F238E27FC236}">
                  <a16:creationId xmlns:a16="http://schemas.microsoft.com/office/drawing/2014/main" id="{420E6482-B704-AEFC-2AC8-F56223041B52}"/>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23" name="Isosceles Triangle 22">
              <a:extLst>
                <a:ext uri="{FF2B5EF4-FFF2-40B4-BE49-F238E27FC236}">
                  <a16:creationId xmlns:a16="http://schemas.microsoft.com/office/drawing/2014/main" id="{0EDEFCDE-8766-4BC3-C5D8-5DE0D7B0366A}"/>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4" name="Group 23">
              <a:extLst>
                <a:ext uri="{FF2B5EF4-FFF2-40B4-BE49-F238E27FC236}">
                  <a16:creationId xmlns:a16="http://schemas.microsoft.com/office/drawing/2014/main" id="{549F9C1C-B6F8-03AE-B914-ECF0DD69A5A4}"/>
                </a:ext>
              </a:extLst>
            </p:cNvPr>
            <p:cNvGrpSpPr/>
            <p:nvPr/>
          </p:nvGrpSpPr>
          <p:grpSpPr>
            <a:xfrm>
              <a:off x="2390627" y="-114258"/>
              <a:ext cx="390829" cy="390829"/>
              <a:chOff x="722538" y="2874633"/>
              <a:chExt cx="360000" cy="360000"/>
            </a:xfrm>
          </p:grpSpPr>
          <p:sp>
            <p:nvSpPr>
              <p:cNvPr id="63" name="Oval 62">
                <a:extLst>
                  <a:ext uri="{FF2B5EF4-FFF2-40B4-BE49-F238E27FC236}">
                    <a16:creationId xmlns:a16="http://schemas.microsoft.com/office/drawing/2014/main" id="{CFB85C55-27B5-8FDF-2AC1-69887891702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4" name="Oval 63">
                <a:extLst>
                  <a:ext uri="{FF2B5EF4-FFF2-40B4-BE49-F238E27FC236}">
                    <a16:creationId xmlns:a16="http://schemas.microsoft.com/office/drawing/2014/main" id="{35B0F858-A94B-519A-D230-E252E0CF8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25" name="Oval 24">
              <a:extLst>
                <a:ext uri="{FF2B5EF4-FFF2-40B4-BE49-F238E27FC236}">
                  <a16:creationId xmlns:a16="http://schemas.microsoft.com/office/drawing/2014/main" id="{E3A98D80-B222-A510-0C29-F817E5906461}"/>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6" name="Oval 25">
              <a:extLst>
                <a:ext uri="{FF2B5EF4-FFF2-40B4-BE49-F238E27FC236}">
                  <a16:creationId xmlns:a16="http://schemas.microsoft.com/office/drawing/2014/main" id="{C2B7863E-22C6-914B-41E3-DF7DA91811CC}"/>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7" name="Oval 26">
              <a:extLst>
                <a:ext uri="{FF2B5EF4-FFF2-40B4-BE49-F238E27FC236}">
                  <a16:creationId xmlns:a16="http://schemas.microsoft.com/office/drawing/2014/main" id="{AFD03A90-34D7-4DC0-6166-C0D549D887D6}"/>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8" name="Oval 27">
              <a:extLst>
                <a:ext uri="{FF2B5EF4-FFF2-40B4-BE49-F238E27FC236}">
                  <a16:creationId xmlns:a16="http://schemas.microsoft.com/office/drawing/2014/main" id="{C2BB5331-D1ED-C263-F072-17365146ED6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9" name="Group 28">
              <a:extLst>
                <a:ext uri="{FF2B5EF4-FFF2-40B4-BE49-F238E27FC236}">
                  <a16:creationId xmlns:a16="http://schemas.microsoft.com/office/drawing/2014/main" id="{E0225F88-98E8-1F34-B5BB-BADD3F8A7D20}"/>
                </a:ext>
              </a:extLst>
            </p:cNvPr>
            <p:cNvGrpSpPr/>
            <p:nvPr/>
          </p:nvGrpSpPr>
          <p:grpSpPr>
            <a:xfrm>
              <a:off x="6761224" y="-114258"/>
              <a:ext cx="390829" cy="390829"/>
              <a:chOff x="722538" y="2874633"/>
              <a:chExt cx="360000" cy="360000"/>
            </a:xfrm>
          </p:grpSpPr>
          <p:sp>
            <p:nvSpPr>
              <p:cNvPr id="61" name="Oval 60">
                <a:extLst>
                  <a:ext uri="{FF2B5EF4-FFF2-40B4-BE49-F238E27FC236}">
                    <a16:creationId xmlns:a16="http://schemas.microsoft.com/office/drawing/2014/main" id="{9A7372FC-3121-729C-7B03-59CE2143332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2" name="Oval 61">
                <a:extLst>
                  <a:ext uri="{FF2B5EF4-FFF2-40B4-BE49-F238E27FC236}">
                    <a16:creationId xmlns:a16="http://schemas.microsoft.com/office/drawing/2014/main" id="{906591DB-31DC-D992-EDFD-F73FFFE518D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0" name="Group 29">
              <a:extLst>
                <a:ext uri="{FF2B5EF4-FFF2-40B4-BE49-F238E27FC236}">
                  <a16:creationId xmlns:a16="http://schemas.microsoft.com/office/drawing/2014/main" id="{20BEA039-282C-F6D4-D497-EB3C8C4B0722}"/>
                </a:ext>
              </a:extLst>
            </p:cNvPr>
            <p:cNvGrpSpPr/>
            <p:nvPr/>
          </p:nvGrpSpPr>
          <p:grpSpPr>
            <a:xfrm>
              <a:off x="8222725" y="-114258"/>
              <a:ext cx="390829" cy="390829"/>
              <a:chOff x="722538" y="2874633"/>
              <a:chExt cx="360000" cy="360000"/>
            </a:xfrm>
          </p:grpSpPr>
          <p:sp>
            <p:nvSpPr>
              <p:cNvPr id="59" name="Oval 58">
                <a:extLst>
                  <a:ext uri="{FF2B5EF4-FFF2-40B4-BE49-F238E27FC236}">
                    <a16:creationId xmlns:a16="http://schemas.microsoft.com/office/drawing/2014/main" id="{98E04EB0-464A-E385-4C50-C8B5589C21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0" name="Oval 59">
                <a:extLst>
                  <a:ext uri="{FF2B5EF4-FFF2-40B4-BE49-F238E27FC236}">
                    <a16:creationId xmlns:a16="http://schemas.microsoft.com/office/drawing/2014/main" id="{44C45959-A500-6711-0927-F2ED3A68B5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1" name="Group 5">
              <a:extLst>
                <a:ext uri="{FF2B5EF4-FFF2-40B4-BE49-F238E27FC236}">
                  <a16:creationId xmlns:a16="http://schemas.microsoft.com/office/drawing/2014/main" id="{6510A127-33DD-2AF8-ED4A-75B8E6D181E6}"/>
                </a:ext>
              </a:extLst>
            </p:cNvPr>
            <p:cNvGrpSpPr>
              <a:grpSpLocks noChangeAspect="1"/>
            </p:cNvGrpSpPr>
            <p:nvPr/>
          </p:nvGrpSpPr>
          <p:grpSpPr bwMode="auto">
            <a:xfrm>
              <a:off x="1012667" y="-30941"/>
              <a:ext cx="217278" cy="216000"/>
              <a:chOff x="3163" y="2182"/>
              <a:chExt cx="340" cy="338"/>
            </a:xfrm>
            <a:solidFill>
              <a:schemeClr val="tx2"/>
            </a:solidFill>
          </p:grpSpPr>
          <p:sp>
            <p:nvSpPr>
              <p:cNvPr id="56" name="Freeform 6">
                <a:extLst>
                  <a:ext uri="{FF2B5EF4-FFF2-40B4-BE49-F238E27FC236}">
                    <a16:creationId xmlns:a16="http://schemas.microsoft.com/office/drawing/2014/main" id="{DC001EDA-F266-5BBE-18FA-05E05A4EED6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7" name="Freeform 7">
                <a:extLst>
                  <a:ext uri="{FF2B5EF4-FFF2-40B4-BE49-F238E27FC236}">
                    <a16:creationId xmlns:a16="http://schemas.microsoft.com/office/drawing/2014/main" id="{46B3EF2F-8A44-278C-9247-2CABC2F6839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8" name="Freeform 8">
                <a:extLst>
                  <a:ext uri="{FF2B5EF4-FFF2-40B4-BE49-F238E27FC236}">
                    <a16:creationId xmlns:a16="http://schemas.microsoft.com/office/drawing/2014/main" id="{1C74DA85-5956-ADD4-C3D0-B184CD5045A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2" name="Group 31">
              <a:extLst>
                <a:ext uri="{FF2B5EF4-FFF2-40B4-BE49-F238E27FC236}">
                  <a16:creationId xmlns:a16="http://schemas.microsoft.com/office/drawing/2014/main" id="{361A719B-46E6-E5D2-CF4D-D88327E8B6AB}"/>
                </a:ext>
              </a:extLst>
            </p:cNvPr>
            <p:cNvGrpSpPr/>
            <p:nvPr/>
          </p:nvGrpSpPr>
          <p:grpSpPr>
            <a:xfrm>
              <a:off x="2487841" y="-10106"/>
              <a:ext cx="190293" cy="179349"/>
              <a:chOff x="2297686" y="3724331"/>
              <a:chExt cx="190293" cy="179349"/>
            </a:xfrm>
            <a:solidFill>
              <a:schemeClr val="tx2"/>
            </a:solidFill>
          </p:grpSpPr>
          <p:sp>
            <p:nvSpPr>
              <p:cNvPr id="49" name="Freeform 6">
                <a:extLst>
                  <a:ext uri="{FF2B5EF4-FFF2-40B4-BE49-F238E27FC236}">
                    <a16:creationId xmlns:a16="http://schemas.microsoft.com/office/drawing/2014/main" id="{6B25EE06-501B-17D6-5215-C8231FCB885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0" name="Freeform 7">
                <a:extLst>
                  <a:ext uri="{FF2B5EF4-FFF2-40B4-BE49-F238E27FC236}">
                    <a16:creationId xmlns:a16="http://schemas.microsoft.com/office/drawing/2014/main" id="{170C5AEC-30EA-B02F-85FB-C331379704A1}"/>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1" name="Freeform 8">
                <a:extLst>
                  <a:ext uri="{FF2B5EF4-FFF2-40B4-BE49-F238E27FC236}">
                    <a16:creationId xmlns:a16="http://schemas.microsoft.com/office/drawing/2014/main" id="{EF36F276-4476-E841-F553-B6A083990549}"/>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2" name="Freeform 9">
                <a:extLst>
                  <a:ext uri="{FF2B5EF4-FFF2-40B4-BE49-F238E27FC236}">
                    <a16:creationId xmlns:a16="http://schemas.microsoft.com/office/drawing/2014/main" id="{12DFE824-6CB7-A148-1508-953E297ED09E}"/>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3" name="Freeform 10">
                <a:extLst>
                  <a:ext uri="{FF2B5EF4-FFF2-40B4-BE49-F238E27FC236}">
                    <a16:creationId xmlns:a16="http://schemas.microsoft.com/office/drawing/2014/main" id="{58B66EFD-6297-AC8F-C163-F264557AE68A}"/>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4" name="Freeform 11">
                <a:extLst>
                  <a:ext uri="{FF2B5EF4-FFF2-40B4-BE49-F238E27FC236}">
                    <a16:creationId xmlns:a16="http://schemas.microsoft.com/office/drawing/2014/main" id="{DC703819-447C-D66A-203E-271C27EDEAB5}"/>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5" name="Freeform 12">
                <a:extLst>
                  <a:ext uri="{FF2B5EF4-FFF2-40B4-BE49-F238E27FC236}">
                    <a16:creationId xmlns:a16="http://schemas.microsoft.com/office/drawing/2014/main" id="{4F969DF0-B589-531F-606E-94E7E55112D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3" name="Group 32">
              <a:extLst>
                <a:ext uri="{FF2B5EF4-FFF2-40B4-BE49-F238E27FC236}">
                  <a16:creationId xmlns:a16="http://schemas.microsoft.com/office/drawing/2014/main" id="{050DD159-98E5-3269-9911-FADC49C100F0}"/>
                </a:ext>
              </a:extLst>
            </p:cNvPr>
            <p:cNvGrpSpPr>
              <a:grpSpLocks noChangeAspect="1"/>
            </p:cNvGrpSpPr>
            <p:nvPr/>
          </p:nvGrpSpPr>
          <p:grpSpPr>
            <a:xfrm>
              <a:off x="3924973" y="-38452"/>
              <a:ext cx="210796" cy="210796"/>
              <a:chOff x="6107113" y="1108074"/>
              <a:chExt cx="542925" cy="542924"/>
            </a:xfrm>
            <a:solidFill>
              <a:schemeClr val="tx2"/>
            </a:solidFill>
          </p:grpSpPr>
          <p:sp>
            <p:nvSpPr>
              <p:cNvPr id="47" name="Freeform 129">
                <a:extLst>
                  <a:ext uri="{FF2B5EF4-FFF2-40B4-BE49-F238E27FC236}">
                    <a16:creationId xmlns:a16="http://schemas.microsoft.com/office/drawing/2014/main" id="{26AC5EB0-DCA5-778E-992E-8CBF35125F10}"/>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8" name="Freeform 130">
                <a:extLst>
                  <a:ext uri="{FF2B5EF4-FFF2-40B4-BE49-F238E27FC236}">
                    <a16:creationId xmlns:a16="http://schemas.microsoft.com/office/drawing/2014/main" id="{8FD41F6A-FEA7-236E-2DC0-D7BB27D3531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4" name="Group 33">
              <a:extLst>
                <a:ext uri="{FF2B5EF4-FFF2-40B4-BE49-F238E27FC236}">
                  <a16:creationId xmlns:a16="http://schemas.microsoft.com/office/drawing/2014/main" id="{9EA9D7F7-2D4B-78B8-BDA0-C0AA8F352C91}"/>
                </a:ext>
              </a:extLst>
            </p:cNvPr>
            <p:cNvGrpSpPr>
              <a:grpSpLocks noChangeAspect="1"/>
            </p:cNvGrpSpPr>
            <p:nvPr/>
          </p:nvGrpSpPr>
          <p:grpSpPr>
            <a:xfrm>
              <a:off x="5422214" y="-25633"/>
              <a:ext cx="162076" cy="200370"/>
              <a:chOff x="5126038" y="3305175"/>
              <a:chExt cx="436562" cy="539750"/>
            </a:xfrm>
            <a:solidFill>
              <a:schemeClr val="tx2"/>
            </a:solidFill>
          </p:grpSpPr>
          <p:sp>
            <p:nvSpPr>
              <p:cNvPr id="40" name="Freeform 34">
                <a:extLst>
                  <a:ext uri="{FF2B5EF4-FFF2-40B4-BE49-F238E27FC236}">
                    <a16:creationId xmlns:a16="http://schemas.microsoft.com/office/drawing/2014/main" id="{6F204F34-4193-0C4B-9ABE-A60C13D92C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1" name="Freeform 35">
                <a:extLst>
                  <a:ext uri="{FF2B5EF4-FFF2-40B4-BE49-F238E27FC236}">
                    <a16:creationId xmlns:a16="http://schemas.microsoft.com/office/drawing/2014/main" id="{936D1549-38E6-570F-AC68-AAD69129E74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2" name="Freeform 36">
                <a:extLst>
                  <a:ext uri="{FF2B5EF4-FFF2-40B4-BE49-F238E27FC236}">
                    <a16:creationId xmlns:a16="http://schemas.microsoft.com/office/drawing/2014/main" id="{D96B6423-E000-53F4-1904-60BBEB3D443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3" name="Freeform 37">
                <a:extLst>
                  <a:ext uri="{FF2B5EF4-FFF2-40B4-BE49-F238E27FC236}">
                    <a16:creationId xmlns:a16="http://schemas.microsoft.com/office/drawing/2014/main" id="{57F28490-2A3C-B80B-28F9-D709AF81CD1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4" name="Freeform 38">
                <a:extLst>
                  <a:ext uri="{FF2B5EF4-FFF2-40B4-BE49-F238E27FC236}">
                    <a16:creationId xmlns:a16="http://schemas.microsoft.com/office/drawing/2014/main" id="{F55DC4A1-1BB5-7C67-5C45-F95A2AAB0346}"/>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5" name="Freeform 39">
                <a:extLst>
                  <a:ext uri="{FF2B5EF4-FFF2-40B4-BE49-F238E27FC236}">
                    <a16:creationId xmlns:a16="http://schemas.microsoft.com/office/drawing/2014/main" id="{31F52795-A7D5-5668-1191-8A1B3BDFC4D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6" name="Freeform 40">
                <a:extLst>
                  <a:ext uri="{FF2B5EF4-FFF2-40B4-BE49-F238E27FC236}">
                    <a16:creationId xmlns:a16="http://schemas.microsoft.com/office/drawing/2014/main" id="{C546FD63-B85B-5C4B-9935-7E12773A2D0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35" name="Freeform 23">
              <a:extLst>
                <a:ext uri="{FF2B5EF4-FFF2-40B4-BE49-F238E27FC236}">
                  <a16:creationId xmlns:a16="http://schemas.microsoft.com/office/drawing/2014/main" id="{F7E95E50-4A59-DFAB-4407-D2BC7044CA49}"/>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36" name="Oval 35">
              <a:extLst>
                <a:ext uri="{FF2B5EF4-FFF2-40B4-BE49-F238E27FC236}">
                  <a16:creationId xmlns:a16="http://schemas.microsoft.com/office/drawing/2014/main" id="{DD66CB2C-752D-8D0C-176D-129646B49F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37" name="Group 36">
              <a:extLst>
                <a:ext uri="{FF2B5EF4-FFF2-40B4-BE49-F238E27FC236}">
                  <a16:creationId xmlns:a16="http://schemas.microsoft.com/office/drawing/2014/main" id="{0E2D1A06-6A70-0ECF-D604-70815777195C}"/>
                </a:ext>
              </a:extLst>
            </p:cNvPr>
            <p:cNvGrpSpPr>
              <a:grpSpLocks noChangeAspect="1"/>
            </p:cNvGrpSpPr>
            <p:nvPr/>
          </p:nvGrpSpPr>
          <p:grpSpPr>
            <a:xfrm>
              <a:off x="8315918" y="-5729"/>
              <a:ext cx="204441" cy="158141"/>
              <a:chOff x="8389938" y="1176338"/>
              <a:chExt cx="539751" cy="417513"/>
            </a:xfrm>
            <a:solidFill>
              <a:schemeClr val="tx2"/>
            </a:solidFill>
          </p:grpSpPr>
          <p:sp>
            <p:nvSpPr>
              <p:cNvPr id="38" name="Freeform 23">
                <a:extLst>
                  <a:ext uri="{FF2B5EF4-FFF2-40B4-BE49-F238E27FC236}">
                    <a16:creationId xmlns:a16="http://schemas.microsoft.com/office/drawing/2014/main" id="{E7C30F3C-9E94-0DCC-8DEA-0A6B8E25AA85}"/>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39" name="Freeform 24">
                <a:extLst>
                  <a:ext uri="{FF2B5EF4-FFF2-40B4-BE49-F238E27FC236}">
                    <a16:creationId xmlns:a16="http://schemas.microsoft.com/office/drawing/2014/main" id="{9D86AE0F-B69E-DD9E-8AF4-9CF8E590417F}"/>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66" name="object 41">
            <a:extLst>
              <a:ext uri="{FF2B5EF4-FFF2-40B4-BE49-F238E27FC236}">
                <a16:creationId xmlns:a16="http://schemas.microsoft.com/office/drawing/2014/main" id="{5F3614E4-3BDD-6873-9951-463B3865E8D9}"/>
              </a:ext>
            </a:extLst>
          </p:cNvPr>
          <p:cNvSpPr txBox="1"/>
          <p:nvPr/>
        </p:nvSpPr>
        <p:spPr>
          <a:xfrm>
            <a:off x="1225589" y="2945796"/>
            <a:ext cx="1040515" cy="1566381"/>
          </a:xfrm>
          <a:prstGeom prst="rect">
            <a:avLst/>
          </a:prstGeom>
          <a:solidFill>
            <a:schemeClr val="bg2"/>
          </a:solidFill>
        </p:spPr>
        <p:txBody>
          <a:bodyPr vert="horz" wrap="square" lIns="36000" tIns="36000" rIns="36000" bIns="36000" rtlCol="0" anchor="t">
            <a:noAutofit/>
          </a:bodyPr>
          <a:lstStyle/>
          <a:p>
            <a:pPr marL="12700" algn="ctr"/>
            <a:endParaRPr sz="1050">
              <a:latin typeface="+mj-lt"/>
              <a:cs typeface="Open Sans"/>
            </a:endParaRPr>
          </a:p>
        </p:txBody>
      </p:sp>
      <p:sp>
        <p:nvSpPr>
          <p:cNvPr id="67" name="Arrow: Pentagon 66">
            <a:extLst>
              <a:ext uri="{FF2B5EF4-FFF2-40B4-BE49-F238E27FC236}">
                <a16:creationId xmlns:a16="http://schemas.microsoft.com/office/drawing/2014/main" id="{3A319F47-7813-F330-882F-794EF4F34705}"/>
              </a:ext>
            </a:extLst>
          </p:cNvPr>
          <p:cNvSpPr/>
          <p:nvPr/>
        </p:nvSpPr>
        <p:spPr>
          <a:xfrm>
            <a:off x="6216339" y="1308575"/>
            <a:ext cx="922771" cy="430144"/>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ISSUE</a:t>
            </a:r>
          </a:p>
        </p:txBody>
      </p:sp>
      <p:sp>
        <p:nvSpPr>
          <p:cNvPr id="68" name="Arrow: Pentagon 67">
            <a:extLst>
              <a:ext uri="{FF2B5EF4-FFF2-40B4-BE49-F238E27FC236}">
                <a16:creationId xmlns:a16="http://schemas.microsoft.com/office/drawing/2014/main" id="{FF89B333-861D-4153-7B91-0A932E40E062}"/>
              </a:ext>
            </a:extLst>
          </p:cNvPr>
          <p:cNvSpPr/>
          <p:nvPr/>
        </p:nvSpPr>
        <p:spPr>
          <a:xfrm>
            <a:off x="1231682" y="1289525"/>
            <a:ext cx="4950496"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sp>
        <p:nvSpPr>
          <p:cNvPr id="76" name="Isosceles Triangle 75">
            <a:extLst>
              <a:ext uri="{FF2B5EF4-FFF2-40B4-BE49-F238E27FC236}">
                <a16:creationId xmlns:a16="http://schemas.microsoft.com/office/drawing/2014/main" id="{0B6FCD94-1FA9-4F1C-0877-511627CCCE7A}"/>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7" name="Arrow: Pentagon 76">
            <a:extLst>
              <a:ext uri="{FF2B5EF4-FFF2-40B4-BE49-F238E27FC236}">
                <a16:creationId xmlns:a16="http://schemas.microsoft.com/office/drawing/2014/main" id="{C507A24A-214D-1B77-E87F-78338CBDAABF}"/>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NOTIFY</a:t>
            </a:r>
          </a:p>
        </p:txBody>
      </p:sp>
      <p:sp>
        <p:nvSpPr>
          <p:cNvPr id="78" name="Oval 77">
            <a:extLst>
              <a:ext uri="{FF2B5EF4-FFF2-40B4-BE49-F238E27FC236}">
                <a16:creationId xmlns:a16="http://schemas.microsoft.com/office/drawing/2014/main" id="{2CCBB119-A2D4-97AE-DD4D-856FE1B0CFD5}"/>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9" name="Oval 78">
            <a:extLst>
              <a:ext uri="{FF2B5EF4-FFF2-40B4-BE49-F238E27FC236}">
                <a16:creationId xmlns:a16="http://schemas.microsoft.com/office/drawing/2014/main" id="{EB8AA3F8-5BAA-E470-D940-471E8E7BA53D}"/>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Isosceles Triangle 79">
            <a:extLst>
              <a:ext uri="{FF2B5EF4-FFF2-40B4-BE49-F238E27FC236}">
                <a16:creationId xmlns:a16="http://schemas.microsoft.com/office/drawing/2014/main" id="{3C9C9D52-7E62-FEAC-6757-2850C0D1E908}"/>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86" name="Straight Connector 85">
            <a:extLst>
              <a:ext uri="{FF2B5EF4-FFF2-40B4-BE49-F238E27FC236}">
                <a16:creationId xmlns:a16="http://schemas.microsoft.com/office/drawing/2014/main" id="{757E4D77-98D0-DA2F-AD54-97CE9FE81089}"/>
              </a:ext>
            </a:extLst>
          </p:cNvPr>
          <p:cNvCxnSpPr>
            <a:cxnSpLocks/>
            <a:stCxn id="77" idx="3"/>
            <a:endCxn id="204" idx="3"/>
          </p:cNvCxnSpPr>
          <p:nvPr/>
        </p:nvCxnSpPr>
        <p:spPr>
          <a:xfrm>
            <a:off x="2501401" y="1504597"/>
            <a:ext cx="3528000" cy="392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 name="object 83">
            <a:extLst>
              <a:ext uri="{FF2B5EF4-FFF2-40B4-BE49-F238E27FC236}">
                <a16:creationId xmlns:a16="http://schemas.microsoft.com/office/drawing/2014/main" id="{3999C74A-21AD-9182-D36A-9126DBD54645}"/>
              </a:ext>
            </a:extLst>
          </p:cNvPr>
          <p:cNvSpPr txBox="1"/>
          <p:nvPr/>
        </p:nvSpPr>
        <p:spPr>
          <a:xfrm>
            <a:off x="1317347" y="3218772"/>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24" name="object 161">
            <a:extLst>
              <a:ext uri="{FF2B5EF4-FFF2-40B4-BE49-F238E27FC236}">
                <a16:creationId xmlns:a16="http://schemas.microsoft.com/office/drawing/2014/main" id="{9686F722-0C27-C073-57B3-46B811E2B0EB}"/>
              </a:ext>
            </a:extLst>
          </p:cNvPr>
          <p:cNvSpPr txBox="1"/>
          <p:nvPr/>
        </p:nvSpPr>
        <p:spPr>
          <a:xfrm>
            <a:off x="1317347" y="3061394"/>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5" name="object 83">
            <a:extLst>
              <a:ext uri="{FF2B5EF4-FFF2-40B4-BE49-F238E27FC236}">
                <a16:creationId xmlns:a16="http://schemas.microsoft.com/office/drawing/2014/main" id="{CBD4AFD5-CF73-6565-D69F-327583629056}"/>
              </a:ext>
            </a:extLst>
          </p:cNvPr>
          <p:cNvSpPr txBox="1"/>
          <p:nvPr/>
        </p:nvSpPr>
        <p:spPr>
          <a:xfrm>
            <a:off x="1323311" y="3969425"/>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of outcome</a:t>
            </a:r>
          </a:p>
        </p:txBody>
      </p:sp>
      <p:sp>
        <p:nvSpPr>
          <p:cNvPr id="126" name="object 161">
            <a:extLst>
              <a:ext uri="{FF2B5EF4-FFF2-40B4-BE49-F238E27FC236}">
                <a16:creationId xmlns:a16="http://schemas.microsoft.com/office/drawing/2014/main" id="{23BFB7A3-159B-967A-DE6D-EB47E07A5ABC}"/>
              </a:ext>
            </a:extLst>
          </p:cNvPr>
          <p:cNvSpPr txBox="1"/>
          <p:nvPr/>
        </p:nvSpPr>
        <p:spPr>
          <a:xfrm>
            <a:off x="1323311" y="3812047"/>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7" name="object 83">
            <a:extLst>
              <a:ext uri="{FF2B5EF4-FFF2-40B4-BE49-F238E27FC236}">
                <a16:creationId xmlns:a16="http://schemas.microsoft.com/office/drawing/2014/main" id="{D0F9D568-153D-0347-A0B3-5023AA3A104F}"/>
              </a:ext>
            </a:extLst>
          </p:cNvPr>
          <p:cNvSpPr txBox="1"/>
          <p:nvPr/>
        </p:nvSpPr>
        <p:spPr>
          <a:xfrm>
            <a:off x="1323311" y="4750926"/>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a:t>
            </a:r>
            <a:br>
              <a:rPr lang="en-AU" sz="900" spc="-10">
                <a:solidFill>
                  <a:srgbClr val="1A1A1A"/>
                </a:solidFill>
                <a:latin typeface="+mj-lt"/>
                <a:cs typeface="Open Sans"/>
              </a:rPr>
            </a:br>
            <a:r>
              <a:rPr lang="en-AU" sz="900" spc="-10">
                <a:solidFill>
                  <a:srgbClr val="1A1A1A"/>
                </a:solidFill>
                <a:latin typeface="+mj-lt"/>
                <a:cs typeface="Open Sans"/>
              </a:rPr>
              <a:t>of outcome</a:t>
            </a:r>
          </a:p>
        </p:txBody>
      </p:sp>
      <p:sp>
        <p:nvSpPr>
          <p:cNvPr id="128" name="object 161">
            <a:extLst>
              <a:ext uri="{FF2B5EF4-FFF2-40B4-BE49-F238E27FC236}">
                <a16:creationId xmlns:a16="http://schemas.microsoft.com/office/drawing/2014/main" id="{95393081-8ACA-1A3C-BCE6-5701EAD40E78}"/>
              </a:ext>
            </a:extLst>
          </p:cNvPr>
          <p:cNvSpPr txBox="1"/>
          <p:nvPr/>
        </p:nvSpPr>
        <p:spPr>
          <a:xfrm>
            <a:off x="1323311" y="4593548"/>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9" name="object 83">
            <a:extLst>
              <a:ext uri="{FF2B5EF4-FFF2-40B4-BE49-F238E27FC236}">
                <a16:creationId xmlns:a16="http://schemas.microsoft.com/office/drawing/2014/main" id="{F7CB7A7E-4DBC-B6CB-B222-A5513EF1E03C}"/>
              </a:ext>
            </a:extLst>
          </p:cNvPr>
          <p:cNvSpPr txBox="1"/>
          <p:nvPr/>
        </p:nvSpPr>
        <p:spPr>
          <a:xfrm>
            <a:off x="2556492" y="5503200"/>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30" name="object 161">
            <a:extLst>
              <a:ext uri="{FF2B5EF4-FFF2-40B4-BE49-F238E27FC236}">
                <a16:creationId xmlns:a16="http://schemas.microsoft.com/office/drawing/2014/main" id="{19E171F8-15DB-515D-24E8-9A1764489358}"/>
              </a:ext>
            </a:extLst>
          </p:cNvPr>
          <p:cNvSpPr txBox="1"/>
          <p:nvPr/>
        </p:nvSpPr>
        <p:spPr>
          <a:xfrm>
            <a:off x="2556492" y="5345822"/>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33" name="object 83">
            <a:extLst>
              <a:ext uri="{FF2B5EF4-FFF2-40B4-BE49-F238E27FC236}">
                <a16:creationId xmlns:a16="http://schemas.microsoft.com/office/drawing/2014/main" id="{BEC8A35A-BA22-9D80-1EE1-FF0732527CE9}"/>
              </a:ext>
            </a:extLst>
          </p:cNvPr>
          <p:cNvSpPr txBox="1"/>
          <p:nvPr/>
        </p:nvSpPr>
        <p:spPr>
          <a:xfrm>
            <a:off x="1335051" y="2179654"/>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Update public register</a:t>
            </a:r>
          </a:p>
        </p:txBody>
      </p:sp>
      <p:sp>
        <p:nvSpPr>
          <p:cNvPr id="134" name="object 161">
            <a:extLst>
              <a:ext uri="{FF2B5EF4-FFF2-40B4-BE49-F238E27FC236}">
                <a16:creationId xmlns:a16="http://schemas.microsoft.com/office/drawing/2014/main" id="{8723C406-9B8C-8D1D-5B7D-CA87D7812554}"/>
              </a:ext>
            </a:extLst>
          </p:cNvPr>
          <p:cNvSpPr txBox="1"/>
          <p:nvPr/>
        </p:nvSpPr>
        <p:spPr>
          <a:xfrm>
            <a:off x="1335051" y="2022276"/>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grpSp>
        <p:nvGrpSpPr>
          <p:cNvPr id="135" name="Group 134">
            <a:extLst>
              <a:ext uri="{FF2B5EF4-FFF2-40B4-BE49-F238E27FC236}">
                <a16:creationId xmlns:a16="http://schemas.microsoft.com/office/drawing/2014/main" id="{0D7E846C-300F-9BB2-0BA9-0E1598645282}"/>
              </a:ext>
            </a:extLst>
          </p:cNvPr>
          <p:cNvGrpSpPr/>
          <p:nvPr/>
        </p:nvGrpSpPr>
        <p:grpSpPr>
          <a:xfrm>
            <a:off x="1" y="3360295"/>
            <a:ext cx="2549158" cy="2215274"/>
            <a:chOff x="5707890" y="3284047"/>
            <a:chExt cx="626963" cy="2215274"/>
          </a:xfrm>
        </p:grpSpPr>
        <p:cxnSp>
          <p:nvCxnSpPr>
            <p:cNvPr id="136" name="Straight Arrow Connector 135">
              <a:extLst>
                <a:ext uri="{FF2B5EF4-FFF2-40B4-BE49-F238E27FC236}">
                  <a16:creationId xmlns:a16="http://schemas.microsoft.com/office/drawing/2014/main" id="{CC27F2CA-1726-EAF0-0CDC-658204026BEA}"/>
                </a:ext>
              </a:extLst>
            </p:cNvPr>
            <p:cNvCxnSpPr>
              <a:cxnSpLocks/>
            </p:cNvCxnSpPr>
            <p:nvPr/>
          </p:nvCxnSpPr>
          <p:spPr>
            <a:xfrm>
              <a:off x="5707890" y="3284047"/>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539FE40-B503-BAE3-672C-B087831F9763}"/>
                </a:ext>
              </a:extLst>
            </p:cNvPr>
            <p:cNvCxnSpPr>
              <a:cxnSpLocks/>
            </p:cNvCxnSpPr>
            <p:nvPr/>
          </p:nvCxnSpPr>
          <p:spPr>
            <a:xfrm>
              <a:off x="5707890" y="5499321"/>
              <a:ext cx="62696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EFE35A1-D00C-5E85-60FD-D7080043119F}"/>
                </a:ext>
              </a:extLst>
            </p:cNvPr>
            <p:cNvCxnSpPr>
              <a:cxnSpLocks/>
            </p:cNvCxnSpPr>
            <p:nvPr/>
          </p:nvCxnSpPr>
          <p:spPr>
            <a:xfrm>
              <a:off x="5707890" y="4803983"/>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77C4D4E-07EF-C310-3665-952CDFC350FB}"/>
                </a:ext>
              </a:extLst>
            </p:cNvPr>
            <p:cNvCxnSpPr>
              <a:cxnSpLocks/>
            </p:cNvCxnSpPr>
            <p:nvPr/>
          </p:nvCxnSpPr>
          <p:spPr>
            <a:xfrm>
              <a:off x="5707890" y="4045080"/>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40" name="Straight Arrow Connector 139">
            <a:extLst>
              <a:ext uri="{FF2B5EF4-FFF2-40B4-BE49-F238E27FC236}">
                <a16:creationId xmlns:a16="http://schemas.microsoft.com/office/drawing/2014/main" id="{9934B6C1-D8AB-464A-BEB5-9DA489B4241D}"/>
              </a:ext>
            </a:extLst>
          </p:cNvPr>
          <p:cNvCxnSpPr/>
          <p:nvPr/>
        </p:nvCxnSpPr>
        <p:spPr>
          <a:xfrm flipV="1">
            <a:off x="1747912" y="2616689"/>
            <a:ext cx="0" cy="44470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1" name="object 83">
            <a:extLst>
              <a:ext uri="{FF2B5EF4-FFF2-40B4-BE49-F238E27FC236}">
                <a16:creationId xmlns:a16="http://schemas.microsoft.com/office/drawing/2014/main" id="{B970261B-FB3B-3913-3D92-8B77C6D801AB}"/>
              </a:ext>
            </a:extLst>
          </p:cNvPr>
          <p:cNvSpPr txBox="1"/>
          <p:nvPr/>
        </p:nvSpPr>
        <p:spPr>
          <a:xfrm>
            <a:off x="3774788" y="4593548"/>
            <a:ext cx="761237" cy="59780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Close application</a:t>
            </a:r>
          </a:p>
        </p:txBody>
      </p:sp>
      <p:sp>
        <p:nvSpPr>
          <p:cNvPr id="142" name="object 83">
            <a:extLst>
              <a:ext uri="{FF2B5EF4-FFF2-40B4-BE49-F238E27FC236}">
                <a16:creationId xmlns:a16="http://schemas.microsoft.com/office/drawing/2014/main" id="{161DC5CA-7F07-F35E-2295-8B995857579B}"/>
              </a:ext>
            </a:extLst>
          </p:cNvPr>
          <p:cNvSpPr txBox="1"/>
          <p:nvPr/>
        </p:nvSpPr>
        <p:spPr>
          <a:xfrm>
            <a:off x="3774788" y="5345822"/>
            <a:ext cx="761237" cy="59780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Continue application</a:t>
            </a:r>
          </a:p>
        </p:txBody>
      </p:sp>
      <p:cxnSp>
        <p:nvCxnSpPr>
          <p:cNvPr id="144" name="Straight Arrow Connector 143">
            <a:extLst>
              <a:ext uri="{FF2B5EF4-FFF2-40B4-BE49-F238E27FC236}">
                <a16:creationId xmlns:a16="http://schemas.microsoft.com/office/drawing/2014/main" id="{23A669A0-A6D0-4406-2C78-B5760E6FC95C}"/>
              </a:ext>
            </a:extLst>
          </p:cNvPr>
          <p:cNvCxnSpPr>
            <a:cxnSpLocks/>
          </p:cNvCxnSpPr>
          <p:nvPr/>
        </p:nvCxnSpPr>
        <p:spPr>
          <a:xfrm>
            <a:off x="2169960" y="4880231"/>
            <a:ext cx="38262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1BD9421-F287-06F7-2B79-DDA0A193F153}"/>
              </a:ext>
            </a:extLst>
          </p:cNvPr>
          <p:cNvCxnSpPr>
            <a:stCxn id="126" idx="0"/>
          </p:cNvCxnSpPr>
          <p:nvPr/>
        </p:nvCxnSpPr>
        <p:spPr>
          <a:xfrm flipV="1">
            <a:off x="1747912" y="3659196"/>
            <a:ext cx="0" cy="152851"/>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bject 83">
            <a:extLst>
              <a:ext uri="{FF2B5EF4-FFF2-40B4-BE49-F238E27FC236}">
                <a16:creationId xmlns:a16="http://schemas.microsoft.com/office/drawing/2014/main" id="{771D2784-B591-E287-7348-6D9951381FAC}"/>
              </a:ext>
            </a:extLst>
          </p:cNvPr>
          <p:cNvSpPr txBox="1"/>
          <p:nvPr/>
        </p:nvSpPr>
        <p:spPr>
          <a:xfrm>
            <a:off x="5142530" y="3058618"/>
            <a:ext cx="1218941"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Digital Proof of Permission*</a:t>
            </a:r>
          </a:p>
        </p:txBody>
      </p:sp>
      <p:sp>
        <p:nvSpPr>
          <p:cNvPr id="147" name="object 161">
            <a:extLst>
              <a:ext uri="{FF2B5EF4-FFF2-40B4-BE49-F238E27FC236}">
                <a16:creationId xmlns:a16="http://schemas.microsoft.com/office/drawing/2014/main" id="{264C7BC1-14A9-CEEC-885A-5E7DC399EAE1}"/>
              </a:ext>
            </a:extLst>
          </p:cNvPr>
          <p:cNvSpPr txBox="1"/>
          <p:nvPr/>
        </p:nvSpPr>
        <p:spPr>
          <a:xfrm>
            <a:off x="5142530" y="2876010"/>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48" name="object 83">
            <a:extLst>
              <a:ext uri="{FF2B5EF4-FFF2-40B4-BE49-F238E27FC236}">
                <a16:creationId xmlns:a16="http://schemas.microsoft.com/office/drawing/2014/main" id="{69DA02BE-F58D-E3B8-D795-EE1B84AEA033}"/>
              </a:ext>
            </a:extLst>
          </p:cNvPr>
          <p:cNvSpPr txBox="1"/>
          <p:nvPr/>
        </p:nvSpPr>
        <p:spPr>
          <a:xfrm>
            <a:off x="5148494" y="3931718"/>
            <a:ext cx="1218941" cy="720913"/>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Physical Proof of Permission*</a:t>
            </a:r>
          </a:p>
        </p:txBody>
      </p:sp>
      <p:sp>
        <p:nvSpPr>
          <p:cNvPr id="149" name="object 161">
            <a:extLst>
              <a:ext uri="{FF2B5EF4-FFF2-40B4-BE49-F238E27FC236}">
                <a16:creationId xmlns:a16="http://schemas.microsoft.com/office/drawing/2014/main" id="{7C71D42D-CB31-ED30-6B31-C8B8ECD3F372}"/>
              </a:ext>
            </a:extLst>
          </p:cNvPr>
          <p:cNvSpPr txBox="1"/>
          <p:nvPr/>
        </p:nvSpPr>
        <p:spPr>
          <a:xfrm>
            <a:off x="5148494" y="3774341"/>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50" name="object 83">
            <a:extLst>
              <a:ext uri="{FF2B5EF4-FFF2-40B4-BE49-F238E27FC236}">
                <a16:creationId xmlns:a16="http://schemas.microsoft.com/office/drawing/2014/main" id="{4E0D9E1C-7E72-4B3E-E90E-64CEAFD1349B}"/>
              </a:ext>
            </a:extLst>
          </p:cNvPr>
          <p:cNvSpPr txBox="1"/>
          <p:nvPr/>
        </p:nvSpPr>
        <p:spPr>
          <a:xfrm>
            <a:off x="5160234" y="2191950"/>
            <a:ext cx="1218941" cy="556175"/>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Ceremonial Certificate </a:t>
            </a:r>
          </a:p>
        </p:txBody>
      </p:sp>
      <p:sp>
        <p:nvSpPr>
          <p:cNvPr id="151" name="object 161">
            <a:extLst>
              <a:ext uri="{FF2B5EF4-FFF2-40B4-BE49-F238E27FC236}">
                <a16:creationId xmlns:a16="http://schemas.microsoft.com/office/drawing/2014/main" id="{F2712762-B423-05C0-9251-185972DCC285}"/>
              </a:ext>
            </a:extLst>
          </p:cNvPr>
          <p:cNvSpPr txBox="1"/>
          <p:nvPr/>
        </p:nvSpPr>
        <p:spPr>
          <a:xfrm>
            <a:off x="5160234" y="2021533"/>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grpSp>
        <p:nvGrpSpPr>
          <p:cNvPr id="177" name="Group 176">
            <a:extLst>
              <a:ext uri="{FF2B5EF4-FFF2-40B4-BE49-F238E27FC236}">
                <a16:creationId xmlns:a16="http://schemas.microsoft.com/office/drawing/2014/main" id="{C57532E5-03E8-0B44-0340-179B510BAC19}"/>
              </a:ext>
            </a:extLst>
          </p:cNvPr>
          <p:cNvGrpSpPr/>
          <p:nvPr/>
        </p:nvGrpSpPr>
        <p:grpSpPr>
          <a:xfrm>
            <a:off x="2162353" y="2463910"/>
            <a:ext cx="2993687" cy="1937603"/>
            <a:chOff x="2165251" y="2540110"/>
            <a:chExt cx="925625" cy="1937603"/>
          </a:xfrm>
        </p:grpSpPr>
        <p:cxnSp>
          <p:nvCxnSpPr>
            <p:cNvPr id="152" name="Connector: Elbow 151">
              <a:extLst>
                <a:ext uri="{FF2B5EF4-FFF2-40B4-BE49-F238E27FC236}">
                  <a16:creationId xmlns:a16="http://schemas.microsoft.com/office/drawing/2014/main" id="{EECB9696-33EE-FE80-A672-D13D4BC8719C}"/>
                </a:ext>
              </a:extLst>
            </p:cNvPr>
            <p:cNvCxnSpPr>
              <a:cxnSpLocks/>
            </p:cNvCxnSpPr>
            <p:nvPr/>
          </p:nvCxnSpPr>
          <p:spPr>
            <a:xfrm flipV="1">
              <a:off x="2165251" y="2540110"/>
              <a:ext cx="925625" cy="89887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B65FAC18-E2DC-D603-AD95-E2B15FBED020}"/>
                </a:ext>
              </a:extLst>
            </p:cNvPr>
            <p:cNvCxnSpPr>
              <a:cxnSpLocks/>
              <a:stCxn id="123" idx="3"/>
            </p:cNvCxnSpPr>
            <p:nvPr/>
          </p:nvCxnSpPr>
          <p:spPr>
            <a:xfrm>
              <a:off x="2166548" y="3438984"/>
              <a:ext cx="913885" cy="1038729"/>
            </a:xfrm>
            <a:prstGeom prst="bentConnector3">
              <a:avLst>
                <a:gd name="adj1" fmla="val 50568"/>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1D128923-1EB2-15FA-F687-756477CCE97C}"/>
                </a:ext>
              </a:extLst>
            </p:cNvPr>
            <p:cNvCxnSpPr>
              <a:cxnSpLocks/>
            </p:cNvCxnSpPr>
            <p:nvPr/>
          </p:nvCxnSpPr>
          <p:spPr>
            <a:xfrm>
              <a:off x="2192097" y="3438984"/>
              <a:ext cx="88237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56" name="object 83">
            <a:extLst>
              <a:ext uri="{FF2B5EF4-FFF2-40B4-BE49-F238E27FC236}">
                <a16:creationId xmlns:a16="http://schemas.microsoft.com/office/drawing/2014/main" id="{3E93E077-6DBD-B4EB-1069-932531681F24}"/>
              </a:ext>
            </a:extLst>
          </p:cNvPr>
          <p:cNvSpPr txBox="1"/>
          <p:nvPr/>
        </p:nvSpPr>
        <p:spPr>
          <a:xfrm>
            <a:off x="6530008" y="3058618"/>
            <a:ext cx="1051719"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Set renewal date for follow-up</a:t>
            </a:r>
          </a:p>
        </p:txBody>
      </p:sp>
      <p:sp>
        <p:nvSpPr>
          <p:cNvPr id="157" name="object 83">
            <a:extLst>
              <a:ext uri="{FF2B5EF4-FFF2-40B4-BE49-F238E27FC236}">
                <a16:creationId xmlns:a16="http://schemas.microsoft.com/office/drawing/2014/main" id="{287B7FDE-CB4B-897A-58B7-CE9D9ACFDA6B}"/>
              </a:ext>
            </a:extLst>
          </p:cNvPr>
          <p:cNvSpPr txBox="1"/>
          <p:nvPr/>
        </p:nvSpPr>
        <p:spPr>
          <a:xfrm>
            <a:off x="7791654" y="3058618"/>
            <a:ext cx="927697"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Ongoing communications with Business</a:t>
            </a:r>
          </a:p>
        </p:txBody>
      </p:sp>
      <p:sp>
        <p:nvSpPr>
          <p:cNvPr id="159" name="TextBox 158">
            <a:extLst>
              <a:ext uri="{FF2B5EF4-FFF2-40B4-BE49-F238E27FC236}">
                <a16:creationId xmlns:a16="http://schemas.microsoft.com/office/drawing/2014/main" id="{6B498E06-4BDD-BDB4-69FA-5A21BFCCD338}"/>
              </a:ext>
            </a:extLst>
          </p:cNvPr>
          <p:cNvSpPr txBox="1"/>
          <p:nvPr/>
        </p:nvSpPr>
        <p:spPr>
          <a:xfrm>
            <a:off x="7823958" y="4667372"/>
            <a:ext cx="1542614" cy="230832"/>
          </a:xfrm>
          <a:prstGeom prst="rect">
            <a:avLst/>
          </a:prstGeom>
          <a:noFill/>
          <a:ln>
            <a:noFill/>
          </a:ln>
        </p:spPr>
        <p:txBody>
          <a:bodyPr wrap="square">
            <a:spAutoFit/>
          </a:bodyPr>
          <a:lstStyle/>
          <a:p>
            <a:pPr algn="r"/>
            <a:r>
              <a:rPr lang="en-AU" sz="900"/>
              <a:t>*with/without conditions</a:t>
            </a:r>
          </a:p>
        </p:txBody>
      </p:sp>
      <p:sp>
        <p:nvSpPr>
          <p:cNvPr id="161" name="Title 1">
            <a:extLst>
              <a:ext uri="{FF2B5EF4-FFF2-40B4-BE49-F238E27FC236}">
                <a16:creationId xmlns:a16="http://schemas.microsoft.com/office/drawing/2014/main" id="{1062C201-6C03-610D-3C72-BB4BB86A4AF1}"/>
              </a:ext>
            </a:extLst>
          </p:cNvPr>
          <p:cNvSpPr>
            <a:spLocks noGrp="1"/>
          </p:cNvSpPr>
          <p:nvPr>
            <p:ph type="title"/>
          </p:nvPr>
        </p:nvSpPr>
        <p:spPr>
          <a:xfrm>
            <a:off x="540000" y="292457"/>
            <a:ext cx="3484359" cy="597842"/>
          </a:xfrm>
        </p:spPr>
        <p:txBody>
          <a:bodyPr vert="horz"/>
          <a:lstStyle/>
          <a:p>
            <a:r>
              <a:rPr lang="en-AU"/>
              <a:t>Better Practice Permission Journey | </a:t>
            </a:r>
            <a:r>
              <a:rPr lang="en-AU" b="1"/>
              <a:t>Notify and Issue </a:t>
            </a:r>
          </a:p>
        </p:txBody>
      </p:sp>
      <p:grpSp>
        <p:nvGrpSpPr>
          <p:cNvPr id="4" name="Group 3">
            <a:extLst>
              <a:ext uri="{FF2B5EF4-FFF2-40B4-BE49-F238E27FC236}">
                <a16:creationId xmlns:a16="http://schemas.microsoft.com/office/drawing/2014/main" id="{39C65119-DF64-821A-2115-C117A73404F8}"/>
              </a:ext>
            </a:extLst>
          </p:cNvPr>
          <p:cNvGrpSpPr/>
          <p:nvPr/>
        </p:nvGrpSpPr>
        <p:grpSpPr>
          <a:xfrm>
            <a:off x="1068612" y="1419814"/>
            <a:ext cx="216151" cy="182397"/>
            <a:chOff x="5991053" y="6436928"/>
            <a:chExt cx="204438" cy="158141"/>
          </a:xfrm>
        </p:grpSpPr>
        <p:sp>
          <p:nvSpPr>
            <p:cNvPr id="83" name="Freeform 23">
              <a:extLst>
                <a:ext uri="{FF2B5EF4-FFF2-40B4-BE49-F238E27FC236}">
                  <a16:creationId xmlns:a16="http://schemas.microsoft.com/office/drawing/2014/main" id="{5C7DFF18-3757-1A50-8C9D-98FE1A00CA38}"/>
                </a:ext>
              </a:extLst>
            </p:cNvPr>
            <p:cNvSpPr>
              <a:spLocks noEditPoints="1"/>
            </p:cNvSpPr>
            <p:nvPr/>
          </p:nvSpPr>
          <p:spPr bwMode="auto">
            <a:xfrm>
              <a:off x="5991053" y="6474810"/>
              <a:ext cx="167160" cy="120259"/>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Segoe UI"/>
              </a:endParaRPr>
            </a:p>
          </p:txBody>
        </p:sp>
        <p:sp>
          <p:nvSpPr>
            <p:cNvPr id="84" name="Freeform 24">
              <a:extLst>
                <a:ext uri="{FF2B5EF4-FFF2-40B4-BE49-F238E27FC236}">
                  <a16:creationId xmlns:a16="http://schemas.microsoft.com/office/drawing/2014/main" id="{5E14C24C-7EDA-7655-16B9-28B0F724F945}"/>
                </a:ext>
              </a:extLst>
            </p:cNvPr>
            <p:cNvSpPr>
              <a:spLocks/>
            </p:cNvSpPr>
            <p:nvPr/>
          </p:nvSpPr>
          <p:spPr bwMode="auto">
            <a:xfrm>
              <a:off x="6028932" y="6436928"/>
              <a:ext cx="166559" cy="120259"/>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Segoe UI"/>
              </a:endParaRPr>
            </a:p>
          </p:txBody>
        </p:sp>
      </p:grpSp>
      <p:sp>
        <p:nvSpPr>
          <p:cNvPr id="85" name="object 83">
            <a:extLst>
              <a:ext uri="{FF2B5EF4-FFF2-40B4-BE49-F238E27FC236}">
                <a16:creationId xmlns:a16="http://schemas.microsoft.com/office/drawing/2014/main" id="{8EC1333E-05BD-C6CA-6C0F-F435F1DE249B}"/>
              </a:ext>
            </a:extLst>
          </p:cNvPr>
          <p:cNvSpPr txBox="1"/>
          <p:nvPr/>
        </p:nvSpPr>
        <p:spPr>
          <a:xfrm>
            <a:off x="2556492" y="4750926"/>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20" name="object 161">
            <a:extLst>
              <a:ext uri="{FF2B5EF4-FFF2-40B4-BE49-F238E27FC236}">
                <a16:creationId xmlns:a16="http://schemas.microsoft.com/office/drawing/2014/main" id="{1CA9F9B6-3B69-7497-F77F-98433D42775A}"/>
              </a:ext>
            </a:extLst>
          </p:cNvPr>
          <p:cNvSpPr txBox="1"/>
          <p:nvPr/>
        </p:nvSpPr>
        <p:spPr>
          <a:xfrm>
            <a:off x="2556492" y="4593548"/>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cxnSp>
        <p:nvCxnSpPr>
          <p:cNvPr id="121" name="Straight Arrow Connector 120">
            <a:extLst>
              <a:ext uri="{FF2B5EF4-FFF2-40B4-BE49-F238E27FC236}">
                <a16:creationId xmlns:a16="http://schemas.microsoft.com/office/drawing/2014/main" id="{751B6C20-9B94-1176-5C65-1DE3C23A0CFA}"/>
              </a:ext>
            </a:extLst>
          </p:cNvPr>
          <p:cNvCxnSpPr>
            <a:cxnSpLocks/>
          </p:cNvCxnSpPr>
          <p:nvPr/>
        </p:nvCxnSpPr>
        <p:spPr>
          <a:xfrm>
            <a:off x="3405693" y="4879043"/>
            <a:ext cx="36661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6E9CBA91-E367-7F82-77E8-0363A3B172F3}"/>
              </a:ext>
            </a:extLst>
          </p:cNvPr>
          <p:cNvCxnSpPr>
            <a:cxnSpLocks/>
          </p:cNvCxnSpPr>
          <p:nvPr/>
        </p:nvCxnSpPr>
        <p:spPr>
          <a:xfrm>
            <a:off x="3405693" y="5575569"/>
            <a:ext cx="36661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04" name="Isosceles Triangle 203">
            <a:extLst>
              <a:ext uri="{FF2B5EF4-FFF2-40B4-BE49-F238E27FC236}">
                <a16:creationId xmlns:a16="http://schemas.microsoft.com/office/drawing/2014/main" id="{BA9D4C97-DFD6-9311-6065-743BA91D4331}"/>
              </a:ext>
            </a:extLst>
          </p:cNvPr>
          <p:cNvSpPr/>
          <p:nvPr/>
        </p:nvSpPr>
        <p:spPr>
          <a:xfrm rot="5400000">
            <a:off x="5933240" y="1450037"/>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9" name="object 112">
            <a:extLst>
              <a:ext uri="{FF2B5EF4-FFF2-40B4-BE49-F238E27FC236}">
                <a16:creationId xmlns:a16="http://schemas.microsoft.com/office/drawing/2014/main" id="{ECD89055-23DC-2859-7491-B2650BE1A22A}"/>
              </a:ext>
            </a:extLst>
          </p:cNvPr>
          <p:cNvSpPr txBox="1"/>
          <p:nvPr/>
        </p:nvSpPr>
        <p:spPr>
          <a:xfrm>
            <a:off x="5245452" y="4928878"/>
            <a:ext cx="4121119" cy="761798"/>
          </a:xfrm>
          <a:prstGeom prst="rect">
            <a:avLst/>
          </a:prstGeom>
          <a:solidFill>
            <a:schemeClr val="bg1"/>
          </a:solidFill>
          <a:ln w="15875">
            <a:solidFill>
              <a:schemeClr val="accent2"/>
            </a:solidFill>
          </a:ln>
        </p:spPr>
        <p:txBody>
          <a:bodyPr vert="horz" wrap="square" lIns="36000" tIns="36000" rIns="36000" bIns="36000" rtlCol="0" anchor="t">
            <a:noAutofit/>
          </a:bodyPr>
          <a:lstStyle/>
          <a:p>
            <a:r>
              <a:rPr lang="en-AU" sz="900" b="1">
                <a:latin typeface="+mj-lt"/>
                <a:cs typeface="Times New Roman"/>
              </a:rPr>
              <a:t>NOTIFY &amp; ISSUE</a:t>
            </a:r>
            <a:r>
              <a:rPr lang="en-AU" sz="900">
                <a:latin typeface="+mj-lt"/>
                <a:cs typeface="Times New Roman"/>
              </a:rPr>
              <a:t>: Better practice notifications are automated and timely through relevant applicant channels or online portals. This should include clear justification where required. Permissions are available digitally, including as a ‘token’. Permission requirements might drive later activities such as compliance or renewal.</a:t>
            </a:r>
          </a:p>
        </p:txBody>
      </p:sp>
      <p:sp>
        <p:nvSpPr>
          <p:cNvPr id="90" name="Half Frame 89">
            <a:extLst>
              <a:ext uri="{FF2B5EF4-FFF2-40B4-BE49-F238E27FC236}">
                <a16:creationId xmlns:a16="http://schemas.microsoft.com/office/drawing/2014/main" id="{A154E0E3-68F0-B22F-75D5-63F3F740B29F}"/>
              </a:ext>
            </a:extLst>
          </p:cNvPr>
          <p:cNvSpPr/>
          <p:nvPr/>
        </p:nvSpPr>
        <p:spPr>
          <a:xfrm>
            <a:off x="5161970" y="4849586"/>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94" name="Group 93">
            <a:extLst>
              <a:ext uri="{FF2B5EF4-FFF2-40B4-BE49-F238E27FC236}">
                <a16:creationId xmlns:a16="http://schemas.microsoft.com/office/drawing/2014/main" id="{549AB2AF-D71D-2868-6ACA-647C5BAD9686}"/>
              </a:ext>
            </a:extLst>
          </p:cNvPr>
          <p:cNvGrpSpPr/>
          <p:nvPr/>
        </p:nvGrpSpPr>
        <p:grpSpPr>
          <a:xfrm>
            <a:off x="8716488" y="5668486"/>
            <a:ext cx="1193470" cy="1193469"/>
            <a:chOff x="10069009" y="2893384"/>
            <a:chExt cx="1704975" cy="1704975"/>
          </a:xfrm>
        </p:grpSpPr>
        <p:sp>
          <p:nvSpPr>
            <p:cNvPr id="95" name="Freeform: Shape 94">
              <a:extLst>
                <a:ext uri="{FF2B5EF4-FFF2-40B4-BE49-F238E27FC236}">
                  <a16:creationId xmlns:a16="http://schemas.microsoft.com/office/drawing/2014/main" id="{22E1AB24-0EBE-9163-7938-A4C19CB7754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96" name="Freeform: Shape 95">
              <a:extLst>
                <a:ext uri="{FF2B5EF4-FFF2-40B4-BE49-F238E27FC236}">
                  <a16:creationId xmlns:a16="http://schemas.microsoft.com/office/drawing/2014/main" id="{92E189BE-B022-34E8-54C7-65DAEF06FD32}"/>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97" name="Freeform: Shape 96">
              <a:extLst>
                <a:ext uri="{FF2B5EF4-FFF2-40B4-BE49-F238E27FC236}">
                  <a16:creationId xmlns:a16="http://schemas.microsoft.com/office/drawing/2014/main" id="{E969767B-009F-5CCA-9AD6-882B49D4CFA4}"/>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98" name="TextBox 97">
            <a:extLst>
              <a:ext uri="{FF2B5EF4-FFF2-40B4-BE49-F238E27FC236}">
                <a16:creationId xmlns:a16="http://schemas.microsoft.com/office/drawing/2014/main" id="{C0D1A19A-0697-F8E8-23CF-BF14B53E8B85}"/>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16</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91" name="Rectangle 90">
            <a:extLst>
              <a:ext uri="{FF2B5EF4-FFF2-40B4-BE49-F238E27FC236}">
                <a16:creationId xmlns:a16="http://schemas.microsoft.com/office/drawing/2014/main" id="{90A6EE95-373F-1575-A77C-939C01D791A0}"/>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92" name="Rectangle 91">
            <a:extLst>
              <a:ext uri="{FF2B5EF4-FFF2-40B4-BE49-F238E27FC236}">
                <a16:creationId xmlns:a16="http://schemas.microsoft.com/office/drawing/2014/main" id="{63DA7044-D7DB-E193-6AE9-77916BC9D139}"/>
              </a:ext>
            </a:extLst>
          </p:cNvPr>
          <p:cNvSpPr/>
          <p:nvPr/>
        </p:nvSpPr>
        <p:spPr>
          <a:xfrm>
            <a:off x="546642" y="1941011"/>
            <a:ext cx="242421" cy="4451350"/>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cxnSp>
        <p:nvCxnSpPr>
          <p:cNvPr id="102" name="Straight Arrow Connector 101">
            <a:extLst>
              <a:ext uri="{FF2B5EF4-FFF2-40B4-BE49-F238E27FC236}">
                <a16:creationId xmlns:a16="http://schemas.microsoft.com/office/drawing/2014/main" id="{969DF710-4393-1F9F-D679-696C37BF9106}"/>
              </a:ext>
            </a:extLst>
          </p:cNvPr>
          <p:cNvCxnSpPr>
            <a:cxnSpLocks/>
          </p:cNvCxnSpPr>
          <p:nvPr/>
        </p:nvCxnSpPr>
        <p:spPr>
          <a:xfrm>
            <a:off x="7581727" y="3355579"/>
            <a:ext cx="20992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8B7E455-B0C3-49F2-5229-169500E743EE}"/>
              </a:ext>
            </a:extLst>
          </p:cNvPr>
          <p:cNvCxnSpPr>
            <a:cxnSpLocks/>
          </p:cNvCxnSpPr>
          <p:nvPr/>
        </p:nvCxnSpPr>
        <p:spPr>
          <a:xfrm>
            <a:off x="6367125" y="3355579"/>
            <a:ext cx="180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45EE30E-CA19-62A3-F5F0-85AC1924989C}"/>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1046863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a:extLst>
              <a:ext uri="{FF2B5EF4-FFF2-40B4-BE49-F238E27FC236}">
                <a16:creationId xmlns:a16="http://schemas.microsoft.com/office/drawing/2014/main" id="{C4C2478B-EF6D-37C6-434F-45E21AF78817}"/>
              </a:ext>
            </a:extLst>
          </p:cNvPr>
          <p:cNvSpPr/>
          <p:nvPr/>
        </p:nvSpPr>
        <p:spPr>
          <a:xfrm>
            <a:off x="8139037" y="993694"/>
            <a:ext cx="1766963"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1" name="Rectangle 180">
            <a:extLst>
              <a:ext uri="{FF2B5EF4-FFF2-40B4-BE49-F238E27FC236}">
                <a16:creationId xmlns:a16="http://schemas.microsoft.com/office/drawing/2014/main" id="{5CCF588E-39D4-0FD3-7B0F-9CD2FA56E3AA}"/>
              </a:ext>
            </a:extLst>
          </p:cNvPr>
          <p:cNvSpPr/>
          <p:nvPr/>
        </p:nvSpPr>
        <p:spPr>
          <a:xfrm>
            <a:off x="5170110" y="993694"/>
            <a:ext cx="1249913"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0" name="Rectangle 179">
            <a:extLst>
              <a:ext uri="{FF2B5EF4-FFF2-40B4-BE49-F238E27FC236}">
                <a16:creationId xmlns:a16="http://schemas.microsoft.com/office/drawing/2014/main" id="{09315D02-EBA3-5389-3E17-CB965ABF0B79}"/>
              </a:ext>
            </a:extLst>
          </p:cNvPr>
          <p:cNvSpPr/>
          <p:nvPr/>
        </p:nvSpPr>
        <p:spPr>
          <a:xfrm>
            <a:off x="2523406" y="993694"/>
            <a:ext cx="1571797"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79" name="Rectangle 178">
            <a:extLst>
              <a:ext uri="{FF2B5EF4-FFF2-40B4-BE49-F238E27FC236}">
                <a16:creationId xmlns:a16="http://schemas.microsoft.com/office/drawing/2014/main" id="{3C19B987-7889-ADA7-69A4-0B4D82ABCCAF}"/>
              </a:ext>
            </a:extLst>
          </p:cNvPr>
          <p:cNvSpPr/>
          <p:nvPr/>
        </p:nvSpPr>
        <p:spPr>
          <a:xfrm>
            <a:off x="-1471" y="993694"/>
            <a:ext cx="1080799"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aphicFrame>
        <p:nvGraphicFramePr>
          <p:cNvPr id="160" name="Object 159" hidden="1">
            <a:extLst>
              <a:ext uri="{FF2B5EF4-FFF2-40B4-BE49-F238E27FC236}">
                <a16:creationId xmlns:a16="http://schemas.microsoft.com/office/drawing/2014/main" id="{CE4FC812-34B2-6937-6557-ECECF5A9A3B7}"/>
              </a:ext>
            </a:extLst>
          </p:cNvPr>
          <p:cNvGraphicFramePr>
            <a:graphicFrameLocks noChangeAspect="1"/>
          </p:cNvGraphicFramePr>
          <p:nvPr>
            <p:custDataLst>
              <p:tags r:id="rId1"/>
            </p:custDataLst>
            <p:extLst>
              <p:ext uri="{D42A27DB-BD31-4B8C-83A1-F6EECF244321}">
                <p14:modId xmlns:p14="http://schemas.microsoft.com/office/powerpoint/2010/main" val="2094104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0" name="Object 159" hidden="1">
                        <a:extLst>
                          <a:ext uri="{FF2B5EF4-FFF2-40B4-BE49-F238E27FC236}">
                            <a16:creationId xmlns:a16="http://schemas.microsoft.com/office/drawing/2014/main" id="{CE4FC812-34B2-6937-6557-ECECF5A9A3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7C949BE-140E-02EE-BEC9-BE726316FE5C}"/>
              </a:ext>
            </a:extLst>
          </p:cNvPr>
          <p:cNvSpPr>
            <a:spLocks noGrp="1"/>
          </p:cNvSpPr>
          <p:nvPr>
            <p:ph type="title"/>
          </p:nvPr>
        </p:nvSpPr>
        <p:spPr>
          <a:xfrm>
            <a:off x="540000" y="541756"/>
            <a:ext cx="5876162" cy="348543"/>
          </a:xfrm>
        </p:spPr>
        <p:txBody>
          <a:bodyPr vert="horz"/>
          <a:lstStyle/>
          <a:p>
            <a:r>
              <a:rPr lang="en-AU"/>
              <a:t>The Better Practice Permission Journey | </a:t>
            </a:r>
            <a:r>
              <a:rPr lang="en-AU" b="1"/>
              <a:t>Renewals</a:t>
            </a:r>
          </a:p>
        </p:txBody>
      </p:sp>
      <p:sp>
        <p:nvSpPr>
          <p:cNvPr id="5" name="Rectangle 4">
            <a:extLst>
              <a:ext uri="{FF2B5EF4-FFF2-40B4-BE49-F238E27FC236}">
                <a16:creationId xmlns:a16="http://schemas.microsoft.com/office/drawing/2014/main" id="{960BCD63-246F-32A0-5E57-18597BF6834E}"/>
              </a:ext>
            </a:extLst>
          </p:cNvPr>
          <p:cNvSpPr/>
          <p:nvPr/>
        </p:nvSpPr>
        <p:spPr>
          <a:xfrm>
            <a:off x="4095206" y="993694"/>
            <a:ext cx="1079109" cy="534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6" name="Rectangle 5">
            <a:extLst>
              <a:ext uri="{FF2B5EF4-FFF2-40B4-BE49-F238E27FC236}">
                <a16:creationId xmlns:a16="http://schemas.microsoft.com/office/drawing/2014/main" id="{895520F4-F990-AF4F-9542-B88101DAAC5A}"/>
              </a:ext>
            </a:extLst>
          </p:cNvPr>
          <p:cNvSpPr/>
          <p:nvPr/>
        </p:nvSpPr>
        <p:spPr>
          <a:xfrm>
            <a:off x="1070553" y="993694"/>
            <a:ext cx="1455454" cy="5343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7" name="Rectangle 6">
            <a:extLst>
              <a:ext uri="{FF2B5EF4-FFF2-40B4-BE49-F238E27FC236}">
                <a16:creationId xmlns:a16="http://schemas.microsoft.com/office/drawing/2014/main" id="{5387BF8F-0200-031E-4563-1977B18D5458}"/>
              </a:ext>
            </a:extLst>
          </p:cNvPr>
          <p:cNvSpPr/>
          <p:nvPr/>
        </p:nvSpPr>
        <p:spPr>
          <a:xfrm>
            <a:off x="6416162" y="993694"/>
            <a:ext cx="1721220" cy="534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8" name="Isosceles Triangle 7">
            <a:extLst>
              <a:ext uri="{FF2B5EF4-FFF2-40B4-BE49-F238E27FC236}">
                <a16:creationId xmlns:a16="http://schemas.microsoft.com/office/drawing/2014/main" id="{04ACE259-DFA9-64DF-DF37-2EEDDE79CF84}"/>
              </a:ext>
            </a:extLst>
          </p:cNvPr>
          <p:cNvSpPr/>
          <p:nvPr/>
        </p:nvSpPr>
        <p:spPr>
          <a:xfrm rot="5400000">
            <a:off x="492126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9" name="Isosceles Triangle 8">
            <a:extLst>
              <a:ext uri="{FF2B5EF4-FFF2-40B4-BE49-F238E27FC236}">
                <a16:creationId xmlns:a16="http://schemas.microsoft.com/office/drawing/2014/main" id="{E2CD3D0E-139A-B1B6-9616-57FEEA57D6D7}"/>
              </a:ext>
            </a:extLst>
          </p:cNvPr>
          <p:cNvSpPr/>
          <p:nvPr/>
        </p:nvSpPr>
        <p:spPr>
          <a:xfrm rot="5400000">
            <a:off x="3998343"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0" name="Arrow: Pentagon 9">
            <a:extLst>
              <a:ext uri="{FF2B5EF4-FFF2-40B4-BE49-F238E27FC236}">
                <a16:creationId xmlns:a16="http://schemas.microsoft.com/office/drawing/2014/main" id="{DD1C41D9-EFBF-E9C9-7A6B-5E9F43AEEC0C}"/>
              </a:ext>
            </a:extLst>
          </p:cNvPr>
          <p:cNvSpPr/>
          <p:nvPr/>
        </p:nvSpPr>
        <p:spPr>
          <a:xfrm>
            <a:off x="3742247" y="1147946"/>
            <a:ext cx="1317978"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04000" tIns="36000" rIns="72000" bIns="36000" rtlCol="0" anchor="ctr"/>
          <a:lstStyle/>
          <a:p>
            <a:pPr>
              <a:lnSpc>
                <a:spcPct val="90000"/>
              </a:lnSpc>
            </a:pPr>
            <a:r>
              <a:rPr lang="en-AU" sz="800">
                <a:solidFill>
                  <a:schemeClr val="tx2"/>
                </a:solidFill>
                <a:latin typeface="+mj-lt"/>
              </a:rPr>
              <a:t>STREAM</a:t>
            </a:r>
          </a:p>
        </p:txBody>
      </p:sp>
      <p:sp>
        <p:nvSpPr>
          <p:cNvPr id="11" name="Isosceles Triangle 10">
            <a:extLst>
              <a:ext uri="{FF2B5EF4-FFF2-40B4-BE49-F238E27FC236}">
                <a16:creationId xmlns:a16="http://schemas.microsoft.com/office/drawing/2014/main" id="{0F0B98FB-D20F-BAA9-377E-4BD711977550}"/>
              </a:ext>
            </a:extLst>
          </p:cNvPr>
          <p:cNvSpPr/>
          <p:nvPr/>
        </p:nvSpPr>
        <p:spPr>
          <a:xfrm rot="5400000">
            <a:off x="4882487"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2" name="Arrow: Pentagon 11">
            <a:extLst>
              <a:ext uri="{FF2B5EF4-FFF2-40B4-BE49-F238E27FC236}">
                <a16:creationId xmlns:a16="http://schemas.microsoft.com/office/drawing/2014/main" id="{3803B14A-4C37-C25C-6B28-8CFB4F7146A0}"/>
              </a:ext>
            </a:extLst>
          </p:cNvPr>
          <p:cNvSpPr/>
          <p:nvPr/>
        </p:nvSpPr>
        <p:spPr>
          <a:xfrm>
            <a:off x="8822499" y="1147946"/>
            <a:ext cx="1031319" cy="332625"/>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nSpc>
                <a:spcPct val="90000"/>
              </a:lnSpc>
            </a:pPr>
            <a:r>
              <a:rPr lang="en-AU" sz="800">
                <a:solidFill>
                  <a:schemeClr val="tx2"/>
                </a:solidFill>
                <a:latin typeface="+mj-lt"/>
              </a:rPr>
              <a:t>ISSUE</a:t>
            </a:r>
            <a:endParaRPr lang="en-AU" sz="800">
              <a:solidFill>
                <a:schemeClr val="tx1"/>
              </a:solidFill>
              <a:latin typeface="+mj-lt"/>
            </a:endParaRPr>
          </a:p>
        </p:txBody>
      </p:sp>
      <p:sp>
        <p:nvSpPr>
          <p:cNvPr id="13" name="Isosceles Triangle 12">
            <a:extLst>
              <a:ext uri="{FF2B5EF4-FFF2-40B4-BE49-F238E27FC236}">
                <a16:creationId xmlns:a16="http://schemas.microsoft.com/office/drawing/2014/main" id="{380F6E75-42E3-382D-7FE1-1498561B9E32}"/>
              </a:ext>
            </a:extLst>
          </p:cNvPr>
          <p:cNvSpPr/>
          <p:nvPr/>
        </p:nvSpPr>
        <p:spPr>
          <a:xfrm rot="5400000">
            <a:off x="1011890"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4" name="Arrow: Pentagon 13">
            <a:extLst>
              <a:ext uri="{FF2B5EF4-FFF2-40B4-BE49-F238E27FC236}">
                <a16:creationId xmlns:a16="http://schemas.microsoft.com/office/drawing/2014/main" id="{CAAFD9EB-D100-98A7-A542-4CFA031DF2CB}"/>
              </a:ext>
            </a:extLst>
          </p:cNvPr>
          <p:cNvSpPr/>
          <p:nvPr/>
        </p:nvSpPr>
        <p:spPr>
          <a:xfrm>
            <a:off x="324773" y="1147946"/>
            <a:ext cx="809925"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rIns="36000" bIns="36000" rtlCol="0" anchor="ctr"/>
          <a:lstStyle/>
          <a:p>
            <a:r>
              <a:rPr lang="en-AU" sz="800">
                <a:solidFill>
                  <a:schemeClr val="tx2"/>
                </a:solidFill>
                <a:latin typeface="+mj-lt"/>
              </a:rPr>
              <a:t>INFORM</a:t>
            </a:r>
          </a:p>
        </p:txBody>
      </p:sp>
      <p:sp>
        <p:nvSpPr>
          <p:cNvPr id="15" name="Oval 14">
            <a:extLst>
              <a:ext uri="{FF2B5EF4-FFF2-40B4-BE49-F238E27FC236}">
                <a16:creationId xmlns:a16="http://schemas.microsoft.com/office/drawing/2014/main" id="{2DB2ECFB-C58B-9E71-F039-D2472C3312F6}"/>
              </a:ext>
            </a:extLst>
          </p:cNvPr>
          <p:cNvSpPr/>
          <p:nvPr/>
        </p:nvSpPr>
        <p:spPr>
          <a:xfrm>
            <a:off x="171610" y="1133703"/>
            <a:ext cx="361111" cy="3611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6" name="Oval 15">
            <a:extLst>
              <a:ext uri="{FF2B5EF4-FFF2-40B4-BE49-F238E27FC236}">
                <a16:creationId xmlns:a16="http://schemas.microsoft.com/office/drawing/2014/main" id="{798C850F-429F-D852-F116-32DF3F43FE98}"/>
              </a:ext>
            </a:extLst>
          </p:cNvPr>
          <p:cNvSpPr/>
          <p:nvPr/>
        </p:nvSpPr>
        <p:spPr>
          <a:xfrm>
            <a:off x="207721" y="1169814"/>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7" name="Isosceles Triangle 16">
            <a:extLst>
              <a:ext uri="{FF2B5EF4-FFF2-40B4-BE49-F238E27FC236}">
                <a16:creationId xmlns:a16="http://schemas.microsoft.com/office/drawing/2014/main" id="{C3CA3E7D-504D-E0A9-283F-9711AE1AE47D}"/>
              </a:ext>
            </a:extLst>
          </p:cNvPr>
          <p:cNvSpPr/>
          <p:nvPr/>
        </p:nvSpPr>
        <p:spPr>
          <a:xfrm rot="5400000">
            <a:off x="956046" y="1269036"/>
            <a:ext cx="182054" cy="904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 name="Isosceles Triangle 17">
            <a:extLst>
              <a:ext uri="{FF2B5EF4-FFF2-40B4-BE49-F238E27FC236}">
                <a16:creationId xmlns:a16="http://schemas.microsoft.com/office/drawing/2014/main" id="{35D74467-6001-D1DC-7819-0F24E8D90798}"/>
              </a:ext>
            </a:extLst>
          </p:cNvPr>
          <p:cNvSpPr/>
          <p:nvPr/>
        </p:nvSpPr>
        <p:spPr>
          <a:xfrm rot="5400000">
            <a:off x="234469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9" name="Arrow: Pentagon 18">
            <a:extLst>
              <a:ext uri="{FF2B5EF4-FFF2-40B4-BE49-F238E27FC236}">
                <a16:creationId xmlns:a16="http://schemas.microsoft.com/office/drawing/2014/main" id="{160AB80D-253F-C3D7-4235-6D3D1B4D1F7E}"/>
              </a:ext>
            </a:extLst>
          </p:cNvPr>
          <p:cNvSpPr/>
          <p:nvPr/>
        </p:nvSpPr>
        <p:spPr>
          <a:xfrm>
            <a:off x="1449413" y="1147946"/>
            <a:ext cx="1031140"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2"/>
                </a:solidFill>
                <a:latin typeface="+mj-lt"/>
              </a:rPr>
              <a:t>APPLY</a:t>
            </a:r>
          </a:p>
        </p:txBody>
      </p:sp>
      <p:sp>
        <p:nvSpPr>
          <p:cNvPr id="20" name="Isosceles Triangle 19">
            <a:extLst>
              <a:ext uri="{FF2B5EF4-FFF2-40B4-BE49-F238E27FC236}">
                <a16:creationId xmlns:a16="http://schemas.microsoft.com/office/drawing/2014/main" id="{D7E0FA51-9E3C-B299-A74C-D58FD11F8F0E}"/>
              </a:ext>
            </a:extLst>
          </p:cNvPr>
          <p:cNvSpPr/>
          <p:nvPr/>
        </p:nvSpPr>
        <p:spPr>
          <a:xfrm rot="5400000">
            <a:off x="2295013" y="1269036"/>
            <a:ext cx="182054" cy="904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1" name="Isosceles Triangle 20">
            <a:extLst>
              <a:ext uri="{FF2B5EF4-FFF2-40B4-BE49-F238E27FC236}">
                <a16:creationId xmlns:a16="http://schemas.microsoft.com/office/drawing/2014/main" id="{3EDACEA3-C06E-E3AC-DA87-9FF14E3B86B9}"/>
              </a:ext>
            </a:extLst>
          </p:cNvPr>
          <p:cNvSpPr/>
          <p:nvPr/>
        </p:nvSpPr>
        <p:spPr>
          <a:xfrm rot="5400000">
            <a:off x="3856008"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2" name="Arrow: Pentagon 21">
            <a:extLst>
              <a:ext uri="{FF2B5EF4-FFF2-40B4-BE49-F238E27FC236}">
                <a16:creationId xmlns:a16="http://schemas.microsoft.com/office/drawing/2014/main" id="{DA6B9472-1FDD-D848-109C-82CB3DC44EE7}"/>
              </a:ext>
            </a:extLst>
          </p:cNvPr>
          <p:cNvSpPr/>
          <p:nvPr/>
        </p:nvSpPr>
        <p:spPr>
          <a:xfrm>
            <a:off x="2750308" y="1147946"/>
            <a:ext cx="1250164"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nSpc>
                <a:spcPct val="90000"/>
              </a:lnSpc>
            </a:pPr>
            <a:r>
              <a:rPr lang="en-AU" sz="800">
                <a:solidFill>
                  <a:schemeClr val="tx2"/>
                </a:solidFill>
                <a:latin typeface="+mj-lt"/>
              </a:rPr>
              <a:t>REVIEW </a:t>
            </a:r>
          </a:p>
        </p:txBody>
      </p:sp>
      <p:sp>
        <p:nvSpPr>
          <p:cNvPr id="23" name="Isosceles Triangle 22">
            <a:extLst>
              <a:ext uri="{FF2B5EF4-FFF2-40B4-BE49-F238E27FC236}">
                <a16:creationId xmlns:a16="http://schemas.microsoft.com/office/drawing/2014/main" id="{FA9452D9-4918-1440-2A01-DC1BAFB2C703}"/>
              </a:ext>
            </a:extLst>
          </p:cNvPr>
          <p:cNvSpPr/>
          <p:nvPr/>
        </p:nvSpPr>
        <p:spPr>
          <a:xfrm rot="5400000">
            <a:off x="3806196"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4" name="Isosceles Triangle 23">
            <a:extLst>
              <a:ext uri="{FF2B5EF4-FFF2-40B4-BE49-F238E27FC236}">
                <a16:creationId xmlns:a16="http://schemas.microsoft.com/office/drawing/2014/main" id="{085CC875-AA3C-931B-9787-CC8311F82DE0}"/>
              </a:ext>
            </a:extLst>
          </p:cNvPr>
          <p:cNvSpPr/>
          <p:nvPr/>
        </p:nvSpPr>
        <p:spPr>
          <a:xfrm rot="5400000">
            <a:off x="625811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5" name="Arrow: Pentagon 24">
            <a:extLst>
              <a:ext uri="{FF2B5EF4-FFF2-40B4-BE49-F238E27FC236}">
                <a16:creationId xmlns:a16="http://schemas.microsoft.com/office/drawing/2014/main" id="{EF193D4B-B662-3B5A-7ABB-E59954E048FC}"/>
              </a:ext>
            </a:extLst>
          </p:cNvPr>
          <p:cNvSpPr/>
          <p:nvPr/>
        </p:nvSpPr>
        <p:spPr>
          <a:xfrm>
            <a:off x="5364223" y="1147946"/>
            <a:ext cx="1031140"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2"/>
                </a:solidFill>
                <a:latin typeface="+mj-lt"/>
              </a:rPr>
              <a:t>ASSESS</a:t>
            </a:r>
          </a:p>
        </p:txBody>
      </p:sp>
      <p:sp>
        <p:nvSpPr>
          <p:cNvPr id="26" name="Isosceles Triangle 25">
            <a:extLst>
              <a:ext uri="{FF2B5EF4-FFF2-40B4-BE49-F238E27FC236}">
                <a16:creationId xmlns:a16="http://schemas.microsoft.com/office/drawing/2014/main" id="{FE129186-AD08-3562-8EB7-3DDC6F8E19FA}"/>
              </a:ext>
            </a:extLst>
          </p:cNvPr>
          <p:cNvSpPr/>
          <p:nvPr/>
        </p:nvSpPr>
        <p:spPr>
          <a:xfrm rot="5400000">
            <a:off x="6214433"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7" name="Isosceles Triangle 26">
            <a:extLst>
              <a:ext uri="{FF2B5EF4-FFF2-40B4-BE49-F238E27FC236}">
                <a16:creationId xmlns:a16="http://schemas.microsoft.com/office/drawing/2014/main" id="{99B284BB-A71F-D197-5A67-A53CE789C1AD}"/>
              </a:ext>
            </a:extLst>
          </p:cNvPr>
          <p:cNvSpPr/>
          <p:nvPr/>
        </p:nvSpPr>
        <p:spPr>
          <a:xfrm rot="5400000">
            <a:off x="7845515"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8" name="Arrow: Pentagon 27">
            <a:extLst>
              <a:ext uri="{FF2B5EF4-FFF2-40B4-BE49-F238E27FC236}">
                <a16:creationId xmlns:a16="http://schemas.microsoft.com/office/drawing/2014/main" id="{4E7CCA7A-1459-6F83-9816-44BC9D60D946}"/>
              </a:ext>
            </a:extLst>
          </p:cNvPr>
          <p:cNvSpPr/>
          <p:nvPr/>
        </p:nvSpPr>
        <p:spPr>
          <a:xfrm>
            <a:off x="6711051" y="1147946"/>
            <a:ext cx="1275577"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1"/>
                </a:solidFill>
                <a:latin typeface="+mj-lt"/>
              </a:rPr>
              <a:t>DECIDE</a:t>
            </a:r>
          </a:p>
        </p:txBody>
      </p:sp>
      <p:sp>
        <p:nvSpPr>
          <p:cNvPr id="29" name="Isosceles Triangle 28">
            <a:extLst>
              <a:ext uri="{FF2B5EF4-FFF2-40B4-BE49-F238E27FC236}">
                <a16:creationId xmlns:a16="http://schemas.microsoft.com/office/drawing/2014/main" id="{407C43D4-52F4-302C-0794-24174203A37B}"/>
              </a:ext>
            </a:extLst>
          </p:cNvPr>
          <p:cNvSpPr/>
          <p:nvPr/>
        </p:nvSpPr>
        <p:spPr>
          <a:xfrm rot="5400000">
            <a:off x="7790655"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30" name="Group 29">
            <a:extLst>
              <a:ext uri="{FF2B5EF4-FFF2-40B4-BE49-F238E27FC236}">
                <a16:creationId xmlns:a16="http://schemas.microsoft.com/office/drawing/2014/main" id="{0B685B1C-3905-BEF1-AAFF-E8973415BB84}"/>
              </a:ext>
            </a:extLst>
          </p:cNvPr>
          <p:cNvGrpSpPr/>
          <p:nvPr/>
        </p:nvGrpSpPr>
        <p:grpSpPr>
          <a:xfrm>
            <a:off x="1274035" y="1133703"/>
            <a:ext cx="361111" cy="361110"/>
            <a:chOff x="722538" y="2874633"/>
            <a:chExt cx="360000" cy="360000"/>
          </a:xfrm>
        </p:grpSpPr>
        <p:sp>
          <p:nvSpPr>
            <p:cNvPr id="31" name="Oval 30">
              <a:extLst>
                <a:ext uri="{FF2B5EF4-FFF2-40B4-BE49-F238E27FC236}">
                  <a16:creationId xmlns:a16="http://schemas.microsoft.com/office/drawing/2014/main" id="{783C61DD-D292-17D3-36DB-5096946B484A}"/>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2" name="Oval 31">
              <a:extLst>
                <a:ext uri="{FF2B5EF4-FFF2-40B4-BE49-F238E27FC236}">
                  <a16:creationId xmlns:a16="http://schemas.microsoft.com/office/drawing/2014/main" id="{CE18DBC2-B8F1-7CCF-6ADF-167B7C34E70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sp>
        <p:nvSpPr>
          <p:cNvPr id="33" name="Oval 32">
            <a:extLst>
              <a:ext uri="{FF2B5EF4-FFF2-40B4-BE49-F238E27FC236}">
                <a16:creationId xmlns:a16="http://schemas.microsoft.com/office/drawing/2014/main" id="{2D646900-95D4-583E-E228-EF32B84DBF06}"/>
              </a:ext>
            </a:extLst>
          </p:cNvPr>
          <p:cNvSpPr/>
          <p:nvPr/>
        </p:nvSpPr>
        <p:spPr>
          <a:xfrm>
            <a:off x="2546560" y="1133703"/>
            <a:ext cx="361111" cy="361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4" name="Oval 33">
            <a:extLst>
              <a:ext uri="{FF2B5EF4-FFF2-40B4-BE49-F238E27FC236}">
                <a16:creationId xmlns:a16="http://schemas.microsoft.com/office/drawing/2014/main" id="{88F8D028-4FB3-BEEA-83C1-8D4C7450DBB4}"/>
              </a:ext>
            </a:extLst>
          </p:cNvPr>
          <p:cNvSpPr/>
          <p:nvPr/>
        </p:nvSpPr>
        <p:spPr>
          <a:xfrm>
            <a:off x="2582671" y="1169814"/>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5" name="Oval 34">
            <a:extLst>
              <a:ext uri="{FF2B5EF4-FFF2-40B4-BE49-F238E27FC236}">
                <a16:creationId xmlns:a16="http://schemas.microsoft.com/office/drawing/2014/main" id="{72D09807-DEE8-FB4A-10D8-0B19529814B1}"/>
              </a:ext>
            </a:extLst>
          </p:cNvPr>
          <p:cNvSpPr/>
          <p:nvPr/>
        </p:nvSpPr>
        <p:spPr>
          <a:xfrm>
            <a:off x="5180227" y="1133703"/>
            <a:ext cx="361111" cy="361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6" name="Oval 35">
            <a:extLst>
              <a:ext uri="{FF2B5EF4-FFF2-40B4-BE49-F238E27FC236}">
                <a16:creationId xmlns:a16="http://schemas.microsoft.com/office/drawing/2014/main" id="{B8FEBFAA-F948-E1A6-ACDE-541A9E43AB89}"/>
              </a:ext>
            </a:extLst>
          </p:cNvPr>
          <p:cNvSpPr/>
          <p:nvPr/>
        </p:nvSpPr>
        <p:spPr>
          <a:xfrm>
            <a:off x="5216338" y="1169815"/>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37" name="Group 36">
            <a:extLst>
              <a:ext uri="{FF2B5EF4-FFF2-40B4-BE49-F238E27FC236}">
                <a16:creationId xmlns:a16="http://schemas.microsoft.com/office/drawing/2014/main" id="{9711C11E-8281-59CB-EF3B-E74F9EDD0711}"/>
              </a:ext>
            </a:extLst>
          </p:cNvPr>
          <p:cNvGrpSpPr/>
          <p:nvPr/>
        </p:nvGrpSpPr>
        <p:grpSpPr>
          <a:xfrm>
            <a:off x="6525490" y="1133703"/>
            <a:ext cx="361111" cy="361110"/>
            <a:chOff x="722538" y="2874633"/>
            <a:chExt cx="360000" cy="360000"/>
          </a:xfrm>
        </p:grpSpPr>
        <p:sp>
          <p:nvSpPr>
            <p:cNvPr id="38" name="Oval 37">
              <a:extLst>
                <a:ext uri="{FF2B5EF4-FFF2-40B4-BE49-F238E27FC236}">
                  <a16:creationId xmlns:a16="http://schemas.microsoft.com/office/drawing/2014/main" id="{6145A3E4-EF52-1647-9846-2A20E8C48D03}"/>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9" name="Oval 38">
              <a:extLst>
                <a:ext uri="{FF2B5EF4-FFF2-40B4-BE49-F238E27FC236}">
                  <a16:creationId xmlns:a16="http://schemas.microsoft.com/office/drawing/2014/main" id="{0014A6FA-20FC-65E6-2496-B42BFD7C7F8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grpSp>
        <p:nvGrpSpPr>
          <p:cNvPr id="40" name="Group 5">
            <a:extLst>
              <a:ext uri="{FF2B5EF4-FFF2-40B4-BE49-F238E27FC236}">
                <a16:creationId xmlns:a16="http://schemas.microsoft.com/office/drawing/2014/main" id="{F7AF9FC9-4AD0-3D25-8697-F221ADE9E721}"/>
              </a:ext>
            </a:extLst>
          </p:cNvPr>
          <p:cNvGrpSpPr>
            <a:grpSpLocks noChangeAspect="1"/>
          </p:cNvGrpSpPr>
          <p:nvPr/>
        </p:nvGrpSpPr>
        <p:grpSpPr bwMode="auto">
          <a:xfrm>
            <a:off x="252249" y="1214471"/>
            <a:ext cx="200756" cy="199575"/>
            <a:chOff x="3163" y="2182"/>
            <a:chExt cx="340" cy="338"/>
          </a:xfrm>
          <a:solidFill>
            <a:schemeClr val="tx2"/>
          </a:solidFill>
        </p:grpSpPr>
        <p:sp>
          <p:nvSpPr>
            <p:cNvPr id="41" name="Freeform 6">
              <a:extLst>
                <a:ext uri="{FF2B5EF4-FFF2-40B4-BE49-F238E27FC236}">
                  <a16:creationId xmlns:a16="http://schemas.microsoft.com/office/drawing/2014/main" id="{698F5EFA-5DCD-09C4-6FA5-D02BE47444FF}"/>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2" name="Freeform 7">
              <a:extLst>
                <a:ext uri="{FF2B5EF4-FFF2-40B4-BE49-F238E27FC236}">
                  <a16:creationId xmlns:a16="http://schemas.microsoft.com/office/drawing/2014/main" id="{DF4558E0-7855-EB80-A4C6-3DF853CD253D}"/>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3" name="Freeform 8">
              <a:extLst>
                <a:ext uri="{FF2B5EF4-FFF2-40B4-BE49-F238E27FC236}">
                  <a16:creationId xmlns:a16="http://schemas.microsoft.com/office/drawing/2014/main" id="{94BB85F5-59D0-E221-724C-21A0396AB44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44" name="Group 43">
            <a:extLst>
              <a:ext uri="{FF2B5EF4-FFF2-40B4-BE49-F238E27FC236}">
                <a16:creationId xmlns:a16="http://schemas.microsoft.com/office/drawing/2014/main" id="{F1D9545B-8DF4-1E6E-5840-EFFA5B57EACA}"/>
              </a:ext>
            </a:extLst>
          </p:cNvPr>
          <p:cNvGrpSpPr/>
          <p:nvPr/>
        </p:nvGrpSpPr>
        <p:grpSpPr>
          <a:xfrm>
            <a:off x="1363856" y="1229832"/>
            <a:ext cx="175823" cy="165705"/>
            <a:chOff x="2297686" y="3724331"/>
            <a:chExt cx="190293" cy="179349"/>
          </a:xfrm>
          <a:solidFill>
            <a:schemeClr val="tx2"/>
          </a:solidFill>
        </p:grpSpPr>
        <p:sp>
          <p:nvSpPr>
            <p:cNvPr id="45" name="Freeform 6">
              <a:extLst>
                <a:ext uri="{FF2B5EF4-FFF2-40B4-BE49-F238E27FC236}">
                  <a16:creationId xmlns:a16="http://schemas.microsoft.com/office/drawing/2014/main" id="{C74FB6AB-C66C-C529-E69D-DE0E51093461}"/>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6" name="Freeform 7">
              <a:extLst>
                <a:ext uri="{FF2B5EF4-FFF2-40B4-BE49-F238E27FC236}">
                  <a16:creationId xmlns:a16="http://schemas.microsoft.com/office/drawing/2014/main" id="{B1AA3C1C-9453-3F24-5BCF-D42E4D717EA2}"/>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7" name="Freeform 8">
              <a:extLst>
                <a:ext uri="{FF2B5EF4-FFF2-40B4-BE49-F238E27FC236}">
                  <a16:creationId xmlns:a16="http://schemas.microsoft.com/office/drawing/2014/main" id="{9D4E2E96-1A6B-180C-B11C-367B742E6F55}"/>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8" name="Freeform 9">
              <a:extLst>
                <a:ext uri="{FF2B5EF4-FFF2-40B4-BE49-F238E27FC236}">
                  <a16:creationId xmlns:a16="http://schemas.microsoft.com/office/drawing/2014/main" id="{002FA669-D837-DD55-C1D4-22F636B0E4C9}"/>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9" name="Freeform 10">
              <a:extLst>
                <a:ext uri="{FF2B5EF4-FFF2-40B4-BE49-F238E27FC236}">
                  <a16:creationId xmlns:a16="http://schemas.microsoft.com/office/drawing/2014/main" id="{47EFC799-A716-1EC5-E29A-88BEED078095}"/>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0" name="Freeform 11">
              <a:extLst>
                <a:ext uri="{FF2B5EF4-FFF2-40B4-BE49-F238E27FC236}">
                  <a16:creationId xmlns:a16="http://schemas.microsoft.com/office/drawing/2014/main" id="{FB85B1B6-DFC4-8323-8E06-E8A79733C77E}"/>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1" name="Freeform 12">
              <a:extLst>
                <a:ext uri="{FF2B5EF4-FFF2-40B4-BE49-F238E27FC236}">
                  <a16:creationId xmlns:a16="http://schemas.microsoft.com/office/drawing/2014/main" id="{04BF426B-B2C8-5BE4-26D7-B777856F80AD}"/>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52" name="Group 51">
            <a:extLst>
              <a:ext uri="{FF2B5EF4-FFF2-40B4-BE49-F238E27FC236}">
                <a16:creationId xmlns:a16="http://schemas.microsoft.com/office/drawing/2014/main" id="{0B6E63CC-1D4F-A9BA-C4CA-D5508958B421}"/>
              </a:ext>
            </a:extLst>
          </p:cNvPr>
          <p:cNvGrpSpPr>
            <a:grpSpLocks noChangeAspect="1"/>
          </p:cNvGrpSpPr>
          <p:nvPr/>
        </p:nvGrpSpPr>
        <p:grpSpPr>
          <a:xfrm>
            <a:off x="2627324" y="1216875"/>
            <a:ext cx="194767" cy="194767"/>
            <a:chOff x="6107113" y="1108074"/>
            <a:chExt cx="542925" cy="542924"/>
          </a:xfrm>
          <a:solidFill>
            <a:schemeClr val="tx2"/>
          </a:solidFill>
        </p:grpSpPr>
        <p:sp>
          <p:nvSpPr>
            <p:cNvPr id="53" name="Freeform 129">
              <a:extLst>
                <a:ext uri="{FF2B5EF4-FFF2-40B4-BE49-F238E27FC236}">
                  <a16:creationId xmlns:a16="http://schemas.microsoft.com/office/drawing/2014/main" id="{52312334-3F71-3EB2-95C6-D8DE1ADED55C}"/>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4" name="Freeform 130">
              <a:extLst>
                <a:ext uri="{FF2B5EF4-FFF2-40B4-BE49-F238E27FC236}">
                  <a16:creationId xmlns:a16="http://schemas.microsoft.com/office/drawing/2014/main" id="{60AFD301-519C-C0E1-1EB7-6B607033EC71}"/>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55" name="Group 54">
            <a:extLst>
              <a:ext uri="{FF2B5EF4-FFF2-40B4-BE49-F238E27FC236}">
                <a16:creationId xmlns:a16="http://schemas.microsoft.com/office/drawing/2014/main" id="{942DB525-8D76-2FFF-CD04-5F74F1DD2344}"/>
              </a:ext>
            </a:extLst>
          </p:cNvPr>
          <p:cNvGrpSpPr>
            <a:grpSpLocks noChangeAspect="1"/>
          </p:cNvGrpSpPr>
          <p:nvPr/>
        </p:nvGrpSpPr>
        <p:grpSpPr>
          <a:xfrm>
            <a:off x="5289517" y="1221682"/>
            <a:ext cx="149752" cy="185153"/>
            <a:chOff x="5126038" y="3305175"/>
            <a:chExt cx="436562" cy="539750"/>
          </a:xfrm>
          <a:solidFill>
            <a:schemeClr val="tx2"/>
          </a:solidFill>
        </p:grpSpPr>
        <p:sp>
          <p:nvSpPr>
            <p:cNvPr id="56" name="Freeform 34">
              <a:extLst>
                <a:ext uri="{FF2B5EF4-FFF2-40B4-BE49-F238E27FC236}">
                  <a16:creationId xmlns:a16="http://schemas.microsoft.com/office/drawing/2014/main" id="{2ADADF3C-DA55-33DE-37BD-4B4229062AAA}"/>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7" name="Freeform 35">
              <a:extLst>
                <a:ext uri="{FF2B5EF4-FFF2-40B4-BE49-F238E27FC236}">
                  <a16:creationId xmlns:a16="http://schemas.microsoft.com/office/drawing/2014/main" id="{6DE1DA19-678B-831E-4417-DA5AE99BA28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8" name="Freeform 36">
              <a:extLst>
                <a:ext uri="{FF2B5EF4-FFF2-40B4-BE49-F238E27FC236}">
                  <a16:creationId xmlns:a16="http://schemas.microsoft.com/office/drawing/2014/main" id="{0BFDE225-808F-31F5-9134-5D701A5F00CF}"/>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9" name="Freeform 37">
              <a:extLst>
                <a:ext uri="{FF2B5EF4-FFF2-40B4-BE49-F238E27FC236}">
                  <a16:creationId xmlns:a16="http://schemas.microsoft.com/office/drawing/2014/main" id="{17053284-6A14-21BF-E56E-AA3629599BC5}"/>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0" name="Freeform 38">
              <a:extLst>
                <a:ext uri="{FF2B5EF4-FFF2-40B4-BE49-F238E27FC236}">
                  <a16:creationId xmlns:a16="http://schemas.microsoft.com/office/drawing/2014/main" id="{D60A91D7-000F-3299-483B-9B33126F4EF2}"/>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1" name="Freeform 39">
              <a:extLst>
                <a:ext uri="{FF2B5EF4-FFF2-40B4-BE49-F238E27FC236}">
                  <a16:creationId xmlns:a16="http://schemas.microsoft.com/office/drawing/2014/main" id="{60E51B98-E199-6BD4-62BD-EEF9A4710988}"/>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2" name="Freeform 40">
              <a:extLst>
                <a:ext uri="{FF2B5EF4-FFF2-40B4-BE49-F238E27FC236}">
                  <a16:creationId xmlns:a16="http://schemas.microsoft.com/office/drawing/2014/main" id="{089909D3-84CE-463B-5BDA-96ECF4C81AC7}"/>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sp>
        <p:nvSpPr>
          <p:cNvPr id="63" name="Freeform 23">
            <a:extLst>
              <a:ext uri="{FF2B5EF4-FFF2-40B4-BE49-F238E27FC236}">
                <a16:creationId xmlns:a16="http://schemas.microsoft.com/office/drawing/2014/main" id="{BB6BE5E3-94BF-8A0D-F222-2A7309F741F4}"/>
              </a:ext>
            </a:extLst>
          </p:cNvPr>
          <p:cNvSpPr>
            <a:spLocks noChangeAspect="1" noEditPoints="1"/>
          </p:cNvSpPr>
          <p:nvPr/>
        </p:nvSpPr>
        <p:spPr bwMode="auto">
          <a:xfrm>
            <a:off x="6648451" y="1258222"/>
            <a:ext cx="111745" cy="112072"/>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800"/>
          </a:p>
        </p:txBody>
      </p:sp>
      <p:sp>
        <p:nvSpPr>
          <p:cNvPr id="64" name="Oval 63">
            <a:extLst>
              <a:ext uri="{FF2B5EF4-FFF2-40B4-BE49-F238E27FC236}">
                <a16:creationId xmlns:a16="http://schemas.microsoft.com/office/drawing/2014/main" id="{3F42B4CB-5200-C5C5-CEA3-A8124DCD85A8}"/>
              </a:ext>
            </a:extLst>
          </p:cNvPr>
          <p:cNvSpPr/>
          <p:nvPr/>
        </p:nvSpPr>
        <p:spPr>
          <a:xfrm>
            <a:off x="6602348" y="1214471"/>
            <a:ext cx="199576" cy="199575"/>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65" name="object 83">
            <a:extLst>
              <a:ext uri="{FF2B5EF4-FFF2-40B4-BE49-F238E27FC236}">
                <a16:creationId xmlns:a16="http://schemas.microsoft.com/office/drawing/2014/main" id="{275589CC-A892-CEAB-2BB6-3B05D2EF64BC}"/>
              </a:ext>
            </a:extLst>
          </p:cNvPr>
          <p:cNvSpPr txBox="1"/>
          <p:nvPr/>
        </p:nvSpPr>
        <p:spPr>
          <a:xfrm>
            <a:off x="276482" y="4168418"/>
            <a:ext cx="632416"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Notify business</a:t>
            </a:r>
          </a:p>
        </p:txBody>
      </p:sp>
      <p:sp>
        <p:nvSpPr>
          <p:cNvPr id="66" name="object 81">
            <a:extLst>
              <a:ext uri="{FF2B5EF4-FFF2-40B4-BE49-F238E27FC236}">
                <a16:creationId xmlns:a16="http://schemas.microsoft.com/office/drawing/2014/main" id="{BD09877E-2551-FDE9-37CA-529BB47692BE}"/>
              </a:ext>
            </a:extLst>
          </p:cNvPr>
          <p:cNvSpPr txBox="1"/>
          <p:nvPr/>
        </p:nvSpPr>
        <p:spPr>
          <a:xfrm>
            <a:off x="1112234" y="3387461"/>
            <a:ext cx="701846" cy="2226715"/>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Business completes</a:t>
            </a:r>
          </a:p>
          <a:p>
            <a:pPr algn="ctr">
              <a:lnSpc>
                <a:spcPct val="90000"/>
              </a:lnSpc>
            </a:pPr>
            <a:r>
              <a:rPr lang="en-AU" sz="800">
                <a:latin typeface="+mj-lt"/>
                <a:cs typeface="Times New Roman"/>
              </a:rPr>
              <a:t>renewal application</a:t>
            </a:r>
            <a:endParaRPr lang="en-AU" sz="800">
              <a:solidFill>
                <a:srgbClr val="1A1A1A"/>
              </a:solidFill>
              <a:latin typeface="+mj-lt"/>
              <a:cs typeface="Open Sans"/>
            </a:endParaRPr>
          </a:p>
        </p:txBody>
      </p:sp>
      <p:sp>
        <p:nvSpPr>
          <p:cNvPr id="67" name="object 83">
            <a:extLst>
              <a:ext uri="{FF2B5EF4-FFF2-40B4-BE49-F238E27FC236}">
                <a16:creationId xmlns:a16="http://schemas.microsoft.com/office/drawing/2014/main" id="{16628C09-C3E5-0F9F-E627-73B0FA10B378}"/>
              </a:ext>
            </a:extLst>
          </p:cNvPr>
          <p:cNvSpPr txBox="1"/>
          <p:nvPr/>
        </p:nvSpPr>
        <p:spPr>
          <a:xfrm>
            <a:off x="1156165" y="3705626"/>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a:t>
            </a:r>
          </a:p>
          <a:p>
            <a:pPr marL="16510" marR="8890" indent="5715" algn="ctr">
              <a:lnSpc>
                <a:spcPct val="90000"/>
              </a:lnSpc>
            </a:pPr>
            <a:r>
              <a:rPr lang="en-AU" sz="800" spc="-10">
                <a:solidFill>
                  <a:srgbClr val="1A1A1A"/>
                </a:solidFill>
                <a:latin typeface="+mj-lt"/>
                <a:cs typeface="Open Sans"/>
              </a:rPr>
              <a:t>data/information</a:t>
            </a:r>
          </a:p>
        </p:txBody>
      </p:sp>
      <p:sp>
        <p:nvSpPr>
          <p:cNvPr id="68" name="object 83">
            <a:extLst>
              <a:ext uri="{FF2B5EF4-FFF2-40B4-BE49-F238E27FC236}">
                <a16:creationId xmlns:a16="http://schemas.microsoft.com/office/drawing/2014/main" id="{73BF7BC9-DF50-4B2A-BC77-BDB7C7824F76}"/>
              </a:ext>
            </a:extLst>
          </p:cNvPr>
          <p:cNvSpPr txBox="1"/>
          <p:nvPr/>
        </p:nvSpPr>
        <p:spPr>
          <a:xfrm>
            <a:off x="1156165" y="4168418"/>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details</a:t>
            </a:r>
          </a:p>
        </p:txBody>
      </p:sp>
      <p:sp>
        <p:nvSpPr>
          <p:cNvPr id="69" name="object 83">
            <a:extLst>
              <a:ext uri="{FF2B5EF4-FFF2-40B4-BE49-F238E27FC236}">
                <a16:creationId xmlns:a16="http://schemas.microsoft.com/office/drawing/2014/main" id="{53C8783A-171A-86C6-775C-E4683F9D74E6}"/>
              </a:ext>
            </a:extLst>
          </p:cNvPr>
          <p:cNvSpPr txBox="1"/>
          <p:nvPr/>
        </p:nvSpPr>
        <p:spPr>
          <a:xfrm>
            <a:off x="1156165" y="4648668"/>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Declaration</a:t>
            </a:r>
          </a:p>
        </p:txBody>
      </p:sp>
      <p:sp>
        <p:nvSpPr>
          <p:cNvPr id="70" name="object 83">
            <a:extLst>
              <a:ext uri="{FF2B5EF4-FFF2-40B4-BE49-F238E27FC236}">
                <a16:creationId xmlns:a16="http://schemas.microsoft.com/office/drawing/2014/main" id="{D19887F0-AF7A-BABD-9982-06620E8150F6}"/>
              </a:ext>
            </a:extLst>
          </p:cNvPr>
          <p:cNvSpPr txBox="1"/>
          <p:nvPr/>
        </p:nvSpPr>
        <p:spPr>
          <a:xfrm>
            <a:off x="1855728" y="3709820"/>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Submit</a:t>
            </a:r>
          </a:p>
          <a:p>
            <a:pPr marL="16510" marR="8890" indent="5715" algn="ctr">
              <a:lnSpc>
                <a:spcPct val="90000"/>
              </a:lnSpc>
            </a:pPr>
            <a:r>
              <a:rPr lang="en-AU" sz="800" spc="-10">
                <a:solidFill>
                  <a:srgbClr val="1A1A1A"/>
                </a:solidFill>
                <a:latin typeface="+mj-lt"/>
                <a:cs typeface="Open Sans"/>
              </a:rPr>
              <a:t>Application</a:t>
            </a:r>
          </a:p>
        </p:txBody>
      </p:sp>
      <p:sp>
        <p:nvSpPr>
          <p:cNvPr id="71" name="object 83">
            <a:extLst>
              <a:ext uri="{FF2B5EF4-FFF2-40B4-BE49-F238E27FC236}">
                <a16:creationId xmlns:a16="http://schemas.microsoft.com/office/drawing/2014/main" id="{2C986E59-2441-38F0-08BE-27D6340FFD5A}"/>
              </a:ext>
            </a:extLst>
          </p:cNvPr>
          <p:cNvSpPr txBox="1"/>
          <p:nvPr/>
        </p:nvSpPr>
        <p:spPr>
          <a:xfrm>
            <a:off x="1855728" y="5149599"/>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Renewal Fee</a:t>
            </a:r>
          </a:p>
          <a:p>
            <a:pPr marL="16510" marR="8890" indent="5715" algn="ctr">
              <a:lnSpc>
                <a:spcPct val="90000"/>
              </a:lnSpc>
            </a:pPr>
            <a:r>
              <a:rPr lang="en-AU" sz="800" spc="-10">
                <a:solidFill>
                  <a:srgbClr val="1A1A1A"/>
                </a:solidFill>
                <a:latin typeface="+mj-lt"/>
                <a:cs typeface="Open Sans"/>
              </a:rPr>
              <a:t>Payment</a:t>
            </a:r>
          </a:p>
        </p:txBody>
      </p:sp>
      <p:cxnSp>
        <p:nvCxnSpPr>
          <p:cNvPr id="72" name="Straight Arrow Connector 71">
            <a:extLst>
              <a:ext uri="{FF2B5EF4-FFF2-40B4-BE49-F238E27FC236}">
                <a16:creationId xmlns:a16="http://schemas.microsoft.com/office/drawing/2014/main" id="{8084DDA2-2A6C-7308-63BE-9097A4F73A8D}"/>
              </a:ext>
            </a:extLst>
          </p:cNvPr>
          <p:cNvCxnSpPr>
            <a:cxnSpLocks/>
          </p:cNvCxnSpPr>
          <p:nvPr/>
        </p:nvCxnSpPr>
        <p:spPr>
          <a:xfrm>
            <a:off x="908002" y="4362830"/>
            <a:ext cx="20423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2B5C974-E91C-9A26-BC28-1F52F6672300}"/>
              </a:ext>
            </a:extLst>
          </p:cNvPr>
          <p:cNvCxnSpPr>
            <a:cxnSpLocks/>
            <a:endCxn id="71" idx="1"/>
          </p:cNvCxnSpPr>
          <p:nvPr/>
        </p:nvCxnSpPr>
        <p:spPr>
          <a:xfrm>
            <a:off x="1747983" y="5344010"/>
            <a:ext cx="107745"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C638E77-8889-6AD1-5E9D-B25DA8225F4D}"/>
              </a:ext>
            </a:extLst>
          </p:cNvPr>
          <p:cNvCxnSpPr>
            <a:cxnSpLocks/>
            <a:stCxn id="71" idx="0"/>
            <a:endCxn id="70" idx="2"/>
          </p:cNvCxnSpPr>
          <p:nvPr/>
        </p:nvCxnSpPr>
        <p:spPr>
          <a:xfrm flipV="1">
            <a:off x="2162720" y="4098644"/>
            <a:ext cx="0" cy="105095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5" name="object 41">
            <a:extLst>
              <a:ext uri="{FF2B5EF4-FFF2-40B4-BE49-F238E27FC236}">
                <a16:creationId xmlns:a16="http://schemas.microsoft.com/office/drawing/2014/main" id="{BC0BEA55-8E21-96E0-307B-17A8CECC2F32}"/>
              </a:ext>
            </a:extLst>
          </p:cNvPr>
          <p:cNvSpPr txBox="1"/>
          <p:nvPr/>
        </p:nvSpPr>
        <p:spPr>
          <a:xfrm>
            <a:off x="2621440" y="2099030"/>
            <a:ext cx="1409444" cy="1070027"/>
          </a:xfrm>
          <a:prstGeom prst="rect">
            <a:avLst/>
          </a:prstGeom>
          <a:solidFill>
            <a:schemeClr val="bg2"/>
          </a:solidFill>
        </p:spPr>
        <p:txBody>
          <a:bodyPr vert="horz" wrap="square" lIns="36000" tIns="36000" rIns="36000" bIns="36000" rtlCol="0" anchor="t">
            <a:noAutofit/>
          </a:bodyPr>
          <a:lstStyle/>
          <a:p>
            <a:pPr marL="12700" algn="ctr"/>
            <a:r>
              <a:rPr lang="en-AU" sz="800">
                <a:solidFill>
                  <a:srgbClr val="1A1A1A"/>
                </a:solidFill>
                <a:latin typeface="+mj-lt"/>
                <a:cs typeface="Open Sans"/>
              </a:rPr>
              <a:t>Request for further information loop</a:t>
            </a:r>
            <a:endParaRPr lang="en-AU" sz="800">
              <a:latin typeface="+mj-lt"/>
              <a:cs typeface="Open Sans"/>
            </a:endParaRPr>
          </a:p>
        </p:txBody>
      </p:sp>
      <p:sp>
        <p:nvSpPr>
          <p:cNvPr id="76" name="object 83">
            <a:extLst>
              <a:ext uri="{FF2B5EF4-FFF2-40B4-BE49-F238E27FC236}">
                <a16:creationId xmlns:a16="http://schemas.microsoft.com/office/drawing/2014/main" id="{385DE2B9-48A2-6699-2018-F9C9F676A695}"/>
              </a:ext>
            </a:extLst>
          </p:cNvPr>
          <p:cNvSpPr txBox="1"/>
          <p:nvPr/>
        </p:nvSpPr>
        <p:spPr>
          <a:xfrm>
            <a:off x="2668866" y="2428888"/>
            <a:ext cx="670158" cy="65618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additional</a:t>
            </a:r>
          </a:p>
          <a:p>
            <a:pPr marL="16510" marR="8890" indent="5715" algn="ctr">
              <a:lnSpc>
                <a:spcPct val="90000"/>
              </a:lnSpc>
            </a:pPr>
            <a:r>
              <a:rPr lang="en-AU" sz="800" spc="-10">
                <a:solidFill>
                  <a:srgbClr val="1A1A1A"/>
                </a:solidFill>
                <a:latin typeface="+mj-lt"/>
                <a:cs typeface="Open Sans"/>
              </a:rPr>
              <a:t>documents/</a:t>
            </a:r>
            <a:br>
              <a:rPr lang="en-AU" sz="800" spc="-10">
                <a:solidFill>
                  <a:srgbClr val="1A1A1A"/>
                </a:solidFill>
                <a:latin typeface="+mj-lt"/>
                <a:cs typeface="Open Sans"/>
              </a:rPr>
            </a:br>
            <a:r>
              <a:rPr lang="en-AU" sz="800" spc="-10">
                <a:solidFill>
                  <a:srgbClr val="1A1A1A"/>
                </a:solidFill>
                <a:latin typeface="+mj-lt"/>
                <a:cs typeface="Open Sans"/>
              </a:rPr>
              <a:t>information</a:t>
            </a:r>
          </a:p>
        </p:txBody>
      </p:sp>
      <p:sp>
        <p:nvSpPr>
          <p:cNvPr id="77" name="object 83">
            <a:extLst>
              <a:ext uri="{FF2B5EF4-FFF2-40B4-BE49-F238E27FC236}">
                <a16:creationId xmlns:a16="http://schemas.microsoft.com/office/drawing/2014/main" id="{E1F021BF-F8EF-437B-96F6-680540D4BB1B}"/>
              </a:ext>
            </a:extLst>
          </p:cNvPr>
          <p:cNvSpPr txBox="1"/>
          <p:nvPr/>
        </p:nvSpPr>
        <p:spPr>
          <a:xfrm>
            <a:off x="3368778" y="2428888"/>
            <a:ext cx="613985" cy="65618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Request for</a:t>
            </a:r>
          </a:p>
          <a:p>
            <a:pPr marL="16510" marR="8890" indent="5715" algn="ctr">
              <a:lnSpc>
                <a:spcPct val="90000"/>
              </a:lnSpc>
            </a:pPr>
            <a:r>
              <a:rPr lang="en-AU" sz="800" spc="-10">
                <a:solidFill>
                  <a:srgbClr val="1A1A1A"/>
                </a:solidFill>
                <a:latin typeface="+mj-lt"/>
                <a:cs typeface="Open Sans"/>
              </a:rPr>
              <a:t>further</a:t>
            </a:r>
          </a:p>
          <a:p>
            <a:pPr marL="16510" marR="8890" indent="5715" algn="ctr">
              <a:lnSpc>
                <a:spcPct val="90000"/>
              </a:lnSpc>
            </a:pPr>
            <a:r>
              <a:rPr lang="en-AU" sz="800" spc="-10">
                <a:solidFill>
                  <a:srgbClr val="1A1A1A"/>
                </a:solidFill>
                <a:latin typeface="+mj-lt"/>
                <a:cs typeface="Open Sans"/>
              </a:rPr>
              <a:t>information</a:t>
            </a:r>
          </a:p>
        </p:txBody>
      </p:sp>
      <p:sp>
        <p:nvSpPr>
          <p:cNvPr id="78" name="object 81">
            <a:extLst>
              <a:ext uri="{FF2B5EF4-FFF2-40B4-BE49-F238E27FC236}">
                <a16:creationId xmlns:a16="http://schemas.microsoft.com/office/drawing/2014/main" id="{85BC2002-3D3C-AA79-3A00-53773D5402D2}"/>
              </a:ext>
            </a:extLst>
          </p:cNvPr>
          <p:cNvSpPr txBox="1"/>
          <p:nvPr/>
        </p:nvSpPr>
        <p:spPr>
          <a:xfrm>
            <a:off x="2673874" y="3387461"/>
            <a:ext cx="701846" cy="2226715"/>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Intensity of review</a:t>
            </a:r>
          </a:p>
          <a:p>
            <a:pPr algn="ctr">
              <a:lnSpc>
                <a:spcPct val="90000"/>
              </a:lnSpc>
            </a:pPr>
            <a:r>
              <a:rPr lang="en-AU" sz="800">
                <a:latin typeface="+mj-lt"/>
                <a:cs typeface="Times New Roman"/>
              </a:rPr>
              <a:t>categorised using</a:t>
            </a:r>
          </a:p>
          <a:p>
            <a:pPr algn="ctr">
              <a:lnSpc>
                <a:spcPct val="90000"/>
              </a:lnSpc>
            </a:pPr>
            <a:r>
              <a:rPr lang="en-AU" sz="800">
                <a:latin typeface="+mj-lt"/>
                <a:cs typeface="Times New Roman"/>
              </a:rPr>
              <a:t>business / risk rules</a:t>
            </a:r>
            <a:endParaRPr lang="en-AU" sz="800">
              <a:solidFill>
                <a:srgbClr val="1A1A1A"/>
              </a:solidFill>
              <a:latin typeface="+mj-lt"/>
              <a:cs typeface="Open Sans"/>
            </a:endParaRPr>
          </a:p>
        </p:txBody>
      </p:sp>
      <p:sp>
        <p:nvSpPr>
          <p:cNvPr id="79" name="object 83">
            <a:extLst>
              <a:ext uri="{FF2B5EF4-FFF2-40B4-BE49-F238E27FC236}">
                <a16:creationId xmlns:a16="http://schemas.microsoft.com/office/drawing/2014/main" id="{5E10369F-CC76-D865-FE40-66CA48B082D2}"/>
              </a:ext>
            </a:extLst>
          </p:cNvPr>
          <p:cNvSpPr txBox="1"/>
          <p:nvPr/>
        </p:nvSpPr>
        <p:spPr>
          <a:xfrm>
            <a:off x="2718660" y="3705626"/>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Automatic</a:t>
            </a:r>
          </a:p>
          <a:p>
            <a:pPr marL="16510" marR="8890" indent="5715" algn="ctr">
              <a:lnSpc>
                <a:spcPct val="90000"/>
              </a:lnSpc>
            </a:pPr>
            <a:r>
              <a:rPr lang="en-AU" sz="800" spc="-10">
                <a:solidFill>
                  <a:srgbClr val="1A1A1A"/>
                </a:solidFill>
                <a:latin typeface="+mj-lt"/>
                <a:cs typeface="Open Sans"/>
              </a:rPr>
              <a:t>Review</a:t>
            </a:r>
          </a:p>
        </p:txBody>
      </p:sp>
      <p:sp>
        <p:nvSpPr>
          <p:cNvPr id="80" name="object 83">
            <a:extLst>
              <a:ext uri="{FF2B5EF4-FFF2-40B4-BE49-F238E27FC236}">
                <a16:creationId xmlns:a16="http://schemas.microsoft.com/office/drawing/2014/main" id="{ADBBC6CE-93C3-5872-ED12-3AC8C39AD8CA}"/>
              </a:ext>
            </a:extLst>
          </p:cNvPr>
          <p:cNvSpPr txBox="1"/>
          <p:nvPr/>
        </p:nvSpPr>
        <p:spPr>
          <a:xfrm>
            <a:off x="2718660" y="4180607"/>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Manual Review</a:t>
            </a:r>
          </a:p>
        </p:txBody>
      </p:sp>
      <p:sp>
        <p:nvSpPr>
          <p:cNvPr id="81" name="object 83">
            <a:extLst>
              <a:ext uri="{FF2B5EF4-FFF2-40B4-BE49-F238E27FC236}">
                <a16:creationId xmlns:a16="http://schemas.microsoft.com/office/drawing/2014/main" id="{926DC64A-49DC-69D3-4E33-3008683AA011}"/>
              </a:ext>
            </a:extLst>
          </p:cNvPr>
          <p:cNvSpPr txBox="1"/>
          <p:nvPr/>
        </p:nvSpPr>
        <p:spPr>
          <a:xfrm>
            <a:off x="3405474" y="4529027"/>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Rate risk</a:t>
            </a:r>
          </a:p>
        </p:txBody>
      </p:sp>
      <p:cxnSp>
        <p:nvCxnSpPr>
          <p:cNvPr id="82" name="Connector: Elbow 81">
            <a:extLst>
              <a:ext uri="{FF2B5EF4-FFF2-40B4-BE49-F238E27FC236}">
                <a16:creationId xmlns:a16="http://schemas.microsoft.com/office/drawing/2014/main" id="{EFE8DBC2-E870-647B-FC2B-F394C464A94B}"/>
              </a:ext>
            </a:extLst>
          </p:cNvPr>
          <p:cNvCxnSpPr>
            <a:cxnSpLocks/>
          </p:cNvCxnSpPr>
          <p:nvPr/>
        </p:nvCxnSpPr>
        <p:spPr>
          <a:xfrm>
            <a:off x="2469713" y="3990407"/>
            <a:ext cx="248947" cy="36000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29823C9D-3FDA-1B5C-4992-8D92DE53AA93}"/>
              </a:ext>
            </a:extLst>
          </p:cNvPr>
          <p:cNvCxnSpPr>
            <a:cxnSpLocks/>
            <a:stCxn id="76" idx="1"/>
          </p:cNvCxnSpPr>
          <p:nvPr/>
        </p:nvCxnSpPr>
        <p:spPr>
          <a:xfrm rot="10800000" flipV="1">
            <a:off x="2553032" y="2756981"/>
            <a:ext cx="115835" cy="109195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8D8DC02-EE92-F925-9E92-580176485ED4}"/>
              </a:ext>
            </a:extLst>
          </p:cNvPr>
          <p:cNvCxnSpPr>
            <a:stCxn id="80" idx="3"/>
            <a:endCxn id="81" idx="0"/>
          </p:cNvCxnSpPr>
          <p:nvPr/>
        </p:nvCxnSpPr>
        <p:spPr>
          <a:xfrm>
            <a:off x="3332645" y="4375019"/>
            <a:ext cx="379822" cy="15400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DEA2B1C5-91ED-D91A-2110-41E80BB25588}"/>
              </a:ext>
            </a:extLst>
          </p:cNvPr>
          <p:cNvCxnSpPr>
            <a:cxnSpLocks/>
            <a:stCxn id="79" idx="3"/>
            <a:endCxn id="77" idx="2"/>
          </p:cNvCxnSpPr>
          <p:nvPr/>
        </p:nvCxnSpPr>
        <p:spPr>
          <a:xfrm flipV="1">
            <a:off x="3332645" y="3085074"/>
            <a:ext cx="343126" cy="814964"/>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87" name="object 83">
            <a:extLst>
              <a:ext uri="{FF2B5EF4-FFF2-40B4-BE49-F238E27FC236}">
                <a16:creationId xmlns:a16="http://schemas.microsoft.com/office/drawing/2014/main" id="{19D55945-418C-4406-C6C0-B233A3E32CF1}"/>
              </a:ext>
            </a:extLst>
          </p:cNvPr>
          <p:cNvSpPr txBox="1"/>
          <p:nvPr/>
        </p:nvSpPr>
        <p:spPr>
          <a:xfrm>
            <a:off x="3668133" y="5273009"/>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Triage based on Risk</a:t>
            </a:r>
          </a:p>
        </p:txBody>
      </p:sp>
      <p:sp>
        <p:nvSpPr>
          <p:cNvPr id="88" name="object 83">
            <a:extLst>
              <a:ext uri="{FF2B5EF4-FFF2-40B4-BE49-F238E27FC236}">
                <a16:creationId xmlns:a16="http://schemas.microsoft.com/office/drawing/2014/main" id="{CA301CE2-C33A-593E-4421-115F1AC92181}"/>
              </a:ext>
            </a:extLst>
          </p:cNvPr>
          <p:cNvSpPr txBox="1"/>
          <p:nvPr/>
        </p:nvSpPr>
        <p:spPr>
          <a:xfrm>
            <a:off x="4436825" y="4723439"/>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HIGH</a:t>
            </a:r>
            <a:br>
              <a:rPr lang="en-AU" sz="600" spc="-10">
                <a:solidFill>
                  <a:schemeClr val="bg1"/>
                </a:solidFill>
                <a:cs typeface="Open Sans"/>
              </a:rPr>
            </a:br>
            <a:r>
              <a:rPr lang="en-AU" sz="600" spc="-10">
                <a:solidFill>
                  <a:schemeClr val="bg1"/>
                </a:solidFill>
                <a:cs typeface="Open Sans"/>
              </a:rPr>
              <a:t>RISK</a:t>
            </a:r>
          </a:p>
        </p:txBody>
      </p:sp>
      <p:sp>
        <p:nvSpPr>
          <p:cNvPr id="89" name="object 83">
            <a:extLst>
              <a:ext uri="{FF2B5EF4-FFF2-40B4-BE49-F238E27FC236}">
                <a16:creationId xmlns:a16="http://schemas.microsoft.com/office/drawing/2014/main" id="{DC0D21C6-6450-AC67-66FF-8EC64345E534}"/>
              </a:ext>
            </a:extLst>
          </p:cNvPr>
          <p:cNvSpPr txBox="1"/>
          <p:nvPr/>
        </p:nvSpPr>
        <p:spPr>
          <a:xfrm>
            <a:off x="4436825" y="5291814"/>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MEDIUM</a:t>
            </a:r>
            <a:br>
              <a:rPr lang="en-AU" sz="600" spc="-10">
                <a:solidFill>
                  <a:schemeClr val="bg1"/>
                </a:solidFill>
                <a:cs typeface="Open Sans"/>
              </a:rPr>
            </a:br>
            <a:r>
              <a:rPr lang="en-AU" sz="600" spc="-10">
                <a:solidFill>
                  <a:schemeClr val="bg1"/>
                </a:solidFill>
                <a:cs typeface="Open Sans"/>
              </a:rPr>
              <a:t>RISK</a:t>
            </a:r>
          </a:p>
        </p:txBody>
      </p:sp>
      <p:sp>
        <p:nvSpPr>
          <p:cNvPr id="90" name="object 83">
            <a:extLst>
              <a:ext uri="{FF2B5EF4-FFF2-40B4-BE49-F238E27FC236}">
                <a16:creationId xmlns:a16="http://schemas.microsoft.com/office/drawing/2014/main" id="{6537BA9F-2F28-FA1A-FF03-1977EED225E4}"/>
              </a:ext>
            </a:extLst>
          </p:cNvPr>
          <p:cNvSpPr txBox="1"/>
          <p:nvPr/>
        </p:nvSpPr>
        <p:spPr>
          <a:xfrm>
            <a:off x="4436825" y="5924891"/>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LOW</a:t>
            </a:r>
            <a:br>
              <a:rPr lang="en-AU" sz="600" spc="-10">
                <a:solidFill>
                  <a:schemeClr val="bg1"/>
                </a:solidFill>
                <a:cs typeface="Open Sans"/>
              </a:rPr>
            </a:br>
            <a:r>
              <a:rPr lang="en-AU" sz="600" spc="-10">
                <a:solidFill>
                  <a:schemeClr val="bg1"/>
                </a:solidFill>
                <a:cs typeface="Open Sans"/>
              </a:rPr>
              <a:t>RISK</a:t>
            </a:r>
          </a:p>
        </p:txBody>
      </p:sp>
      <p:cxnSp>
        <p:nvCxnSpPr>
          <p:cNvPr id="91" name="Connector: Elbow 90">
            <a:extLst>
              <a:ext uri="{FF2B5EF4-FFF2-40B4-BE49-F238E27FC236}">
                <a16:creationId xmlns:a16="http://schemas.microsoft.com/office/drawing/2014/main" id="{3D0C70FD-4D45-EE4F-9485-4D5BCA12EAED}"/>
              </a:ext>
            </a:extLst>
          </p:cNvPr>
          <p:cNvCxnSpPr>
            <a:stCxn id="87" idx="3"/>
            <a:endCxn id="88" idx="2"/>
          </p:cNvCxnSpPr>
          <p:nvPr/>
        </p:nvCxnSpPr>
        <p:spPr>
          <a:xfrm flipV="1">
            <a:off x="4282119" y="4898241"/>
            <a:ext cx="154706" cy="56917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B9883BDE-B5CB-27C3-2879-19A053992954}"/>
              </a:ext>
            </a:extLst>
          </p:cNvPr>
          <p:cNvCxnSpPr>
            <a:stCxn id="87" idx="3"/>
            <a:endCxn id="90" idx="2"/>
          </p:cNvCxnSpPr>
          <p:nvPr/>
        </p:nvCxnSpPr>
        <p:spPr>
          <a:xfrm>
            <a:off x="4282119" y="5467420"/>
            <a:ext cx="154706" cy="63227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91E2D9FB-7668-541C-59D1-2320D62C5052}"/>
              </a:ext>
            </a:extLst>
          </p:cNvPr>
          <p:cNvCxnSpPr>
            <a:cxnSpLocks/>
            <a:stCxn id="87" idx="3"/>
            <a:endCxn id="89" idx="2"/>
          </p:cNvCxnSpPr>
          <p:nvPr/>
        </p:nvCxnSpPr>
        <p:spPr>
          <a:xfrm flipV="1">
            <a:off x="4282119" y="5466616"/>
            <a:ext cx="154706" cy="804"/>
          </a:xfrm>
          <a:prstGeom prst="bentConnector3">
            <a:avLst>
              <a:gd name="adj1" fmla="val 50000"/>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D1F17088-025E-9B95-508B-761885BA1491}"/>
              </a:ext>
            </a:extLst>
          </p:cNvPr>
          <p:cNvCxnSpPr>
            <a:cxnSpLocks/>
            <a:stCxn id="88" idx="6"/>
            <a:endCxn id="98" idx="1"/>
          </p:cNvCxnSpPr>
          <p:nvPr/>
        </p:nvCxnSpPr>
        <p:spPr>
          <a:xfrm>
            <a:off x="4786429" y="4898241"/>
            <a:ext cx="192302" cy="570788"/>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1C8EC54-0090-8585-EAEC-8CE35489317E}"/>
              </a:ext>
            </a:extLst>
          </p:cNvPr>
          <p:cNvCxnSpPr>
            <a:cxnSpLocks/>
            <a:stCxn id="89" idx="6"/>
            <a:endCxn id="98" idx="1"/>
          </p:cNvCxnSpPr>
          <p:nvPr/>
        </p:nvCxnSpPr>
        <p:spPr>
          <a:xfrm>
            <a:off x="4786429" y="5466616"/>
            <a:ext cx="192302" cy="241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96" name="object 41">
            <a:extLst>
              <a:ext uri="{FF2B5EF4-FFF2-40B4-BE49-F238E27FC236}">
                <a16:creationId xmlns:a16="http://schemas.microsoft.com/office/drawing/2014/main" id="{A069DC4A-368C-7E6E-9CD3-1EEFBC1AAAE6}"/>
              </a:ext>
            </a:extLst>
          </p:cNvPr>
          <p:cNvSpPr txBox="1"/>
          <p:nvPr/>
        </p:nvSpPr>
        <p:spPr>
          <a:xfrm>
            <a:off x="4912923" y="5118211"/>
            <a:ext cx="613764" cy="1126061"/>
          </a:xfrm>
          <a:prstGeom prst="rect">
            <a:avLst/>
          </a:prstGeom>
          <a:solidFill>
            <a:schemeClr val="bg2"/>
          </a:solidFill>
        </p:spPr>
        <p:txBody>
          <a:bodyPr vert="horz" wrap="square" lIns="36000" tIns="36000" rIns="36000" bIns="36000" rtlCol="0" anchor="t">
            <a:noAutofit/>
          </a:bodyPr>
          <a:lstStyle/>
          <a:p>
            <a:pPr algn="ctr"/>
            <a:endParaRPr lang="en-AU" sz="800">
              <a:latin typeface="+mj-lt"/>
              <a:cs typeface="Open Sans"/>
            </a:endParaRPr>
          </a:p>
        </p:txBody>
      </p:sp>
      <p:sp>
        <p:nvSpPr>
          <p:cNvPr id="97" name="object 81">
            <a:extLst>
              <a:ext uri="{FF2B5EF4-FFF2-40B4-BE49-F238E27FC236}">
                <a16:creationId xmlns:a16="http://schemas.microsoft.com/office/drawing/2014/main" id="{DAE4B0E8-F42D-4A46-AFA5-58873DCD20BB}"/>
              </a:ext>
            </a:extLst>
          </p:cNvPr>
          <p:cNvSpPr txBox="1"/>
          <p:nvPr/>
        </p:nvSpPr>
        <p:spPr>
          <a:xfrm>
            <a:off x="4933945" y="5173934"/>
            <a:ext cx="556813" cy="990879"/>
          </a:xfrm>
          <a:prstGeom prst="rect">
            <a:avLst/>
          </a:prstGeom>
          <a:noFill/>
          <a:ln>
            <a:noFill/>
          </a:ln>
        </p:spPr>
        <p:txBody>
          <a:bodyPr vert="horz" wrap="square" lIns="36000" tIns="36000" rIns="36000" bIns="36000" rtlCol="0" anchor="b">
            <a:noAutofit/>
          </a:bodyPr>
          <a:lstStyle/>
          <a:p>
            <a:pPr algn="ctr">
              <a:lnSpc>
                <a:spcPct val="90000"/>
              </a:lnSpc>
            </a:pPr>
            <a:r>
              <a:rPr lang="en-AU" sz="800">
                <a:latin typeface="+mj-lt"/>
                <a:cs typeface="Times New Roman"/>
              </a:rPr>
              <a:t>Assign based on Risk</a:t>
            </a:r>
            <a:endParaRPr lang="en-AU" sz="800">
              <a:solidFill>
                <a:srgbClr val="1A1A1A"/>
              </a:solidFill>
              <a:latin typeface="+mj-lt"/>
              <a:cs typeface="Open Sans"/>
            </a:endParaRPr>
          </a:p>
        </p:txBody>
      </p:sp>
      <p:sp>
        <p:nvSpPr>
          <p:cNvPr id="98" name="object 83">
            <a:extLst>
              <a:ext uri="{FF2B5EF4-FFF2-40B4-BE49-F238E27FC236}">
                <a16:creationId xmlns:a16="http://schemas.microsoft.com/office/drawing/2014/main" id="{58BEA988-7E32-D429-5C47-630C73C4A234}"/>
              </a:ext>
            </a:extLst>
          </p:cNvPr>
          <p:cNvSpPr txBox="1"/>
          <p:nvPr/>
        </p:nvSpPr>
        <p:spPr>
          <a:xfrm>
            <a:off x="4978731" y="5274617"/>
            <a:ext cx="487108"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Assign</a:t>
            </a:r>
          </a:p>
        </p:txBody>
      </p:sp>
      <p:cxnSp>
        <p:nvCxnSpPr>
          <p:cNvPr id="99" name="Connector: Elbow 98">
            <a:extLst>
              <a:ext uri="{FF2B5EF4-FFF2-40B4-BE49-F238E27FC236}">
                <a16:creationId xmlns:a16="http://schemas.microsoft.com/office/drawing/2014/main" id="{B4B9BD9C-2FBF-7A96-C446-D6E79D9D5386}"/>
              </a:ext>
            </a:extLst>
          </p:cNvPr>
          <p:cNvCxnSpPr>
            <a:cxnSpLocks/>
            <a:stCxn id="90" idx="6"/>
            <a:endCxn id="98" idx="1"/>
          </p:cNvCxnSpPr>
          <p:nvPr/>
        </p:nvCxnSpPr>
        <p:spPr>
          <a:xfrm flipV="1">
            <a:off x="4786429" y="5469028"/>
            <a:ext cx="192302" cy="63066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0" name="object 81">
            <a:extLst>
              <a:ext uri="{FF2B5EF4-FFF2-40B4-BE49-F238E27FC236}">
                <a16:creationId xmlns:a16="http://schemas.microsoft.com/office/drawing/2014/main" id="{09DB1817-C69A-1263-A3B4-ACEDA87569A0}"/>
              </a:ext>
            </a:extLst>
          </p:cNvPr>
          <p:cNvSpPr txBox="1"/>
          <p:nvPr/>
        </p:nvSpPr>
        <p:spPr>
          <a:xfrm>
            <a:off x="5359803" y="2176663"/>
            <a:ext cx="778334" cy="1564170"/>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Regulator assesses using information provided by business and existing documents</a:t>
            </a:r>
            <a:endParaRPr lang="en-AU" sz="800">
              <a:solidFill>
                <a:srgbClr val="1A1A1A"/>
              </a:solidFill>
              <a:latin typeface="+mj-lt"/>
              <a:cs typeface="Open Sans"/>
            </a:endParaRPr>
          </a:p>
        </p:txBody>
      </p:sp>
      <p:sp>
        <p:nvSpPr>
          <p:cNvPr id="101" name="object 83">
            <a:extLst>
              <a:ext uri="{FF2B5EF4-FFF2-40B4-BE49-F238E27FC236}">
                <a16:creationId xmlns:a16="http://schemas.microsoft.com/office/drawing/2014/main" id="{E126AE92-8EB5-DEF8-A511-341CADFE5997}"/>
              </a:ext>
            </a:extLst>
          </p:cNvPr>
          <p:cNvSpPr txBox="1"/>
          <p:nvPr/>
        </p:nvSpPr>
        <p:spPr>
          <a:xfrm>
            <a:off x="5404589" y="2337321"/>
            <a:ext cx="680897"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Conduct Renewal Assessment</a:t>
            </a:r>
          </a:p>
        </p:txBody>
      </p:sp>
      <p:sp>
        <p:nvSpPr>
          <p:cNvPr id="102" name="object 41">
            <a:extLst>
              <a:ext uri="{FF2B5EF4-FFF2-40B4-BE49-F238E27FC236}">
                <a16:creationId xmlns:a16="http://schemas.microsoft.com/office/drawing/2014/main" id="{32CB91EF-6C56-E031-5094-19041147B104}"/>
              </a:ext>
            </a:extLst>
          </p:cNvPr>
          <p:cNvSpPr txBox="1"/>
          <p:nvPr/>
        </p:nvSpPr>
        <p:spPr>
          <a:xfrm>
            <a:off x="5275966" y="4008328"/>
            <a:ext cx="1409444" cy="1000727"/>
          </a:xfrm>
          <a:prstGeom prst="rect">
            <a:avLst/>
          </a:prstGeom>
          <a:solidFill>
            <a:schemeClr val="bg2"/>
          </a:solidFill>
        </p:spPr>
        <p:txBody>
          <a:bodyPr vert="horz" wrap="square" lIns="36000" tIns="36000" rIns="36000" bIns="36000" rtlCol="0" anchor="t">
            <a:noAutofit/>
          </a:bodyPr>
          <a:lstStyle/>
          <a:p>
            <a:pPr marL="12700" algn="ctr"/>
            <a:r>
              <a:rPr lang="en-AU" sz="800">
                <a:solidFill>
                  <a:srgbClr val="1A1A1A"/>
                </a:solidFill>
                <a:latin typeface="+mj-lt"/>
                <a:cs typeface="Open Sans"/>
              </a:rPr>
              <a:t>Request for further information loop</a:t>
            </a:r>
            <a:endParaRPr lang="en-AU" sz="800">
              <a:latin typeface="+mj-lt"/>
              <a:cs typeface="Open Sans"/>
            </a:endParaRPr>
          </a:p>
        </p:txBody>
      </p:sp>
      <p:sp>
        <p:nvSpPr>
          <p:cNvPr id="103" name="object 83">
            <a:extLst>
              <a:ext uri="{FF2B5EF4-FFF2-40B4-BE49-F238E27FC236}">
                <a16:creationId xmlns:a16="http://schemas.microsoft.com/office/drawing/2014/main" id="{C88F5BD9-0AD9-4797-C028-B8B187875424}"/>
              </a:ext>
            </a:extLst>
          </p:cNvPr>
          <p:cNvSpPr txBox="1"/>
          <p:nvPr/>
        </p:nvSpPr>
        <p:spPr>
          <a:xfrm>
            <a:off x="5301531" y="4390080"/>
            <a:ext cx="625211" cy="53499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additional</a:t>
            </a:r>
          </a:p>
          <a:p>
            <a:pPr marL="16510" marR="8890" indent="5715" algn="ctr">
              <a:lnSpc>
                <a:spcPct val="90000"/>
              </a:lnSpc>
            </a:pPr>
            <a:r>
              <a:rPr lang="en-AU" sz="800" spc="-10">
                <a:solidFill>
                  <a:srgbClr val="1A1A1A"/>
                </a:solidFill>
                <a:latin typeface="+mj-lt"/>
                <a:cs typeface="Open Sans"/>
              </a:rPr>
              <a:t>documents/information</a:t>
            </a:r>
          </a:p>
        </p:txBody>
      </p:sp>
      <p:sp>
        <p:nvSpPr>
          <p:cNvPr id="104" name="object 83">
            <a:extLst>
              <a:ext uri="{FF2B5EF4-FFF2-40B4-BE49-F238E27FC236}">
                <a16:creationId xmlns:a16="http://schemas.microsoft.com/office/drawing/2014/main" id="{DEA342D4-ABFE-3D95-08F9-4D706D41FC9F}"/>
              </a:ext>
            </a:extLst>
          </p:cNvPr>
          <p:cNvSpPr txBox="1"/>
          <p:nvPr/>
        </p:nvSpPr>
        <p:spPr>
          <a:xfrm>
            <a:off x="6034116" y="4390080"/>
            <a:ext cx="613985" cy="53499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Request for</a:t>
            </a:r>
          </a:p>
          <a:p>
            <a:pPr marL="16510" marR="8890" indent="5715" algn="ctr">
              <a:lnSpc>
                <a:spcPct val="90000"/>
              </a:lnSpc>
            </a:pPr>
            <a:r>
              <a:rPr lang="en-AU" sz="800" spc="-10">
                <a:solidFill>
                  <a:srgbClr val="1A1A1A"/>
                </a:solidFill>
                <a:latin typeface="+mj-lt"/>
                <a:cs typeface="Open Sans"/>
              </a:rPr>
              <a:t>further</a:t>
            </a:r>
          </a:p>
          <a:p>
            <a:pPr marL="16510" marR="8890" indent="5715" algn="ctr">
              <a:lnSpc>
                <a:spcPct val="90000"/>
              </a:lnSpc>
            </a:pPr>
            <a:r>
              <a:rPr lang="en-AU" sz="800" spc="-10">
                <a:solidFill>
                  <a:srgbClr val="1A1A1A"/>
                </a:solidFill>
                <a:latin typeface="+mj-lt"/>
                <a:cs typeface="Open Sans"/>
              </a:rPr>
              <a:t>information</a:t>
            </a:r>
          </a:p>
        </p:txBody>
      </p:sp>
      <p:cxnSp>
        <p:nvCxnSpPr>
          <p:cNvPr id="105" name="Connector: Elbow 104">
            <a:extLst>
              <a:ext uri="{FF2B5EF4-FFF2-40B4-BE49-F238E27FC236}">
                <a16:creationId xmlns:a16="http://schemas.microsoft.com/office/drawing/2014/main" id="{5E81C26C-59C9-0861-2B6F-5BDE165C4D72}"/>
              </a:ext>
            </a:extLst>
          </p:cNvPr>
          <p:cNvCxnSpPr>
            <a:cxnSpLocks/>
            <a:stCxn id="81" idx="2"/>
            <a:endCxn id="87" idx="0"/>
          </p:cNvCxnSpPr>
          <p:nvPr/>
        </p:nvCxnSpPr>
        <p:spPr>
          <a:xfrm rot="16200000" flipH="1">
            <a:off x="3666217" y="4964099"/>
            <a:ext cx="355159" cy="26265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58BF7CF6-D280-516C-B44B-57044293E3A8}"/>
              </a:ext>
            </a:extLst>
          </p:cNvPr>
          <p:cNvCxnSpPr>
            <a:cxnSpLocks/>
            <a:stCxn id="96" idx="0"/>
            <a:endCxn id="100" idx="1"/>
          </p:cNvCxnSpPr>
          <p:nvPr/>
        </p:nvCxnSpPr>
        <p:spPr>
          <a:xfrm rot="5400000" flipH="1" flipV="1">
            <a:off x="4210073" y="3968481"/>
            <a:ext cx="2159462" cy="13999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48F510B-71D1-96AD-3274-35935CF0D511}"/>
              </a:ext>
            </a:extLst>
          </p:cNvPr>
          <p:cNvCxnSpPr>
            <a:cxnSpLocks/>
            <a:stCxn id="104" idx="1"/>
          </p:cNvCxnSpPr>
          <p:nvPr/>
        </p:nvCxnSpPr>
        <p:spPr>
          <a:xfrm flipH="1">
            <a:off x="5926744" y="4657577"/>
            <a:ext cx="10737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62762377-15CC-752A-2094-2CD53E5EE154}"/>
              </a:ext>
            </a:extLst>
          </p:cNvPr>
          <p:cNvCxnSpPr>
            <a:cxnSpLocks/>
          </p:cNvCxnSpPr>
          <p:nvPr/>
        </p:nvCxnSpPr>
        <p:spPr>
          <a:xfrm flipV="1">
            <a:off x="5421080" y="3740833"/>
            <a:ext cx="0" cy="649247"/>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id="{3EB0C6DB-CFC9-E6BA-489C-2998B7AA3169}"/>
              </a:ext>
            </a:extLst>
          </p:cNvPr>
          <p:cNvSpPr/>
          <p:nvPr/>
        </p:nvSpPr>
        <p:spPr>
          <a:xfrm>
            <a:off x="6139568" y="2996994"/>
            <a:ext cx="394962" cy="1392537"/>
          </a:xfrm>
          <a:custGeom>
            <a:avLst/>
            <a:gdLst>
              <a:gd name="connsiteX0" fmla="*/ 0 w 480060"/>
              <a:gd name="connsiteY0" fmla="*/ 0 h 1577340"/>
              <a:gd name="connsiteX1" fmla="*/ 480060 w 480060"/>
              <a:gd name="connsiteY1" fmla="*/ 0 h 1577340"/>
              <a:gd name="connsiteX2" fmla="*/ 480060 w 480060"/>
              <a:gd name="connsiteY2" fmla="*/ 1577340 h 1577340"/>
            </a:gdLst>
            <a:ahLst/>
            <a:cxnLst>
              <a:cxn ang="0">
                <a:pos x="connsiteX0" y="connsiteY0"/>
              </a:cxn>
              <a:cxn ang="0">
                <a:pos x="connsiteX1" y="connsiteY1"/>
              </a:cxn>
              <a:cxn ang="0">
                <a:pos x="connsiteX2" y="connsiteY2"/>
              </a:cxn>
            </a:cxnLst>
            <a:rect l="l" t="t" r="r" b="b"/>
            <a:pathLst>
              <a:path w="480060" h="1577340">
                <a:moveTo>
                  <a:pt x="0" y="0"/>
                </a:moveTo>
                <a:lnTo>
                  <a:pt x="480060" y="0"/>
                </a:lnTo>
                <a:lnTo>
                  <a:pt x="480060" y="1577340"/>
                </a:lnTo>
              </a:path>
            </a:pathLst>
          </a:custGeom>
          <a:noFill/>
          <a:ln w="127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p>
        </p:txBody>
      </p:sp>
      <p:cxnSp>
        <p:nvCxnSpPr>
          <p:cNvPr id="110" name="Straight Arrow Connector 109">
            <a:extLst>
              <a:ext uri="{FF2B5EF4-FFF2-40B4-BE49-F238E27FC236}">
                <a16:creationId xmlns:a16="http://schemas.microsoft.com/office/drawing/2014/main" id="{DCA1AD45-E3DE-08EA-2996-DC679393C814}"/>
              </a:ext>
            </a:extLst>
          </p:cNvPr>
          <p:cNvCxnSpPr>
            <a:cxnSpLocks/>
          </p:cNvCxnSpPr>
          <p:nvPr/>
        </p:nvCxnSpPr>
        <p:spPr>
          <a:xfrm>
            <a:off x="6085486" y="2663676"/>
            <a:ext cx="359814"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1" name="object 83">
            <a:extLst>
              <a:ext uri="{FF2B5EF4-FFF2-40B4-BE49-F238E27FC236}">
                <a16:creationId xmlns:a16="http://schemas.microsoft.com/office/drawing/2014/main" id="{4DD3BC1A-0D8A-3473-E453-AC96F05EBA68}"/>
              </a:ext>
            </a:extLst>
          </p:cNvPr>
          <p:cNvSpPr txBox="1"/>
          <p:nvPr/>
        </p:nvSpPr>
        <p:spPr>
          <a:xfrm>
            <a:off x="6443865" y="2549517"/>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Decision</a:t>
            </a:r>
          </a:p>
        </p:txBody>
      </p:sp>
      <p:sp>
        <p:nvSpPr>
          <p:cNvPr id="114" name="object 83">
            <a:extLst>
              <a:ext uri="{FF2B5EF4-FFF2-40B4-BE49-F238E27FC236}">
                <a16:creationId xmlns:a16="http://schemas.microsoft.com/office/drawing/2014/main" id="{085449E6-71C5-9531-4BD3-31DF10746DFD}"/>
              </a:ext>
            </a:extLst>
          </p:cNvPr>
          <p:cNvSpPr txBox="1"/>
          <p:nvPr/>
        </p:nvSpPr>
        <p:spPr>
          <a:xfrm>
            <a:off x="7021035" y="2547624"/>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a:t>
            </a:r>
          </a:p>
        </p:txBody>
      </p:sp>
      <p:cxnSp>
        <p:nvCxnSpPr>
          <p:cNvPr id="118" name="Straight Arrow Connector 117">
            <a:extLst>
              <a:ext uri="{FF2B5EF4-FFF2-40B4-BE49-F238E27FC236}">
                <a16:creationId xmlns:a16="http://schemas.microsoft.com/office/drawing/2014/main" id="{B9E3701B-CDD2-22C6-E06F-E449E1E191AE}"/>
              </a:ext>
            </a:extLst>
          </p:cNvPr>
          <p:cNvCxnSpPr>
            <a:cxnSpLocks/>
            <a:stCxn id="111" idx="3"/>
            <a:endCxn id="114" idx="1"/>
          </p:cNvCxnSpPr>
          <p:nvPr/>
        </p:nvCxnSpPr>
        <p:spPr>
          <a:xfrm flipV="1">
            <a:off x="6910627" y="2659133"/>
            <a:ext cx="110408" cy="189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9" name="object 83">
            <a:extLst>
              <a:ext uri="{FF2B5EF4-FFF2-40B4-BE49-F238E27FC236}">
                <a16:creationId xmlns:a16="http://schemas.microsoft.com/office/drawing/2014/main" id="{064D7AED-FCA1-40CC-C246-B7BFD86EC51B}"/>
              </a:ext>
            </a:extLst>
          </p:cNvPr>
          <p:cNvSpPr txBox="1"/>
          <p:nvPr/>
        </p:nvSpPr>
        <p:spPr>
          <a:xfrm>
            <a:off x="7611430" y="2539334"/>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t>
            </a:r>
          </a:p>
        </p:txBody>
      </p:sp>
      <p:cxnSp>
        <p:nvCxnSpPr>
          <p:cNvPr id="120" name="Straight Arrow Connector 119">
            <a:extLst>
              <a:ext uri="{FF2B5EF4-FFF2-40B4-BE49-F238E27FC236}">
                <a16:creationId xmlns:a16="http://schemas.microsoft.com/office/drawing/2014/main" id="{6A91EA1F-BA9D-1736-F14B-5E33B3A4E019}"/>
              </a:ext>
            </a:extLst>
          </p:cNvPr>
          <p:cNvCxnSpPr/>
          <p:nvPr/>
        </p:nvCxnSpPr>
        <p:spPr>
          <a:xfrm flipV="1">
            <a:off x="7494410" y="2658186"/>
            <a:ext cx="110408" cy="189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1" name="object 83">
            <a:extLst>
              <a:ext uri="{FF2B5EF4-FFF2-40B4-BE49-F238E27FC236}">
                <a16:creationId xmlns:a16="http://schemas.microsoft.com/office/drawing/2014/main" id="{7C653BFA-4395-1D11-889D-9691F589FF15}"/>
              </a:ext>
            </a:extLst>
          </p:cNvPr>
          <p:cNvSpPr txBox="1"/>
          <p:nvPr/>
        </p:nvSpPr>
        <p:spPr>
          <a:xfrm>
            <a:off x="7610092" y="2179201"/>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Record decision</a:t>
            </a:r>
          </a:p>
        </p:txBody>
      </p:sp>
      <p:cxnSp>
        <p:nvCxnSpPr>
          <p:cNvPr id="122" name="Straight Arrow Connector 121">
            <a:extLst>
              <a:ext uri="{FF2B5EF4-FFF2-40B4-BE49-F238E27FC236}">
                <a16:creationId xmlns:a16="http://schemas.microsoft.com/office/drawing/2014/main" id="{C6A1543A-1D60-EC95-A24F-93499F356E5A}"/>
              </a:ext>
            </a:extLst>
          </p:cNvPr>
          <p:cNvCxnSpPr>
            <a:stCxn id="119" idx="0"/>
            <a:endCxn id="121" idx="2"/>
          </p:cNvCxnSpPr>
          <p:nvPr/>
        </p:nvCxnSpPr>
        <p:spPr>
          <a:xfrm flipH="1" flipV="1">
            <a:off x="7843474" y="2402219"/>
            <a:ext cx="1338" cy="13711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21FC743D-4F78-F510-15CE-762BFE620005}"/>
              </a:ext>
            </a:extLst>
          </p:cNvPr>
          <p:cNvGrpSpPr/>
          <p:nvPr/>
        </p:nvGrpSpPr>
        <p:grpSpPr>
          <a:xfrm>
            <a:off x="6653403" y="3381615"/>
            <a:ext cx="2140362" cy="1387683"/>
            <a:chOff x="6653404" y="3343867"/>
            <a:chExt cx="1793671" cy="1387683"/>
          </a:xfrm>
        </p:grpSpPr>
        <p:sp>
          <p:nvSpPr>
            <p:cNvPr id="112" name="object 83">
              <a:extLst>
                <a:ext uri="{FF2B5EF4-FFF2-40B4-BE49-F238E27FC236}">
                  <a16:creationId xmlns:a16="http://schemas.microsoft.com/office/drawing/2014/main" id="{1BBA0DF0-2758-33A4-11F0-D59A9E9D7C1C}"/>
                </a:ext>
              </a:extLst>
            </p:cNvPr>
            <p:cNvSpPr txBox="1"/>
            <p:nvPr/>
          </p:nvSpPr>
          <p:spPr>
            <a:xfrm>
              <a:off x="6653404" y="3749269"/>
              <a:ext cx="43545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Decision</a:t>
              </a:r>
            </a:p>
          </p:txBody>
        </p:sp>
        <p:sp>
          <p:nvSpPr>
            <p:cNvPr id="115" name="object 83">
              <a:extLst>
                <a:ext uri="{FF2B5EF4-FFF2-40B4-BE49-F238E27FC236}">
                  <a16:creationId xmlns:a16="http://schemas.microsoft.com/office/drawing/2014/main" id="{DED4D1DF-8092-289C-48AD-615D7B0FF350}"/>
                </a:ext>
              </a:extLst>
            </p:cNvPr>
            <p:cNvSpPr txBox="1"/>
            <p:nvPr/>
          </p:nvSpPr>
          <p:spPr>
            <a:xfrm>
              <a:off x="7269876" y="3343867"/>
              <a:ext cx="498477"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a:t>
              </a:r>
            </a:p>
          </p:txBody>
        </p:sp>
        <p:sp>
          <p:nvSpPr>
            <p:cNvPr id="116" name="object 83">
              <a:extLst>
                <a:ext uri="{FF2B5EF4-FFF2-40B4-BE49-F238E27FC236}">
                  <a16:creationId xmlns:a16="http://schemas.microsoft.com/office/drawing/2014/main" id="{08E702C9-B9AD-049D-2BC9-697AD13EDB19}"/>
                </a:ext>
              </a:extLst>
            </p:cNvPr>
            <p:cNvSpPr txBox="1"/>
            <p:nvPr/>
          </p:nvSpPr>
          <p:spPr>
            <a:xfrm>
              <a:off x="7269876" y="3812493"/>
              <a:ext cx="498477" cy="45819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 with conditions</a:t>
              </a:r>
            </a:p>
          </p:txBody>
        </p:sp>
        <p:sp>
          <p:nvSpPr>
            <p:cNvPr id="117" name="object 83">
              <a:extLst>
                <a:ext uri="{FF2B5EF4-FFF2-40B4-BE49-F238E27FC236}">
                  <a16:creationId xmlns:a16="http://schemas.microsoft.com/office/drawing/2014/main" id="{55E8D752-5ED7-7FE7-8C29-D28D6FBC33F8}"/>
                </a:ext>
              </a:extLst>
            </p:cNvPr>
            <p:cNvSpPr txBox="1"/>
            <p:nvPr/>
          </p:nvSpPr>
          <p:spPr>
            <a:xfrm>
              <a:off x="7269876" y="4508532"/>
              <a:ext cx="498477"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Refuse</a:t>
              </a:r>
            </a:p>
          </p:txBody>
        </p:sp>
        <p:cxnSp>
          <p:nvCxnSpPr>
            <p:cNvPr id="123" name="Connector: Elbow 122">
              <a:extLst>
                <a:ext uri="{FF2B5EF4-FFF2-40B4-BE49-F238E27FC236}">
                  <a16:creationId xmlns:a16="http://schemas.microsoft.com/office/drawing/2014/main" id="{21DD929A-1BE1-BF02-BEF5-18C594E015F6}"/>
                </a:ext>
              </a:extLst>
            </p:cNvPr>
            <p:cNvCxnSpPr>
              <a:cxnSpLocks/>
              <a:stCxn id="112" idx="3"/>
              <a:endCxn id="115" idx="1"/>
            </p:cNvCxnSpPr>
            <p:nvPr/>
          </p:nvCxnSpPr>
          <p:spPr>
            <a:xfrm flipV="1">
              <a:off x="7088857" y="3455376"/>
              <a:ext cx="181019" cy="40540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69475683-3137-DCD6-8073-321A5F4EA760}"/>
                </a:ext>
              </a:extLst>
            </p:cNvPr>
            <p:cNvCxnSpPr>
              <a:cxnSpLocks/>
              <a:stCxn id="112" idx="3"/>
              <a:endCxn id="117" idx="1"/>
            </p:cNvCxnSpPr>
            <p:nvPr/>
          </p:nvCxnSpPr>
          <p:spPr>
            <a:xfrm>
              <a:off x="7088857" y="3860779"/>
              <a:ext cx="181019" cy="75926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F0A5E45B-234F-E1DD-C105-060CF3628C24}"/>
                </a:ext>
              </a:extLst>
            </p:cNvPr>
            <p:cNvCxnSpPr>
              <a:cxnSpLocks/>
              <a:stCxn id="112" idx="3"/>
              <a:endCxn id="116" idx="1"/>
            </p:cNvCxnSpPr>
            <p:nvPr/>
          </p:nvCxnSpPr>
          <p:spPr>
            <a:xfrm>
              <a:off x="7088857" y="3860779"/>
              <a:ext cx="181019" cy="18081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6" name="object 83">
              <a:extLst>
                <a:ext uri="{FF2B5EF4-FFF2-40B4-BE49-F238E27FC236}">
                  <a16:creationId xmlns:a16="http://schemas.microsoft.com/office/drawing/2014/main" id="{7948F46F-2CA6-98BF-AA43-8F5246AD044F}"/>
                </a:ext>
              </a:extLst>
            </p:cNvPr>
            <p:cNvSpPr txBox="1"/>
            <p:nvPr/>
          </p:nvSpPr>
          <p:spPr>
            <a:xfrm>
              <a:off x="7917483" y="3657370"/>
              <a:ext cx="529592"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t>
              </a:r>
            </a:p>
          </p:txBody>
        </p:sp>
        <p:sp>
          <p:nvSpPr>
            <p:cNvPr id="127" name="object 83">
              <a:extLst>
                <a:ext uri="{FF2B5EF4-FFF2-40B4-BE49-F238E27FC236}">
                  <a16:creationId xmlns:a16="http://schemas.microsoft.com/office/drawing/2014/main" id="{CF7D20BA-4921-75A5-99F9-DA977A046F98}"/>
                </a:ext>
              </a:extLst>
            </p:cNvPr>
            <p:cNvSpPr txBox="1"/>
            <p:nvPr/>
          </p:nvSpPr>
          <p:spPr>
            <a:xfrm>
              <a:off x="7917482" y="4017985"/>
              <a:ext cx="529593" cy="55144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justification of outcome</a:t>
              </a:r>
            </a:p>
          </p:txBody>
        </p:sp>
        <p:cxnSp>
          <p:nvCxnSpPr>
            <p:cNvPr id="128" name="Connector: Elbow 127">
              <a:extLst>
                <a:ext uri="{FF2B5EF4-FFF2-40B4-BE49-F238E27FC236}">
                  <a16:creationId xmlns:a16="http://schemas.microsoft.com/office/drawing/2014/main" id="{B4D4D257-C738-B695-608B-7B73D17960FA}"/>
                </a:ext>
              </a:extLst>
            </p:cNvPr>
            <p:cNvCxnSpPr>
              <a:cxnSpLocks/>
              <a:stCxn id="115" idx="3"/>
              <a:endCxn id="126" idx="1"/>
            </p:cNvCxnSpPr>
            <p:nvPr/>
          </p:nvCxnSpPr>
          <p:spPr>
            <a:xfrm>
              <a:off x="7768352" y="3455376"/>
              <a:ext cx="149130" cy="31350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4EC67959-4857-5521-39CF-C0930BA688AE}"/>
                </a:ext>
              </a:extLst>
            </p:cNvPr>
            <p:cNvCxnSpPr>
              <a:cxnSpLocks/>
              <a:stCxn id="116" idx="3"/>
              <a:endCxn id="126" idx="1"/>
            </p:cNvCxnSpPr>
            <p:nvPr/>
          </p:nvCxnSpPr>
          <p:spPr>
            <a:xfrm flipV="1">
              <a:off x="7768352" y="3768879"/>
              <a:ext cx="149130" cy="27270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9F72588F-B0CD-1CF3-191C-687394B1890D}"/>
                </a:ext>
              </a:extLst>
            </p:cNvPr>
            <p:cNvCxnSpPr>
              <a:cxnSpLocks/>
              <a:stCxn id="116" idx="3"/>
              <a:endCxn id="127" idx="1"/>
            </p:cNvCxnSpPr>
            <p:nvPr/>
          </p:nvCxnSpPr>
          <p:spPr>
            <a:xfrm>
              <a:off x="7768352" y="4041589"/>
              <a:ext cx="149129" cy="25212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EE41E817-E801-EF9A-E6E1-6ED16A7E67D6}"/>
                </a:ext>
              </a:extLst>
            </p:cNvPr>
            <p:cNvCxnSpPr>
              <a:cxnSpLocks/>
              <a:stCxn id="117" idx="3"/>
              <a:endCxn id="127" idx="1"/>
            </p:cNvCxnSpPr>
            <p:nvPr/>
          </p:nvCxnSpPr>
          <p:spPr>
            <a:xfrm flipV="1">
              <a:off x="7768352" y="4293709"/>
              <a:ext cx="149129" cy="32633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32" name="Isosceles Triangle 131">
            <a:extLst>
              <a:ext uri="{FF2B5EF4-FFF2-40B4-BE49-F238E27FC236}">
                <a16:creationId xmlns:a16="http://schemas.microsoft.com/office/drawing/2014/main" id="{472F7DB1-4394-4C30-1EED-224EB906CE24}"/>
              </a:ext>
            </a:extLst>
          </p:cNvPr>
          <p:cNvSpPr/>
          <p:nvPr/>
        </p:nvSpPr>
        <p:spPr>
          <a:xfrm rot="5400000">
            <a:off x="8880787"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33" name="Arrow: Pentagon 132">
            <a:extLst>
              <a:ext uri="{FF2B5EF4-FFF2-40B4-BE49-F238E27FC236}">
                <a16:creationId xmlns:a16="http://schemas.microsoft.com/office/drawing/2014/main" id="{C730E1F8-58C0-79A8-7B23-0FD13F2BC320}"/>
              </a:ext>
            </a:extLst>
          </p:cNvPr>
          <p:cNvSpPr/>
          <p:nvPr/>
        </p:nvSpPr>
        <p:spPr>
          <a:xfrm>
            <a:off x="8218028" y="1147946"/>
            <a:ext cx="809519"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nSpc>
                <a:spcPct val="90000"/>
              </a:lnSpc>
            </a:pPr>
            <a:r>
              <a:rPr lang="en-AU" sz="800">
                <a:solidFill>
                  <a:schemeClr val="tx2"/>
                </a:solidFill>
                <a:latin typeface="+mj-lt"/>
              </a:rPr>
              <a:t>NOTIFY</a:t>
            </a:r>
          </a:p>
        </p:txBody>
      </p:sp>
      <p:sp>
        <p:nvSpPr>
          <p:cNvPr id="134" name="Isosceles Triangle 133">
            <a:extLst>
              <a:ext uri="{FF2B5EF4-FFF2-40B4-BE49-F238E27FC236}">
                <a16:creationId xmlns:a16="http://schemas.microsoft.com/office/drawing/2014/main" id="{2775CBE1-B804-5BBB-AB3E-7EE6E306D9AA}"/>
              </a:ext>
            </a:extLst>
          </p:cNvPr>
          <p:cNvSpPr/>
          <p:nvPr/>
        </p:nvSpPr>
        <p:spPr>
          <a:xfrm rot="5400000">
            <a:off x="8842010"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135" name="Group 134">
            <a:extLst>
              <a:ext uri="{FF2B5EF4-FFF2-40B4-BE49-F238E27FC236}">
                <a16:creationId xmlns:a16="http://schemas.microsoft.com/office/drawing/2014/main" id="{56241AD8-2387-D380-5BDC-A66772547E9D}"/>
              </a:ext>
            </a:extLst>
          </p:cNvPr>
          <p:cNvGrpSpPr/>
          <p:nvPr/>
        </p:nvGrpSpPr>
        <p:grpSpPr>
          <a:xfrm>
            <a:off x="8086861" y="1133703"/>
            <a:ext cx="361111" cy="361110"/>
            <a:chOff x="722538" y="2874633"/>
            <a:chExt cx="360000" cy="360000"/>
          </a:xfrm>
        </p:grpSpPr>
        <p:sp>
          <p:nvSpPr>
            <p:cNvPr id="136" name="Oval 135">
              <a:extLst>
                <a:ext uri="{FF2B5EF4-FFF2-40B4-BE49-F238E27FC236}">
                  <a16:creationId xmlns:a16="http://schemas.microsoft.com/office/drawing/2014/main" id="{44758290-6D0E-28A1-73C8-AFE32F57BFC8}"/>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37" name="Oval 136">
              <a:extLst>
                <a:ext uri="{FF2B5EF4-FFF2-40B4-BE49-F238E27FC236}">
                  <a16:creationId xmlns:a16="http://schemas.microsoft.com/office/drawing/2014/main" id="{76B2A0B8-3035-C606-18DD-EF3A076E45DA}"/>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grpSp>
        <p:nvGrpSpPr>
          <p:cNvPr id="138" name="Group 137">
            <a:extLst>
              <a:ext uri="{FF2B5EF4-FFF2-40B4-BE49-F238E27FC236}">
                <a16:creationId xmlns:a16="http://schemas.microsoft.com/office/drawing/2014/main" id="{CF364847-856E-12B8-B8A3-1B5A4A54FFE9}"/>
              </a:ext>
            </a:extLst>
          </p:cNvPr>
          <p:cNvGrpSpPr>
            <a:grpSpLocks noChangeAspect="1"/>
          </p:cNvGrpSpPr>
          <p:nvPr/>
        </p:nvGrpSpPr>
        <p:grpSpPr>
          <a:xfrm>
            <a:off x="8172966" y="1241201"/>
            <a:ext cx="188895" cy="146115"/>
            <a:chOff x="8389938" y="1176338"/>
            <a:chExt cx="539751" cy="417513"/>
          </a:xfrm>
          <a:solidFill>
            <a:schemeClr val="tx2"/>
          </a:solidFill>
        </p:grpSpPr>
        <p:sp>
          <p:nvSpPr>
            <p:cNvPr id="139" name="Freeform 23">
              <a:extLst>
                <a:ext uri="{FF2B5EF4-FFF2-40B4-BE49-F238E27FC236}">
                  <a16:creationId xmlns:a16="http://schemas.microsoft.com/office/drawing/2014/main" id="{06BD1172-2315-3DFD-163E-84F2F0E179D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140" name="Freeform 24">
              <a:extLst>
                <a:ext uri="{FF2B5EF4-FFF2-40B4-BE49-F238E27FC236}">
                  <a16:creationId xmlns:a16="http://schemas.microsoft.com/office/drawing/2014/main" id="{547A51A0-A042-2774-CCC0-90EFB67D5BA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sp>
        <p:nvSpPr>
          <p:cNvPr id="141" name="object 83">
            <a:extLst>
              <a:ext uri="{FF2B5EF4-FFF2-40B4-BE49-F238E27FC236}">
                <a16:creationId xmlns:a16="http://schemas.microsoft.com/office/drawing/2014/main" id="{A4D4DE92-00F6-E873-C348-E669F3C1A232}"/>
              </a:ext>
            </a:extLst>
          </p:cNvPr>
          <p:cNvSpPr txBox="1"/>
          <p:nvPr/>
        </p:nvSpPr>
        <p:spPr>
          <a:xfrm>
            <a:off x="7610092" y="1640597"/>
            <a:ext cx="466763" cy="37296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data systems</a:t>
            </a:r>
          </a:p>
        </p:txBody>
      </p:sp>
      <p:cxnSp>
        <p:nvCxnSpPr>
          <p:cNvPr id="142" name="Straight Arrow Connector 141">
            <a:extLst>
              <a:ext uri="{FF2B5EF4-FFF2-40B4-BE49-F238E27FC236}">
                <a16:creationId xmlns:a16="http://schemas.microsoft.com/office/drawing/2014/main" id="{0A91B7C8-91EE-4103-86C3-6108A3254993}"/>
              </a:ext>
            </a:extLst>
          </p:cNvPr>
          <p:cNvCxnSpPr>
            <a:stCxn id="121" idx="0"/>
            <a:endCxn id="141" idx="2"/>
          </p:cNvCxnSpPr>
          <p:nvPr/>
        </p:nvCxnSpPr>
        <p:spPr>
          <a:xfrm flipV="1">
            <a:off x="7843474" y="2013558"/>
            <a:ext cx="0" cy="16564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3" name="object 83">
            <a:extLst>
              <a:ext uri="{FF2B5EF4-FFF2-40B4-BE49-F238E27FC236}">
                <a16:creationId xmlns:a16="http://schemas.microsoft.com/office/drawing/2014/main" id="{CC89370A-937B-800A-CD7D-9E0D703B61D9}"/>
              </a:ext>
            </a:extLst>
          </p:cNvPr>
          <p:cNvSpPr txBox="1"/>
          <p:nvPr/>
        </p:nvSpPr>
        <p:spPr>
          <a:xfrm>
            <a:off x="8213693" y="2179201"/>
            <a:ext cx="528162"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Notify business</a:t>
            </a:r>
          </a:p>
        </p:txBody>
      </p:sp>
      <p:sp>
        <p:nvSpPr>
          <p:cNvPr id="144" name="object 83">
            <a:extLst>
              <a:ext uri="{FF2B5EF4-FFF2-40B4-BE49-F238E27FC236}">
                <a16:creationId xmlns:a16="http://schemas.microsoft.com/office/drawing/2014/main" id="{1D83BD75-664A-EF46-A18D-31F7B1E863FF}"/>
              </a:ext>
            </a:extLst>
          </p:cNvPr>
          <p:cNvSpPr txBox="1"/>
          <p:nvPr/>
        </p:nvSpPr>
        <p:spPr>
          <a:xfrm>
            <a:off x="8535358" y="2801940"/>
            <a:ext cx="466763" cy="40792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public</a:t>
            </a:r>
          </a:p>
          <a:p>
            <a:pPr marL="16510" marR="8890" indent="5715" algn="ctr">
              <a:lnSpc>
                <a:spcPct val="90000"/>
              </a:lnSpc>
            </a:pPr>
            <a:r>
              <a:rPr lang="en-AU" sz="800" spc="-10">
                <a:solidFill>
                  <a:srgbClr val="1A1A1A"/>
                </a:solidFill>
                <a:latin typeface="+mj-lt"/>
                <a:cs typeface="Open Sans"/>
              </a:rPr>
              <a:t>register</a:t>
            </a:r>
          </a:p>
        </p:txBody>
      </p:sp>
      <p:cxnSp>
        <p:nvCxnSpPr>
          <p:cNvPr id="145" name="Straight Arrow Connector 144">
            <a:extLst>
              <a:ext uri="{FF2B5EF4-FFF2-40B4-BE49-F238E27FC236}">
                <a16:creationId xmlns:a16="http://schemas.microsoft.com/office/drawing/2014/main" id="{5B8BEE42-07E5-6ACA-3D4A-97FD6E48AB51}"/>
              </a:ext>
            </a:extLst>
          </p:cNvPr>
          <p:cNvCxnSpPr>
            <a:cxnSpLocks/>
            <a:stCxn id="121" idx="3"/>
            <a:endCxn id="143" idx="1"/>
          </p:cNvCxnSpPr>
          <p:nvPr/>
        </p:nvCxnSpPr>
        <p:spPr>
          <a:xfrm>
            <a:off x="8076855" y="2290710"/>
            <a:ext cx="13683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bject 83">
            <a:extLst>
              <a:ext uri="{FF2B5EF4-FFF2-40B4-BE49-F238E27FC236}">
                <a16:creationId xmlns:a16="http://schemas.microsoft.com/office/drawing/2014/main" id="{00B1CAA4-F6E9-B082-C6CE-3881A89D4195}"/>
              </a:ext>
            </a:extLst>
          </p:cNvPr>
          <p:cNvSpPr txBox="1"/>
          <p:nvPr/>
        </p:nvSpPr>
        <p:spPr>
          <a:xfrm>
            <a:off x="8535358" y="1573273"/>
            <a:ext cx="466763" cy="55984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Issue renewed</a:t>
            </a:r>
          </a:p>
          <a:p>
            <a:pPr marL="16510" marR="8890" indent="5715" algn="ctr">
              <a:lnSpc>
                <a:spcPct val="90000"/>
              </a:lnSpc>
            </a:pPr>
            <a:r>
              <a:rPr lang="en-AU" sz="800" spc="-10">
                <a:solidFill>
                  <a:srgbClr val="1A1A1A"/>
                </a:solidFill>
                <a:latin typeface="+mj-lt"/>
                <a:cs typeface="Open Sans"/>
              </a:rPr>
              <a:t>licence</a:t>
            </a:r>
          </a:p>
        </p:txBody>
      </p:sp>
      <p:sp>
        <p:nvSpPr>
          <p:cNvPr id="147" name="Freeform: Shape 146">
            <a:extLst>
              <a:ext uri="{FF2B5EF4-FFF2-40B4-BE49-F238E27FC236}">
                <a16:creationId xmlns:a16="http://schemas.microsoft.com/office/drawing/2014/main" id="{909BD576-2269-981D-4482-C1F67F8E753C}"/>
              </a:ext>
            </a:extLst>
          </p:cNvPr>
          <p:cNvSpPr/>
          <p:nvPr/>
        </p:nvSpPr>
        <p:spPr>
          <a:xfrm>
            <a:off x="8313420" y="1843412"/>
            <a:ext cx="221938" cy="332625"/>
          </a:xfrm>
          <a:custGeom>
            <a:avLst/>
            <a:gdLst>
              <a:gd name="connsiteX0" fmla="*/ 0 w 190500"/>
              <a:gd name="connsiteY0" fmla="*/ 457200 h 457200"/>
              <a:gd name="connsiteX1" fmla="*/ 0 w 190500"/>
              <a:gd name="connsiteY1" fmla="*/ 0 h 457200"/>
              <a:gd name="connsiteX2" fmla="*/ 190500 w 190500"/>
              <a:gd name="connsiteY2" fmla="*/ 0 h 457200"/>
            </a:gdLst>
            <a:ahLst/>
            <a:cxnLst>
              <a:cxn ang="0">
                <a:pos x="connsiteX0" y="connsiteY0"/>
              </a:cxn>
              <a:cxn ang="0">
                <a:pos x="connsiteX1" y="connsiteY1"/>
              </a:cxn>
              <a:cxn ang="0">
                <a:pos x="connsiteX2" y="connsiteY2"/>
              </a:cxn>
            </a:cxnLst>
            <a:rect l="l" t="t" r="r" b="b"/>
            <a:pathLst>
              <a:path w="190500" h="457200">
                <a:moveTo>
                  <a:pt x="0" y="457200"/>
                </a:moveTo>
                <a:lnTo>
                  <a:pt x="0" y="0"/>
                </a:lnTo>
                <a:lnTo>
                  <a:pt x="1905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Shape 147">
            <a:extLst>
              <a:ext uri="{FF2B5EF4-FFF2-40B4-BE49-F238E27FC236}">
                <a16:creationId xmlns:a16="http://schemas.microsoft.com/office/drawing/2014/main" id="{E08EF52C-9FCC-499E-5250-5DD84F22E0C2}"/>
              </a:ext>
            </a:extLst>
          </p:cNvPr>
          <p:cNvSpPr/>
          <p:nvPr/>
        </p:nvSpPr>
        <p:spPr>
          <a:xfrm flipV="1">
            <a:off x="8313420" y="2404638"/>
            <a:ext cx="221938" cy="589172"/>
          </a:xfrm>
          <a:custGeom>
            <a:avLst/>
            <a:gdLst>
              <a:gd name="connsiteX0" fmla="*/ 0 w 190500"/>
              <a:gd name="connsiteY0" fmla="*/ 457200 h 457200"/>
              <a:gd name="connsiteX1" fmla="*/ 0 w 190500"/>
              <a:gd name="connsiteY1" fmla="*/ 0 h 457200"/>
              <a:gd name="connsiteX2" fmla="*/ 190500 w 190500"/>
              <a:gd name="connsiteY2" fmla="*/ 0 h 457200"/>
            </a:gdLst>
            <a:ahLst/>
            <a:cxnLst>
              <a:cxn ang="0">
                <a:pos x="connsiteX0" y="connsiteY0"/>
              </a:cxn>
              <a:cxn ang="0">
                <a:pos x="connsiteX1" y="connsiteY1"/>
              </a:cxn>
              <a:cxn ang="0">
                <a:pos x="connsiteX2" y="connsiteY2"/>
              </a:cxn>
            </a:cxnLst>
            <a:rect l="l" t="t" r="r" b="b"/>
            <a:pathLst>
              <a:path w="190500" h="457200">
                <a:moveTo>
                  <a:pt x="0" y="457200"/>
                </a:moveTo>
                <a:lnTo>
                  <a:pt x="0" y="0"/>
                </a:lnTo>
                <a:lnTo>
                  <a:pt x="1905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object 83">
            <a:extLst>
              <a:ext uri="{FF2B5EF4-FFF2-40B4-BE49-F238E27FC236}">
                <a16:creationId xmlns:a16="http://schemas.microsoft.com/office/drawing/2014/main" id="{FA4FD2DD-91F6-1384-3FDC-9B4AFB178301}"/>
              </a:ext>
            </a:extLst>
          </p:cNvPr>
          <p:cNvSpPr txBox="1"/>
          <p:nvPr/>
        </p:nvSpPr>
        <p:spPr>
          <a:xfrm>
            <a:off x="9132463" y="1573273"/>
            <a:ext cx="640711" cy="55984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Set renewal date</a:t>
            </a:r>
          </a:p>
          <a:p>
            <a:pPr marL="16510" marR="8890" indent="5715" algn="ctr">
              <a:lnSpc>
                <a:spcPct val="90000"/>
              </a:lnSpc>
            </a:pPr>
            <a:r>
              <a:rPr lang="en-AU" sz="800" spc="-10">
                <a:solidFill>
                  <a:srgbClr val="1A1A1A"/>
                </a:solidFill>
                <a:latin typeface="+mj-lt"/>
                <a:cs typeface="Open Sans"/>
              </a:rPr>
              <a:t>for </a:t>
            </a:r>
            <a:br>
              <a:rPr lang="en-AU" sz="800" spc="-10">
                <a:solidFill>
                  <a:srgbClr val="1A1A1A"/>
                </a:solidFill>
                <a:latin typeface="+mj-lt"/>
                <a:cs typeface="Open Sans"/>
              </a:rPr>
            </a:br>
            <a:r>
              <a:rPr lang="en-AU" sz="800" spc="-10">
                <a:solidFill>
                  <a:srgbClr val="1A1A1A"/>
                </a:solidFill>
                <a:latin typeface="+mj-lt"/>
                <a:cs typeface="Open Sans"/>
              </a:rPr>
              <a:t>follow- up</a:t>
            </a:r>
          </a:p>
        </p:txBody>
      </p:sp>
      <p:cxnSp>
        <p:nvCxnSpPr>
          <p:cNvPr id="150" name="Straight Arrow Connector 149">
            <a:extLst>
              <a:ext uri="{FF2B5EF4-FFF2-40B4-BE49-F238E27FC236}">
                <a16:creationId xmlns:a16="http://schemas.microsoft.com/office/drawing/2014/main" id="{3FC217C9-5B83-EF7A-FBB8-B46389711D92}"/>
              </a:ext>
            </a:extLst>
          </p:cNvPr>
          <p:cNvCxnSpPr>
            <a:cxnSpLocks/>
            <a:stCxn id="146" idx="3"/>
            <a:endCxn id="149" idx="1"/>
          </p:cNvCxnSpPr>
          <p:nvPr/>
        </p:nvCxnSpPr>
        <p:spPr>
          <a:xfrm>
            <a:off x="9002121" y="1853195"/>
            <a:ext cx="13034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3" name="Half Frame 2">
            <a:extLst>
              <a:ext uri="{FF2B5EF4-FFF2-40B4-BE49-F238E27FC236}">
                <a16:creationId xmlns:a16="http://schemas.microsoft.com/office/drawing/2014/main" id="{DD177752-A667-9C9E-EF5F-E34BF40DAEF6}"/>
              </a:ext>
            </a:extLst>
          </p:cNvPr>
          <p:cNvSpPr/>
          <p:nvPr/>
        </p:nvSpPr>
        <p:spPr>
          <a:xfrm>
            <a:off x="5628004" y="5054741"/>
            <a:ext cx="340757" cy="346259"/>
          </a:xfrm>
          <a:prstGeom prst="halfFrame">
            <a:avLst>
              <a:gd name="adj1" fmla="val 23809"/>
              <a:gd name="adj2" fmla="val 238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9" name="object 112">
            <a:extLst>
              <a:ext uri="{FF2B5EF4-FFF2-40B4-BE49-F238E27FC236}">
                <a16:creationId xmlns:a16="http://schemas.microsoft.com/office/drawing/2014/main" id="{F5BE99C1-6168-D5B5-F732-49B5EBC497B9}"/>
              </a:ext>
            </a:extLst>
          </p:cNvPr>
          <p:cNvSpPr txBox="1"/>
          <p:nvPr/>
        </p:nvSpPr>
        <p:spPr>
          <a:xfrm>
            <a:off x="5674962" y="5098710"/>
            <a:ext cx="3929358" cy="621130"/>
          </a:xfrm>
          <a:prstGeom prst="rect">
            <a:avLst/>
          </a:prstGeom>
          <a:solidFill>
            <a:schemeClr val="bg1"/>
          </a:solidFill>
          <a:ln w="15875">
            <a:solidFill>
              <a:schemeClr val="accent5"/>
            </a:solidFill>
          </a:ln>
        </p:spPr>
        <p:txBody>
          <a:bodyPr vert="horz" wrap="square" lIns="36000" tIns="36000" rIns="36000" bIns="36000" rtlCol="0" anchor="t">
            <a:noAutofit/>
          </a:bodyPr>
          <a:lstStyle/>
          <a:p>
            <a:r>
              <a:rPr lang="en-AU" sz="900" b="1">
                <a:solidFill>
                  <a:schemeClr val="tx2"/>
                </a:solidFill>
                <a:latin typeface="+mj-lt"/>
                <a:cs typeface="Times New Roman"/>
              </a:rPr>
              <a:t>RENEWALS</a:t>
            </a:r>
            <a:r>
              <a:rPr lang="en-AU" sz="900">
                <a:solidFill>
                  <a:schemeClr val="tx2"/>
                </a:solidFill>
                <a:latin typeface="+mj-lt"/>
                <a:cs typeface="Times New Roman"/>
              </a:rPr>
              <a:t>: Better practice renewals are streamlined. Permission holders are reminded of renewals early, with the process as automated as possible, including streamlined payment processes. Any documents (e.g., CPD) should be easily able to be uploaded.</a:t>
            </a:r>
          </a:p>
        </p:txBody>
      </p:sp>
      <p:cxnSp>
        <p:nvCxnSpPr>
          <p:cNvPr id="177" name="Straight Arrow Connector 176">
            <a:extLst>
              <a:ext uri="{FF2B5EF4-FFF2-40B4-BE49-F238E27FC236}">
                <a16:creationId xmlns:a16="http://schemas.microsoft.com/office/drawing/2014/main" id="{C02EC2E5-5FC3-C241-8713-B2F90C879A2C}"/>
              </a:ext>
            </a:extLst>
          </p:cNvPr>
          <p:cNvCxnSpPr>
            <a:cxnSpLocks/>
          </p:cNvCxnSpPr>
          <p:nvPr/>
        </p:nvCxnSpPr>
        <p:spPr>
          <a:xfrm>
            <a:off x="2474449" y="3901983"/>
            <a:ext cx="20423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83" name="Group 182">
            <a:extLst>
              <a:ext uri="{FF2B5EF4-FFF2-40B4-BE49-F238E27FC236}">
                <a16:creationId xmlns:a16="http://schemas.microsoft.com/office/drawing/2014/main" id="{42F5F8C5-094D-DB8D-DE31-DE6461331983}"/>
              </a:ext>
            </a:extLst>
          </p:cNvPr>
          <p:cNvGrpSpPr/>
          <p:nvPr/>
        </p:nvGrpSpPr>
        <p:grpSpPr>
          <a:xfrm>
            <a:off x="8716488" y="5668486"/>
            <a:ext cx="1193470" cy="1193469"/>
            <a:chOff x="10069009" y="2893384"/>
            <a:chExt cx="1704975" cy="1704975"/>
          </a:xfrm>
        </p:grpSpPr>
        <p:sp>
          <p:nvSpPr>
            <p:cNvPr id="184" name="Freeform: Shape 183">
              <a:extLst>
                <a:ext uri="{FF2B5EF4-FFF2-40B4-BE49-F238E27FC236}">
                  <a16:creationId xmlns:a16="http://schemas.microsoft.com/office/drawing/2014/main" id="{001278CF-95F2-5A1A-E74E-E26B9C64159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185" name="Freeform: Shape 184">
              <a:extLst>
                <a:ext uri="{FF2B5EF4-FFF2-40B4-BE49-F238E27FC236}">
                  <a16:creationId xmlns:a16="http://schemas.microsoft.com/office/drawing/2014/main" id="{CA4B6839-A904-1173-E935-3867CE55D0A0}"/>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186" name="Freeform: Shape 185">
              <a:extLst>
                <a:ext uri="{FF2B5EF4-FFF2-40B4-BE49-F238E27FC236}">
                  <a16:creationId xmlns:a16="http://schemas.microsoft.com/office/drawing/2014/main" id="{9407BF4D-2825-A30A-65E4-7B081C4C0217}"/>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187" name="TextBox 186">
            <a:extLst>
              <a:ext uri="{FF2B5EF4-FFF2-40B4-BE49-F238E27FC236}">
                <a16:creationId xmlns:a16="http://schemas.microsoft.com/office/drawing/2014/main" id="{BB14BD5C-D320-4BB1-32E9-4F6FA2D061E1}"/>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17</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113" name="Straight Arrow Connector 112">
            <a:extLst>
              <a:ext uri="{FF2B5EF4-FFF2-40B4-BE49-F238E27FC236}">
                <a16:creationId xmlns:a16="http://schemas.microsoft.com/office/drawing/2014/main" id="{16E699FD-8FDB-676B-3FB3-0C1467415F2D}"/>
              </a:ext>
            </a:extLst>
          </p:cNvPr>
          <p:cNvCxnSpPr>
            <a:cxnSpLocks/>
          </p:cNvCxnSpPr>
          <p:nvPr/>
        </p:nvCxnSpPr>
        <p:spPr>
          <a:xfrm>
            <a:off x="3354979" y="3900039"/>
            <a:ext cx="331651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3306DF5F-D294-A95D-F152-875D811CBEBA}"/>
              </a:ext>
            </a:extLst>
          </p:cNvPr>
          <p:cNvSpPr/>
          <p:nvPr/>
        </p:nvSpPr>
        <p:spPr>
          <a:xfrm>
            <a:off x="458470" y="644974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A digitised process might automate or bypass this stage if business rules are met and straightforward approval can be issued.</a:t>
            </a:r>
            <a:endParaRPr lang="en-AU" sz="1000" b="1">
              <a:solidFill>
                <a:schemeClr val="bg2"/>
              </a:solidFill>
            </a:endParaRPr>
          </a:p>
        </p:txBody>
      </p:sp>
    </p:spTree>
    <p:extLst>
      <p:ext uri="{BB962C8B-B14F-4D97-AF65-F5344CB8AC3E}">
        <p14:creationId xmlns:p14="http://schemas.microsoft.com/office/powerpoint/2010/main" val="53304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5FA5C-9E65-6BC5-68EE-298EEB24DAA9}"/>
              </a:ext>
            </a:extLst>
          </p:cNvPr>
          <p:cNvSpPr/>
          <p:nvPr/>
        </p:nvSpPr>
        <p:spPr>
          <a:xfrm>
            <a:off x="3748" y="1150020"/>
            <a:ext cx="9906000" cy="5707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5" name="Object 4" hidden="1">
            <a:extLst>
              <a:ext uri="{FF2B5EF4-FFF2-40B4-BE49-F238E27FC236}">
                <a16:creationId xmlns:a16="http://schemas.microsoft.com/office/drawing/2014/main" id="{DD632BFC-DB80-C302-EC6D-27C736080D8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5" name="Object 4" hidden="1">
                        <a:extLst>
                          <a:ext uri="{FF2B5EF4-FFF2-40B4-BE49-F238E27FC236}">
                            <a16:creationId xmlns:a16="http://schemas.microsoft.com/office/drawing/2014/main" id="{DD632BFC-DB80-C302-EC6D-27C736080D8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Arrow: Pentagon 13">
            <a:extLst>
              <a:ext uri="{FF2B5EF4-FFF2-40B4-BE49-F238E27FC236}">
                <a16:creationId xmlns:a16="http://schemas.microsoft.com/office/drawing/2014/main" id="{5F9443BB-6193-FBA6-2C71-D9E24A197479}"/>
              </a:ext>
            </a:extLst>
          </p:cNvPr>
          <p:cNvSpPr/>
          <p:nvPr/>
        </p:nvSpPr>
        <p:spPr>
          <a:xfrm>
            <a:off x="8033406" y="1991883"/>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15" name="Isosceles Triangle 14">
            <a:extLst>
              <a:ext uri="{FF2B5EF4-FFF2-40B4-BE49-F238E27FC236}">
                <a16:creationId xmlns:a16="http://schemas.microsoft.com/office/drawing/2014/main" id="{27F1A7DB-0426-EE49-2F8D-7497FC2F9F5C}"/>
              </a:ext>
            </a:extLst>
          </p:cNvPr>
          <p:cNvSpPr/>
          <p:nvPr/>
        </p:nvSpPr>
        <p:spPr>
          <a:xfrm rot="5400000">
            <a:off x="1697958"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Arrow: Pentagon 15">
            <a:extLst>
              <a:ext uri="{FF2B5EF4-FFF2-40B4-BE49-F238E27FC236}">
                <a16:creationId xmlns:a16="http://schemas.microsoft.com/office/drawing/2014/main" id="{F5DF01F6-ADE7-0014-2DDB-9884B75EB680}"/>
              </a:ext>
            </a:extLst>
          </p:cNvPr>
          <p:cNvSpPr/>
          <p:nvPr/>
        </p:nvSpPr>
        <p:spPr>
          <a:xfrm>
            <a:off x="734549"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17" name="Oval 16">
            <a:extLst>
              <a:ext uri="{FF2B5EF4-FFF2-40B4-BE49-F238E27FC236}">
                <a16:creationId xmlns:a16="http://schemas.microsoft.com/office/drawing/2014/main" id="{826D879D-33BB-910B-61E8-4C5B9B5BE4CF}"/>
              </a:ext>
            </a:extLst>
          </p:cNvPr>
          <p:cNvSpPr/>
          <p:nvPr/>
        </p:nvSpPr>
        <p:spPr>
          <a:xfrm>
            <a:off x="540000" y="1984283"/>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 name="Oval 17">
            <a:extLst>
              <a:ext uri="{FF2B5EF4-FFF2-40B4-BE49-F238E27FC236}">
                <a16:creationId xmlns:a16="http://schemas.microsoft.com/office/drawing/2014/main" id="{FD6C9C77-FD1C-1ACB-5DF4-FD538F3CDF6B}"/>
              </a:ext>
            </a:extLst>
          </p:cNvPr>
          <p:cNvSpPr/>
          <p:nvPr/>
        </p:nvSpPr>
        <p:spPr>
          <a:xfrm>
            <a:off x="579083" y="2023366"/>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Isosceles Triangle 18">
            <a:extLst>
              <a:ext uri="{FF2B5EF4-FFF2-40B4-BE49-F238E27FC236}">
                <a16:creationId xmlns:a16="http://schemas.microsoft.com/office/drawing/2014/main" id="{E0164970-321F-1735-D842-2994524A46A0}"/>
              </a:ext>
            </a:extLst>
          </p:cNvPr>
          <p:cNvSpPr/>
          <p:nvPr/>
        </p:nvSpPr>
        <p:spPr>
          <a:xfrm rot="5400000">
            <a:off x="1642067" y="21233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 name="Isosceles Triangle 19">
            <a:extLst>
              <a:ext uri="{FF2B5EF4-FFF2-40B4-BE49-F238E27FC236}">
                <a16:creationId xmlns:a16="http://schemas.microsoft.com/office/drawing/2014/main" id="{58985990-B22D-3E1A-F326-22219E54DA7B}"/>
              </a:ext>
            </a:extLst>
          </p:cNvPr>
          <p:cNvSpPr/>
          <p:nvPr/>
        </p:nvSpPr>
        <p:spPr>
          <a:xfrm rot="5400000">
            <a:off x="4620154"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Arrow: Pentagon 20">
            <a:extLst>
              <a:ext uri="{FF2B5EF4-FFF2-40B4-BE49-F238E27FC236}">
                <a16:creationId xmlns:a16="http://schemas.microsoft.com/office/drawing/2014/main" id="{2952EEC2-E92C-898F-B496-5E365A36DEA2}"/>
              </a:ext>
            </a:extLst>
          </p:cNvPr>
          <p:cNvSpPr/>
          <p:nvPr/>
        </p:nvSpPr>
        <p:spPr>
          <a:xfrm>
            <a:off x="3651308"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22" name="Isosceles Triangle 21">
            <a:extLst>
              <a:ext uri="{FF2B5EF4-FFF2-40B4-BE49-F238E27FC236}">
                <a16:creationId xmlns:a16="http://schemas.microsoft.com/office/drawing/2014/main" id="{3A3FC0A5-58DD-F695-0450-AD666936FC19}"/>
              </a:ext>
            </a:extLst>
          </p:cNvPr>
          <p:cNvSpPr/>
          <p:nvPr/>
        </p:nvSpPr>
        <p:spPr>
          <a:xfrm rot="5400000">
            <a:off x="4566243" y="212332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 name="Isosceles Triangle 22">
            <a:extLst>
              <a:ext uri="{FF2B5EF4-FFF2-40B4-BE49-F238E27FC236}">
                <a16:creationId xmlns:a16="http://schemas.microsoft.com/office/drawing/2014/main" id="{C5008259-837C-5160-72A0-05B66437C8E6}"/>
              </a:ext>
            </a:extLst>
          </p:cNvPr>
          <p:cNvSpPr/>
          <p:nvPr/>
        </p:nvSpPr>
        <p:spPr>
          <a:xfrm rot="5400000">
            <a:off x="6085130"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Arrow: Pentagon 23">
            <a:extLst>
              <a:ext uri="{FF2B5EF4-FFF2-40B4-BE49-F238E27FC236}">
                <a16:creationId xmlns:a16="http://schemas.microsoft.com/office/drawing/2014/main" id="{EB00BB46-CFEB-2637-7197-950C95712ABA}"/>
              </a:ext>
            </a:extLst>
          </p:cNvPr>
          <p:cNvSpPr/>
          <p:nvPr/>
        </p:nvSpPr>
        <p:spPr>
          <a:xfrm>
            <a:off x="5117674"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25" name="Isosceles Triangle 24">
            <a:extLst>
              <a:ext uri="{FF2B5EF4-FFF2-40B4-BE49-F238E27FC236}">
                <a16:creationId xmlns:a16="http://schemas.microsoft.com/office/drawing/2014/main" id="{516C1BB2-6690-DE0B-C0D9-14AC13FBF44B}"/>
              </a:ext>
            </a:extLst>
          </p:cNvPr>
          <p:cNvSpPr/>
          <p:nvPr/>
        </p:nvSpPr>
        <p:spPr>
          <a:xfrm rot="5400000">
            <a:off x="6037855" y="212332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Isosceles Triangle 25">
            <a:extLst>
              <a:ext uri="{FF2B5EF4-FFF2-40B4-BE49-F238E27FC236}">
                <a16:creationId xmlns:a16="http://schemas.microsoft.com/office/drawing/2014/main" id="{08877BEA-3B34-B878-97C7-0682D7A67FE8}"/>
              </a:ext>
            </a:extLst>
          </p:cNvPr>
          <p:cNvSpPr/>
          <p:nvPr/>
        </p:nvSpPr>
        <p:spPr>
          <a:xfrm rot="5400000">
            <a:off x="7547289"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Arrow: Pentagon 26">
            <a:extLst>
              <a:ext uri="{FF2B5EF4-FFF2-40B4-BE49-F238E27FC236}">
                <a16:creationId xmlns:a16="http://schemas.microsoft.com/office/drawing/2014/main" id="{63C899EB-1293-D9CC-97F6-C6F5AE5ADE55}"/>
              </a:ext>
            </a:extLst>
          </p:cNvPr>
          <p:cNvSpPr/>
          <p:nvPr/>
        </p:nvSpPr>
        <p:spPr>
          <a:xfrm>
            <a:off x="6576663"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28" name="Isosceles Triangle 27">
            <a:extLst>
              <a:ext uri="{FF2B5EF4-FFF2-40B4-BE49-F238E27FC236}">
                <a16:creationId xmlns:a16="http://schemas.microsoft.com/office/drawing/2014/main" id="{C3D646E5-CA62-6DCC-DD80-E1019F745203}"/>
              </a:ext>
            </a:extLst>
          </p:cNvPr>
          <p:cNvSpPr/>
          <p:nvPr/>
        </p:nvSpPr>
        <p:spPr>
          <a:xfrm rot="5400000">
            <a:off x="7496992" y="2123322"/>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651FD37E-9071-E480-E4AE-6F339702BE34}"/>
              </a:ext>
            </a:extLst>
          </p:cNvPr>
          <p:cNvGrpSpPr/>
          <p:nvPr/>
        </p:nvGrpSpPr>
        <p:grpSpPr>
          <a:xfrm>
            <a:off x="3452170" y="1984283"/>
            <a:ext cx="390829" cy="390829"/>
            <a:chOff x="722538" y="2874633"/>
            <a:chExt cx="360000" cy="360000"/>
          </a:xfrm>
        </p:grpSpPr>
        <p:sp>
          <p:nvSpPr>
            <p:cNvPr id="30" name="Oval 29">
              <a:extLst>
                <a:ext uri="{FF2B5EF4-FFF2-40B4-BE49-F238E27FC236}">
                  <a16:creationId xmlns:a16="http://schemas.microsoft.com/office/drawing/2014/main" id="{939FF3A5-8CF1-2E30-253D-67F379F381EC}"/>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1" name="Oval 30">
              <a:extLst>
                <a:ext uri="{FF2B5EF4-FFF2-40B4-BE49-F238E27FC236}">
                  <a16:creationId xmlns:a16="http://schemas.microsoft.com/office/drawing/2014/main" id="{CD00FC5C-28F8-D3FB-3FCB-EBB71202274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32" name="Oval 31">
            <a:extLst>
              <a:ext uri="{FF2B5EF4-FFF2-40B4-BE49-F238E27FC236}">
                <a16:creationId xmlns:a16="http://schemas.microsoft.com/office/drawing/2014/main" id="{0CDA1D36-6D32-5C91-EFB4-50614051739A}"/>
              </a:ext>
            </a:extLst>
          </p:cNvPr>
          <p:cNvSpPr/>
          <p:nvPr/>
        </p:nvSpPr>
        <p:spPr>
          <a:xfrm>
            <a:off x="4918536" y="1984283"/>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3" name="Oval 32">
            <a:extLst>
              <a:ext uri="{FF2B5EF4-FFF2-40B4-BE49-F238E27FC236}">
                <a16:creationId xmlns:a16="http://schemas.microsoft.com/office/drawing/2014/main" id="{618990DD-E592-9CFE-BB23-E66F005F3BAD}"/>
              </a:ext>
            </a:extLst>
          </p:cNvPr>
          <p:cNvSpPr/>
          <p:nvPr/>
        </p:nvSpPr>
        <p:spPr>
          <a:xfrm>
            <a:off x="4957619" y="2023366"/>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4" name="Group 33">
            <a:extLst>
              <a:ext uri="{FF2B5EF4-FFF2-40B4-BE49-F238E27FC236}">
                <a16:creationId xmlns:a16="http://schemas.microsoft.com/office/drawing/2014/main" id="{0D91E097-13AE-E336-32B5-9C19156395DB}"/>
              </a:ext>
            </a:extLst>
          </p:cNvPr>
          <p:cNvGrpSpPr/>
          <p:nvPr/>
        </p:nvGrpSpPr>
        <p:grpSpPr>
          <a:xfrm>
            <a:off x="6375832" y="1984283"/>
            <a:ext cx="390829" cy="390829"/>
            <a:chOff x="722538" y="2874633"/>
            <a:chExt cx="360000" cy="360000"/>
          </a:xfrm>
        </p:grpSpPr>
        <p:sp>
          <p:nvSpPr>
            <p:cNvPr id="35" name="Oval 34">
              <a:extLst>
                <a:ext uri="{FF2B5EF4-FFF2-40B4-BE49-F238E27FC236}">
                  <a16:creationId xmlns:a16="http://schemas.microsoft.com/office/drawing/2014/main" id="{6667F0F8-A723-102F-787D-11848719071C}"/>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Oval 35">
              <a:extLst>
                <a:ext uri="{FF2B5EF4-FFF2-40B4-BE49-F238E27FC236}">
                  <a16:creationId xmlns:a16="http://schemas.microsoft.com/office/drawing/2014/main" id="{001E9FCD-56A7-9FAF-5013-EA3A147D08F7}"/>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7" name="Group 36">
            <a:extLst>
              <a:ext uri="{FF2B5EF4-FFF2-40B4-BE49-F238E27FC236}">
                <a16:creationId xmlns:a16="http://schemas.microsoft.com/office/drawing/2014/main" id="{4DFA0C06-CC06-0B0A-DB44-244FFA9D603B}"/>
              </a:ext>
            </a:extLst>
          </p:cNvPr>
          <p:cNvGrpSpPr/>
          <p:nvPr/>
        </p:nvGrpSpPr>
        <p:grpSpPr>
          <a:xfrm>
            <a:off x="7837333" y="1984283"/>
            <a:ext cx="390829" cy="390829"/>
            <a:chOff x="722538" y="2874633"/>
            <a:chExt cx="360000" cy="360000"/>
          </a:xfrm>
        </p:grpSpPr>
        <p:sp>
          <p:nvSpPr>
            <p:cNvPr id="38" name="Oval 37">
              <a:extLst>
                <a:ext uri="{FF2B5EF4-FFF2-40B4-BE49-F238E27FC236}">
                  <a16:creationId xmlns:a16="http://schemas.microsoft.com/office/drawing/2014/main" id="{63E8EBA0-F086-25B5-D653-0E306AB44DBF}"/>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ACFB197E-4F9E-2747-BA95-DC576B9E5B8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0" name="Group 5">
            <a:extLst>
              <a:ext uri="{FF2B5EF4-FFF2-40B4-BE49-F238E27FC236}">
                <a16:creationId xmlns:a16="http://schemas.microsoft.com/office/drawing/2014/main" id="{60B5643A-8987-A45A-4FE1-ACD8C30F1E9A}"/>
              </a:ext>
            </a:extLst>
          </p:cNvPr>
          <p:cNvGrpSpPr>
            <a:grpSpLocks noChangeAspect="1"/>
          </p:cNvGrpSpPr>
          <p:nvPr/>
        </p:nvGrpSpPr>
        <p:grpSpPr bwMode="auto">
          <a:xfrm>
            <a:off x="627275" y="2067600"/>
            <a:ext cx="217278" cy="216000"/>
            <a:chOff x="3163" y="2182"/>
            <a:chExt cx="340" cy="338"/>
          </a:xfrm>
          <a:solidFill>
            <a:schemeClr val="tx2"/>
          </a:solidFill>
        </p:grpSpPr>
        <p:sp>
          <p:nvSpPr>
            <p:cNvPr id="41" name="Freeform 6">
              <a:extLst>
                <a:ext uri="{FF2B5EF4-FFF2-40B4-BE49-F238E27FC236}">
                  <a16:creationId xmlns:a16="http://schemas.microsoft.com/office/drawing/2014/main" id="{872BEFF6-A6A4-518E-2F3B-DA1BC7982A31}"/>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2" name="Freeform 7">
              <a:extLst>
                <a:ext uri="{FF2B5EF4-FFF2-40B4-BE49-F238E27FC236}">
                  <a16:creationId xmlns:a16="http://schemas.microsoft.com/office/drawing/2014/main" id="{451CD9C6-4F4C-9F13-7424-7FE075B39DFB}"/>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3" name="Freeform 8">
              <a:extLst>
                <a:ext uri="{FF2B5EF4-FFF2-40B4-BE49-F238E27FC236}">
                  <a16:creationId xmlns:a16="http://schemas.microsoft.com/office/drawing/2014/main" id="{C4D863BF-8B11-BDDF-BD7B-E8CBAB3D36B6}"/>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44" name="Isosceles Triangle 43">
            <a:extLst>
              <a:ext uri="{FF2B5EF4-FFF2-40B4-BE49-F238E27FC236}">
                <a16:creationId xmlns:a16="http://schemas.microsoft.com/office/drawing/2014/main" id="{6A99F331-30A0-398D-38D3-EF89A87D8EDB}"/>
              </a:ext>
            </a:extLst>
          </p:cNvPr>
          <p:cNvSpPr/>
          <p:nvPr/>
        </p:nvSpPr>
        <p:spPr>
          <a:xfrm rot="5400000">
            <a:off x="3164008" y="210944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5" name="Arrow: Pentagon 44">
            <a:extLst>
              <a:ext uri="{FF2B5EF4-FFF2-40B4-BE49-F238E27FC236}">
                <a16:creationId xmlns:a16="http://schemas.microsoft.com/office/drawing/2014/main" id="{F28734DE-C1CC-D637-2B23-B98D82DDA92B}"/>
              </a:ext>
            </a:extLst>
          </p:cNvPr>
          <p:cNvSpPr/>
          <p:nvPr/>
        </p:nvSpPr>
        <p:spPr>
          <a:xfrm>
            <a:off x="2195047" y="1991883"/>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46" name="Isosceles Triangle 45">
            <a:extLst>
              <a:ext uri="{FF2B5EF4-FFF2-40B4-BE49-F238E27FC236}">
                <a16:creationId xmlns:a16="http://schemas.microsoft.com/office/drawing/2014/main" id="{B13220EC-1A10-5990-1377-CB66589186EB}"/>
              </a:ext>
            </a:extLst>
          </p:cNvPr>
          <p:cNvSpPr/>
          <p:nvPr/>
        </p:nvSpPr>
        <p:spPr>
          <a:xfrm rot="5400000">
            <a:off x="3110237" y="21233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7" name="Group 46">
            <a:extLst>
              <a:ext uri="{FF2B5EF4-FFF2-40B4-BE49-F238E27FC236}">
                <a16:creationId xmlns:a16="http://schemas.microsoft.com/office/drawing/2014/main" id="{9BF203E2-8FA7-4A63-EA83-D8752A3072B7}"/>
              </a:ext>
            </a:extLst>
          </p:cNvPr>
          <p:cNvGrpSpPr/>
          <p:nvPr/>
        </p:nvGrpSpPr>
        <p:grpSpPr>
          <a:xfrm>
            <a:off x="2005235" y="1984283"/>
            <a:ext cx="390829" cy="390829"/>
            <a:chOff x="722538" y="2874633"/>
            <a:chExt cx="360000" cy="360000"/>
          </a:xfrm>
        </p:grpSpPr>
        <p:sp>
          <p:nvSpPr>
            <p:cNvPr id="48" name="Oval 47">
              <a:extLst>
                <a:ext uri="{FF2B5EF4-FFF2-40B4-BE49-F238E27FC236}">
                  <a16:creationId xmlns:a16="http://schemas.microsoft.com/office/drawing/2014/main" id="{331D6042-307D-D37A-5ACC-CB4574756D3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9" name="Oval 48">
              <a:extLst>
                <a:ext uri="{FF2B5EF4-FFF2-40B4-BE49-F238E27FC236}">
                  <a16:creationId xmlns:a16="http://schemas.microsoft.com/office/drawing/2014/main" id="{2DE6C322-EFA3-A2DA-9D96-5B2A5EAEB9F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0" name="Group 49">
            <a:extLst>
              <a:ext uri="{FF2B5EF4-FFF2-40B4-BE49-F238E27FC236}">
                <a16:creationId xmlns:a16="http://schemas.microsoft.com/office/drawing/2014/main" id="{0A0F5F6B-D3BD-E44E-B349-DDA30C06C7E4}"/>
              </a:ext>
            </a:extLst>
          </p:cNvPr>
          <p:cNvGrpSpPr>
            <a:grpSpLocks noChangeAspect="1"/>
          </p:cNvGrpSpPr>
          <p:nvPr/>
        </p:nvGrpSpPr>
        <p:grpSpPr>
          <a:xfrm>
            <a:off x="2102430" y="2088537"/>
            <a:ext cx="190292" cy="179360"/>
            <a:chOff x="9502776" y="4360863"/>
            <a:chExt cx="496888" cy="468313"/>
          </a:xfrm>
          <a:solidFill>
            <a:schemeClr val="tx2"/>
          </a:solidFill>
        </p:grpSpPr>
        <p:sp>
          <p:nvSpPr>
            <p:cNvPr id="51" name="Freeform 6">
              <a:extLst>
                <a:ext uri="{FF2B5EF4-FFF2-40B4-BE49-F238E27FC236}">
                  <a16:creationId xmlns:a16="http://schemas.microsoft.com/office/drawing/2014/main" id="{E1147653-8CD7-8A2F-F6C0-D09AEC25E1F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7">
              <a:extLst>
                <a:ext uri="{FF2B5EF4-FFF2-40B4-BE49-F238E27FC236}">
                  <a16:creationId xmlns:a16="http://schemas.microsoft.com/office/drawing/2014/main" id="{81131138-AB8F-0472-E88F-103A8473F020}"/>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3" name="Freeform 8">
              <a:extLst>
                <a:ext uri="{FF2B5EF4-FFF2-40B4-BE49-F238E27FC236}">
                  <a16:creationId xmlns:a16="http://schemas.microsoft.com/office/drawing/2014/main" id="{EE459F00-7E81-EAD4-CD6A-C3843F1403F5}"/>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4" name="Freeform 9">
              <a:extLst>
                <a:ext uri="{FF2B5EF4-FFF2-40B4-BE49-F238E27FC236}">
                  <a16:creationId xmlns:a16="http://schemas.microsoft.com/office/drawing/2014/main" id="{BFD218FB-36B7-0C31-826B-E75E6C545458}"/>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10">
              <a:extLst>
                <a:ext uri="{FF2B5EF4-FFF2-40B4-BE49-F238E27FC236}">
                  <a16:creationId xmlns:a16="http://schemas.microsoft.com/office/drawing/2014/main" id="{F473C49B-1FFE-B00C-83DA-EEC8906339C5}"/>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11">
              <a:extLst>
                <a:ext uri="{FF2B5EF4-FFF2-40B4-BE49-F238E27FC236}">
                  <a16:creationId xmlns:a16="http://schemas.microsoft.com/office/drawing/2014/main" id="{5025BACC-18F9-7D43-0F70-2CCB82FA9689}"/>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12">
              <a:extLst>
                <a:ext uri="{FF2B5EF4-FFF2-40B4-BE49-F238E27FC236}">
                  <a16:creationId xmlns:a16="http://schemas.microsoft.com/office/drawing/2014/main" id="{089EFACC-1AD2-6F65-831E-91D92CC2F619}"/>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8" name="Group 57">
            <a:extLst>
              <a:ext uri="{FF2B5EF4-FFF2-40B4-BE49-F238E27FC236}">
                <a16:creationId xmlns:a16="http://schemas.microsoft.com/office/drawing/2014/main" id="{55867F25-A8D4-1597-F27C-2C5E3DE44BA7}"/>
              </a:ext>
            </a:extLst>
          </p:cNvPr>
          <p:cNvGrpSpPr>
            <a:grpSpLocks noChangeAspect="1"/>
          </p:cNvGrpSpPr>
          <p:nvPr/>
        </p:nvGrpSpPr>
        <p:grpSpPr>
          <a:xfrm>
            <a:off x="3539581" y="2060089"/>
            <a:ext cx="210796" cy="210796"/>
            <a:chOff x="6107113" y="1108075"/>
            <a:chExt cx="542925" cy="542925"/>
          </a:xfrm>
          <a:solidFill>
            <a:schemeClr val="tx2"/>
          </a:solidFill>
        </p:grpSpPr>
        <p:sp>
          <p:nvSpPr>
            <p:cNvPr id="59" name="Freeform 129">
              <a:extLst>
                <a:ext uri="{FF2B5EF4-FFF2-40B4-BE49-F238E27FC236}">
                  <a16:creationId xmlns:a16="http://schemas.microsoft.com/office/drawing/2014/main" id="{0A3DC4EE-DFF6-D39E-C37A-9347DF4C944D}"/>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30">
              <a:extLst>
                <a:ext uri="{FF2B5EF4-FFF2-40B4-BE49-F238E27FC236}">
                  <a16:creationId xmlns:a16="http://schemas.microsoft.com/office/drawing/2014/main" id="{2888331C-56E1-2CF0-3E8D-A147920C2499}"/>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1" name="Group 60">
            <a:extLst>
              <a:ext uri="{FF2B5EF4-FFF2-40B4-BE49-F238E27FC236}">
                <a16:creationId xmlns:a16="http://schemas.microsoft.com/office/drawing/2014/main" id="{25404E2B-B726-C13A-ECA5-ECA05DA7E539}"/>
              </a:ext>
            </a:extLst>
          </p:cNvPr>
          <p:cNvGrpSpPr>
            <a:grpSpLocks noChangeAspect="1"/>
          </p:cNvGrpSpPr>
          <p:nvPr/>
        </p:nvGrpSpPr>
        <p:grpSpPr>
          <a:xfrm>
            <a:off x="5036825" y="2072905"/>
            <a:ext cx="162076" cy="200370"/>
            <a:chOff x="5126038" y="3305175"/>
            <a:chExt cx="436562" cy="539750"/>
          </a:xfrm>
          <a:solidFill>
            <a:schemeClr val="tx2"/>
          </a:solidFill>
        </p:grpSpPr>
        <p:sp>
          <p:nvSpPr>
            <p:cNvPr id="62" name="Freeform 34">
              <a:extLst>
                <a:ext uri="{FF2B5EF4-FFF2-40B4-BE49-F238E27FC236}">
                  <a16:creationId xmlns:a16="http://schemas.microsoft.com/office/drawing/2014/main" id="{150EC255-671F-5191-4778-88B6B204256C}"/>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35">
              <a:extLst>
                <a:ext uri="{FF2B5EF4-FFF2-40B4-BE49-F238E27FC236}">
                  <a16:creationId xmlns:a16="http://schemas.microsoft.com/office/drawing/2014/main" id="{0423F1E2-70E9-EDA9-C656-95B17699D87B}"/>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36">
              <a:extLst>
                <a:ext uri="{FF2B5EF4-FFF2-40B4-BE49-F238E27FC236}">
                  <a16:creationId xmlns:a16="http://schemas.microsoft.com/office/drawing/2014/main" id="{D105AA45-2C96-1E40-602F-6E996E0DD452}"/>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37">
              <a:extLst>
                <a:ext uri="{FF2B5EF4-FFF2-40B4-BE49-F238E27FC236}">
                  <a16:creationId xmlns:a16="http://schemas.microsoft.com/office/drawing/2014/main" id="{03A20D01-E124-7BCA-0EF4-44D65414CC77}"/>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38">
              <a:extLst>
                <a:ext uri="{FF2B5EF4-FFF2-40B4-BE49-F238E27FC236}">
                  <a16:creationId xmlns:a16="http://schemas.microsoft.com/office/drawing/2014/main" id="{373D5A36-3B27-4096-D426-A8405E928E92}"/>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39">
              <a:extLst>
                <a:ext uri="{FF2B5EF4-FFF2-40B4-BE49-F238E27FC236}">
                  <a16:creationId xmlns:a16="http://schemas.microsoft.com/office/drawing/2014/main" id="{293071D2-7187-68EF-C18B-2FC72FD347E9}"/>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40">
              <a:extLst>
                <a:ext uri="{FF2B5EF4-FFF2-40B4-BE49-F238E27FC236}">
                  <a16:creationId xmlns:a16="http://schemas.microsoft.com/office/drawing/2014/main" id="{2D2A9717-61ED-7788-2880-90FD2CF556B2}"/>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69" name="Freeform 23">
            <a:extLst>
              <a:ext uri="{FF2B5EF4-FFF2-40B4-BE49-F238E27FC236}">
                <a16:creationId xmlns:a16="http://schemas.microsoft.com/office/drawing/2014/main" id="{61FA0C1C-075F-FBF5-A159-F961F9F5A6B6}"/>
              </a:ext>
            </a:extLst>
          </p:cNvPr>
          <p:cNvSpPr>
            <a:spLocks noChangeAspect="1" noEditPoints="1"/>
          </p:cNvSpPr>
          <p:nvPr/>
        </p:nvSpPr>
        <p:spPr bwMode="auto">
          <a:xfrm>
            <a:off x="6508911" y="2116433"/>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70" name="Oval 69">
            <a:extLst>
              <a:ext uri="{FF2B5EF4-FFF2-40B4-BE49-F238E27FC236}">
                <a16:creationId xmlns:a16="http://schemas.microsoft.com/office/drawing/2014/main" id="{73DC5F9F-71D9-F563-7FAC-D5C9393334B1}"/>
              </a:ext>
            </a:extLst>
          </p:cNvPr>
          <p:cNvSpPr/>
          <p:nvPr/>
        </p:nvSpPr>
        <p:spPr>
          <a:xfrm>
            <a:off x="6459014" y="2067464"/>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1" name="Group 70">
            <a:extLst>
              <a:ext uri="{FF2B5EF4-FFF2-40B4-BE49-F238E27FC236}">
                <a16:creationId xmlns:a16="http://schemas.microsoft.com/office/drawing/2014/main" id="{32CFBED9-A6DC-9C2D-76BE-EFC96C3B5DAC}"/>
              </a:ext>
            </a:extLst>
          </p:cNvPr>
          <p:cNvGrpSpPr>
            <a:grpSpLocks noChangeAspect="1"/>
          </p:cNvGrpSpPr>
          <p:nvPr/>
        </p:nvGrpSpPr>
        <p:grpSpPr>
          <a:xfrm>
            <a:off x="7930526" y="2092812"/>
            <a:ext cx="204441" cy="158141"/>
            <a:chOff x="8389938" y="1176338"/>
            <a:chExt cx="539751" cy="417513"/>
          </a:xfrm>
          <a:solidFill>
            <a:schemeClr val="tx2"/>
          </a:solidFill>
        </p:grpSpPr>
        <p:sp>
          <p:nvSpPr>
            <p:cNvPr id="72" name="Freeform 23">
              <a:extLst>
                <a:ext uri="{FF2B5EF4-FFF2-40B4-BE49-F238E27FC236}">
                  <a16:creationId xmlns:a16="http://schemas.microsoft.com/office/drawing/2014/main" id="{5516FFD7-279F-C315-6743-DB8D6B8593D4}"/>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24">
              <a:extLst>
                <a:ext uri="{FF2B5EF4-FFF2-40B4-BE49-F238E27FC236}">
                  <a16:creationId xmlns:a16="http://schemas.microsoft.com/office/drawing/2014/main" id="{A26C46E0-F456-7FD0-A0D7-12C0B722B08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4" name="Rectangle 73">
            <a:extLst>
              <a:ext uri="{FF2B5EF4-FFF2-40B4-BE49-F238E27FC236}">
                <a16:creationId xmlns:a16="http://schemas.microsoft.com/office/drawing/2014/main" id="{00E23AC8-3F60-8D52-18C9-A076F3902887}"/>
              </a:ext>
            </a:extLst>
          </p:cNvPr>
          <p:cNvSpPr/>
          <p:nvPr/>
        </p:nvSpPr>
        <p:spPr>
          <a:xfrm>
            <a:off x="539998" y="1677990"/>
            <a:ext cx="3240000" cy="216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200" b="1">
                <a:solidFill>
                  <a:schemeClr val="bg1"/>
                </a:solidFill>
                <a:latin typeface="+mj-lt"/>
              </a:rPr>
              <a:t>BETTER PRACTICE PERMISSION JOURNEY</a:t>
            </a:r>
          </a:p>
        </p:txBody>
      </p:sp>
      <p:sp>
        <p:nvSpPr>
          <p:cNvPr id="75" name="Rectangle 74">
            <a:extLst>
              <a:ext uri="{FF2B5EF4-FFF2-40B4-BE49-F238E27FC236}">
                <a16:creationId xmlns:a16="http://schemas.microsoft.com/office/drawing/2014/main" id="{52053723-AA9D-8A7C-66EF-C0ADB75ACB27}"/>
              </a:ext>
            </a:extLst>
          </p:cNvPr>
          <p:cNvSpPr/>
          <p:nvPr/>
        </p:nvSpPr>
        <p:spPr>
          <a:xfrm>
            <a:off x="445954" y="1150020"/>
            <a:ext cx="8929821" cy="4657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AU" sz="1200">
                <a:solidFill>
                  <a:schemeClr val="tx2"/>
                </a:solidFill>
              </a:rPr>
              <a:t>Digitisation through Service Victoria’s is an option. </a:t>
            </a:r>
            <a:r>
              <a:rPr lang="en-AU" sz="1200" b="1">
                <a:solidFill>
                  <a:schemeClr val="tx2"/>
                </a:solidFill>
              </a:rPr>
              <a:t>The Better Practice Permission Journey aligns and complements the Service Victoria digital reform GRID </a:t>
            </a:r>
            <a:r>
              <a:rPr lang="en-AU" sz="1200">
                <a:solidFill>
                  <a:schemeClr val="tx2"/>
                </a:solidFill>
              </a:rPr>
              <a:t>across different permission types and complexities.</a:t>
            </a:r>
          </a:p>
        </p:txBody>
      </p:sp>
      <p:sp>
        <p:nvSpPr>
          <p:cNvPr id="76" name="Rectangle 75">
            <a:extLst>
              <a:ext uri="{FF2B5EF4-FFF2-40B4-BE49-F238E27FC236}">
                <a16:creationId xmlns:a16="http://schemas.microsoft.com/office/drawing/2014/main" id="{93714B22-A5C2-F227-A71C-D468A84CCB8F}"/>
              </a:ext>
            </a:extLst>
          </p:cNvPr>
          <p:cNvSpPr/>
          <p:nvPr/>
        </p:nvSpPr>
        <p:spPr>
          <a:xfrm>
            <a:off x="539998" y="2535605"/>
            <a:ext cx="1522101" cy="216000"/>
          </a:xfrm>
          <a:prstGeom prst="rect">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300"/>
              </a:spcAft>
            </a:pPr>
            <a:r>
              <a:rPr lang="en-AU" sz="1200" b="1">
                <a:solidFill>
                  <a:schemeClr val="bg1"/>
                </a:solidFill>
                <a:latin typeface="+mj-lt"/>
              </a:rPr>
              <a:t>SERVICE VICTORIA</a:t>
            </a:r>
          </a:p>
        </p:txBody>
      </p:sp>
      <p:sp>
        <p:nvSpPr>
          <p:cNvPr id="77" name="Isosceles Triangle 76">
            <a:extLst>
              <a:ext uri="{FF2B5EF4-FFF2-40B4-BE49-F238E27FC236}">
                <a16:creationId xmlns:a16="http://schemas.microsoft.com/office/drawing/2014/main" id="{5248310E-6053-DD51-105E-9DC207CF82F3}"/>
              </a:ext>
            </a:extLst>
          </p:cNvPr>
          <p:cNvSpPr/>
          <p:nvPr/>
        </p:nvSpPr>
        <p:spPr>
          <a:xfrm rot="5400000">
            <a:off x="1697957" y="295177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8" name="Arrow: Pentagon 77">
            <a:extLst>
              <a:ext uri="{FF2B5EF4-FFF2-40B4-BE49-F238E27FC236}">
                <a16:creationId xmlns:a16="http://schemas.microsoft.com/office/drawing/2014/main" id="{EA501B17-A5EA-0F72-7CEF-7D1E4011EE04}"/>
              </a:ext>
            </a:extLst>
          </p:cNvPr>
          <p:cNvSpPr/>
          <p:nvPr/>
        </p:nvSpPr>
        <p:spPr>
          <a:xfrm>
            <a:off x="734548" y="283421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79" name="Oval 78">
            <a:extLst>
              <a:ext uri="{FF2B5EF4-FFF2-40B4-BE49-F238E27FC236}">
                <a16:creationId xmlns:a16="http://schemas.microsoft.com/office/drawing/2014/main" id="{D5BA667D-4993-1170-83CE-56E024D93C6D}"/>
              </a:ext>
            </a:extLst>
          </p:cNvPr>
          <p:cNvSpPr/>
          <p:nvPr/>
        </p:nvSpPr>
        <p:spPr>
          <a:xfrm>
            <a:off x="539999" y="2826611"/>
            <a:ext cx="390829" cy="390829"/>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Oval 79">
            <a:extLst>
              <a:ext uri="{FF2B5EF4-FFF2-40B4-BE49-F238E27FC236}">
                <a16:creationId xmlns:a16="http://schemas.microsoft.com/office/drawing/2014/main" id="{189BC29C-EA62-0FA9-1E8F-EC08BAB2032D}"/>
              </a:ext>
            </a:extLst>
          </p:cNvPr>
          <p:cNvSpPr/>
          <p:nvPr/>
        </p:nvSpPr>
        <p:spPr>
          <a:xfrm>
            <a:off x="579082" y="286569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1" name="Isosceles Triangle 80">
            <a:extLst>
              <a:ext uri="{FF2B5EF4-FFF2-40B4-BE49-F238E27FC236}">
                <a16:creationId xmlns:a16="http://schemas.microsoft.com/office/drawing/2014/main" id="{A689A343-E60C-1020-90F3-BACBE8ED1FCA}"/>
              </a:ext>
            </a:extLst>
          </p:cNvPr>
          <p:cNvSpPr/>
          <p:nvPr/>
        </p:nvSpPr>
        <p:spPr>
          <a:xfrm rot="5400000">
            <a:off x="1642066" y="2965650"/>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2" name="Group 5">
            <a:extLst>
              <a:ext uri="{FF2B5EF4-FFF2-40B4-BE49-F238E27FC236}">
                <a16:creationId xmlns:a16="http://schemas.microsoft.com/office/drawing/2014/main" id="{2A9E32F7-0A9B-9F4A-0AAD-C73A09C6380E}"/>
              </a:ext>
            </a:extLst>
          </p:cNvPr>
          <p:cNvGrpSpPr>
            <a:grpSpLocks noChangeAspect="1"/>
          </p:cNvGrpSpPr>
          <p:nvPr/>
        </p:nvGrpSpPr>
        <p:grpSpPr bwMode="auto">
          <a:xfrm>
            <a:off x="627274" y="2909928"/>
            <a:ext cx="217278" cy="216000"/>
            <a:chOff x="3163" y="2182"/>
            <a:chExt cx="340" cy="338"/>
          </a:xfrm>
          <a:solidFill>
            <a:schemeClr val="tx2"/>
          </a:solidFill>
        </p:grpSpPr>
        <p:sp>
          <p:nvSpPr>
            <p:cNvPr id="83" name="Freeform 6">
              <a:extLst>
                <a:ext uri="{FF2B5EF4-FFF2-40B4-BE49-F238E27FC236}">
                  <a16:creationId xmlns:a16="http://schemas.microsoft.com/office/drawing/2014/main" id="{5DA5E18D-E349-6503-30D6-9CE10188F292}"/>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4" name="Freeform 7">
              <a:extLst>
                <a:ext uri="{FF2B5EF4-FFF2-40B4-BE49-F238E27FC236}">
                  <a16:creationId xmlns:a16="http://schemas.microsoft.com/office/drawing/2014/main" id="{2CDB4334-1C88-AE49-58AA-41D0FFDE1CC6}"/>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8">
              <a:extLst>
                <a:ext uri="{FF2B5EF4-FFF2-40B4-BE49-F238E27FC236}">
                  <a16:creationId xmlns:a16="http://schemas.microsoft.com/office/drawing/2014/main" id="{153B3A69-63AC-2D35-B60E-66FD7803F760}"/>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393" name="Group 392">
            <a:extLst>
              <a:ext uri="{FF2B5EF4-FFF2-40B4-BE49-F238E27FC236}">
                <a16:creationId xmlns:a16="http://schemas.microsoft.com/office/drawing/2014/main" id="{529EBF15-A8BC-D967-BBA8-0E43033EF861}"/>
              </a:ext>
            </a:extLst>
          </p:cNvPr>
          <p:cNvGrpSpPr/>
          <p:nvPr/>
        </p:nvGrpSpPr>
        <p:grpSpPr>
          <a:xfrm>
            <a:off x="1994113" y="2841853"/>
            <a:ext cx="1351336" cy="390829"/>
            <a:chOff x="2000771" y="3224177"/>
            <a:chExt cx="1351336" cy="390829"/>
          </a:xfrm>
        </p:grpSpPr>
        <p:sp>
          <p:nvSpPr>
            <p:cNvPr id="86" name="Isosceles Triangle 85">
              <a:extLst>
                <a:ext uri="{FF2B5EF4-FFF2-40B4-BE49-F238E27FC236}">
                  <a16:creationId xmlns:a16="http://schemas.microsoft.com/office/drawing/2014/main" id="{68BA18FB-4E00-768F-2DDE-439120ADADD5}"/>
                </a:ext>
              </a:extLst>
            </p:cNvPr>
            <p:cNvSpPr/>
            <p:nvPr/>
          </p:nvSpPr>
          <p:spPr>
            <a:xfrm rot="5400000">
              <a:off x="3159544" y="3349337"/>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7" name="Arrow: Pentagon 86">
              <a:extLst>
                <a:ext uri="{FF2B5EF4-FFF2-40B4-BE49-F238E27FC236}">
                  <a16:creationId xmlns:a16="http://schemas.microsoft.com/office/drawing/2014/main" id="{7FF37D94-3349-150F-4CED-299FC44B92C8}"/>
                </a:ext>
              </a:extLst>
            </p:cNvPr>
            <p:cNvSpPr/>
            <p:nvPr/>
          </p:nvSpPr>
          <p:spPr>
            <a:xfrm>
              <a:off x="2190583" y="323177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88" name="Isosceles Triangle 87">
              <a:extLst>
                <a:ext uri="{FF2B5EF4-FFF2-40B4-BE49-F238E27FC236}">
                  <a16:creationId xmlns:a16="http://schemas.microsoft.com/office/drawing/2014/main" id="{B30C42BF-A73E-056C-70E9-0903F1E29368}"/>
                </a:ext>
              </a:extLst>
            </p:cNvPr>
            <p:cNvSpPr/>
            <p:nvPr/>
          </p:nvSpPr>
          <p:spPr>
            <a:xfrm rot="5400000">
              <a:off x="3105773" y="3363216"/>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89" name="Group 88">
              <a:extLst>
                <a:ext uri="{FF2B5EF4-FFF2-40B4-BE49-F238E27FC236}">
                  <a16:creationId xmlns:a16="http://schemas.microsoft.com/office/drawing/2014/main" id="{77B3ABA8-78E1-96CB-31AC-A6E488376D4A}"/>
                </a:ext>
              </a:extLst>
            </p:cNvPr>
            <p:cNvGrpSpPr/>
            <p:nvPr/>
          </p:nvGrpSpPr>
          <p:grpSpPr>
            <a:xfrm>
              <a:off x="2000771" y="3224177"/>
              <a:ext cx="390829" cy="390829"/>
              <a:chOff x="722538" y="2874633"/>
              <a:chExt cx="360000" cy="360000"/>
            </a:xfrm>
          </p:grpSpPr>
          <p:sp>
            <p:nvSpPr>
              <p:cNvPr id="90" name="Oval 89">
                <a:extLst>
                  <a:ext uri="{FF2B5EF4-FFF2-40B4-BE49-F238E27FC236}">
                    <a16:creationId xmlns:a16="http://schemas.microsoft.com/office/drawing/2014/main" id="{D7BA91DB-6227-1AD0-4EE0-237B6B6034F9}"/>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1" name="Oval 90">
                <a:extLst>
                  <a:ext uri="{FF2B5EF4-FFF2-40B4-BE49-F238E27FC236}">
                    <a16:creationId xmlns:a16="http://schemas.microsoft.com/office/drawing/2014/main" id="{4DB054D2-C6BE-9473-DB89-8F2138250B1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grpSp>
          <p:nvGrpSpPr>
            <p:cNvPr id="92" name="Group 91">
              <a:extLst>
                <a:ext uri="{FF2B5EF4-FFF2-40B4-BE49-F238E27FC236}">
                  <a16:creationId xmlns:a16="http://schemas.microsoft.com/office/drawing/2014/main" id="{F599B75E-D3EF-81D5-CB0D-2D2DE31ECC9C}"/>
                </a:ext>
              </a:extLst>
            </p:cNvPr>
            <p:cNvGrpSpPr>
              <a:grpSpLocks noChangeAspect="1"/>
            </p:cNvGrpSpPr>
            <p:nvPr/>
          </p:nvGrpSpPr>
          <p:grpSpPr>
            <a:xfrm>
              <a:off x="2097966" y="3328431"/>
              <a:ext cx="190292" cy="179360"/>
              <a:chOff x="9502776" y="4360863"/>
              <a:chExt cx="496888" cy="468313"/>
            </a:xfrm>
            <a:solidFill>
              <a:schemeClr val="tx2"/>
            </a:solidFill>
          </p:grpSpPr>
          <p:sp>
            <p:nvSpPr>
              <p:cNvPr id="93" name="Freeform 6">
                <a:extLst>
                  <a:ext uri="{FF2B5EF4-FFF2-40B4-BE49-F238E27FC236}">
                    <a16:creationId xmlns:a16="http://schemas.microsoft.com/office/drawing/2014/main" id="{25E84F0B-2745-9839-040E-0E1485FC33C0}"/>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4" name="Freeform 7">
                <a:extLst>
                  <a:ext uri="{FF2B5EF4-FFF2-40B4-BE49-F238E27FC236}">
                    <a16:creationId xmlns:a16="http://schemas.microsoft.com/office/drawing/2014/main" id="{D8886A3F-8AA2-1494-BB79-0C2A3FE11DCC}"/>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5" name="Freeform 8">
                <a:extLst>
                  <a:ext uri="{FF2B5EF4-FFF2-40B4-BE49-F238E27FC236}">
                    <a16:creationId xmlns:a16="http://schemas.microsoft.com/office/drawing/2014/main" id="{6D741C32-AB63-4890-98EB-CD839A2C2293}"/>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9">
                <a:extLst>
                  <a:ext uri="{FF2B5EF4-FFF2-40B4-BE49-F238E27FC236}">
                    <a16:creationId xmlns:a16="http://schemas.microsoft.com/office/drawing/2014/main" id="{4E07DEFC-F883-ACF8-D674-8A1FF06E3E07}"/>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10">
                <a:extLst>
                  <a:ext uri="{FF2B5EF4-FFF2-40B4-BE49-F238E27FC236}">
                    <a16:creationId xmlns:a16="http://schemas.microsoft.com/office/drawing/2014/main" id="{45771202-EE65-8FF1-D171-D2F87BB84EE0}"/>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11">
                <a:extLst>
                  <a:ext uri="{FF2B5EF4-FFF2-40B4-BE49-F238E27FC236}">
                    <a16:creationId xmlns:a16="http://schemas.microsoft.com/office/drawing/2014/main" id="{18C680BC-0B43-F301-34CC-C9B340654E5C}"/>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12">
                <a:extLst>
                  <a:ext uri="{FF2B5EF4-FFF2-40B4-BE49-F238E27FC236}">
                    <a16:creationId xmlns:a16="http://schemas.microsoft.com/office/drawing/2014/main" id="{79D8096B-0116-2758-EA17-CEA04FA84489}"/>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392" name="Group 391">
            <a:extLst>
              <a:ext uri="{FF2B5EF4-FFF2-40B4-BE49-F238E27FC236}">
                <a16:creationId xmlns:a16="http://schemas.microsoft.com/office/drawing/2014/main" id="{9EF0235A-5D58-47F5-CA66-C23B0E3307A4}"/>
              </a:ext>
            </a:extLst>
          </p:cNvPr>
          <p:cNvGrpSpPr/>
          <p:nvPr/>
        </p:nvGrpSpPr>
        <p:grpSpPr>
          <a:xfrm>
            <a:off x="7837333" y="4326607"/>
            <a:ext cx="1364020" cy="390829"/>
            <a:chOff x="7831629" y="3649861"/>
            <a:chExt cx="1364020" cy="390829"/>
          </a:xfrm>
        </p:grpSpPr>
        <p:sp>
          <p:nvSpPr>
            <p:cNvPr id="122" name="Isosceles Triangle 121">
              <a:extLst>
                <a:ext uri="{FF2B5EF4-FFF2-40B4-BE49-F238E27FC236}">
                  <a16:creationId xmlns:a16="http://schemas.microsoft.com/office/drawing/2014/main" id="{12F69FA8-0F0A-D933-7DF9-14A40D97795D}"/>
                </a:ext>
              </a:extLst>
            </p:cNvPr>
            <p:cNvSpPr/>
            <p:nvPr/>
          </p:nvSpPr>
          <p:spPr>
            <a:xfrm rot="5400000">
              <a:off x="9003086" y="377502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3" name="Arrow: Pentagon 122">
              <a:extLst>
                <a:ext uri="{FF2B5EF4-FFF2-40B4-BE49-F238E27FC236}">
                  <a16:creationId xmlns:a16="http://schemas.microsoft.com/office/drawing/2014/main" id="{4CA07E1A-9B5F-E486-D4C9-27B2F66869A2}"/>
                </a:ext>
              </a:extLst>
            </p:cNvPr>
            <p:cNvSpPr/>
            <p:nvPr/>
          </p:nvSpPr>
          <p:spPr>
            <a:xfrm>
              <a:off x="8032460" y="365746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bIns="36000" rtlCol="0" anchor="ctr"/>
            <a:lstStyle/>
            <a:p>
              <a:r>
                <a:rPr lang="en-AU" sz="1000">
                  <a:solidFill>
                    <a:schemeClr val="tx2"/>
                  </a:solidFill>
                  <a:latin typeface="+mj-lt"/>
                </a:rPr>
                <a:t>FEEDBACK</a:t>
              </a:r>
            </a:p>
          </p:txBody>
        </p:sp>
        <p:sp>
          <p:nvSpPr>
            <p:cNvPr id="124" name="Isosceles Triangle 123">
              <a:extLst>
                <a:ext uri="{FF2B5EF4-FFF2-40B4-BE49-F238E27FC236}">
                  <a16:creationId xmlns:a16="http://schemas.microsoft.com/office/drawing/2014/main" id="{598106BF-78E0-AC9E-FE53-4B7F21836ECB}"/>
                </a:ext>
              </a:extLst>
            </p:cNvPr>
            <p:cNvSpPr/>
            <p:nvPr/>
          </p:nvSpPr>
          <p:spPr>
            <a:xfrm rot="5400000">
              <a:off x="8945828" y="3788517"/>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25" name="Group 124">
              <a:extLst>
                <a:ext uri="{FF2B5EF4-FFF2-40B4-BE49-F238E27FC236}">
                  <a16:creationId xmlns:a16="http://schemas.microsoft.com/office/drawing/2014/main" id="{F914F431-ED55-5916-2EE2-9FA0A9D18EB5}"/>
                </a:ext>
              </a:extLst>
            </p:cNvPr>
            <p:cNvGrpSpPr/>
            <p:nvPr/>
          </p:nvGrpSpPr>
          <p:grpSpPr>
            <a:xfrm>
              <a:off x="7831629" y="3649861"/>
              <a:ext cx="390829" cy="390829"/>
              <a:chOff x="722538" y="2874633"/>
              <a:chExt cx="360000" cy="360000"/>
            </a:xfrm>
          </p:grpSpPr>
          <p:sp>
            <p:nvSpPr>
              <p:cNvPr id="126" name="Oval 125">
                <a:extLst>
                  <a:ext uri="{FF2B5EF4-FFF2-40B4-BE49-F238E27FC236}">
                    <a16:creationId xmlns:a16="http://schemas.microsoft.com/office/drawing/2014/main" id="{0B57E3FA-5CB3-2E05-7B7F-44F7599350DD}"/>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127" name="Oval 126">
                <a:extLst>
                  <a:ext uri="{FF2B5EF4-FFF2-40B4-BE49-F238E27FC236}">
                    <a16:creationId xmlns:a16="http://schemas.microsoft.com/office/drawing/2014/main" id="{16931DD1-23E4-FEC0-CC15-7E68EEF5D41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128" name="Freeform 23">
              <a:extLst>
                <a:ext uri="{FF2B5EF4-FFF2-40B4-BE49-F238E27FC236}">
                  <a16:creationId xmlns:a16="http://schemas.microsoft.com/office/drawing/2014/main" id="{C9B91725-72E5-6205-033B-28BE74164883}"/>
                </a:ext>
              </a:extLst>
            </p:cNvPr>
            <p:cNvSpPr>
              <a:spLocks noChangeAspect="1" noEditPoints="1"/>
            </p:cNvSpPr>
            <p:nvPr/>
          </p:nvSpPr>
          <p:spPr bwMode="auto">
            <a:xfrm>
              <a:off x="7964708" y="3782011"/>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29" name="Oval 128">
              <a:extLst>
                <a:ext uri="{FF2B5EF4-FFF2-40B4-BE49-F238E27FC236}">
                  <a16:creationId xmlns:a16="http://schemas.microsoft.com/office/drawing/2014/main" id="{26257B44-02AA-7C80-EA4E-598E94723045}"/>
                </a:ext>
              </a:extLst>
            </p:cNvPr>
            <p:cNvSpPr/>
            <p:nvPr/>
          </p:nvSpPr>
          <p:spPr>
            <a:xfrm>
              <a:off x="7914811" y="3733042"/>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91" name="Group 390">
            <a:extLst>
              <a:ext uri="{FF2B5EF4-FFF2-40B4-BE49-F238E27FC236}">
                <a16:creationId xmlns:a16="http://schemas.microsoft.com/office/drawing/2014/main" id="{5FAEFAD8-E498-11FF-98EE-24A7A454E4AB}"/>
              </a:ext>
            </a:extLst>
          </p:cNvPr>
          <p:cNvGrpSpPr/>
          <p:nvPr/>
        </p:nvGrpSpPr>
        <p:grpSpPr>
          <a:xfrm>
            <a:off x="7837333" y="2841853"/>
            <a:ext cx="1316831" cy="390829"/>
            <a:chOff x="7831629" y="3233869"/>
            <a:chExt cx="1316831" cy="390829"/>
          </a:xfrm>
        </p:grpSpPr>
        <p:sp>
          <p:nvSpPr>
            <p:cNvPr id="130" name="Arrow: Pentagon 129">
              <a:extLst>
                <a:ext uri="{FF2B5EF4-FFF2-40B4-BE49-F238E27FC236}">
                  <a16:creationId xmlns:a16="http://schemas.microsoft.com/office/drawing/2014/main" id="{DF75E210-19A3-A177-D431-352D5AC34138}"/>
                </a:ext>
              </a:extLst>
            </p:cNvPr>
            <p:cNvSpPr/>
            <p:nvPr/>
          </p:nvSpPr>
          <p:spPr>
            <a:xfrm>
              <a:off x="8032460" y="324146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TOKEN</a:t>
              </a:r>
            </a:p>
          </p:txBody>
        </p:sp>
        <p:sp>
          <p:nvSpPr>
            <p:cNvPr id="131" name="Isosceles Triangle 130">
              <a:extLst>
                <a:ext uri="{FF2B5EF4-FFF2-40B4-BE49-F238E27FC236}">
                  <a16:creationId xmlns:a16="http://schemas.microsoft.com/office/drawing/2014/main" id="{F7B2C9B4-8698-A731-6754-B7DDC86582E6}"/>
                </a:ext>
              </a:extLst>
            </p:cNvPr>
            <p:cNvSpPr/>
            <p:nvPr/>
          </p:nvSpPr>
          <p:spPr>
            <a:xfrm rot="5400000">
              <a:off x="8952789" y="3372908"/>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32" name="Group 131">
              <a:extLst>
                <a:ext uri="{FF2B5EF4-FFF2-40B4-BE49-F238E27FC236}">
                  <a16:creationId xmlns:a16="http://schemas.microsoft.com/office/drawing/2014/main" id="{91FE1F7E-AF9D-E305-7972-56556953D29B}"/>
                </a:ext>
              </a:extLst>
            </p:cNvPr>
            <p:cNvGrpSpPr/>
            <p:nvPr/>
          </p:nvGrpSpPr>
          <p:grpSpPr>
            <a:xfrm>
              <a:off x="7831629" y="3233869"/>
              <a:ext cx="390829" cy="390829"/>
              <a:chOff x="722538" y="2874633"/>
              <a:chExt cx="360000" cy="360000"/>
            </a:xfrm>
          </p:grpSpPr>
          <p:sp>
            <p:nvSpPr>
              <p:cNvPr id="133" name="Oval 132">
                <a:extLst>
                  <a:ext uri="{FF2B5EF4-FFF2-40B4-BE49-F238E27FC236}">
                    <a16:creationId xmlns:a16="http://schemas.microsoft.com/office/drawing/2014/main" id="{64299FA7-0773-C89B-EFA0-1748919103CF}"/>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34" name="Oval 133">
                <a:extLst>
                  <a:ext uri="{FF2B5EF4-FFF2-40B4-BE49-F238E27FC236}">
                    <a16:creationId xmlns:a16="http://schemas.microsoft.com/office/drawing/2014/main" id="{89ECEF43-F1D2-B298-561C-A8A207AB59D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135" name="Freeform 23">
              <a:extLst>
                <a:ext uri="{FF2B5EF4-FFF2-40B4-BE49-F238E27FC236}">
                  <a16:creationId xmlns:a16="http://schemas.microsoft.com/office/drawing/2014/main" id="{545C8223-9A3F-4381-A7D9-3F8385FB35CE}"/>
                </a:ext>
              </a:extLst>
            </p:cNvPr>
            <p:cNvSpPr>
              <a:spLocks noChangeAspect="1" noEditPoints="1"/>
            </p:cNvSpPr>
            <p:nvPr/>
          </p:nvSpPr>
          <p:spPr bwMode="auto">
            <a:xfrm>
              <a:off x="7964708" y="3366019"/>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36" name="Oval 135">
              <a:extLst>
                <a:ext uri="{FF2B5EF4-FFF2-40B4-BE49-F238E27FC236}">
                  <a16:creationId xmlns:a16="http://schemas.microsoft.com/office/drawing/2014/main" id="{8548DAFB-6F09-5C65-65DB-9B80E5FAED52}"/>
                </a:ext>
              </a:extLst>
            </p:cNvPr>
            <p:cNvSpPr/>
            <p:nvPr/>
          </p:nvSpPr>
          <p:spPr>
            <a:xfrm>
              <a:off x="7914811" y="3317050"/>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141" name="Content Placeholder 1">
            <a:extLst>
              <a:ext uri="{FF2B5EF4-FFF2-40B4-BE49-F238E27FC236}">
                <a16:creationId xmlns:a16="http://schemas.microsoft.com/office/drawing/2014/main" id="{840D631A-4299-771A-29C4-A3849CC1D82D}"/>
              </a:ext>
            </a:extLst>
          </p:cNvPr>
          <p:cNvSpPr txBox="1">
            <a:spLocks/>
          </p:cNvSpPr>
          <p:nvPr/>
        </p:nvSpPr>
        <p:spPr>
          <a:xfrm>
            <a:off x="539998" y="3258877"/>
            <a:ext cx="1420418" cy="36000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Service Victoria provides online content to guide customers on Service Victoria​ and complete applications, through a repeatable landing page design pattern.</a:t>
            </a:r>
          </a:p>
        </p:txBody>
      </p:sp>
      <p:sp>
        <p:nvSpPr>
          <p:cNvPr id="144" name="Content Placeholder 1">
            <a:extLst>
              <a:ext uri="{FF2B5EF4-FFF2-40B4-BE49-F238E27FC236}">
                <a16:creationId xmlns:a16="http://schemas.microsoft.com/office/drawing/2014/main" id="{61753DBB-8300-AD35-5E54-C97B58186077}"/>
              </a:ext>
            </a:extLst>
          </p:cNvPr>
          <p:cNvSpPr txBox="1">
            <a:spLocks/>
          </p:cNvSpPr>
          <p:nvPr/>
        </p:nvSpPr>
        <p:spPr>
          <a:xfrm>
            <a:off x="7858586" y="3260323"/>
            <a:ext cx="1896643" cy="553227"/>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Service Victoria confirms the application and provides next </a:t>
            </a:r>
            <a:br>
              <a:rPr lang="en-AU" sz="900">
                <a:cs typeface="Segoe UI"/>
              </a:rPr>
            </a:br>
            <a:r>
              <a:rPr lang="en-AU" sz="900">
                <a:cs typeface="Segoe UI"/>
              </a:rPr>
              <a:t>steps, provides payment receipt </a:t>
            </a:r>
            <a:br>
              <a:rPr lang="en-AU" sz="900">
                <a:cs typeface="Segoe UI"/>
              </a:rPr>
            </a:br>
            <a:r>
              <a:rPr lang="en-AU" sz="900">
                <a:cs typeface="Segoe UI"/>
              </a:rPr>
              <a:t>and where applicable issues a digital licence or ‘token’ in the Service Victoria account and digital wallet.</a:t>
            </a:r>
          </a:p>
        </p:txBody>
      </p:sp>
      <p:sp>
        <p:nvSpPr>
          <p:cNvPr id="187" name="Rectangle 186">
            <a:extLst>
              <a:ext uri="{FF2B5EF4-FFF2-40B4-BE49-F238E27FC236}">
                <a16:creationId xmlns:a16="http://schemas.microsoft.com/office/drawing/2014/main" id="{36263C33-A357-7B12-6CFE-772F1DEE6166}"/>
              </a:ext>
            </a:extLst>
          </p:cNvPr>
          <p:cNvSpPr/>
          <p:nvPr/>
        </p:nvSpPr>
        <p:spPr>
          <a:xfrm>
            <a:off x="541338" y="5374147"/>
            <a:ext cx="1080000" cy="2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spcAft>
                <a:spcPts val="300"/>
              </a:spcAft>
            </a:pPr>
            <a:r>
              <a:rPr lang="en-AU" sz="1200" b="1">
                <a:solidFill>
                  <a:schemeClr val="bg1"/>
                </a:solidFill>
                <a:latin typeface="+mj-lt"/>
              </a:rPr>
              <a:t>REGULATOR</a:t>
            </a:r>
          </a:p>
        </p:txBody>
      </p:sp>
      <p:sp>
        <p:nvSpPr>
          <p:cNvPr id="189" name="Isosceles Triangle 188">
            <a:extLst>
              <a:ext uri="{FF2B5EF4-FFF2-40B4-BE49-F238E27FC236}">
                <a16:creationId xmlns:a16="http://schemas.microsoft.com/office/drawing/2014/main" id="{DEDFD401-27AD-A839-F42B-72C7D869172E}"/>
              </a:ext>
            </a:extLst>
          </p:cNvPr>
          <p:cNvSpPr/>
          <p:nvPr/>
        </p:nvSpPr>
        <p:spPr>
          <a:xfrm rot="5400000">
            <a:off x="1694163" y="5800198"/>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0" name="Arrow: Pentagon 189">
            <a:extLst>
              <a:ext uri="{FF2B5EF4-FFF2-40B4-BE49-F238E27FC236}">
                <a16:creationId xmlns:a16="http://schemas.microsoft.com/office/drawing/2014/main" id="{EA399B4D-1B24-576E-2C5B-137F115C4DFF}"/>
              </a:ext>
            </a:extLst>
          </p:cNvPr>
          <p:cNvSpPr/>
          <p:nvPr/>
        </p:nvSpPr>
        <p:spPr>
          <a:xfrm>
            <a:off x="730754" y="568411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191" name="Oval 190">
            <a:extLst>
              <a:ext uri="{FF2B5EF4-FFF2-40B4-BE49-F238E27FC236}">
                <a16:creationId xmlns:a16="http://schemas.microsoft.com/office/drawing/2014/main" id="{62CC2600-61A4-01B3-5765-1D6A401D86D1}"/>
              </a:ext>
            </a:extLst>
          </p:cNvPr>
          <p:cNvSpPr/>
          <p:nvPr/>
        </p:nvSpPr>
        <p:spPr>
          <a:xfrm>
            <a:off x="536205" y="5668697"/>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2" name="Oval 191">
            <a:extLst>
              <a:ext uri="{FF2B5EF4-FFF2-40B4-BE49-F238E27FC236}">
                <a16:creationId xmlns:a16="http://schemas.microsoft.com/office/drawing/2014/main" id="{2855ED15-1511-FD68-0D85-0156661F734B}"/>
              </a:ext>
            </a:extLst>
          </p:cNvPr>
          <p:cNvSpPr/>
          <p:nvPr/>
        </p:nvSpPr>
        <p:spPr>
          <a:xfrm>
            <a:off x="575288" y="5707780"/>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3" name="Isosceles Triangle 192">
            <a:extLst>
              <a:ext uri="{FF2B5EF4-FFF2-40B4-BE49-F238E27FC236}">
                <a16:creationId xmlns:a16="http://schemas.microsoft.com/office/drawing/2014/main" id="{B53DD2A5-6A9B-389E-7553-BE69FD417D57}"/>
              </a:ext>
            </a:extLst>
          </p:cNvPr>
          <p:cNvSpPr/>
          <p:nvPr/>
        </p:nvSpPr>
        <p:spPr>
          <a:xfrm rot="5400000">
            <a:off x="1638272" y="5815168"/>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94" name="Group 5">
            <a:extLst>
              <a:ext uri="{FF2B5EF4-FFF2-40B4-BE49-F238E27FC236}">
                <a16:creationId xmlns:a16="http://schemas.microsoft.com/office/drawing/2014/main" id="{2D39941C-0BFE-9914-811B-B466B3C30782}"/>
              </a:ext>
            </a:extLst>
          </p:cNvPr>
          <p:cNvGrpSpPr>
            <a:grpSpLocks noChangeAspect="1"/>
          </p:cNvGrpSpPr>
          <p:nvPr/>
        </p:nvGrpSpPr>
        <p:grpSpPr bwMode="auto">
          <a:xfrm>
            <a:off x="623480" y="5756111"/>
            <a:ext cx="217278" cy="216000"/>
            <a:chOff x="3163" y="2182"/>
            <a:chExt cx="340" cy="338"/>
          </a:xfrm>
          <a:solidFill>
            <a:schemeClr val="tx2"/>
          </a:solidFill>
        </p:grpSpPr>
        <p:sp>
          <p:nvSpPr>
            <p:cNvPr id="195" name="Freeform 6">
              <a:extLst>
                <a:ext uri="{FF2B5EF4-FFF2-40B4-BE49-F238E27FC236}">
                  <a16:creationId xmlns:a16="http://schemas.microsoft.com/office/drawing/2014/main" id="{99DD7E79-6136-9B5B-25E4-88F0579C8685}"/>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6" name="Freeform 7">
              <a:extLst>
                <a:ext uri="{FF2B5EF4-FFF2-40B4-BE49-F238E27FC236}">
                  <a16:creationId xmlns:a16="http://schemas.microsoft.com/office/drawing/2014/main" id="{ADB6AA8B-60D3-EE01-C574-7F9834911C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97" name="Freeform 8">
              <a:extLst>
                <a:ext uri="{FF2B5EF4-FFF2-40B4-BE49-F238E27FC236}">
                  <a16:creationId xmlns:a16="http://schemas.microsoft.com/office/drawing/2014/main" id="{AC4B1309-71BF-0298-AE32-C499F08C8A30}"/>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03" name="Content Placeholder 1">
            <a:extLst>
              <a:ext uri="{FF2B5EF4-FFF2-40B4-BE49-F238E27FC236}">
                <a16:creationId xmlns:a16="http://schemas.microsoft.com/office/drawing/2014/main" id="{C9A5D74F-60BB-95BB-109E-6ABFBF562AE0}"/>
              </a:ext>
            </a:extLst>
          </p:cNvPr>
          <p:cNvSpPr txBox="1">
            <a:spLocks/>
          </p:cNvSpPr>
          <p:nvPr/>
        </p:nvSpPr>
        <p:spPr>
          <a:xfrm>
            <a:off x="539998" y="6113642"/>
            <a:ext cx="2095416" cy="36000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Regulators will need to provide </a:t>
            </a:r>
            <a:br>
              <a:rPr lang="en-AU" sz="900">
                <a:cs typeface="Segoe UI"/>
              </a:rPr>
            </a:br>
            <a:r>
              <a:rPr lang="en-AU" sz="900">
                <a:cs typeface="Segoe UI"/>
              </a:rPr>
              <a:t>more detailed information, including about regulatory requirements and technical information.</a:t>
            </a:r>
          </a:p>
        </p:txBody>
      </p:sp>
      <p:sp>
        <p:nvSpPr>
          <p:cNvPr id="204" name="Arrow: Pentagon 203">
            <a:extLst>
              <a:ext uri="{FF2B5EF4-FFF2-40B4-BE49-F238E27FC236}">
                <a16:creationId xmlns:a16="http://schemas.microsoft.com/office/drawing/2014/main" id="{3C6668EE-CE81-B9F8-00C7-F89F7D730065}"/>
              </a:ext>
            </a:extLst>
          </p:cNvPr>
          <p:cNvSpPr/>
          <p:nvPr/>
        </p:nvSpPr>
        <p:spPr>
          <a:xfrm>
            <a:off x="8044166" y="5684111"/>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grpSp>
        <p:nvGrpSpPr>
          <p:cNvPr id="205" name="Group 204">
            <a:extLst>
              <a:ext uri="{FF2B5EF4-FFF2-40B4-BE49-F238E27FC236}">
                <a16:creationId xmlns:a16="http://schemas.microsoft.com/office/drawing/2014/main" id="{30496345-70C5-F033-2E78-B9A167D26AE2}"/>
              </a:ext>
            </a:extLst>
          </p:cNvPr>
          <p:cNvGrpSpPr/>
          <p:nvPr/>
        </p:nvGrpSpPr>
        <p:grpSpPr>
          <a:xfrm>
            <a:off x="7848093" y="5668697"/>
            <a:ext cx="390829" cy="390829"/>
            <a:chOff x="722538" y="2874633"/>
            <a:chExt cx="360000" cy="360000"/>
          </a:xfrm>
        </p:grpSpPr>
        <p:sp>
          <p:nvSpPr>
            <p:cNvPr id="206" name="Oval 205">
              <a:extLst>
                <a:ext uri="{FF2B5EF4-FFF2-40B4-BE49-F238E27FC236}">
                  <a16:creationId xmlns:a16="http://schemas.microsoft.com/office/drawing/2014/main" id="{F7B21AE6-04F6-8862-7A2D-4B7521250C26}"/>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7" name="Oval 206">
              <a:extLst>
                <a:ext uri="{FF2B5EF4-FFF2-40B4-BE49-F238E27FC236}">
                  <a16:creationId xmlns:a16="http://schemas.microsoft.com/office/drawing/2014/main" id="{3BAEC3BC-CEB6-34C1-1303-CB04E5EA29C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08" name="Group 207">
            <a:extLst>
              <a:ext uri="{FF2B5EF4-FFF2-40B4-BE49-F238E27FC236}">
                <a16:creationId xmlns:a16="http://schemas.microsoft.com/office/drawing/2014/main" id="{DC80DE28-251C-8F5C-B9F0-9F62F6A84086}"/>
              </a:ext>
            </a:extLst>
          </p:cNvPr>
          <p:cNvGrpSpPr>
            <a:grpSpLocks noChangeAspect="1"/>
          </p:cNvGrpSpPr>
          <p:nvPr/>
        </p:nvGrpSpPr>
        <p:grpSpPr>
          <a:xfrm>
            <a:off x="7941286" y="5785041"/>
            <a:ext cx="204441" cy="158141"/>
            <a:chOff x="8389938" y="1176338"/>
            <a:chExt cx="539751" cy="417513"/>
          </a:xfrm>
          <a:solidFill>
            <a:schemeClr val="tx2"/>
          </a:solidFill>
        </p:grpSpPr>
        <p:sp>
          <p:nvSpPr>
            <p:cNvPr id="209" name="Freeform 23">
              <a:extLst>
                <a:ext uri="{FF2B5EF4-FFF2-40B4-BE49-F238E27FC236}">
                  <a16:creationId xmlns:a16="http://schemas.microsoft.com/office/drawing/2014/main" id="{F7BE0C98-F270-584F-7ED4-460061BC9248}"/>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0" name="Freeform 24">
              <a:extLst>
                <a:ext uri="{FF2B5EF4-FFF2-40B4-BE49-F238E27FC236}">
                  <a16:creationId xmlns:a16="http://schemas.microsoft.com/office/drawing/2014/main" id="{3AFFE42F-FA9A-E790-1EF4-6A20603806A2}"/>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22" name="Isosceles Triangle 221">
            <a:extLst>
              <a:ext uri="{FF2B5EF4-FFF2-40B4-BE49-F238E27FC236}">
                <a16:creationId xmlns:a16="http://schemas.microsoft.com/office/drawing/2014/main" id="{851E521A-4EEB-74C4-53FC-ADCC5BC60986}"/>
              </a:ext>
            </a:extLst>
          </p:cNvPr>
          <p:cNvSpPr/>
          <p:nvPr/>
        </p:nvSpPr>
        <p:spPr>
          <a:xfrm rot="5400000">
            <a:off x="7526591" y="5800198"/>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3" name="Arrow: Pentagon 222">
            <a:extLst>
              <a:ext uri="{FF2B5EF4-FFF2-40B4-BE49-F238E27FC236}">
                <a16:creationId xmlns:a16="http://schemas.microsoft.com/office/drawing/2014/main" id="{3AE44099-80C6-D868-78AA-1E289310C511}"/>
              </a:ext>
            </a:extLst>
          </p:cNvPr>
          <p:cNvSpPr/>
          <p:nvPr/>
        </p:nvSpPr>
        <p:spPr>
          <a:xfrm>
            <a:off x="3606838" y="5684111"/>
            <a:ext cx="4068918"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gn="ctr"/>
            <a:r>
              <a:rPr lang="en-AU" sz="1000">
                <a:solidFill>
                  <a:schemeClr val="tx2"/>
                </a:solidFill>
                <a:latin typeface="+mj-lt"/>
              </a:rPr>
              <a:t>REGUALTORY ASSESS (CAN BE ENABLED BY BPS)</a:t>
            </a:r>
          </a:p>
        </p:txBody>
      </p:sp>
      <p:sp>
        <p:nvSpPr>
          <p:cNvPr id="224" name="Isosceles Triangle 223">
            <a:extLst>
              <a:ext uri="{FF2B5EF4-FFF2-40B4-BE49-F238E27FC236}">
                <a16:creationId xmlns:a16="http://schemas.microsoft.com/office/drawing/2014/main" id="{10CB9D73-99D6-467B-0A18-FA0BB270D7A4}"/>
              </a:ext>
            </a:extLst>
          </p:cNvPr>
          <p:cNvSpPr/>
          <p:nvPr/>
        </p:nvSpPr>
        <p:spPr>
          <a:xfrm rot="5400000">
            <a:off x="7479316" y="5815168"/>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5" name="Oval 224">
            <a:extLst>
              <a:ext uri="{FF2B5EF4-FFF2-40B4-BE49-F238E27FC236}">
                <a16:creationId xmlns:a16="http://schemas.microsoft.com/office/drawing/2014/main" id="{C30FFBAF-8212-9D6E-96AE-9529A824F8D7}"/>
              </a:ext>
            </a:extLst>
          </p:cNvPr>
          <p:cNvSpPr/>
          <p:nvPr/>
        </p:nvSpPr>
        <p:spPr>
          <a:xfrm>
            <a:off x="3407700" y="5668697"/>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6" name="Oval 225">
            <a:extLst>
              <a:ext uri="{FF2B5EF4-FFF2-40B4-BE49-F238E27FC236}">
                <a16:creationId xmlns:a16="http://schemas.microsoft.com/office/drawing/2014/main" id="{3A5EE768-1E1A-0E83-AFEC-5F9C9E027B4B}"/>
              </a:ext>
            </a:extLst>
          </p:cNvPr>
          <p:cNvSpPr/>
          <p:nvPr/>
        </p:nvSpPr>
        <p:spPr>
          <a:xfrm>
            <a:off x="3446783" y="5707780"/>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27" name="Group 226">
            <a:extLst>
              <a:ext uri="{FF2B5EF4-FFF2-40B4-BE49-F238E27FC236}">
                <a16:creationId xmlns:a16="http://schemas.microsoft.com/office/drawing/2014/main" id="{43FEB5A2-AD38-D1B3-0664-7DE8079DA635}"/>
              </a:ext>
            </a:extLst>
          </p:cNvPr>
          <p:cNvGrpSpPr>
            <a:grpSpLocks noChangeAspect="1"/>
          </p:cNvGrpSpPr>
          <p:nvPr/>
        </p:nvGrpSpPr>
        <p:grpSpPr>
          <a:xfrm>
            <a:off x="3525989" y="5763925"/>
            <a:ext cx="162076" cy="200370"/>
            <a:chOff x="5126038" y="3305175"/>
            <a:chExt cx="436562" cy="539750"/>
          </a:xfrm>
          <a:solidFill>
            <a:schemeClr val="tx2"/>
          </a:solidFill>
        </p:grpSpPr>
        <p:sp>
          <p:nvSpPr>
            <p:cNvPr id="228" name="Freeform 34">
              <a:extLst>
                <a:ext uri="{FF2B5EF4-FFF2-40B4-BE49-F238E27FC236}">
                  <a16:creationId xmlns:a16="http://schemas.microsoft.com/office/drawing/2014/main" id="{A063F6CF-F9AA-9182-C92D-1BEB5F974D8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9" name="Freeform 35">
              <a:extLst>
                <a:ext uri="{FF2B5EF4-FFF2-40B4-BE49-F238E27FC236}">
                  <a16:creationId xmlns:a16="http://schemas.microsoft.com/office/drawing/2014/main" id="{5074DA69-4B3E-55F1-8B7C-48CF4AEB3DA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0" name="Freeform 36">
              <a:extLst>
                <a:ext uri="{FF2B5EF4-FFF2-40B4-BE49-F238E27FC236}">
                  <a16:creationId xmlns:a16="http://schemas.microsoft.com/office/drawing/2014/main" id="{E31C49B4-1E50-2ED5-B5A8-B68F9D0D510F}"/>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1" name="Freeform 37">
              <a:extLst>
                <a:ext uri="{FF2B5EF4-FFF2-40B4-BE49-F238E27FC236}">
                  <a16:creationId xmlns:a16="http://schemas.microsoft.com/office/drawing/2014/main" id="{4706AEF5-447B-E25C-4DF9-EF0D173B0E37}"/>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2" name="Freeform 38">
              <a:extLst>
                <a:ext uri="{FF2B5EF4-FFF2-40B4-BE49-F238E27FC236}">
                  <a16:creationId xmlns:a16="http://schemas.microsoft.com/office/drawing/2014/main" id="{8CF81D48-2054-B095-3B90-35EFC1E12F38}"/>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3" name="Freeform 39">
              <a:extLst>
                <a:ext uri="{FF2B5EF4-FFF2-40B4-BE49-F238E27FC236}">
                  <a16:creationId xmlns:a16="http://schemas.microsoft.com/office/drawing/2014/main" id="{AC478AC3-4B88-6FA6-F20C-011E065F822F}"/>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4" name="Freeform 40">
              <a:extLst>
                <a:ext uri="{FF2B5EF4-FFF2-40B4-BE49-F238E27FC236}">
                  <a16:creationId xmlns:a16="http://schemas.microsoft.com/office/drawing/2014/main" id="{99F843A3-DB4B-C327-09D8-21E118DA2FE4}"/>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4" name="Content Placeholder 1">
            <a:extLst>
              <a:ext uri="{FF2B5EF4-FFF2-40B4-BE49-F238E27FC236}">
                <a16:creationId xmlns:a16="http://schemas.microsoft.com/office/drawing/2014/main" id="{06B1CC4F-188E-7242-4198-0E0C0D1C7A1C}"/>
              </a:ext>
            </a:extLst>
          </p:cNvPr>
          <p:cNvSpPr txBox="1">
            <a:spLocks/>
          </p:cNvSpPr>
          <p:nvPr/>
        </p:nvSpPr>
        <p:spPr>
          <a:xfrm>
            <a:off x="3633804" y="6076203"/>
            <a:ext cx="3992975" cy="36000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Regulators make justifiable assessment and decisions for more complex situations. Involves assessment that cannot be done automatically through codified business rules.</a:t>
            </a:r>
          </a:p>
        </p:txBody>
      </p:sp>
      <p:sp>
        <p:nvSpPr>
          <p:cNvPr id="265" name="Content Placeholder 1">
            <a:extLst>
              <a:ext uri="{FF2B5EF4-FFF2-40B4-BE49-F238E27FC236}">
                <a16:creationId xmlns:a16="http://schemas.microsoft.com/office/drawing/2014/main" id="{0DBC62DC-D35D-7E9B-A50D-3EF9C36702D2}"/>
              </a:ext>
            </a:extLst>
          </p:cNvPr>
          <p:cNvSpPr txBox="1">
            <a:spLocks/>
          </p:cNvSpPr>
          <p:nvPr/>
        </p:nvSpPr>
        <p:spPr>
          <a:xfrm>
            <a:off x="7858585" y="6071223"/>
            <a:ext cx="1295579" cy="589307"/>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900">
                <a:cs typeface="Segoe UI"/>
              </a:rPr>
              <a:t>Regulators issue permissions and physical licences if required</a:t>
            </a:r>
          </a:p>
        </p:txBody>
      </p:sp>
      <p:sp>
        <p:nvSpPr>
          <p:cNvPr id="269" name="Content Placeholder 1">
            <a:extLst>
              <a:ext uri="{FF2B5EF4-FFF2-40B4-BE49-F238E27FC236}">
                <a16:creationId xmlns:a16="http://schemas.microsoft.com/office/drawing/2014/main" id="{40E44DA1-D502-B94A-8668-6B461140E8FF}"/>
              </a:ext>
            </a:extLst>
          </p:cNvPr>
          <p:cNvSpPr txBox="1">
            <a:spLocks/>
          </p:cNvSpPr>
          <p:nvPr/>
        </p:nvSpPr>
        <p:spPr>
          <a:xfrm>
            <a:off x="3406730" y="2833974"/>
            <a:ext cx="3100037" cy="330750"/>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Customers complete online application data, including verifying identity to the required risk tolerance level.</a:t>
            </a:r>
          </a:p>
        </p:txBody>
      </p:sp>
      <p:sp>
        <p:nvSpPr>
          <p:cNvPr id="318" name="Content Placeholder 1">
            <a:extLst>
              <a:ext uri="{FF2B5EF4-FFF2-40B4-BE49-F238E27FC236}">
                <a16:creationId xmlns:a16="http://schemas.microsoft.com/office/drawing/2014/main" id="{987991C4-1E8B-BC74-7119-30FD112206C8}"/>
              </a:ext>
            </a:extLst>
          </p:cNvPr>
          <p:cNvSpPr txBox="1">
            <a:spLocks/>
          </p:cNvSpPr>
          <p:nvPr/>
        </p:nvSpPr>
        <p:spPr>
          <a:xfrm>
            <a:off x="3406730" y="3335122"/>
            <a:ext cx="2951893" cy="599499"/>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Customers input information, which can be validated through business rules and assessment of eligibility based on transaction requirements. Part of the assessment is often carried out by the regulator.</a:t>
            </a:r>
          </a:p>
        </p:txBody>
      </p:sp>
      <p:sp>
        <p:nvSpPr>
          <p:cNvPr id="348" name="Rectangle 347">
            <a:extLst>
              <a:ext uri="{FF2B5EF4-FFF2-40B4-BE49-F238E27FC236}">
                <a16:creationId xmlns:a16="http://schemas.microsoft.com/office/drawing/2014/main" id="{2ECA93CD-C840-8927-2F0E-CB3F28DC4580}"/>
              </a:ext>
            </a:extLst>
          </p:cNvPr>
          <p:cNvSpPr/>
          <p:nvPr/>
        </p:nvSpPr>
        <p:spPr>
          <a:xfrm>
            <a:off x="539998" y="2444500"/>
            <a:ext cx="8820000" cy="1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351" name="Title 2">
            <a:extLst>
              <a:ext uri="{FF2B5EF4-FFF2-40B4-BE49-F238E27FC236}">
                <a16:creationId xmlns:a16="http://schemas.microsoft.com/office/drawing/2014/main" id="{88FB2DB7-B6AF-EE4B-82D4-B3D30F835394}"/>
              </a:ext>
            </a:extLst>
          </p:cNvPr>
          <p:cNvSpPr txBox="1">
            <a:spLocks/>
          </p:cNvSpPr>
          <p:nvPr/>
        </p:nvSpPr>
        <p:spPr>
          <a:xfrm>
            <a:off x="539999" y="299382"/>
            <a:ext cx="8820000" cy="590917"/>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sz="1800" kern="1200" baseline="0">
                <a:solidFill>
                  <a:schemeClr val="tx2"/>
                </a:solidFill>
                <a:latin typeface="+mn-lt"/>
                <a:ea typeface="+mj-ea"/>
                <a:cs typeface="+mj-cs"/>
              </a:defRPr>
            </a:lvl1pPr>
          </a:lstStyle>
          <a:p>
            <a:r>
              <a:rPr lang="en-AU"/>
              <a:t>Digital and data | </a:t>
            </a:r>
            <a:r>
              <a:rPr lang="en-AU" b="1"/>
              <a:t>The Better Practice Permission Journey aligns with and complements Service Victoria’s digital reform ‘GRID’</a:t>
            </a:r>
          </a:p>
        </p:txBody>
      </p:sp>
      <p:cxnSp>
        <p:nvCxnSpPr>
          <p:cNvPr id="355" name="Straight Arrow Connector 354">
            <a:extLst>
              <a:ext uri="{FF2B5EF4-FFF2-40B4-BE49-F238E27FC236}">
                <a16:creationId xmlns:a16="http://schemas.microsoft.com/office/drawing/2014/main" id="{6E4ABF14-5FBD-F919-1B27-BD2908497613}"/>
              </a:ext>
            </a:extLst>
          </p:cNvPr>
          <p:cNvCxnSpPr>
            <a:cxnSpLocks/>
          </p:cNvCxnSpPr>
          <p:nvPr/>
        </p:nvCxnSpPr>
        <p:spPr>
          <a:xfrm>
            <a:off x="6613043" y="3034633"/>
            <a:ext cx="1084285" cy="0"/>
          </a:xfrm>
          <a:prstGeom prst="straightConnector1">
            <a:avLst/>
          </a:prstGeom>
          <a:ln w="19050">
            <a:solidFill>
              <a:srgbClr val="FA9100"/>
            </a:solidFill>
            <a:tailEnd type="triangle"/>
          </a:ln>
        </p:spPr>
        <p:style>
          <a:lnRef idx="1">
            <a:schemeClr val="accent1"/>
          </a:lnRef>
          <a:fillRef idx="0">
            <a:schemeClr val="accent1"/>
          </a:fillRef>
          <a:effectRef idx="0">
            <a:schemeClr val="accent1"/>
          </a:effectRef>
          <a:fontRef idx="minor">
            <a:schemeClr val="tx1"/>
          </a:fontRef>
        </p:style>
      </p:cxnSp>
      <p:sp>
        <p:nvSpPr>
          <p:cNvPr id="359" name="Content Placeholder 1">
            <a:extLst>
              <a:ext uri="{FF2B5EF4-FFF2-40B4-BE49-F238E27FC236}">
                <a16:creationId xmlns:a16="http://schemas.microsoft.com/office/drawing/2014/main" id="{F8E472B9-4B5F-4DC3-EC7F-5D0813991900}"/>
              </a:ext>
            </a:extLst>
          </p:cNvPr>
          <p:cNvSpPr txBox="1">
            <a:spLocks/>
          </p:cNvSpPr>
          <p:nvPr/>
        </p:nvSpPr>
        <p:spPr>
          <a:xfrm>
            <a:off x="6613043" y="3104802"/>
            <a:ext cx="1048025" cy="665377"/>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800" i="1">
                <a:solidFill>
                  <a:srgbClr val="FA9100"/>
                </a:solidFill>
                <a:cs typeface="Segoe UI"/>
              </a:rPr>
              <a:t>If all assessment and decisions can be automated through codified rules</a:t>
            </a:r>
          </a:p>
        </p:txBody>
      </p:sp>
      <p:sp>
        <p:nvSpPr>
          <p:cNvPr id="360" name="Content Placeholder 1">
            <a:extLst>
              <a:ext uri="{FF2B5EF4-FFF2-40B4-BE49-F238E27FC236}">
                <a16:creationId xmlns:a16="http://schemas.microsoft.com/office/drawing/2014/main" id="{5AF459DD-37BF-F92F-37D6-183BB4ECDBF7}"/>
              </a:ext>
            </a:extLst>
          </p:cNvPr>
          <p:cNvSpPr txBox="1">
            <a:spLocks/>
          </p:cNvSpPr>
          <p:nvPr/>
        </p:nvSpPr>
        <p:spPr>
          <a:xfrm>
            <a:off x="2683282" y="4843009"/>
            <a:ext cx="919832" cy="596232"/>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800" i="1">
                <a:solidFill>
                  <a:schemeClr val="accent2"/>
                </a:solidFill>
                <a:cs typeface="Segoe UI"/>
              </a:rPr>
              <a:t>If assessment is complex and requires manual involvement</a:t>
            </a:r>
          </a:p>
        </p:txBody>
      </p:sp>
      <p:grpSp>
        <p:nvGrpSpPr>
          <p:cNvPr id="364" name="Group 363">
            <a:extLst>
              <a:ext uri="{FF2B5EF4-FFF2-40B4-BE49-F238E27FC236}">
                <a16:creationId xmlns:a16="http://schemas.microsoft.com/office/drawing/2014/main" id="{57F45CCD-6DB4-D118-1FF8-5093FC1DBBF5}"/>
              </a:ext>
            </a:extLst>
          </p:cNvPr>
          <p:cNvGrpSpPr/>
          <p:nvPr/>
        </p:nvGrpSpPr>
        <p:grpSpPr>
          <a:xfrm>
            <a:off x="1992715" y="3430152"/>
            <a:ext cx="1354133" cy="390829"/>
            <a:chOff x="3557278" y="2304952"/>
            <a:chExt cx="1354133" cy="390829"/>
          </a:xfrm>
        </p:grpSpPr>
        <p:sp>
          <p:nvSpPr>
            <p:cNvPr id="365" name="Isosceles Triangle 364">
              <a:extLst>
                <a:ext uri="{FF2B5EF4-FFF2-40B4-BE49-F238E27FC236}">
                  <a16:creationId xmlns:a16="http://schemas.microsoft.com/office/drawing/2014/main" id="{C8D180C9-9D74-6099-8786-A44CA2A3DA74}"/>
                </a:ext>
              </a:extLst>
            </p:cNvPr>
            <p:cNvSpPr/>
            <p:nvPr/>
          </p:nvSpPr>
          <p:spPr>
            <a:xfrm rot="5400000">
              <a:off x="4718848" y="243011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6" name="Arrow: Pentagon 365">
              <a:extLst>
                <a:ext uri="{FF2B5EF4-FFF2-40B4-BE49-F238E27FC236}">
                  <a16:creationId xmlns:a16="http://schemas.microsoft.com/office/drawing/2014/main" id="{87A70553-CE31-ACA3-3144-0E22BE7F24C0}"/>
                </a:ext>
              </a:extLst>
            </p:cNvPr>
            <p:cNvSpPr/>
            <p:nvPr/>
          </p:nvSpPr>
          <p:spPr>
            <a:xfrm>
              <a:off x="3756416" y="2312552"/>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367" name="Isosceles Triangle 366">
              <a:extLst>
                <a:ext uri="{FF2B5EF4-FFF2-40B4-BE49-F238E27FC236}">
                  <a16:creationId xmlns:a16="http://schemas.microsoft.com/office/drawing/2014/main" id="{13725A0D-5896-7467-A5E4-97DE95F14C99}"/>
                </a:ext>
              </a:extLst>
            </p:cNvPr>
            <p:cNvSpPr/>
            <p:nvPr/>
          </p:nvSpPr>
          <p:spPr>
            <a:xfrm rot="5400000">
              <a:off x="4676597" y="2443991"/>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68" name="Oval 367">
              <a:extLst>
                <a:ext uri="{FF2B5EF4-FFF2-40B4-BE49-F238E27FC236}">
                  <a16:creationId xmlns:a16="http://schemas.microsoft.com/office/drawing/2014/main" id="{8DE27352-C13F-20B6-F5B3-0AC0DDC0CB07}"/>
                </a:ext>
              </a:extLst>
            </p:cNvPr>
            <p:cNvSpPr/>
            <p:nvPr/>
          </p:nvSpPr>
          <p:spPr>
            <a:xfrm>
              <a:off x="3557278" y="2304952"/>
              <a:ext cx="390829" cy="390829"/>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9" name="Oval 368">
              <a:extLst>
                <a:ext uri="{FF2B5EF4-FFF2-40B4-BE49-F238E27FC236}">
                  <a16:creationId xmlns:a16="http://schemas.microsoft.com/office/drawing/2014/main" id="{FD1172B0-4A52-45BD-AD64-4049188D34AF}"/>
                </a:ext>
              </a:extLst>
            </p:cNvPr>
            <p:cNvSpPr/>
            <p:nvPr/>
          </p:nvSpPr>
          <p:spPr>
            <a:xfrm>
              <a:off x="3596361" y="234403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370" name="Group 369">
              <a:extLst>
                <a:ext uri="{FF2B5EF4-FFF2-40B4-BE49-F238E27FC236}">
                  <a16:creationId xmlns:a16="http://schemas.microsoft.com/office/drawing/2014/main" id="{69E4DDC7-4A28-19C0-74F0-C6F6207AF3E5}"/>
                </a:ext>
              </a:extLst>
            </p:cNvPr>
            <p:cNvGrpSpPr>
              <a:grpSpLocks noChangeAspect="1"/>
            </p:cNvGrpSpPr>
            <p:nvPr/>
          </p:nvGrpSpPr>
          <p:grpSpPr>
            <a:xfrm>
              <a:off x="3675568" y="2393573"/>
              <a:ext cx="162076" cy="200370"/>
              <a:chOff x="5126038" y="3305175"/>
              <a:chExt cx="436562" cy="539750"/>
            </a:xfrm>
            <a:solidFill>
              <a:schemeClr val="tx2"/>
            </a:solidFill>
          </p:grpSpPr>
          <p:sp>
            <p:nvSpPr>
              <p:cNvPr id="371" name="Freeform 34">
                <a:extLst>
                  <a:ext uri="{FF2B5EF4-FFF2-40B4-BE49-F238E27FC236}">
                    <a16:creationId xmlns:a16="http://schemas.microsoft.com/office/drawing/2014/main" id="{CCB760F6-C71A-E2D0-D38D-D6260BDFB136}"/>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2" name="Freeform 35">
                <a:extLst>
                  <a:ext uri="{FF2B5EF4-FFF2-40B4-BE49-F238E27FC236}">
                    <a16:creationId xmlns:a16="http://schemas.microsoft.com/office/drawing/2014/main" id="{F262996C-B52D-599D-965B-F4EC5F99299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3" name="Freeform 36">
                <a:extLst>
                  <a:ext uri="{FF2B5EF4-FFF2-40B4-BE49-F238E27FC236}">
                    <a16:creationId xmlns:a16="http://schemas.microsoft.com/office/drawing/2014/main" id="{D079820E-1215-18E9-C0D6-FA973099B10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4" name="Freeform 37">
                <a:extLst>
                  <a:ext uri="{FF2B5EF4-FFF2-40B4-BE49-F238E27FC236}">
                    <a16:creationId xmlns:a16="http://schemas.microsoft.com/office/drawing/2014/main" id="{59617AD4-2A65-EF6B-3CC1-7C2657BE9C4A}"/>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5" name="Freeform 38">
                <a:extLst>
                  <a:ext uri="{FF2B5EF4-FFF2-40B4-BE49-F238E27FC236}">
                    <a16:creationId xmlns:a16="http://schemas.microsoft.com/office/drawing/2014/main" id="{A2B74B9B-3374-6482-1852-140AD18965A1}"/>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6" name="Freeform 39">
                <a:extLst>
                  <a:ext uri="{FF2B5EF4-FFF2-40B4-BE49-F238E27FC236}">
                    <a16:creationId xmlns:a16="http://schemas.microsoft.com/office/drawing/2014/main" id="{92657AB8-0309-E9AD-C9BE-84414814A844}"/>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7" name="Freeform 40">
                <a:extLst>
                  <a:ext uri="{FF2B5EF4-FFF2-40B4-BE49-F238E27FC236}">
                    <a16:creationId xmlns:a16="http://schemas.microsoft.com/office/drawing/2014/main" id="{55E8683B-A437-7285-F338-DB56FA02F6DE}"/>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378" name="Group 377">
            <a:extLst>
              <a:ext uri="{FF2B5EF4-FFF2-40B4-BE49-F238E27FC236}">
                <a16:creationId xmlns:a16="http://schemas.microsoft.com/office/drawing/2014/main" id="{2A08DB22-4639-CF18-97E1-47C471C9378A}"/>
              </a:ext>
            </a:extLst>
          </p:cNvPr>
          <p:cNvGrpSpPr/>
          <p:nvPr/>
        </p:nvGrpSpPr>
        <p:grpSpPr>
          <a:xfrm>
            <a:off x="1991650" y="4027010"/>
            <a:ext cx="1355523" cy="390829"/>
            <a:chOff x="5007804" y="2297807"/>
            <a:chExt cx="1355523" cy="390829"/>
          </a:xfrm>
        </p:grpSpPr>
        <p:sp>
          <p:nvSpPr>
            <p:cNvPr id="379" name="Isosceles Triangle 378">
              <a:extLst>
                <a:ext uri="{FF2B5EF4-FFF2-40B4-BE49-F238E27FC236}">
                  <a16:creationId xmlns:a16="http://schemas.microsoft.com/office/drawing/2014/main" id="{5EB91B0E-3E84-781F-1E31-F2291B8561AA}"/>
                </a:ext>
              </a:extLst>
            </p:cNvPr>
            <p:cNvSpPr/>
            <p:nvPr/>
          </p:nvSpPr>
          <p:spPr>
            <a:xfrm rot="5400000">
              <a:off x="6170764" y="2424306"/>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80" name="Arrow: Pentagon 379">
              <a:extLst>
                <a:ext uri="{FF2B5EF4-FFF2-40B4-BE49-F238E27FC236}">
                  <a16:creationId xmlns:a16="http://schemas.microsoft.com/office/drawing/2014/main" id="{DAD6A82E-A1BB-6F74-7D69-F83C3984AB78}"/>
                </a:ext>
              </a:extLst>
            </p:cNvPr>
            <p:cNvSpPr/>
            <p:nvPr/>
          </p:nvSpPr>
          <p:spPr>
            <a:xfrm>
              <a:off x="5206942" y="230540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PAY</a:t>
              </a:r>
            </a:p>
          </p:txBody>
        </p:sp>
        <p:sp>
          <p:nvSpPr>
            <p:cNvPr id="381" name="Isosceles Triangle 380">
              <a:extLst>
                <a:ext uri="{FF2B5EF4-FFF2-40B4-BE49-F238E27FC236}">
                  <a16:creationId xmlns:a16="http://schemas.microsoft.com/office/drawing/2014/main" id="{8F9B0103-D437-47BD-A8E0-2730C8E49F41}"/>
                </a:ext>
              </a:extLst>
            </p:cNvPr>
            <p:cNvSpPr/>
            <p:nvPr/>
          </p:nvSpPr>
          <p:spPr>
            <a:xfrm rot="5400000">
              <a:off x="6121877" y="2436846"/>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82" name="Group 381">
              <a:extLst>
                <a:ext uri="{FF2B5EF4-FFF2-40B4-BE49-F238E27FC236}">
                  <a16:creationId xmlns:a16="http://schemas.microsoft.com/office/drawing/2014/main" id="{195692E7-DE8C-F449-8698-B187ADF55E79}"/>
                </a:ext>
              </a:extLst>
            </p:cNvPr>
            <p:cNvGrpSpPr/>
            <p:nvPr/>
          </p:nvGrpSpPr>
          <p:grpSpPr>
            <a:xfrm>
              <a:off x="5007804" y="2297807"/>
              <a:ext cx="390829" cy="390829"/>
              <a:chOff x="722538" y="2874633"/>
              <a:chExt cx="360000" cy="360000"/>
            </a:xfrm>
          </p:grpSpPr>
          <p:sp>
            <p:nvSpPr>
              <p:cNvPr id="386" name="Oval 385">
                <a:extLst>
                  <a:ext uri="{FF2B5EF4-FFF2-40B4-BE49-F238E27FC236}">
                    <a16:creationId xmlns:a16="http://schemas.microsoft.com/office/drawing/2014/main" id="{3B864C81-264F-DCB1-5A62-C178BC2BB221}"/>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87" name="Oval 386">
                <a:extLst>
                  <a:ext uri="{FF2B5EF4-FFF2-40B4-BE49-F238E27FC236}">
                    <a16:creationId xmlns:a16="http://schemas.microsoft.com/office/drawing/2014/main" id="{6B95BCE1-315B-29D8-E32E-AAD0B8A138D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83" name="Group 382">
              <a:extLst>
                <a:ext uri="{FF2B5EF4-FFF2-40B4-BE49-F238E27FC236}">
                  <a16:creationId xmlns:a16="http://schemas.microsoft.com/office/drawing/2014/main" id="{8382D200-C1EA-93C8-35B1-FE91A49F8F52}"/>
                </a:ext>
              </a:extLst>
            </p:cNvPr>
            <p:cNvGrpSpPr>
              <a:grpSpLocks noChangeAspect="1"/>
            </p:cNvGrpSpPr>
            <p:nvPr/>
          </p:nvGrpSpPr>
          <p:grpSpPr>
            <a:xfrm>
              <a:off x="5099334" y="2377732"/>
              <a:ext cx="210796" cy="210796"/>
              <a:chOff x="6107113" y="1108075"/>
              <a:chExt cx="542925" cy="542925"/>
            </a:xfrm>
            <a:solidFill>
              <a:schemeClr val="tx2"/>
            </a:solidFill>
          </p:grpSpPr>
          <p:sp>
            <p:nvSpPr>
              <p:cNvPr id="384" name="Freeform 129">
                <a:extLst>
                  <a:ext uri="{FF2B5EF4-FFF2-40B4-BE49-F238E27FC236}">
                    <a16:creationId xmlns:a16="http://schemas.microsoft.com/office/drawing/2014/main" id="{99EB7A03-D5BB-2C50-FD67-B4143B79D280}"/>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5" name="Freeform 130">
                <a:extLst>
                  <a:ext uri="{FF2B5EF4-FFF2-40B4-BE49-F238E27FC236}">
                    <a16:creationId xmlns:a16="http://schemas.microsoft.com/office/drawing/2014/main" id="{44488C84-EF8C-E0A5-E65F-58121180737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94" name="Content Placeholder 1">
            <a:extLst>
              <a:ext uri="{FF2B5EF4-FFF2-40B4-BE49-F238E27FC236}">
                <a16:creationId xmlns:a16="http://schemas.microsoft.com/office/drawing/2014/main" id="{A4BE5817-09DB-591C-A078-F96612403B05}"/>
              </a:ext>
            </a:extLst>
          </p:cNvPr>
          <p:cNvSpPr txBox="1">
            <a:spLocks/>
          </p:cNvSpPr>
          <p:nvPr/>
        </p:nvSpPr>
        <p:spPr>
          <a:xfrm>
            <a:off x="3406730" y="4007488"/>
            <a:ext cx="2887027" cy="544501"/>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Customers pay regulatory fees through Service Victoria using Card, PayPal or other supported payments methods.</a:t>
            </a:r>
          </a:p>
        </p:txBody>
      </p:sp>
      <p:sp>
        <p:nvSpPr>
          <p:cNvPr id="395" name="Content Placeholder 1">
            <a:extLst>
              <a:ext uri="{FF2B5EF4-FFF2-40B4-BE49-F238E27FC236}">
                <a16:creationId xmlns:a16="http://schemas.microsoft.com/office/drawing/2014/main" id="{E36E441E-3864-B5B1-FC16-5F43CA1C16B5}"/>
              </a:ext>
            </a:extLst>
          </p:cNvPr>
          <p:cNvSpPr txBox="1">
            <a:spLocks/>
          </p:cNvSpPr>
          <p:nvPr/>
        </p:nvSpPr>
        <p:spPr>
          <a:xfrm>
            <a:off x="7858588" y="4731457"/>
            <a:ext cx="1857524" cy="448544"/>
          </a:xfrm>
          <a:prstGeom prst="rect">
            <a:avLst/>
          </a:prstGeom>
        </p:spPr>
        <p:txBody>
          <a:bodyPr vert="horz" lIns="0" tIns="45713" rIns="0" bIns="45713" rtlCol="0" anchor="t">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AU" sz="900">
                <a:cs typeface="Segoe UI"/>
              </a:rPr>
              <a:t>Service Victoria receives and assesses complaints / exceptions and requests related to Service Victoria customer services​. Escalates to the regulator as required​.</a:t>
            </a:r>
          </a:p>
        </p:txBody>
      </p:sp>
      <p:sp>
        <p:nvSpPr>
          <p:cNvPr id="4" name="Freeform: Shape 3">
            <a:extLst>
              <a:ext uri="{FF2B5EF4-FFF2-40B4-BE49-F238E27FC236}">
                <a16:creationId xmlns:a16="http://schemas.microsoft.com/office/drawing/2014/main" id="{CA5AAC40-C762-3569-9B69-89DC4CDBCA5D}"/>
              </a:ext>
            </a:extLst>
          </p:cNvPr>
          <p:cNvSpPr/>
          <p:nvPr/>
        </p:nvSpPr>
        <p:spPr>
          <a:xfrm>
            <a:off x="2635624" y="4496766"/>
            <a:ext cx="634000" cy="1390329"/>
          </a:xfrm>
          <a:custGeom>
            <a:avLst/>
            <a:gdLst>
              <a:gd name="connsiteX0" fmla="*/ 0 w 552551"/>
              <a:gd name="connsiteY0" fmla="*/ 0 h 899731"/>
              <a:gd name="connsiteX1" fmla="*/ 0 w 552551"/>
              <a:gd name="connsiteY1" fmla="*/ 899731 h 899731"/>
              <a:gd name="connsiteX2" fmla="*/ 552551 w 552551"/>
              <a:gd name="connsiteY2" fmla="*/ 899731 h 899731"/>
            </a:gdLst>
            <a:ahLst/>
            <a:cxnLst>
              <a:cxn ang="0">
                <a:pos x="connsiteX0" y="connsiteY0"/>
              </a:cxn>
              <a:cxn ang="0">
                <a:pos x="connsiteX1" y="connsiteY1"/>
              </a:cxn>
              <a:cxn ang="0">
                <a:pos x="connsiteX2" y="connsiteY2"/>
              </a:cxn>
            </a:cxnLst>
            <a:rect l="l" t="t" r="r" b="b"/>
            <a:pathLst>
              <a:path w="552551" h="899731">
                <a:moveTo>
                  <a:pt x="0" y="0"/>
                </a:moveTo>
                <a:lnTo>
                  <a:pt x="0" y="899731"/>
                </a:lnTo>
                <a:lnTo>
                  <a:pt x="552551" y="899731"/>
                </a:lnTo>
              </a:path>
            </a:pathLst>
          </a:custGeom>
          <a:noFill/>
          <a:ln w="19050">
            <a:solidFill>
              <a:schemeClr val="accent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3" name="Group 2">
            <a:extLst>
              <a:ext uri="{FF2B5EF4-FFF2-40B4-BE49-F238E27FC236}">
                <a16:creationId xmlns:a16="http://schemas.microsoft.com/office/drawing/2014/main" id="{0CBD5AE5-CAD3-3D35-5B1C-D3A5C4B2F044}"/>
              </a:ext>
            </a:extLst>
          </p:cNvPr>
          <p:cNvGrpSpPr/>
          <p:nvPr/>
        </p:nvGrpSpPr>
        <p:grpSpPr>
          <a:xfrm>
            <a:off x="8716488" y="5668486"/>
            <a:ext cx="1193470" cy="1193469"/>
            <a:chOff x="10069009" y="2893384"/>
            <a:chExt cx="1704975" cy="1704975"/>
          </a:xfrm>
        </p:grpSpPr>
        <p:sp>
          <p:nvSpPr>
            <p:cNvPr id="6" name="Freeform: Shape 5">
              <a:extLst>
                <a:ext uri="{FF2B5EF4-FFF2-40B4-BE49-F238E27FC236}">
                  <a16:creationId xmlns:a16="http://schemas.microsoft.com/office/drawing/2014/main" id="{0D83CEEF-AF25-66C8-121A-ADCC588CD94D}"/>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1"/>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4380931E-1C2E-CD29-33B9-A815ED3D5297}"/>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accent6"/>
            </a:solidFill>
            <a:ln w="9525"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791FE052-F764-7008-1F34-502E341E4DE9}"/>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5"/>
            </a:solidFill>
            <a:ln w="9525" cap="flat">
              <a:noFill/>
              <a:prstDash val="solid"/>
              <a:miter/>
            </a:ln>
          </p:spPr>
          <p:txBody>
            <a:bodyPr rtlCol="0" anchor="ctr"/>
            <a:lstStyle/>
            <a:p>
              <a:endParaRPr lang="en-AU"/>
            </a:p>
          </p:txBody>
        </p:sp>
      </p:grpSp>
      <p:sp>
        <p:nvSpPr>
          <p:cNvPr id="9" name="TextBox 8">
            <a:extLst>
              <a:ext uri="{FF2B5EF4-FFF2-40B4-BE49-F238E27FC236}">
                <a16:creationId xmlns:a16="http://schemas.microsoft.com/office/drawing/2014/main" id="{7DBC2017-1BDF-2DB0-9A5F-EBFE83BAC5E7}"/>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18</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5563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C81805-4066-3179-F7A6-0612D4185A18}"/>
              </a:ext>
            </a:extLst>
          </p:cNvPr>
          <p:cNvGraphicFramePr>
            <a:graphicFrameLocks noChangeAspect="1"/>
          </p:cNvGraphicFramePr>
          <p:nvPr>
            <p:custDataLst>
              <p:tags r:id="rId1"/>
            </p:custDataLst>
            <p:extLst>
              <p:ext uri="{D42A27DB-BD31-4B8C-83A1-F6EECF244321}">
                <p14:modId xmlns:p14="http://schemas.microsoft.com/office/powerpoint/2010/main" val="4099060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4" name="Object 3" hidden="1">
                        <a:extLst>
                          <a:ext uri="{FF2B5EF4-FFF2-40B4-BE49-F238E27FC236}">
                            <a16:creationId xmlns:a16="http://schemas.microsoft.com/office/drawing/2014/main" id="{9AC81805-4066-3179-F7A6-0612D4185A1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5" name="Isosceles Triangle 144">
            <a:extLst>
              <a:ext uri="{FF2B5EF4-FFF2-40B4-BE49-F238E27FC236}">
                <a16:creationId xmlns:a16="http://schemas.microsoft.com/office/drawing/2014/main" id="{CA7004A0-54B6-CDA0-AD1B-D6B3176827BC}"/>
              </a:ext>
            </a:extLst>
          </p:cNvPr>
          <p:cNvSpPr/>
          <p:nvPr/>
        </p:nvSpPr>
        <p:spPr>
          <a:xfrm rot="5400000">
            <a:off x="9130212" y="2377837"/>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44" name="Isosceles Triangle 143">
            <a:extLst>
              <a:ext uri="{FF2B5EF4-FFF2-40B4-BE49-F238E27FC236}">
                <a16:creationId xmlns:a16="http://schemas.microsoft.com/office/drawing/2014/main" id="{70D89E82-EDD2-B855-AA15-AF69166447D9}"/>
              </a:ext>
            </a:extLst>
          </p:cNvPr>
          <p:cNvSpPr/>
          <p:nvPr/>
        </p:nvSpPr>
        <p:spPr>
          <a:xfrm rot="5400000">
            <a:off x="7585483" y="239552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Rectangle 11">
            <a:extLst>
              <a:ext uri="{FF2B5EF4-FFF2-40B4-BE49-F238E27FC236}">
                <a16:creationId xmlns:a16="http://schemas.microsoft.com/office/drawing/2014/main" id="{B15A16C8-5E46-0F25-F1E8-3A07050BD144}"/>
              </a:ext>
            </a:extLst>
          </p:cNvPr>
          <p:cNvSpPr/>
          <p:nvPr/>
        </p:nvSpPr>
        <p:spPr>
          <a:xfrm>
            <a:off x="449866" y="1160585"/>
            <a:ext cx="9143999" cy="6298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r>
              <a:rPr lang="en-AU" sz="1200">
                <a:solidFill>
                  <a:schemeClr val="tx2"/>
                </a:solidFill>
              </a:rPr>
              <a:t>Service Victoria offers common capabilities that can be used when digitising your permission journey, aligned with its digital reform GRID. These are aligned with the detailed components below. Consult with Service Victoria to understand more about common capabilities and digital reform opportunities.</a:t>
            </a:r>
          </a:p>
        </p:txBody>
      </p:sp>
      <p:sp>
        <p:nvSpPr>
          <p:cNvPr id="13" name="Rectangle 12">
            <a:extLst>
              <a:ext uri="{FF2B5EF4-FFF2-40B4-BE49-F238E27FC236}">
                <a16:creationId xmlns:a16="http://schemas.microsoft.com/office/drawing/2014/main" id="{23FBA6CC-0B7A-DBB9-E263-C09B86C89388}"/>
              </a:ext>
            </a:extLst>
          </p:cNvPr>
          <p:cNvSpPr/>
          <p:nvPr/>
        </p:nvSpPr>
        <p:spPr>
          <a:xfrm>
            <a:off x="547042" y="1940995"/>
            <a:ext cx="1934446" cy="216000"/>
          </a:xfrm>
          <a:prstGeom prst="rect">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200" b="1">
                <a:solidFill>
                  <a:schemeClr val="bg1"/>
                </a:solidFill>
                <a:latin typeface="+mj-lt"/>
              </a:rPr>
              <a:t>SERVICE VICTORIA GRID</a:t>
            </a:r>
          </a:p>
        </p:txBody>
      </p:sp>
      <p:sp>
        <p:nvSpPr>
          <p:cNvPr id="14" name="Isosceles Triangle 13">
            <a:extLst>
              <a:ext uri="{FF2B5EF4-FFF2-40B4-BE49-F238E27FC236}">
                <a16:creationId xmlns:a16="http://schemas.microsoft.com/office/drawing/2014/main" id="{702C4B44-A4E4-58AE-E0C5-6F34C872B760}"/>
              </a:ext>
            </a:extLst>
          </p:cNvPr>
          <p:cNvSpPr/>
          <p:nvPr/>
        </p:nvSpPr>
        <p:spPr>
          <a:xfrm rot="5400000">
            <a:off x="1697957" y="240409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Arrow: Pentagon 14">
            <a:extLst>
              <a:ext uri="{FF2B5EF4-FFF2-40B4-BE49-F238E27FC236}">
                <a16:creationId xmlns:a16="http://schemas.microsoft.com/office/drawing/2014/main" id="{2F000684-A2B4-710E-DED8-C63D229D77D3}"/>
              </a:ext>
            </a:extLst>
          </p:cNvPr>
          <p:cNvSpPr/>
          <p:nvPr/>
        </p:nvSpPr>
        <p:spPr>
          <a:xfrm>
            <a:off x="734548" y="228653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16" name="Oval 15">
            <a:extLst>
              <a:ext uri="{FF2B5EF4-FFF2-40B4-BE49-F238E27FC236}">
                <a16:creationId xmlns:a16="http://schemas.microsoft.com/office/drawing/2014/main" id="{C4AB3A60-9E5D-0984-1161-F3BCE918B712}"/>
              </a:ext>
            </a:extLst>
          </p:cNvPr>
          <p:cNvSpPr/>
          <p:nvPr/>
        </p:nvSpPr>
        <p:spPr>
          <a:xfrm>
            <a:off x="539999" y="2278931"/>
            <a:ext cx="390829" cy="390829"/>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Oval 16">
            <a:extLst>
              <a:ext uri="{FF2B5EF4-FFF2-40B4-BE49-F238E27FC236}">
                <a16:creationId xmlns:a16="http://schemas.microsoft.com/office/drawing/2014/main" id="{58A2A255-762A-6199-B0F0-46A8B7B056A0}"/>
              </a:ext>
            </a:extLst>
          </p:cNvPr>
          <p:cNvSpPr/>
          <p:nvPr/>
        </p:nvSpPr>
        <p:spPr>
          <a:xfrm>
            <a:off x="579082" y="2318014"/>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 name="Isosceles Triangle 17">
            <a:extLst>
              <a:ext uri="{FF2B5EF4-FFF2-40B4-BE49-F238E27FC236}">
                <a16:creationId xmlns:a16="http://schemas.microsoft.com/office/drawing/2014/main" id="{84D79B74-8547-808B-7B95-64F61A185EF0}"/>
              </a:ext>
            </a:extLst>
          </p:cNvPr>
          <p:cNvSpPr/>
          <p:nvPr/>
        </p:nvSpPr>
        <p:spPr>
          <a:xfrm rot="5400000">
            <a:off x="1642066" y="2417970"/>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9" name="Group 5">
            <a:extLst>
              <a:ext uri="{FF2B5EF4-FFF2-40B4-BE49-F238E27FC236}">
                <a16:creationId xmlns:a16="http://schemas.microsoft.com/office/drawing/2014/main" id="{F24717BB-8820-1B34-AF1F-4EA681245997}"/>
              </a:ext>
            </a:extLst>
          </p:cNvPr>
          <p:cNvGrpSpPr>
            <a:grpSpLocks noChangeAspect="1"/>
          </p:cNvGrpSpPr>
          <p:nvPr/>
        </p:nvGrpSpPr>
        <p:grpSpPr bwMode="auto">
          <a:xfrm>
            <a:off x="627274" y="2362248"/>
            <a:ext cx="217278" cy="216000"/>
            <a:chOff x="3163" y="2182"/>
            <a:chExt cx="340" cy="338"/>
          </a:xfrm>
          <a:solidFill>
            <a:schemeClr val="tx2"/>
          </a:solidFill>
        </p:grpSpPr>
        <p:sp>
          <p:nvSpPr>
            <p:cNvPr id="20" name="Freeform 6">
              <a:extLst>
                <a:ext uri="{FF2B5EF4-FFF2-40B4-BE49-F238E27FC236}">
                  <a16:creationId xmlns:a16="http://schemas.microsoft.com/office/drawing/2014/main" id="{2203F071-2681-E0CC-5FAA-D848A258275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7">
              <a:extLst>
                <a:ext uri="{FF2B5EF4-FFF2-40B4-BE49-F238E27FC236}">
                  <a16:creationId xmlns:a16="http://schemas.microsoft.com/office/drawing/2014/main" id="{D3451F24-C579-EB8F-A02E-B9172FBC918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8">
              <a:extLst>
                <a:ext uri="{FF2B5EF4-FFF2-40B4-BE49-F238E27FC236}">
                  <a16:creationId xmlns:a16="http://schemas.microsoft.com/office/drawing/2014/main" id="{433DD389-A0DE-9619-E5C5-34E21A980AA8}"/>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3" name="Isosceles Triangle 22">
            <a:extLst>
              <a:ext uri="{FF2B5EF4-FFF2-40B4-BE49-F238E27FC236}">
                <a16:creationId xmlns:a16="http://schemas.microsoft.com/office/drawing/2014/main" id="{2D61A541-262A-49DA-8472-FD420D9DB64E}"/>
              </a:ext>
            </a:extLst>
          </p:cNvPr>
          <p:cNvSpPr/>
          <p:nvPr/>
        </p:nvSpPr>
        <p:spPr>
          <a:xfrm rot="5400000">
            <a:off x="3184103" y="2404091"/>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24" name="Arrow: Pentagon 23">
            <a:extLst>
              <a:ext uri="{FF2B5EF4-FFF2-40B4-BE49-F238E27FC236}">
                <a16:creationId xmlns:a16="http://schemas.microsoft.com/office/drawing/2014/main" id="{9F5ABBD7-FF51-A73D-C2B1-0AC2823FA85B}"/>
              </a:ext>
            </a:extLst>
          </p:cNvPr>
          <p:cNvSpPr/>
          <p:nvPr/>
        </p:nvSpPr>
        <p:spPr>
          <a:xfrm>
            <a:off x="2221173" y="2286531"/>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25" name="Isosceles Triangle 24">
            <a:extLst>
              <a:ext uri="{FF2B5EF4-FFF2-40B4-BE49-F238E27FC236}">
                <a16:creationId xmlns:a16="http://schemas.microsoft.com/office/drawing/2014/main" id="{F4D122CA-5DF7-9A29-F1BB-D23CA487427C}"/>
              </a:ext>
            </a:extLst>
          </p:cNvPr>
          <p:cNvSpPr/>
          <p:nvPr/>
        </p:nvSpPr>
        <p:spPr>
          <a:xfrm rot="5400000">
            <a:off x="3136363" y="2417970"/>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6" name="Group 25">
            <a:extLst>
              <a:ext uri="{FF2B5EF4-FFF2-40B4-BE49-F238E27FC236}">
                <a16:creationId xmlns:a16="http://schemas.microsoft.com/office/drawing/2014/main" id="{2A364408-7EF1-1C3B-1AC3-F7C0A81748EF}"/>
              </a:ext>
            </a:extLst>
          </p:cNvPr>
          <p:cNvGrpSpPr/>
          <p:nvPr/>
        </p:nvGrpSpPr>
        <p:grpSpPr>
          <a:xfrm>
            <a:off x="2031361" y="2278931"/>
            <a:ext cx="390829" cy="390829"/>
            <a:chOff x="722538" y="2874633"/>
            <a:chExt cx="360000" cy="360000"/>
          </a:xfrm>
        </p:grpSpPr>
        <p:sp>
          <p:nvSpPr>
            <p:cNvPr id="27" name="Oval 26">
              <a:extLst>
                <a:ext uri="{FF2B5EF4-FFF2-40B4-BE49-F238E27FC236}">
                  <a16:creationId xmlns:a16="http://schemas.microsoft.com/office/drawing/2014/main" id="{1EB765E5-4F14-B1EE-1929-05F712C8E871}"/>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8" name="Oval 27">
              <a:extLst>
                <a:ext uri="{FF2B5EF4-FFF2-40B4-BE49-F238E27FC236}">
                  <a16:creationId xmlns:a16="http://schemas.microsoft.com/office/drawing/2014/main" id="{C7630C27-3582-F477-7723-7979B3D07243}"/>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29" name="Group 28">
            <a:extLst>
              <a:ext uri="{FF2B5EF4-FFF2-40B4-BE49-F238E27FC236}">
                <a16:creationId xmlns:a16="http://schemas.microsoft.com/office/drawing/2014/main" id="{83EA5C16-AF64-C4C4-8E29-599AA6946555}"/>
              </a:ext>
            </a:extLst>
          </p:cNvPr>
          <p:cNvGrpSpPr>
            <a:grpSpLocks noChangeAspect="1"/>
          </p:cNvGrpSpPr>
          <p:nvPr/>
        </p:nvGrpSpPr>
        <p:grpSpPr>
          <a:xfrm>
            <a:off x="2128556" y="2383185"/>
            <a:ext cx="190292" cy="179360"/>
            <a:chOff x="9502776" y="4360863"/>
            <a:chExt cx="496888" cy="468313"/>
          </a:xfrm>
          <a:solidFill>
            <a:schemeClr val="tx2"/>
          </a:solidFill>
        </p:grpSpPr>
        <p:sp>
          <p:nvSpPr>
            <p:cNvPr id="30" name="Freeform 6">
              <a:extLst>
                <a:ext uri="{FF2B5EF4-FFF2-40B4-BE49-F238E27FC236}">
                  <a16:creationId xmlns:a16="http://schemas.microsoft.com/office/drawing/2014/main" id="{1B731215-B115-FBC8-0281-06DEB877A5B3}"/>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7">
              <a:extLst>
                <a:ext uri="{FF2B5EF4-FFF2-40B4-BE49-F238E27FC236}">
                  <a16:creationId xmlns:a16="http://schemas.microsoft.com/office/drawing/2014/main" id="{C90B9B41-CEDF-4E07-19C7-5EEBB47D3EDE}"/>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8">
              <a:extLst>
                <a:ext uri="{FF2B5EF4-FFF2-40B4-BE49-F238E27FC236}">
                  <a16:creationId xmlns:a16="http://schemas.microsoft.com/office/drawing/2014/main" id="{6D52870D-FC71-98AE-FE08-15BEAD72922C}"/>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9">
              <a:extLst>
                <a:ext uri="{FF2B5EF4-FFF2-40B4-BE49-F238E27FC236}">
                  <a16:creationId xmlns:a16="http://schemas.microsoft.com/office/drawing/2014/main" id="{FACBCC61-0C03-FD8C-BFF1-9C0C01C3D947}"/>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0">
              <a:extLst>
                <a:ext uri="{FF2B5EF4-FFF2-40B4-BE49-F238E27FC236}">
                  <a16:creationId xmlns:a16="http://schemas.microsoft.com/office/drawing/2014/main" id="{0FF50BFA-DCD0-0848-E057-668E007E593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1">
              <a:extLst>
                <a:ext uri="{FF2B5EF4-FFF2-40B4-BE49-F238E27FC236}">
                  <a16:creationId xmlns:a16="http://schemas.microsoft.com/office/drawing/2014/main" id="{798D5571-4F0F-C3AB-B76A-70EFB23C45C0}"/>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2">
              <a:extLst>
                <a:ext uri="{FF2B5EF4-FFF2-40B4-BE49-F238E27FC236}">
                  <a16:creationId xmlns:a16="http://schemas.microsoft.com/office/drawing/2014/main" id="{E19EC728-7609-4DC9-91BE-58F6485ADB28}"/>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146" name="Group 145">
            <a:extLst>
              <a:ext uri="{FF2B5EF4-FFF2-40B4-BE49-F238E27FC236}">
                <a16:creationId xmlns:a16="http://schemas.microsoft.com/office/drawing/2014/main" id="{27B893A8-3343-2416-DBC2-0F4B78A7B994}"/>
              </a:ext>
            </a:extLst>
          </p:cNvPr>
          <p:cNvGrpSpPr/>
          <p:nvPr/>
        </p:nvGrpSpPr>
        <p:grpSpPr>
          <a:xfrm>
            <a:off x="3497980" y="2274017"/>
            <a:ext cx="1354133" cy="390829"/>
            <a:chOff x="3557278" y="2304952"/>
            <a:chExt cx="1354133" cy="390829"/>
          </a:xfrm>
        </p:grpSpPr>
        <p:sp>
          <p:nvSpPr>
            <p:cNvPr id="37" name="Isosceles Triangle 36">
              <a:extLst>
                <a:ext uri="{FF2B5EF4-FFF2-40B4-BE49-F238E27FC236}">
                  <a16:creationId xmlns:a16="http://schemas.microsoft.com/office/drawing/2014/main" id="{C71C0504-F305-CEC0-5133-08DBF0DE3D80}"/>
                </a:ext>
              </a:extLst>
            </p:cNvPr>
            <p:cNvSpPr/>
            <p:nvPr/>
          </p:nvSpPr>
          <p:spPr>
            <a:xfrm rot="5400000">
              <a:off x="4718848" y="243011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8" name="Arrow: Pentagon 37">
              <a:extLst>
                <a:ext uri="{FF2B5EF4-FFF2-40B4-BE49-F238E27FC236}">
                  <a16:creationId xmlns:a16="http://schemas.microsoft.com/office/drawing/2014/main" id="{853D59CC-C04C-9A63-E966-00D5F4FA8DEF}"/>
                </a:ext>
              </a:extLst>
            </p:cNvPr>
            <p:cNvSpPr/>
            <p:nvPr/>
          </p:nvSpPr>
          <p:spPr>
            <a:xfrm>
              <a:off x="3756416" y="2312552"/>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39" name="Isosceles Triangle 38">
              <a:extLst>
                <a:ext uri="{FF2B5EF4-FFF2-40B4-BE49-F238E27FC236}">
                  <a16:creationId xmlns:a16="http://schemas.microsoft.com/office/drawing/2014/main" id="{367C5AC1-B618-741E-9247-75BA4782FA1C}"/>
                </a:ext>
              </a:extLst>
            </p:cNvPr>
            <p:cNvSpPr/>
            <p:nvPr/>
          </p:nvSpPr>
          <p:spPr>
            <a:xfrm rot="5400000">
              <a:off x="4676597" y="2443991"/>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0" name="Oval 39">
              <a:extLst>
                <a:ext uri="{FF2B5EF4-FFF2-40B4-BE49-F238E27FC236}">
                  <a16:creationId xmlns:a16="http://schemas.microsoft.com/office/drawing/2014/main" id="{8E42A946-A1C9-80B8-5281-9AC18FFBCC2C}"/>
                </a:ext>
              </a:extLst>
            </p:cNvPr>
            <p:cNvSpPr/>
            <p:nvPr/>
          </p:nvSpPr>
          <p:spPr>
            <a:xfrm>
              <a:off x="3557278" y="2304952"/>
              <a:ext cx="390829" cy="390829"/>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41" name="Oval 40">
              <a:extLst>
                <a:ext uri="{FF2B5EF4-FFF2-40B4-BE49-F238E27FC236}">
                  <a16:creationId xmlns:a16="http://schemas.microsoft.com/office/drawing/2014/main" id="{A57EA3D4-42F6-6BAC-ED47-D033F5E45774}"/>
                </a:ext>
              </a:extLst>
            </p:cNvPr>
            <p:cNvSpPr/>
            <p:nvPr/>
          </p:nvSpPr>
          <p:spPr>
            <a:xfrm>
              <a:off x="3596361" y="234403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2" name="Group 41">
              <a:extLst>
                <a:ext uri="{FF2B5EF4-FFF2-40B4-BE49-F238E27FC236}">
                  <a16:creationId xmlns:a16="http://schemas.microsoft.com/office/drawing/2014/main" id="{00C11546-D5BF-15BA-C081-A5592427AD14}"/>
                </a:ext>
              </a:extLst>
            </p:cNvPr>
            <p:cNvGrpSpPr>
              <a:grpSpLocks noChangeAspect="1"/>
            </p:cNvGrpSpPr>
            <p:nvPr/>
          </p:nvGrpSpPr>
          <p:grpSpPr>
            <a:xfrm>
              <a:off x="3675568" y="2393573"/>
              <a:ext cx="162076" cy="200370"/>
              <a:chOff x="5126038" y="3305175"/>
              <a:chExt cx="436562" cy="539750"/>
            </a:xfrm>
            <a:solidFill>
              <a:schemeClr val="tx2"/>
            </a:solidFill>
          </p:grpSpPr>
          <p:sp>
            <p:nvSpPr>
              <p:cNvPr id="43" name="Freeform 34">
                <a:extLst>
                  <a:ext uri="{FF2B5EF4-FFF2-40B4-BE49-F238E27FC236}">
                    <a16:creationId xmlns:a16="http://schemas.microsoft.com/office/drawing/2014/main" id="{A286D6A6-32F1-501D-4552-D2B427B0261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4" name="Freeform 35">
                <a:extLst>
                  <a:ext uri="{FF2B5EF4-FFF2-40B4-BE49-F238E27FC236}">
                    <a16:creationId xmlns:a16="http://schemas.microsoft.com/office/drawing/2014/main" id="{C5746307-C991-9CB2-DCDB-DD2E4BA298E9}"/>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36">
                <a:extLst>
                  <a:ext uri="{FF2B5EF4-FFF2-40B4-BE49-F238E27FC236}">
                    <a16:creationId xmlns:a16="http://schemas.microsoft.com/office/drawing/2014/main" id="{F81EBCBF-F59E-E6C1-1A17-DA3E1716729D}"/>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37">
                <a:extLst>
                  <a:ext uri="{FF2B5EF4-FFF2-40B4-BE49-F238E27FC236}">
                    <a16:creationId xmlns:a16="http://schemas.microsoft.com/office/drawing/2014/main" id="{064D0197-5607-66DD-4BA2-3314EFF666D4}"/>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38">
                <a:extLst>
                  <a:ext uri="{FF2B5EF4-FFF2-40B4-BE49-F238E27FC236}">
                    <a16:creationId xmlns:a16="http://schemas.microsoft.com/office/drawing/2014/main" id="{025DD318-E779-90DC-4654-865B39C25963}"/>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39">
                <a:extLst>
                  <a:ext uri="{FF2B5EF4-FFF2-40B4-BE49-F238E27FC236}">
                    <a16:creationId xmlns:a16="http://schemas.microsoft.com/office/drawing/2014/main" id="{D1E27FB5-5AAB-9790-0FF7-1AFB76278B3F}"/>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40">
                <a:extLst>
                  <a:ext uri="{FF2B5EF4-FFF2-40B4-BE49-F238E27FC236}">
                    <a16:creationId xmlns:a16="http://schemas.microsoft.com/office/drawing/2014/main" id="{B8FD175E-4625-FA88-785C-A485317EE633}"/>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147" name="Group 146">
            <a:extLst>
              <a:ext uri="{FF2B5EF4-FFF2-40B4-BE49-F238E27FC236}">
                <a16:creationId xmlns:a16="http://schemas.microsoft.com/office/drawing/2014/main" id="{37372E69-D87D-F9F9-0605-6E496EEA49C5}"/>
              </a:ext>
            </a:extLst>
          </p:cNvPr>
          <p:cNvGrpSpPr/>
          <p:nvPr/>
        </p:nvGrpSpPr>
        <p:grpSpPr>
          <a:xfrm>
            <a:off x="4948506" y="2266872"/>
            <a:ext cx="1355523" cy="390829"/>
            <a:chOff x="5007804" y="2297807"/>
            <a:chExt cx="1355523" cy="390829"/>
          </a:xfrm>
        </p:grpSpPr>
        <p:sp>
          <p:nvSpPr>
            <p:cNvPr id="50" name="Isosceles Triangle 49">
              <a:extLst>
                <a:ext uri="{FF2B5EF4-FFF2-40B4-BE49-F238E27FC236}">
                  <a16:creationId xmlns:a16="http://schemas.microsoft.com/office/drawing/2014/main" id="{63EB5B28-CC22-CAB4-DFBF-0C6616490E8F}"/>
                </a:ext>
              </a:extLst>
            </p:cNvPr>
            <p:cNvSpPr/>
            <p:nvPr/>
          </p:nvSpPr>
          <p:spPr>
            <a:xfrm rot="5400000">
              <a:off x="6170764" y="2424306"/>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1" name="Arrow: Pentagon 50">
              <a:extLst>
                <a:ext uri="{FF2B5EF4-FFF2-40B4-BE49-F238E27FC236}">
                  <a16:creationId xmlns:a16="http://schemas.microsoft.com/office/drawing/2014/main" id="{D11EB029-A175-3781-307F-BE93BE433663}"/>
                </a:ext>
              </a:extLst>
            </p:cNvPr>
            <p:cNvSpPr/>
            <p:nvPr/>
          </p:nvSpPr>
          <p:spPr>
            <a:xfrm>
              <a:off x="5206942" y="2305407"/>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PAY</a:t>
              </a:r>
            </a:p>
          </p:txBody>
        </p:sp>
        <p:sp>
          <p:nvSpPr>
            <p:cNvPr id="52" name="Isosceles Triangle 51">
              <a:extLst>
                <a:ext uri="{FF2B5EF4-FFF2-40B4-BE49-F238E27FC236}">
                  <a16:creationId xmlns:a16="http://schemas.microsoft.com/office/drawing/2014/main" id="{C95993A4-746F-3EBE-B7A4-DDD6A709F1BC}"/>
                </a:ext>
              </a:extLst>
            </p:cNvPr>
            <p:cNvSpPr/>
            <p:nvPr/>
          </p:nvSpPr>
          <p:spPr>
            <a:xfrm rot="5400000">
              <a:off x="6121877" y="2436846"/>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53" name="Group 52">
              <a:extLst>
                <a:ext uri="{FF2B5EF4-FFF2-40B4-BE49-F238E27FC236}">
                  <a16:creationId xmlns:a16="http://schemas.microsoft.com/office/drawing/2014/main" id="{D8C66EDB-D240-006B-7145-C7F84DE6BB30}"/>
                </a:ext>
              </a:extLst>
            </p:cNvPr>
            <p:cNvGrpSpPr/>
            <p:nvPr/>
          </p:nvGrpSpPr>
          <p:grpSpPr>
            <a:xfrm>
              <a:off x="5007804" y="2297807"/>
              <a:ext cx="390829" cy="390829"/>
              <a:chOff x="722538" y="2874633"/>
              <a:chExt cx="360000" cy="360000"/>
            </a:xfrm>
          </p:grpSpPr>
          <p:sp>
            <p:nvSpPr>
              <p:cNvPr id="54" name="Oval 53">
                <a:extLst>
                  <a:ext uri="{FF2B5EF4-FFF2-40B4-BE49-F238E27FC236}">
                    <a16:creationId xmlns:a16="http://schemas.microsoft.com/office/drawing/2014/main" id="{5F78E3CF-7666-B2AD-E6CE-D7B806ABC7ED}"/>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5" name="Oval 54">
                <a:extLst>
                  <a:ext uri="{FF2B5EF4-FFF2-40B4-BE49-F238E27FC236}">
                    <a16:creationId xmlns:a16="http://schemas.microsoft.com/office/drawing/2014/main" id="{FFB293C4-46E1-9AFF-1A29-C5D3D5A4D39A}"/>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6" name="Group 55">
              <a:extLst>
                <a:ext uri="{FF2B5EF4-FFF2-40B4-BE49-F238E27FC236}">
                  <a16:creationId xmlns:a16="http://schemas.microsoft.com/office/drawing/2014/main" id="{4EC66B83-3A97-F6AE-F39E-92EF1512DA6D}"/>
                </a:ext>
              </a:extLst>
            </p:cNvPr>
            <p:cNvGrpSpPr>
              <a:grpSpLocks noChangeAspect="1"/>
            </p:cNvGrpSpPr>
            <p:nvPr/>
          </p:nvGrpSpPr>
          <p:grpSpPr>
            <a:xfrm>
              <a:off x="5099334" y="2377732"/>
              <a:ext cx="210796" cy="210796"/>
              <a:chOff x="6107113" y="1108075"/>
              <a:chExt cx="542925" cy="542925"/>
            </a:xfrm>
            <a:solidFill>
              <a:schemeClr val="tx2"/>
            </a:solidFill>
          </p:grpSpPr>
          <p:sp>
            <p:nvSpPr>
              <p:cNvPr id="57" name="Freeform 129">
                <a:extLst>
                  <a:ext uri="{FF2B5EF4-FFF2-40B4-BE49-F238E27FC236}">
                    <a16:creationId xmlns:a16="http://schemas.microsoft.com/office/drawing/2014/main" id="{A34B2622-45E5-421D-42B8-3EBB8BF48CEC}"/>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130">
                <a:extLst>
                  <a:ext uri="{FF2B5EF4-FFF2-40B4-BE49-F238E27FC236}">
                    <a16:creationId xmlns:a16="http://schemas.microsoft.com/office/drawing/2014/main" id="{AE44E70C-99C8-C9B4-7DBB-131848CD9454}"/>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59" name="Isosceles Triangle 58">
            <a:extLst>
              <a:ext uri="{FF2B5EF4-FFF2-40B4-BE49-F238E27FC236}">
                <a16:creationId xmlns:a16="http://schemas.microsoft.com/office/drawing/2014/main" id="{62A9574D-6ACE-8647-4A74-2E47DA136345}"/>
              </a:ext>
            </a:extLst>
          </p:cNvPr>
          <p:cNvSpPr/>
          <p:nvPr/>
        </p:nvSpPr>
        <p:spPr>
          <a:xfrm rot="5400000">
            <a:off x="9030158" y="2383323"/>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0" name="Arrow: Pentagon 59">
            <a:extLst>
              <a:ext uri="{FF2B5EF4-FFF2-40B4-BE49-F238E27FC236}">
                <a16:creationId xmlns:a16="http://schemas.microsoft.com/office/drawing/2014/main" id="{16F7FCB4-7B58-84FD-AC28-59508EEAADA2}"/>
              </a:ext>
            </a:extLst>
          </p:cNvPr>
          <p:cNvSpPr/>
          <p:nvPr/>
        </p:nvSpPr>
        <p:spPr>
          <a:xfrm>
            <a:off x="8059531" y="2265763"/>
            <a:ext cx="1216623"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FEEDBACK</a:t>
            </a:r>
          </a:p>
        </p:txBody>
      </p:sp>
      <p:sp>
        <p:nvSpPr>
          <p:cNvPr id="61" name="Isosceles Triangle 60">
            <a:extLst>
              <a:ext uri="{FF2B5EF4-FFF2-40B4-BE49-F238E27FC236}">
                <a16:creationId xmlns:a16="http://schemas.microsoft.com/office/drawing/2014/main" id="{19AF071F-562F-4A36-DB89-9BA980F05323}"/>
              </a:ext>
            </a:extLst>
          </p:cNvPr>
          <p:cNvSpPr/>
          <p:nvPr/>
        </p:nvSpPr>
        <p:spPr>
          <a:xfrm rot="5400000">
            <a:off x="9081461" y="2397202"/>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2" name="Group 61">
            <a:extLst>
              <a:ext uri="{FF2B5EF4-FFF2-40B4-BE49-F238E27FC236}">
                <a16:creationId xmlns:a16="http://schemas.microsoft.com/office/drawing/2014/main" id="{6B2B2372-EB5C-029A-929D-C45CA1663806}"/>
              </a:ext>
            </a:extLst>
          </p:cNvPr>
          <p:cNvGrpSpPr/>
          <p:nvPr/>
        </p:nvGrpSpPr>
        <p:grpSpPr>
          <a:xfrm>
            <a:off x="7858701" y="2258163"/>
            <a:ext cx="390829" cy="390829"/>
            <a:chOff x="722538" y="2874633"/>
            <a:chExt cx="360000" cy="360000"/>
          </a:xfrm>
        </p:grpSpPr>
        <p:sp>
          <p:nvSpPr>
            <p:cNvPr id="63" name="Oval 62">
              <a:extLst>
                <a:ext uri="{FF2B5EF4-FFF2-40B4-BE49-F238E27FC236}">
                  <a16:creationId xmlns:a16="http://schemas.microsoft.com/office/drawing/2014/main" id="{EB027D45-8F2A-FC48-2C7A-AEC0753B276B}"/>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64" name="Oval 63">
              <a:extLst>
                <a:ext uri="{FF2B5EF4-FFF2-40B4-BE49-F238E27FC236}">
                  <a16:creationId xmlns:a16="http://schemas.microsoft.com/office/drawing/2014/main" id="{3B02C38A-12B6-6F17-D395-DBD3DA351B8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sp>
        <p:nvSpPr>
          <p:cNvPr id="65" name="Freeform 23">
            <a:extLst>
              <a:ext uri="{FF2B5EF4-FFF2-40B4-BE49-F238E27FC236}">
                <a16:creationId xmlns:a16="http://schemas.microsoft.com/office/drawing/2014/main" id="{C700689E-755F-0FA0-7BC8-5632F5A96065}"/>
              </a:ext>
            </a:extLst>
          </p:cNvPr>
          <p:cNvSpPr>
            <a:spLocks noChangeAspect="1" noEditPoints="1"/>
          </p:cNvSpPr>
          <p:nvPr/>
        </p:nvSpPr>
        <p:spPr bwMode="auto">
          <a:xfrm>
            <a:off x="7991780" y="2390313"/>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66" name="Oval 65">
            <a:extLst>
              <a:ext uri="{FF2B5EF4-FFF2-40B4-BE49-F238E27FC236}">
                <a16:creationId xmlns:a16="http://schemas.microsoft.com/office/drawing/2014/main" id="{505127F7-2322-1774-5462-32273EFBAC15}"/>
              </a:ext>
            </a:extLst>
          </p:cNvPr>
          <p:cNvSpPr/>
          <p:nvPr/>
        </p:nvSpPr>
        <p:spPr>
          <a:xfrm>
            <a:off x="7941883" y="2341344"/>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7" name="Arrow: Pentagon 66">
            <a:extLst>
              <a:ext uri="{FF2B5EF4-FFF2-40B4-BE49-F238E27FC236}">
                <a16:creationId xmlns:a16="http://schemas.microsoft.com/office/drawing/2014/main" id="{12720BC0-BA90-0ADA-0378-1BAB66D1C152}"/>
              </a:ext>
            </a:extLst>
          </p:cNvPr>
          <p:cNvSpPr/>
          <p:nvPr/>
        </p:nvSpPr>
        <p:spPr>
          <a:xfrm>
            <a:off x="6615821" y="2277550"/>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TOKEN</a:t>
            </a:r>
          </a:p>
        </p:txBody>
      </p:sp>
      <p:sp>
        <p:nvSpPr>
          <p:cNvPr id="68" name="Isosceles Triangle 67">
            <a:extLst>
              <a:ext uri="{FF2B5EF4-FFF2-40B4-BE49-F238E27FC236}">
                <a16:creationId xmlns:a16="http://schemas.microsoft.com/office/drawing/2014/main" id="{1F2C01FE-A59B-A6A7-B4E7-B9DD80643F81}"/>
              </a:ext>
            </a:extLst>
          </p:cNvPr>
          <p:cNvSpPr/>
          <p:nvPr/>
        </p:nvSpPr>
        <p:spPr>
          <a:xfrm rot="5400000">
            <a:off x="7536150" y="2408989"/>
            <a:ext cx="197037" cy="97887"/>
          </a:xfrm>
          <a:prstGeom prst="triangl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9" name="Group 68">
            <a:extLst>
              <a:ext uri="{FF2B5EF4-FFF2-40B4-BE49-F238E27FC236}">
                <a16:creationId xmlns:a16="http://schemas.microsoft.com/office/drawing/2014/main" id="{E49644D3-26F1-7FF5-DC22-4DC8135CD464}"/>
              </a:ext>
            </a:extLst>
          </p:cNvPr>
          <p:cNvGrpSpPr/>
          <p:nvPr/>
        </p:nvGrpSpPr>
        <p:grpSpPr>
          <a:xfrm>
            <a:off x="6414990" y="2269950"/>
            <a:ext cx="390829" cy="390829"/>
            <a:chOff x="722538" y="2874633"/>
            <a:chExt cx="360000" cy="360000"/>
          </a:xfrm>
        </p:grpSpPr>
        <p:sp>
          <p:nvSpPr>
            <p:cNvPr id="70" name="Oval 69">
              <a:extLst>
                <a:ext uri="{FF2B5EF4-FFF2-40B4-BE49-F238E27FC236}">
                  <a16:creationId xmlns:a16="http://schemas.microsoft.com/office/drawing/2014/main" id="{41E45599-9D2E-3070-3110-5E1BF1B222D8}"/>
                </a:ext>
              </a:extLst>
            </p:cNvPr>
            <p:cNvSpPr/>
            <p:nvPr/>
          </p:nvSpPr>
          <p:spPr>
            <a:xfrm>
              <a:off x="722538" y="2874633"/>
              <a:ext cx="360000" cy="360000"/>
            </a:xfrm>
            <a:prstGeom prst="ellipse">
              <a:avLst/>
            </a:prstGeom>
            <a:solidFill>
              <a:srgbClr val="FA9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71" name="Oval 70">
              <a:extLst>
                <a:ext uri="{FF2B5EF4-FFF2-40B4-BE49-F238E27FC236}">
                  <a16:creationId xmlns:a16="http://schemas.microsoft.com/office/drawing/2014/main" id="{F50D8708-37DF-E9FF-6EF3-0B7538591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72" name="Freeform 23">
            <a:extLst>
              <a:ext uri="{FF2B5EF4-FFF2-40B4-BE49-F238E27FC236}">
                <a16:creationId xmlns:a16="http://schemas.microsoft.com/office/drawing/2014/main" id="{3EDA94EC-50A3-B760-1387-DE8B5496A1D2}"/>
              </a:ext>
            </a:extLst>
          </p:cNvPr>
          <p:cNvSpPr>
            <a:spLocks noChangeAspect="1" noEditPoints="1"/>
          </p:cNvSpPr>
          <p:nvPr/>
        </p:nvSpPr>
        <p:spPr bwMode="auto">
          <a:xfrm>
            <a:off x="6548069" y="2402100"/>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73" name="Oval 72">
            <a:extLst>
              <a:ext uri="{FF2B5EF4-FFF2-40B4-BE49-F238E27FC236}">
                <a16:creationId xmlns:a16="http://schemas.microsoft.com/office/drawing/2014/main" id="{F5C9D03C-6AC6-1B1C-6B21-A3EAAFFE0AF3}"/>
              </a:ext>
            </a:extLst>
          </p:cNvPr>
          <p:cNvSpPr/>
          <p:nvPr/>
        </p:nvSpPr>
        <p:spPr>
          <a:xfrm>
            <a:off x="6498172" y="2353131"/>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7" name="Rectangle 126">
            <a:extLst>
              <a:ext uri="{FF2B5EF4-FFF2-40B4-BE49-F238E27FC236}">
                <a16:creationId xmlns:a16="http://schemas.microsoft.com/office/drawing/2014/main" id="{BAF206AC-F494-0083-3AB6-865A8F96281A}"/>
              </a:ext>
            </a:extLst>
          </p:cNvPr>
          <p:cNvSpPr/>
          <p:nvPr/>
        </p:nvSpPr>
        <p:spPr>
          <a:xfrm>
            <a:off x="6477309" y="4124244"/>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Digital Token Permits and Licences</a:t>
            </a:r>
          </a:p>
        </p:txBody>
      </p:sp>
      <p:sp>
        <p:nvSpPr>
          <p:cNvPr id="135" name="Rectangle 134">
            <a:extLst>
              <a:ext uri="{FF2B5EF4-FFF2-40B4-BE49-F238E27FC236}">
                <a16:creationId xmlns:a16="http://schemas.microsoft.com/office/drawing/2014/main" id="{CCDE998A-AF62-76AF-3233-B2E72199333E}"/>
              </a:ext>
            </a:extLst>
          </p:cNvPr>
          <p:cNvSpPr/>
          <p:nvPr/>
        </p:nvSpPr>
        <p:spPr>
          <a:xfrm>
            <a:off x="3537063" y="5554442"/>
            <a:ext cx="4209861" cy="566074"/>
          </a:xfrm>
          <a:prstGeom prst="rect">
            <a:avLst/>
          </a:prstGeom>
          <a:solidFill>
            <a:schemeClr val="bg1"/>
          </a:solidFill>
          <a:ln w="12700">
            <a:solidFill>
              <a:srgbClr val="FA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REGULATOR PLATFORM**</a:t>
            </a:r>
          </a:p>
        </p:txBody>
      </p:sp>
      <p:sp>
        <p:nvSpPr>
          <p:cNvPr id="141" name="Rectangle 140">
            <a:extLst>
              <a:ext uri="{FF2B5EF4-FFF2-40B4-BE49-F238E27FC236}">
                <a16:creationId xmlns:a16="http://schemas.microsoft.com/office/drawing/2014/main" id="{30E873A1-6987-0C92-B8F1-B460AD719C7A}"/>
              </a:ext>
            </a:extLst>
          </p:cNvPr>
          <p:cNvSpPr/>
          <p:nvPr/>
        </p:nvSpPr>
        <p:spPr>
          <a:xfrm>
            <a:off x="554233" y="2977673"/>
            <a:ext cx="8821541" cy="310695"/>
          </a:xfrm>
          <a:prstGeom prst="rect">
            <a:avLst/>
          </a:prstGeom>
          <a:solidFill>
            <a:schemeClr val="bg1"/>
          </a:solidFill>
          <a:ln w="12700">
            <a:solidFill>
              <a:srgbClr val="FA9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PERMITS-AS-A-SERVICE PLATFORM</a:t>
            </a:r>
          </a:p>
        </p:txBody>
      </p:sp>
      <p:sp>
        <p:nvSpPr>
          <p:cNvPr id="95" name="Rectangle 94">
            <a:extLst>
              <a:ext uri="{FF2B5EF4-FFF2-40B4-BE49-F238E27FC236}">
                <a16:creationId xmlns:a16="http://schemas.microsoft.com/office/drawing/2014/main" id="{13403DB6-3154-CC52-AC23-AA86450608B6}"/>
              </a:ext>
            </a:extLst>
          </p:cNvPr>
          <p:cNvSpPr/>
          <p:nvPr/>
        </p:nvSpPr>
        <p:spPr>
          <a:xfrm>
            <a:off x="2047068" y="4124244"/>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Customer and Business Profile</a:t>
            </a:r>
          </a:p>
        </p:txBody>
      </p:sp>
      <p:sp>
        <p:nvSpPr>
          <p:cNvPr id="98" name="Rectangle 97">
            <a:extLst>
              <a:ext uri="{FF2B5EF4-FFF2-40B4-BE49-F238E27FC236}">
                <a16:creationId xmlns:a16="http://schemas.microsoft.com/office/drawing/2014/main" id="{92132A9D-ACD4-B81C-E13B-6FB80C4A2D1C}"/>
              </a:ext>
            </a:extLst>
          </p:cNvPr>
          <p:cNvSpPr/>
          <p:nvPr/>
        </p:nvSpPr>
        <p:spPr>
          <a:xfrm>
            <a:off x="2061703" y="4842719"/>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Business Delegates*</a:t>
            </a:r>
          </a:p>
        </p:txBody>
      </p:sp>
      <p:sp>
        <p:nvSpPr>
          <p:cNvPr id="101" name="Rectangle 100">
            <a:extLst>
              <a:ext uri="{FF2B5EF4-FFF2-40B4-BE49-F238E27FC236}">
                <a16:creationId xmlns:a16="http://schemas.microsoft.com/office/drawing/2014/main" id="{CAE679FD-750C-776A-46F9-986E02511CE1}"/>
              </a:ext>
            </a:extLst>
          </p:cNvPr>
          <p:cNvSpPr/>
          <p:nvPr/>
        </p:nvSpPr>
        <p:spPr>
          <a:xfrm>
            <a:off x="3537063" y="4124244"/>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Business Verification Service</a:t>
            </a:r>
          </a:p>
        </p:txBody>
      </p:sp>
      <p:sp>
        <p:nvSpPr>
          <p:cNvPr id="104" name="Rectangle 103">
            <a:extLst>
              <a:ext uri="{FF2B5EF4-FFF2-40B4-BE49-F238E27FC236}">
                <a16:creationId xmlns:a16="http://schemas.microsoft.com/office/drawing/2014/main" id="{BCD6AD13-26C3-176C-1180-3BEDD328CBE4}"/>
              </a:ext>
            </a:extLst>
          </p:cNvPr>
          <p:cNvSpPr/>
          <p:nvPr/>
        </p:nvSpPr>
        <p:spPr>
          <a:xfrm>
            <a:off x="3537063" y="4842719"/>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Other Validation (e.g., address)</a:t>
            </a:r>
          </a:p>
        </p:txBody>
      </p:sp>
      <p:sp>
        <p:nvSpPr>
          <p:cNvPr id="130" name="Rectangle 129">
            <a:extLst>
              <a:ext uri="{FF2B5EF4-FFF2-40B4-BE49-F238E27FC236}">
                <a16:creationId xmlns:a16="http://schemas.microsoft.com/office/drawing/2014/main" id="{1693BFFA-A405-1F53-8948-D23FBCC98124}"/>
              </a:ext>
            </a:extLst>
          </p:cNvPr>
          <p:cNvSpPr/>
          <p:nvPr/>
        </p:nvSpPr>
        <p:spPr>
          <a:xfrm>
            <a:off x="6477309" y="3434460"/>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Digital Wallet</a:t>
            </a:r>
          </a:p>
        </p:txBody>
      </p:sp>
      <p:sp>
        <p:nvSpPr>
          <p:cNvPr id="5" name="Rectangle 4">
            <a:extLst>
              <a:ext uri="{FF2B5EF4-FFF2-40B4-BE49-F238E27FC236}">
                <a16:creationId xmlns:a16="http://schemas.microsoft.com/office/drawing/2014/main" id="{D068B649-BD39-1924-BB2D-0777A7D4D366}"/>
              </a:ext>
            </a:extLst>
          </p:cNvPr>
          <p:cNvSpPr/>
          <p:nvPr/>
        </p:nvSpPr>
        <p:spPr>
          <a:xfrm>
            <a:off x="4994219" y="3434460"/>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Payment Gateway</a:t>
            </a:r>
          </a:p>
        </p:txBody>
      </p:sp>
      <p:sp>
        <p:nvSpPr>
          <p:cNvPr id="8" name="Rectangle 7">
            <a:extLst>
              <a:ext uri="{FF2B5EF4-FFF2-40B4-BE49-F238E27FC236}">
                <a16:creationId xmlns:a16="http://schemas.microsoft.com/office/drawing/2014/main" id="{1BB64633-7FFD-AFD1-81B3-3DC05BFF9A21}"/>
              </a:ext>
            </a:extLst>
          </p:cNvPr>
          <p:cNvSpPr/>
          <p:nvPr/>
        </p:nvSpPr>
        <p:spPr>
          <a:xfrm>
            <a:off x="7930519" y="3434460"/>
            <a:ext cx="1445255"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Feedback Tool</a:t>
            </a:r>
          </a:p>
        </p:txBody>
      </p:sp>
      <p:sp>
        <p:nvSpPr>
          <p:cNvPr id="11" name="Rectangle 10">
            <a:extLst>
              <a:ext uri="{FF2B5EF4-FFF2-40B4-BE49-F238E27FC236}">
                <a16:creationId xmlns:a16="http://schemas.microsoft.com/office/drawing/2014/main" id="{19A4EAC4-A81F-2CAC-9D36-D52C1C5436C5}"/>
              </a:ext>
            </a:extLst>
          </p:cNvPr>
          <p:cNvSpPr/>
          <p:nvPr/>
        </p:nvSpPr>
        <p:spPr>
          <a:xfrm>
            <a:off x="3537063" y="3434460"/>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National Police Check</a:t>
            </a:r>
          </a:p>
        </p:txBody>
      </p:sp>
      <p:sp>
        <p:nvSpPr>
          <p:cNvPr id="84" name="Rectangle 83">
            <a:extLst>
              <a:ext uri="{FF2B5EF4-FFF2-40B4-BE49-F238E27FC236}">
                <a16:creationId xmlns:a16="http://schemas.microsoft.com/office/drawing/2014/main" id="{1E1184CC-AE24-DA73-BA05-09B3755351F1}"/>
              </a:ext>
            </a:extLst>
          </p:cNvPr>
          <p:cNvSpPr/>
          <p:nvPr/>
        </p:nvSpPr>
        <p:spPr>
          <a:xfrm>
            <a:off x="2049737" y="3434460"/>
            <a:ext cx="1287522" cy="566074"/>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Identity Verification Service</a:t>
            </a:r>
          </a:p>
        </p:txBody>
      </p:sp>
      <p:sp>
        <p:nvSpPr>
          <p:cNvPr id="118" name="Rectangle 117">
            <a:extLst>
              <a:ext uri="{FF2B5EF4-FFF2-40B4-BE49-F238E27FC236}">
                <a16:creationId xmlns:a16="http://schemas.microsoft.com/office/drawing/2014/main" id="{B83D967D-B59F-DD22-70FE-910AB5007AE9}"/>
              </a:ext>
            </a:extLst>
          </p:cNvPr>
          <p:cNvSpPr/>
          <p:nvPr/>
        </p:nvSpPr>
        <p:spPr>
          <a:xfrm>
            <a:off x="553041" y="3434460"/>
            <a:ext cx="1287522" cy="1042357"/>
          </a:xfrm>
          <a:prstGeom prst="rect">
            <a:avLst/>
          </a:prstGeom>
          <a:solidFill>
            <a:schemeClr val="bg1"/>
          </a:solidFill>
          <a:ln w="9525" cap="rnd">
            <a:solidFill>
              <a:srgbClr val="FA91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1"/>
                </a:solidFill>
                <a:latin typeface="+mj-lt"/>
              </a:rPr>
              <a:t>Transaction Information (Application requirements, costs, FAQs)</a:t>
            </a:r>
          </a:p>
        </p:txBody>
      </p:sp>
      <p:sp>
        <p:nvSpPr>
          <p:cNvPr id="133" name="Title 2">
            <a:extLst>
              <a:ext uri="{FF2B5EF4-FFF2-40B4-BE49-F238E27FC236}">
                <a16:creationId xmlns:a16="http://schemas.microsoft.com/office/drawing/2014/main" id="{1FB76B0E-E20E-D0CA-3595-5C2A9919AACD}"/>
              </a:ext>
            </a:extLst>
          </p:cNvPr>
          <p:cNvSpPr txBox="1">
            <a:spLocks/>
          </p:cNvSpPr>
          <p:nvPr/>
        </p:nvSpPr>
        <p:spPr>
          <a:xfrm>
            <a:off x="539999" y="299382"/>
            <a:ext cx="8820000" cy="590917"/>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sz="1800" kern="1200" baseline="0">
                <a:solidFill>
                  <a:schemeClr val="tx2"/>
                </a:solidFill>
                <a:latin typeface="+mn-lt"/>
                <a:ea typeface="+mj-ea"/>
                <a:cs typeface="+mj-cs"/>
              </a:defRPr>
            </a:lvl1pPr>
          </a:lstStyle>
          <a:p>
            <a:r>
              <a:rPr lang="en-AU"/>
              <a:t>Service Victoria | </a:t>
            </a:r>
            <a:r>
              <a:rPr lang="en-AU" b="1"/>
              <a:t>Service Victoria can support digitisation through common capabilities</a:t>
            </a:r>
          </a:p>
        </p:txBody>
      </p:sp>
      <p:sp>
        <p:nvSpPr>
          <p:cNvPr id="139" name="Rectangle 138">
            <a:extLst>
              <a:ext uri="{FF2B5EF4-FFF2-40B4-BE49-F238E27FC236}">
                <a16:creationId xmlns:a16="http://schemas.microsoft.com/office/drawing/2014/main" id="{7CFB4B33-9541-3908-C737-74CA4A25B622}"/>
              </a:ext>
            </a:extLst>
          </p:cNvPr>
          <p:cNvSpPr/>
          <p:nvPr/>
        </p:nvSpPr>
        <p:spPr>
          <a:xfrm>
            <a:off x="554233" y="2796136"/>
            <a:ext cx="8821541" cy="4571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143" name="TextBox 142">
            <a:extLst>
              <a:ext uri="{FF2B5EF4-FFF2-40B4-BE49-F238E27FC236}">
                <a16:creationId xmlns:a16="http://schemas.microsoft.com/office/drawing/2014/main" id="{91CE79D6-94DA-2FFE-DD41-0391F98559C8}"/>
              </a:ext>
            </a:extLst>
          </p:cNvPr>
          <p:cNvSpPr txBox="1"/>
          <p:nvPr/>
        </p:nvSpPr>
        <p:spPr>
          <a:xfrm>
            <a:off x="549779" y="6406960"/>
            <a:ext cx="6725097" cy="266700"/>
          </a:xfrm>
          <a:prstGeom prst="rect">
            <a:avLst/>
          </a:prstGeom>
          <a:noFill/>
        </p:spPr>
        <p:txBody>
          <a:bodyPr wrap="none" lIns="36000" tIns="36000" rIns="36000" bIns="36000" rtlCol="0">
            <a:noAutofit/>
          </a:bodyPr>
          <a:lstStyle/>
          <a:p>
            <a:pPr algn="l"/>
            <a:r>
              <a:rPr lang="en-AU" sz="900">
                <a:cs typeface="Segoe UI" panose="020B0502040204020203" pitchFamily="34" charset="0"/>
              </a:rPr>
              <a:t>*The Business Delegates offering is not currently available but is in development.</a:t>
            </a:r>
          </a:p>
          <a:p>
            <a:r>
              <a:rPr lang="en-AU" sz="900">
                <a:cs typeface="Segoe UI" panose="020B0502040204020203" pitchFamily="34" charset="0"/>
              </a:rPr>
              <a:t>** The Regulator Platform is shown here to highlight the parts of the customer journey (GRID) where there is interaction with customer frontend.</a:t>
            </a:r>
          </a:p>
        </p:txBody>
      </p:sp>
      <p:sp>
        <p:nvSpPr>
          <p:cNvPr id="106" name="Rectangle 105">
            <a:extLst>
              <a:ext uri="{FF2B5EF4-FFF2-40B4-BE49-F238E27FC236}">
                <a16:creationId xmlns:a16="http://schemas.microsoft.com/office/drawing/2014/main" id="{44A5DB87-E321-44EE-5DE0-A1BF01972157}"/>
              </a:ext>
            </a:extLst>
          </p:cNvPr>
          <p:cNvSpPr/>
          <p:nvPr/>
        </p:nvSpPr>
        <p:spPr>
          <a:xfrm>
            <a:off x="8039178" y="5245004"/>
            <a:ext cx="1445255" cy="9318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tx1"/>
                </a:solidFill>
              </a:rPr>
              <a:t>You should refer to Service Victoria’s </a:t>
            </a:r>
            <a:r>
              <a:rPr lang="en-AU" sz="1050">
                <a:solidFill>
                  <a:schemeClr val="tx1"/>
                </a:solidFill>
                <a:hlinkClick r:id="rId6"/>
              </a:rPr>
              <a:t>Customer Service Standards </a:t>
            </a:r>
            <a:r>
              <a:rPr lang="en-AU" sz="1050">
                <a:solidFill>
                  <a:schemeClr val="tx1"/>
                </a:solidFill>
              </a:rPr>
              <a:t>to guide your digitisation</a:t>
            </a:r>
          </a:p>
        </p:txBody>
      </p:sp>
    </p:spTree>
    <p:extLst>
      <p:ext uri="{BB962C8B-B14F-4D97-AF65-F5344CB8AC3E}">
        <p14:creationId xmlns:p14="http://schemas.microsoft.com/office/powerpoint/2010/main" val="78170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D2D4DA"/>
              </a:solidFill>
              <a:effectLst/>
              <a:uLnTx/>
              <a:uFillTx/>
              <a:latin typeface="VIC"/>
              <a:ea typeface="+mn-ea"/>
              <a:cs typeface="+mn-cs"/>
            </a:endParaRPr>
          </a:p>
        </p:txBody>
      </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grpSp>
      <p:sp>
        <p:nvSpPr>
          <p:cNvPr id="3" name="Rectangle 2">
            <a:extLst>
              <a:ext uri="{FF2B5EF4-FFF2-40B4-BE49-F238E27FC236}">
                <a16:creationId xmlns:a16="http://schemas.microsoft.com/office/drawing/2014/main" id="{9D03B381-A2F2-6355-620D-C7E18F90D71B}"/>
              </a:ext>
            </a:extLst>
          </p:cNvPr>
          <p:cNvSpPr/>
          <p:nvPr/>
        </p:nvSpPr>
        <p:spPr>
          <a:xfrm>
            <a:off x="541711" y="1541258"/>
            <a:ext cx="8818287" cy="791401"/>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0"/>
              </a:spcAft>
              <a:buClrTx/>
              <a:buSzTx/>
              <a:buFontTx/>
              <a:buNone/>
              <a:tabLst/>
              <a:defRPr/>
            </a:pPr>
            <a:r>
              <a:rPr kumimoji="0" lang="en-AU" sz="1400" i="0" u="none" strike="noStrike" kern="1200" cap="none" spc="0" normalizeH="0" baseline="0" noProof="0" dirty="0">
                <a:ln>
                  <a:noFill/>
                </a:ln>
                <a:solidFill>
                  <a:schemeClr val="bg1"/>
                </a:solidFill>
                <a:effectLst/>
                <a:uLnTx/>
                <a:uFillTx/>
                <a:latin typeface="VIC"/>
                <a:ea typeface="+mn-ea"/>
                <a:cs typeface="Segoe UI Semilight" panose="020B0402040204020203" pitchFamily="34" charset="0"/>
              </a:rPr>
              <a:t>Overview </a:t>
            </a:r>
          </a:p>
        </p:txBody>
      </p:sp>
      <p:sp>
        <p:nvSpPr>
          <p:cNvPr id="6" name="Rectangle 5">
            <a:extLst>
              <a:ext uri="{FF2B5EF4-FFF2-40B4-BE49-F238E27FC236}">
                <a16:creationId xmlns:a16="http://schemas.microsoft.com/office/drawing/2014/main" id="{73F877C6-C339-FB9F-734E-12168DCDC1BC}"/>
              </a:ext>
            </a:extLst>
          </p:cNvPr>
          <p:cNvSpPr/>
          <p:nvPr/>
        </p:nvSpPr>
        <p:spPr>
          <a:xfrm>
            <a:off x="541711" y="2427082"/>
            <a:ext cx="8818287" cy="1222101"/>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600"/>
              </a:spcAft>
              <a:buClrTx/>
              <a:buSzTx/>
              <a:buFontTx/>
              <a:buNone/>
              <a:tabLst/>
              <a:defRPr/>
            </a:pPr>
            <a:endParaRPr kumimoji="0" lang="en-AU" sz="1400" b="1" i="0" u="none" strike="noStrike" kern="1200" cap="none" spc="0" normalizeH="0" baseline="0" noProof="0" dirty="0">
              <a:ln>
                <a:noFill/>
              </a:ln>
              <a:solidFill>
                <a:srgbClr val="00B2A9"/>
              </a:solidFill>
              <a:effectLst/>
              <a:uLnTx/>
              <a:uFillTx/>
              <a:latin typeface="VIC"/>
              <a:ea typeface="+mn-ea"/>
              <a:cs typeface="Segoe UI Semilight" panose="020B0402040204020203" pitchFamily="34" charset="0"/>
            </a:endParaRPr>
          </a:p>
        </p:txBody>
      </p:sp>
      <p:sp>
        <p:nvSpPr>
          <p:cNvPr id="7" name="Rectangle 6">
            <a:extLst>
              <a:ext uri="{FF2B5EF4-FFF2-40B4-BE49-F238E27FC236}">
                <a16:creationId xmlns:a16="http://schemas.microsoft.com/office/drawing/2014/main" id="{DAEBEFF5-5730-1B0F-E948-2C99194E8287}"/>
              </a:ext>
            </a:extLst>
          </p:cNvPr>
          <p:cNvSpPr/>
          <p:nvPr/>
        </p:nvSpPr>
        <p:spPr>
          <a:xfrm>
            <a:off x="541711" y="3750402"/>
            <a:ext cx="8818287" cy="112787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600"/>
              </a:spcAft>
              <a:buClrTx/>
              <a:buSzTx/>
              <a:buFontTx/>
              <a:buNone/>
              <a:tabLst/>
              <a:defRPr/>
            </a:pPr>
            <a:endParaRPr kumimoji="0" lang="en-AU" sz="14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endParaRPr>
          </a:p>
        </p:txBody>
      </p:sp>
      <p:sp>
        <p:nvSpPr>
          <p:cNvPr id="14" name="Rectangle 13">
            <a:extLst>
              <a:ext uri="{FF2B5EF4-FFF2-40B4-BE49-F238E27FC236}">
                <a16:creationId xmlns:a16="http://schemas.microsoft.com/office/drawing/2014/main" id="{46FB8298-55AB-8CB9-C918-69EF1C296918}"/>
              </a:ext>
            </a:extLst>
          </p:cNvPr>
          <p:cNvSpPr>
            <a:spLocks noChangeAspect="1"/>
          </p:cNvSpPr>
          <p:nvPr/>
        </p:nvSpPr>
        <p:spPr>
          <a:xfrm>
            <a:off x="781970" y="1763345"/>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bg1"/>
                </a:solidFill>
                <a:effectLst/>
                <a:uLnTx/>
                <a:uFillTx/>
                <a:latin typeface="VIC"/>
                <a:ea typeface="+mn-ea"/>
                <a:cs typeface="+mn-cs"/>
              </a:rPr>
              <a:t>1</a:t>
            </a:r>
          </a:p>
        </p:txBody>
      </p:sp>
      <p:sp>
        <p:nvSpPr>
          <p:cNvPr id="15" name="Rectangle 14">
            <a:extLst>
              <a:ext uri="{FF2B5EF4-FFF2-40B4-BE49-F238E27FC236}">
                <a16:creationId xmlns:a16="http://schemas.microsoft.com/office/drawing/2014/main" id="{75AAA4AF-1FE0-1CB1-8EE0-D78CB67BE38B}"/>
              </a:ext>
            </a:extLst>
          </p:cNvPr>
          <p:cNvSpPr>
            <a:spLocks noChangeAspect="1"/>
          </p:cNvSpPr>
          <p:nvPr/>
        </p:nvSpPr>
        <p:spPr>
          <a:xfrm>
            <a:off x="781970" y="2646513"/>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a:ea typeface="+mn-ea"/>
                <a:cs typeface="+mn-cs"/>
              </a:rPr>
              <a:t>2</a:t>
            </a:r>
          </a:p>
        </p:txBody>
      </p:sp>
      <p:sp>
        <p:nvSpPr>
          <p:cNvPr id="16" name="Rectangle 15">
            <a:extLst>
              <a:ext uri="{FF2B5EF4-FFF2-40B4-BE49-F238E27FC236}">
                <a16:creationId xmlns:a16="http://schemas.microsoft.com/office/drawing/2014/main" id="{A29AD431-3BE3-2789-E54D-8F03C94BE4B3}"/>
              </a:ext>
            </a:extLst>
          </p:cNvPr>
          <p:cNvSpPr>
            <a:spLocks noChangeAspect="1"/>
          </p:cNvSpPr>
          <p:nvPr/>
        </p:nvSpPr>
        <p:spPr>
          <a:xfrm>
            <a:off x="781970" y="3972488"/>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chemeClr val="accent3"/>
                </a:solidFill>
                <a:effectLst/>
                <a:uLnTx/>
                <a:uFillTx/>
                <a:latin typeface="VIC"/>
                <a:ea typeface="+mn-ea"/>
                <a:cs typeface="+mn-cs"/>
              </a:rPr>
              <a:t>3</a:t>
            </a:r>
          </a:p>
        </p:txBody>
      </p:sp>
      <p:cxnSp>
        <p:nvCxnSpPr>
          <p:cNvPr id="8" name="Straight Connector 7">
            <a:extLst>
              <a:ext uri="{FF2B5EF4-FFF2-40B4-BE49-F238E27FC236}">
                <a16:creationId xmlns:a16="http://schemas.microsoft.com/office/drawing/2014/main" id="{6295D68C-8B7D-8B92-79F8-9F03743BF8EF}"/>
              </a:ext>
            </a:extLst>
          </p:cNvPr>
          <p:cNvCxnSpPr>
            <a:cxnSpLocks/>
          </p:cNvCxnSpPr>
          <p:nvPr/>
        </p:nvCxnSpPr>
        <p:spPr>
          <a:xfrm>
            <a:off x="539999" y="980309"/>
            <a:ext cx="8820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363713D-7E43-13FE-873F-10E427F0CFC7}"/>
              </a:ext>
            </a:extLst>
          </p:cNvPr>
          <p:cNvSpPr txBox="1">
            <a:spLocks/>
          </p:cNvSpPr>
          <p:nvPr/>
        </p:nvSpPr>
        <p:spPr>
          <a:xfrm>
            <a:off x="437142" y="299382"/>
            <a:ext cx="8922857" cy="590917"/>
          </a:xfrm>
          <a:prstGeom prst="rect">
            <a:avLst/>
          </a:prstGeom>
        </p:spPr>
        <p:txBody>
          <a:bodyPr vert="horz" anchor="b"/>
          <a:lstStyle>
            <a:lvl1pPr algn="l" defTabSz="914349" rtl="0" eaLnBrk="1" latinLnBrk="0" hangingPunct="1">
              <a:lnSpc>
                <a:spcPct val="100000"/>
              </a:lnSpc>
              <a:spcBef>
                <a:spcPct val="0"/>
              </a:spcBef>
              <a:buNone/>
              <a:defRPr sz="2000" kern="1200" baseline="0">
                <a:solidFill>
                  <a:schemeClr val="bg2"/>
                </a:solidFill>
                <a:latin typeface="+mn-lt"/>
                <a:ea typeface="+mj-ea"/>
                <a:cs typeface="+mj-cs"/>
              </a:defRPr>
            </a:lvl1pPr>
          </a:lstStyle>
          <a:p>
            <a:pPr marL="0" marR="0" lvl="0" indent="0" algn="l" defTabSz="914349" rtl="0" eaLnBrk="1" fontAlgn="auto" latinLnBrk="0" hangingPunct="1">
              <a:lnSpc>
                <a:spcPct val="100000"/>
              </a:lnSpc>
              <a:spcBef>
                <a:spcPct val="0"/>
              </a:spcBef>
              <a:spcAft>
                <a:spcPts val="0"/>
              </a:spcAft>
              <a:buClrTx/>
              <a:buSzTx/>
              <a:buFontTx/>
              <a:buNone/>
              <a:tabLst/>
              <a:defRPr/>
            </a:pPr>
            <a:r>
              <a:rPr kumimoji="0" lang="en-AU" sz="2000" b="1" i="0" u="none" strike="noStrike" kern="1200" cap="none" spc="0" normalizeH="0" baseline="0" noProof="0" dirty="0">
                <a:ln>
                  <a:noFill/>
                </a:ln>
                <a:solidFill>
                  <a:prstClr val="white"/>
                </a:solidFill>
                <a:effectLst/>
                <a:uLnTx/>
                <a:uFillTx/>
                <a:latin typeface="VIC"/>
                <a:ea typeface="+mj-ea"/>
                <a:cs typeface="+mj-cs"/>
              </a:rPr>
              <a:t>Three parts of the Playbook </a:t>
            </a:r>
          </a:p>
        </p:txBody>
      </p:sp>
      <p:sp>
        <p:nvSpPr>
          <p:cNvPr id="4" name="Text Placeholder 4">
            <a:extLst>
              <a:ext uri="{FF2B5EF4-FFF2-40B4-BE49-F238E27FC236}">
                <a16:creationId xmlns:a16="http://schemas.microsoft.com/office/drawing/2014/main" id="{5D98FB29-6529-0426-FA4C-B76944FBA4B2}"/>
              </a:ext>
            </a:extLst>
          </p:cNvPr>
          <p:cNvSpPr txBox="1">
            <a:spLocks/>
          </p:cNvSpPr>
          <p:nvPr/>
        </p:nvSpPr>
        <p:spPr>
          <a:xfrm>
            <a:off x="1369454" y="2640347"/>
            <a:ext cx="7522430" cy="795569"/>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1400" b="0" i="0" u="none" strike="noStrike" kern="1200" cap="none" spc="0" normalizeH="0" baseline="0" noProof="0" dirty="0">
                <a:ln>
                  <a:noFill/>
                </a:ln>
                <a:solidFill>
                  <a:prstClr val="white"/>
                </a:solidFill>
                <a:effectLst/>
                <a:uLnTx/>
                <a:uFillTx/>
                <a:latin typeface="VIC"/>
                <a:cs typeface="Segoe UI" panose="020B0502040204020203" pitchFamily="34" charset="0"/>
              </a:rPr>
              <a:t>Part A: defining your ambition for reform </a:t>
            </a:r>
          </a:p>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1100" b="0" i="0" u="none" strike="noStrike" kern="1200" cap="none" spc="0" normalizeH="0" baseline="0" noProof="0" dirty="0">
                <a:ln>
                  <a:noFill/>
                </a:ln>
                <a:solidFill>
                  <a:prstClr val="white"/>
                </a:solidFill>
                <a:effectLst/>
                <a:uLnTx/>
                <a:uFillTx/>
                <a:latin typeface="VIC"/>
                <a:cs typeface="Segoe UI" panose="020B0502040204020203" pitchFamily="34" charset="0"/>
              </a:rPr>
              <a:t>This section is targeted at ‘Service Owners’ – regulatory leaders or senior managers responsible for permissions. It includes guidance to understand baseline practices and processes and define your parameters and ambition for reform</a:t>
            </a:r>
            <a:r>
              <a:rPr kumimoji="0" lang="en-AU" sz="1100" b="0" i="0" u="none" strike="noStrike" kern="1200" cap="none" spc="0" normalizeH="0" baseline="0" noProof="0" dirty="0">
                <a:ln>
                  <a:noFill/>
                </a:ln>
                <a:solidFill>
                  <a:srgbClr val="00B2A9"/>
                </a:solidFill>
                <a:effectLst/>
                <a:uLnTx/>
                <a:uFillTx/>
                <a:latin typeface="VIC"/>
                <a:cs typeface="Segoe UI" panose="020B0502040204020203" pitchFamily="34" charset="0"/>
              </a:rPr>
              <a:t>. </a:t>
            </a:r>
          </a:p>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endParaRPr kumimoji="0" lang="en-AU" sz="1200" b="0" i="0" u="none" strike="noStrike" kern="1200" cap="none" spc="0" normalizeH="0" baseline="0" noProof="0" dirty="0">
              <a:ln>
                <a:noFill/>
              </a:ln>
              <a:solidFill>
                <a:prstClr val="white"/>
              </a:solidFill>
              <a:effectLst/>
              <a:uLnTx/>
              <a:uFillTx/>
              <a:latin typeface="VIC"/>
              <a:cs typeface="Segoe UI" panose="020B0502040204020203" pitchFamily="34" charset="0"/>
            </a:endParaRPr>
          </a:p>
        </p:txBody>
      </p:sp>
      <p:sp>
        <p:nvSpPr>
          <p:cNvPr id="21" name="Text Placeholder 4">
            <a:extLst>
              <a:ext uri="{FF2B5EF4-FFF2-40B4-BE49-F238E27FC236}">
                <a16:creationId xmlns:a16="http://schemas.microsoft.com/office/drawing/2014/main" id="{0E2F7B24-DD82-BC02-5DB5-FEDF11CC14F3}"/>
              </a:ext>
            </a:extLst>
          </p:cNvPr>
          <p:cNvSpPr txBox="1">
            <a:spLocks/>
          </p:cNvSpPr>
          <p:nvPr/>
        </p:nvSpPr>
        <p:spPr>
          <a:xfrm>
            <a:off x="1369454" y="3970241"/>
            <a:ext cx="7522430" cy="876032"/>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1400" b="1" i="0" u="none" strike="noStrike" kern="1200" cap="none" spc="0" normalizeH="0" baseline="0" noProof="0" dirty="0">
                <a:ln>
                  <a:noFill/>
                </a:ln>
                <a:solidFill>
                  <a:schemeClr val="accent3"/>
                </a:solidFill>
                <a:effectLst/>
                <a:uLnTx/>
                <a:uFillTx/>
                <a:latin typeface="VIC"/>
                <a:cs typeface="Segoe UI" panose="020B0502040204020203" pitchFamily="34" charset="0"/>
              </a:rPr>
              <a:t>Part B: designing better practice processes and delivering change </a:t>
            </a:r>
          </a:p>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r>
              <a:rPr kumimoji="0" lang="en-AU" sz="1100" b="0" i="0" u="none" strike="noStrike" kern="1200" cap="none" spc="0" normalizeH="0" baseline="0" noProof="0" dirty="0">
                <a:ln>
                  <a:noFill/>
                </a:ln>
                <a:solidFill>
                  <a:schemeClr val="accent3"/>
                </a:solidFill>
                <a:effectLst/>
                <a:uLnTx/>
                <a:uFillTx/>
                <a:latin typeface="VIC"/>
                <a:cs typeface="Segoe UI" panose="020B0502040204020203" pitchFamily="34" charset="0"/>
              </a:rPr>
              <a:t>This section is targeted at ‘Reform officers’ – responsible for designing and implementing regulatory improvements. It includes guidance for designing better practice permissions and implementing reform. </a:t>
            </a:r>
          </a:p>
          <a:p>
            <a:pPr marL="0" marR="0" lvl="0" indent="0" algn="l" defTabSz="914349" rtl="0" eaLnBrk="1" fontAlgn="auto" latinLnBrk="0" hangingPunct="1">
              <a:lnSpc>
                <a:spcPct val="100000"/>
              </a:lnSpc>
              <a:spcBef>
                <a:spcPts val="600"/>
              </a:spcBef>
              <a:spcAft>
                <a:spcPts val="0"/>
              </a:spcAft>
              <a:buClrTx/>
              <a:buSzTx/>
              <a:buFont typeface="Arial" pitchFamily="34" charset="0"/>
              <a:buNone/>
              <a:tabLst/>
              <a:defRPr/>
            </a:pPr>
            <a:endParaRPr kumimoji="0" lang="en-AU" sz="1200" b="0" i="0" u="none" strike="noStrike" kern="1200" cap="none" spc="0" normalizeH="0" baseline="0" noProof="0" dirty="0">
              <a:ln>
                <a:noFill/>
              </a:ln>
              <a:solidFill>
                <a:prstClr val="white"/>
              </a:solidFill>
              <a:effectLst/>
              <a:uLnTx/>
              <a:uFillTx/>
              <a:latin typeface="VIC"/>
              <a:cs typeface="Segoe UI" panose="020B0502040204020203" pitchFamily="34" charset="0"/>
            </a:endParaRPr>
          </a:p>
        </p:txBody>
      </p:sp>
    </p:spTree>
    <p:extLst>
      <p:ext uri="{BB962C8B-B14F-4D97-AF65-F5344CB8AC3E}">
        <p14:creationId xmlns:p14="http://schemas.microsoft.com/office/powerpoint/2010/main" val="84341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Object 19" hidden="1">
            <a:extLst>
              <a:ext uri="{FF2B5EF4-FFF2-40B4-BE49-F238E27FC236}">
                <a16:creationId xmlns:a16="http://schemas.microsoft.com/office/drawing/2014/main" id="{47780BF6-6EA6-0AB4-E263-E1B40113094C}"/>
              </a:ext>
            </a:extLst>
          </p:cNvPr>
          <p:cNvGraphicFramePr>
            <a:graphicFrameLocks noChangeAspect="1"/>
          </p:cNvGraphicFramePr>
          <p:nvPr>
            <p:custDataLst>
              <p:tags r:id="rId1"/>
            </p:custDataLst>
            <p:extLst>
              <p:ext uri="{D42A27DB-BD31-4B8C-83A1-F6EECF244321}">
                <p14:modId xmlns:p14="http://schemas.microsoft.com/office/powerpoint/2010/main" val="3240768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20" name="Object 19" hidden="1">
                        <a:extLst>
                          <a:ext uri="{FF2B5EF4-FFF2-40B4-BE49-F238E27FC236}">
                            <a16:creationId xmlns:a16="http://schemas.microsoft.com/office/drawing/2014/main" id="{47780BF6-6EA6-0AB4-E263-E1B4011309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EAB3B79-CB7F-7DBC-382E-9B50B05CE8C4}"/>
              </a:ext>
            </a:extLst>
          </p:cNvPr>
          <p:cNvSpPr>
            <a:spLocks noGrp="1"/>
          </p:cNvSpPr>
          <p:nvPr>
            <p:ph type="title"/>
          </p:nvPr>
        </p:nvSpPr>
        <p:spPr>
          <a:xfrm>
            <a:off x="539999" y="299382"/>
            <a:ext cx="8269704" cy="590917"/>
          </a:xfrm>
        </p:spPr>
        <p:txBody>
          <a:bodyPr vert="horz"/>
          <a:lstStyle/>
          <a:p>
            <a:r>
              <a:rPr lang="en-AU">
                <a:latin typeface="+mj-lt"/>
              </a:rPr>
              <a:t>For action </a:t>
            </a:r>
            <a:r>
              <a:rPr lang="en-AU"/>
              <a:t>| </a:t>
            </a:r>
            <a:r>
              <a:rPr lang="en-AU" b="1"/>
              <a:t>Work through the following stages and components </a:t>
            </a:r>
            <a:r>
              <a:rPr lang="en-AU" sz="1800" b="1"/>
              <a:t>to d</a:t>
            </a:r>
            <a:r>
              <a:rPr lang="en-AU" b="1"/>
              <a:t>evelop an action plan to improve your permission processes </a:t>
            </a:r>
          </a:p>
        </p:txBody>
      </p:sp>
      <p:sp>
        <p:nvSpPr>
          <p:cNvPr id="27" name="Rectangle 26">
            <a:extLst>
              <a:ext uri="{FF2B5EF4-FFF2-40B4-BE49-F238E27FC236}">
                <a16:creationId xmlns:a16="http://schemas.microsoft.com/office/drawing/2014/main" id="{D6F50290-9181-6A3E-F82D-688A702A4BCE}"/>
              </a:ext>
            </a:extLst>
          </p:cNvPr>
          <p:cNvSpPr/>
          <p:nvPr/>
        </p:nvSpPr>
        <p:spPr>
          <a:xfrm>
            <a:off x="539999" y="2102725"/>
            <a:ext cx="2880000" cy="245674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R="0" lvl="0" algn="l" defTabSz="914349" rtl="0" eaLnBrk="1" fontAlgn="auto" latinLnBrk="0" hangingPunct="1">
              <a:lnSpc>
                <a:spcPct val="100000"/>
              </a:lnSpc>
              <a:spcBef>
                <a:spcPts val="300"/>
              </a:spcBef>
              <a:spcAft>
                <a:spcPts val="0"/>
              </a:spcAft>
              <a:buClrTx/>
              <a:buSzTx/>
              <a:tabLst/>
              <a:defRPr/>
            </a:pPr>
            <a:r>
              <a:rPr kumimoji="0" lang="en-AU" sz="1050" b="0" i="0" u="none" strike="noStrike" kern="1200" cap="none" spc="0" normalizeH="0" baseline="0" noProof="0">
                <a:ln>
                  <a:noFill/>
                </a:ln>
                <a:solidFill>
                  <a:srgbClr val="1F2A44"/>
                </a:solidFill>
                <a:effectLst/>
                <a:uLnTx/>
                <a:uFillTx/>
                <a:ea typeface="+mn-ea"/>
                <a:cs typeface="+mn-cs"/>
              </a:rPr>
              <a:t>Each stage and component provides guidance to</a:t>
            </a:r>
            <a:r>
              <a:rPr lang="en-AU" sz="1050">
                <a:solidFill>
                  <a:srgbClr val="1F2A44"/>
                </a:solidFill>
              </a:rPr>
              <a:t>:</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Identify improvement opportunities at each stage and component of your permission journey (e.g. for better practice processes and/or digital systems). </a:t>
            </a:r>
          </a:p>
          <a:p>
            <a:pPr marL="171450" marR="0" lvl="0" indent="-171450" algn="l" defTabSz="9143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Clearly articulate the outcome you are seeking to achieve from each opportunity.</a:t>
            </a:r>
          </a:p>
          <a:p>
            <a:pPr marL="171450" marR="0" lvl="0" indent="-171450" algn="l" defTabSz="914349"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Identify the benefits of implementing improvement opportunities and identify measures of success.</a:t>
            </a:r>
          </a:p>
        </p:txBody>
      </p:sp>
      <p:sp>
        <p:nvSpPr>
          <p:cNvPr id="44" name="Rectangle 43">
            <a:extLst>
              <a:ext uri="{FF2B5EF4-FFF2-40B4-BE49-F238E27FC236}">
                <a16:creationId xmlns:a16="http://schemas.microsoft.com/office/drawing/2014/main" id="{506169E5-1D6B-E4E9-DF73-764F0D41C5A7}"/>
              </a:ext>
            </a:extLst>
          </p:cNvPr>
          <p:cNvSpPr/>
          <p:nvPr/>
        </p:nvSpPr>
        <p:spPr>
          <a:xfrm>
            <a:off x="447721" y="1170183"/>
            <a:ext cx="8952363" cy="6156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a:solidFill>
                  <a:schemeClr val="tx2"/>
                </a:solidFill>
                <a:cs typeface="Segoe UI Semilight" panose="020B0402040204020203" pitchFamily="34" charset="0"/>
              </a:rPr>
              <a:t>Work through the following stages and components to </a:t>
            </a:r>
            <a:r>
              <a:rPr lang="en-AU" sz="1200" b="1">
                <a:solidFill>
                  <a:schemeClr val="tx2"/>
                </a:solidFill>
                <a:cs typeface="Segoe UI Semilight" panose="020B0402040204020203" pitchFamily="34" charset="0"/>
              </a:rPr>
              <a:t>identify </a:t>
            </a:r>
            <a:r>
              <a:rPr kumimoji="0" lang="en-AU" sz="1200" b="1" i="0" u="none" strike="noStrike" kern="1200" cap="none" spc="0" normalizeH="0" baseline="0" noProof="0">
                <a:ln>
                  <a:noFill/>
                </a:ln>
                <a:solidFill>
                  <a:schemeClr val="tx2"/>
                </a:solidFill>
                <a:effectLst/>
                <a:uLnTx/>
                <a:uFillTx/>
                <a:ea typeface="+mn-ea"/>
                <a:cs typeface="Segoe UI Semilight" panose="020B0402040204020203" pitchFamily="34" charset="0"/>
              </a:rPr>
              <a:t>improvement </a:t>
            </a:r>
            <a:r>
              <a:rPr kumimoji="0" lang="en-AU" sz="1200" b="1" i="1" u="none" strike="noStrike" kern="1200" cap="none" spc="0" normalizeH="0" baseline="0" noProof="0">
                <a:ln>
                  <a:noFill/>
                </a:ln>
                <a:solidFill>
                  <a:schemeClr val="tx2"/>
                </a:solidFill>
                <a:effectLst/>
                <a:uLnTx/>
                <a:uFillTx/>
                <a:ea typeface="+mn-ea"/>
                <a:cs typeface="Segoe UI Semilight" panose="020B0402040204020203" pitchFamily="34" charset="0"/>
              </a:rPr>
              <a:t>opportunities</a:t>
            </a:r>
            <a:r>
              <a:rPr kumimoji="0" lang="en-AU" sz="1200" b="1" i="0" u="none" strike="noStrike" kern="1200" cap="none" spc="0" normalizeH="0" baseline="0" noProof="0">
                <a:ln>
                  <a:noFill/>
                </a:ln>
                <a:solidFill>
                  <a:schemeClr val="tx2"/>
                </a:solidFill>
                <a:effectLst/>
                <a:uLnTx/>
                <a:uFillTx/>
                <a:ea typeface="+mn-ea"/>
                <a:cs typeface="Segoe UI Semilight" panose="020B0402040204020203" pitchFamily="34" charset="0"/>
              </a:rPr>
              <a:t>, then outline a set of implementation </a:t>
            </a:r>
            <a:r>
              <a:rPr kumimoji="0" lang="en-AU" sz="1200" b="1" i="1" u="none" strike="noStrike" kern="1200" cap="none" spc="0" normalizeH="0" baseline="0" noProof="0">
                <a:ln>
                  <a:noFill/>
                </a:ln>
                <a:solidFill>
                  <a:schemeClr val="tx2"/>
                </a:solidFill>
                <a:effectLst/>
                <a:uLnTx/>
                <a:uFillTx/>
                <a:ea typeface="+mn-ea"/>
                <a:cs typeface="Segoe UI Semilight" panose="020B0402040204020203" pitchFamily="34" charset="0"/>
              </a:rPr>
              <a:t>actions</a:t>
            </a:r>
            <a:r>
              <a:rPr kumimoji="0" lang="en-AU" sz="1200" b="1" i="0" u="none" strike="noStrike" kern="1200" cap="none" spc="0" normalizeH="0" baseline="0" noProof="0">
                <a:ln>
                  <a:noFill/>
                </a:ln>
                <a:solidFill>
                  <a:schemeClr val="tx2"/>
                </a:solidFill>
                <a:effectLst/>
                <a:uLnTx/>
                <a:uFillTx/>
                <a:ea typeface="+mn-ea"/>
                <a:cs typeface="Segoe UI Semilight" panose="020B0402040204020203" pitchFamily="34" charset="0"/>
              </a:rPr>
              <a:t> and identify </a:t>
            </a:r>
            <a:r>
              <a:rPr kumimoji="0" lang="en-AU" sz="1200" b="1" i="1" u="none" strike="noStrike" kern="1200" cap="none" spc="0" normalizeH="0" baseline="0" noProof="0">
                <a:ln>
                  <a:noFill/>
                </a:ln>
                <a:solidFill>
                  <a:schemeClr val="tx2"/>
                </a:solidFill>
                <a:effectLst/>
                <a:uLnTx/>
                <a:uFillTx/>
                <a:ea typeface="+mn-ea"/>
                <a:cs typeface="Segoe UI Semilight" panose="020B0402040204020203" pitchFamily="34" charset="0"/>
              </a:rPr>
              <a:t>enablers</a:t>
            </a:r>
            <a:r>
              <a:rPr kumimoji="0" lang="en-AU" sz="1200" b="1" i="0" u="none" strike="noStrike" kern="1200" cap="none" spc="0" normalizeH="0" baseline="0" noProof="0">
                <a:ln>
                  <a:noFill/>
                </a:ln>
                <a:solidFill>
                  <a:schemeClr val="tx2"/>
                </a:solidFill>
                <a:effectLst/>
                <a:uLnTx/>
                <a:uFillTx/>
                <a:ea typeface="+mn-ea"/>
                <a:cs typeface="Segoe UI Semilight" panose="020B0402040204020203" pitchFamily="34" charset="0"/>
              </a:rPr>
              <a:t> that support these improvements</a:t>
            </a:r>
            <a:r>
              <a:rPr kumimoji="0" lang="en-AU" sz="1200" b="0" i="0" u="none" strike="noStrike" kern="1200" cap="none" spc="0" normalizeH="0" baseline="0" noProof="0">
                <a:ln>
                  <a:noFill/>
                </a:ln>
                <a:solidFill>
                  <a:schemeClr val="tx2"/>
                </a:solidFill>
                <a:effectLst/>
                <a:uLnTx/>
                <a:uFillTx/>
                <a:ea typeface="+mn-ea"/>
                <a:cs typeface="Segoe UI Semilight" panose="020B0402040204020203" pitchFamily="34" charset="0"/>
              </a:rPr>
              <a:t>. You should consider your key digital reform requirements, aligned to clear business outcomes. </a:t>
            </a:r>
          </a:p>
        </p:txBody>
      </p:sp>
      <p:sp>
        <p:nvSpPr>
          <p:cNvPr id="5" name="Rectangle 4">
            <a:extLst>
              <a:ext uri="{FF2B5EF4-FFF2-40B4-BE49-F238E27FC236}">
                <a16:creationId xmlns:a16="http://schemas.microsoft.com/office/drawing/2014/main" id="{98CAE7F6-E6A1-525C-6A75-3DCCD52E2D71}"/>
              </a:ext>
            </a:extLst>
          </p:cNvPr>
          <p:cNvSpPr/>
          <p:nvPr/>
        </p:nvSpPr>
        <p:spPr>
          <a:xfrm>
            <a:off x="541312" y="4621066"/>
            <a:ext cx="2880000" cy="216000"/>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chemeClr val="bg1"/>
                </a:solidFill>
                <a:effectLst/>
                <a:uLnTx/>
                <a:uFillTx/>
                <a:ea typeface="+mn-ea"/>
                <a:cs typeface="+mn-cs"/>
              </a:rPr>
              <a:t>EXAMPLE </a:t>
            </a:r>
          </a:p>
        </p:txBody>
      </p:sp>
      <p:sp>
        <p:nvSpPr>
          <p:cNvPr id="6" name="Rectangle 5">
            <a:extLst>
              <a:ext uri="{FF2B5EF4-FFF2-40B4-BE49-F238E27FC236}">
                <a16:creationId xmlns:a16="http://schemas.microsoft.com/office/drawing/2014/main" id="{D74F4EEE-C25E-C932-1559-8F53A9D36CD2}"/>
              </a:ext>
            </a:extLst>
          </p:cNvPr>
          <p:cNvSpPr/>
          <p:nvPr/>
        </p:nvSpPr>
        <p:spPr>
          <a:xfrm>
            <a:off x="539999" y="4879714"/>
            <a:ext cx="2880000" cy="75686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L="171450" marR="0" lvl="0" indent="-171450" algn="l" defTabSz="9143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prstClr val="black"/>
                </a:solidFill>
                <a:effectLst/>
                <a:uLnTx/>
                <a:uFillTx/>
                <a:ea typeface="Segoe UI" panose="020B0502040204020203" pitchFamily="34" charset="0"/>
                <a:cs typeface="Times New Roman" panose="02020603050405020304" pitchFamily="18" charset="0"/>
              </a:rPr>
              <a:t>Improved triage of applications and allocation of effort based on an assessment of risk throughout the permission journey </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7" name="Rectangle 6">
            <a:extLst>
              <a:ext uri="{FF2B5EF4-FFF2-40B4-BE49-F238E27FC236}">
                <a16:creationId xmlns:a16="http://schemas.microsoft.com/office/drawing/2014/main" id="{0D5BB083-1E57-1071-F0C8-31D1ADABC993}"/>
              </a:ext>
            </a:extLst>
          </p:cNvPr>
          <p:cNvSpPr/>
          <p:nvPr/>
        </p:nvSpPr>
        <p:spPr>
          <a:xfrm>
            <a:off x="3530418" y="2102725"/>
            <a:ext cx="2880000" cy="245674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Each stage and component provides guidance to</a:t>
            </a:r>
            <a:r>
              <a:rPr lang="en-AU" sz="1050">
                <a:solidFill>
                  <a:srgbClr val="1F2A44"/>
                </a:solidFill>
              </a:rPr>
              <a:t>:</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List the set of actions needed to investigate and implement the improvement opportunity (e.g. document processes, using </a:t>
            </a:r>
            <a:r>
              <a:rPr kumimoji="0" lang="en-AU" sz="1050" b="0" i="1" u="none" strike="noStrike" kern="1200" cap="none" spc="0" normalizeH="0" baseline="0" noProof="0">
                <a:ln>
                  <a:noFill/>
                </a:ln>
                <a:solidFill>
                  <a:srgbClr val="1F2A44"/>
                </a:solidFill>
                <a:effectLst/>
                <a:uLnTx/>
                <a:uFillTx/>
                <a:ea typeface="+mn-ea"/>
                <a:cs typeface="+mn-cs"/>
              </a:rPr>
              <a:t>enablers</a:t>
            </a:r>
            <a:r>
              <a:rPr kumimoji="0" lang="en-AU" sz="1050" b="0" u="none" strike="noStrike" kern="1200" cap="none" spc="0" normalizeH="0" baseline="0" noProof="0">
                <a:ln>
                  <a:noFill/>
                </a:ln>
                <a:solidFill>
                  <a:srgbClr val="1F2A44"/>
                </a:solidFill>
                <a:effectLst/>
                <a:uLnTx/>
                <a:uFillTx/>
                <a:ea typeface="+mn-ea"/>
                <a:cs typeface="+mn-cs"/>
              </a:rPr>
              <a:t>, update processes)</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Prioritise actions to implement improvements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Identify timelines and key staff responsible for implementation</a:t>
            </a:r>
          </a:p>
        </p:txBody>
      </p:sp>
      <p:sp>
        <p:nvSpPr>
          <p:cNvPr id="9" name="Rectangle 8">
            <a:extLst>
              <a:ext uri="{FF2B5EF4-FFF2-40B4-BE49-F238E27FC236}">
                <a16:creationId xmlns:a16="http://schemas.microsoft.com/office/drawing/2014/main" id="{57A249F5-414C-3E46-DB83-8A864D6A25C8}"/>
              </a:ext>
            </a:extLst>
          </p:cNvPr>
          <p:cNvSpPr/>
          <p:nvPr/>
        </p:nvSpPr>
        <p:spPr>
          <a:xfrm>
            <a:off x="3532901" y="4621066"/>
            <a:ext cx="2880000" cy="216000"/>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chemeClr val="bg1"/>
                </a:solidFill>
                <a:effectLst/>
                <a:uLnTx/>
                <a:uFillTx/>
                <a:ea typeface="+mn-ea"/>
                <a:cs typeface="+mn-cs"/>
              </a:rPr>
              <a:t>EXAMPLE </a:t>
            </a:r>
          </a:p>
        </p:txBody>
      </p:sp>
      <p:sp>
        <p:nvSpPr>
          <p:cNvPr id="13" name="Rectangle 12">
            <a:extLst>
              <a:ext uri="{FF2B5EF4-FFF2-40B4-BE49-F238E27FC236}">
                <a16:creationId xmlns:a16="http://schemas.microsoft.com/office/drawing/2014/main" id="{1C05EBBC-8C10-7EC7-15E2-B3AF913B24D3}"/>
              </a:ext>
            </a:extLst>
          </p:cNvPr>
          <p:cNvSpPr/>
          <p:nvPr/>
        </p:nvSpPr>
        <p:spPr>
          <a:xfrm>
            <a:off x="3530418" y="4876665"/>
            <a:ext cx="2880000" cy="75686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L="171450" marR="0" lvl="0" indent="-171450" algn="l" defTabSz="9143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Codify and document risk assessment rules (e.g. risk assessment framework against different characteristics).</a:t>
            </a:r>
          </a:p>
        </p:txBody>
      </p:sp>
      <p:sp>
        <p:nvSpPr>
          <p:cNvPr id="2" name="Rectangle 1">
            <a:extLst>
              <a:ext uri="{FF2B5EF4-FFF2-40B4-BE49-F238E27FC236}">
                <a16:creationId xmlns:a16="http://schemas.microsoft.com/office/drawing/2014/main" id="{57D0F3A5-34D7-AEC3-8CDC-3F18AF54982F}"/>
              </a:ext>
            </a:extLst>
          </p:cNvPr>
          <p:cNvSpPr/>
          <p:nvPr/>
        </p:nvSpPr>
        <p:spPr>
          <a:xfrm>
            <a:off x="6520084" y="2102725"/>
            <a:ext cx="2880000" cy="245674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Identify the key enablers needed to complete tasks. These could include:</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Key stakeholders – including from other departments, Service Victoria, or IT system providers </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Funding or investment </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platforms / systems</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Data analytics </a:t>
            </a:r>
          </a:p>
          <a:p>
            <a:pPr marL="628625" marR="0" lvl="2"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Other resources</a:t>
            </a:r>
          </a:p>
        </p:txBody>
      </p:sp>
      <p:sp>
        <p:nvSpPr>
          <p:cNvPr id="11" name="Rectangle 10">
            <a:extLst>
              <a:ext uri="{FF2B5EF4-FFF2-40B4-BE49-F238E27FC236}">
                <a16:creationId xmlns:a16="http://schemas.microsoft.com/office/drawing/2014/main" id="{F4FE0DE8-6ACC-AB32-0944-4C6F9EFE951F}"/>
              </a:ext>
            </a:extLst>
          </p:cNvPr>
          <p:cNvSpPr/>
          <p:nvPr/>
        </p:nvSpPr>
        <p:spPr>
          <a:xfrm>
            <a:off x="6513689" y="4621066"/>
            <a:ext cx="2880000" cy="216000"/>
          </a:xfrm>
          <a:prstGeom prst="rect">
            <a:avLst/>
          </a:prstGeom>
          <a:solidFill>
            <a:schemeClr val="tx2"/>
          </a:solidFill>
          <a:ln>
            <a:noFill/>
          </a:ln>
        </p:spPr>
        <p:style>
          <a:lnRef idx="2">
            <a:schemeClr val="accent5"/>
          </a:lnRef>
          <a:fillRef idx="1">
            <a:schemeClr val="lt1"/>
          </a:fillRef>
          <a:effectRef idx="0">
            <a:schemeClr val="accent5"/>
          </a:effectRef>
          <a:fontRef idx="minor">
            <a:schemeClr val="dk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chemeClr val="bg1"/>
                </a:solidFill>
                <a:effectLst/>
                <a:uLnTx/>
                <a:uFillTx/>
                <a:ea typeface="+mn-ea"/>
                <a:cs typeface="+mn-cs"/>
              </a:rPr>
              <a:t>EXAMPLE </a:t>
            </a:r>
          </a:p>
        </p:txBody>
      </p:sp>
      <p:sp>
        <p:nvSpPr>
          <p:cNvPr id="12" name="Rectangle 11">
            <a:extLst>
              <a:ext uri="{FF2B5EF4-FFF2-40B4-BE49-F238E27FC236}">
                <a16:creationId xmlns:a16="http://schemas.microsoft.com/office/drawing/2014/main" id="{5189B5AA-54E8-5AF4-4756-027E8923B076}"/>
              </a:ext>
            </a:extLst>
          </p:cNvPr>
          <p:cNvSpPr/>
          <p:nvPr/>
        </p:nvSpPr>
        <p:spPr>
          <a:xfrm>
            <a:off x="6520084" y="4867952"/>
            <a:ext cx="2880000" cy="756866"/>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t"/>
          <a:lstStyle/>
          <a:p>
            <a:pPr marL="171450" marR="0" lvl="0" indent="-171450" algn="l" defTabSz="9143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Key reform officers who currently assess applications based on risk. </a:t>
            </a:r>
          </a:p>
          <a:p>
            <a:pPr marL="171450" marR="0" lvl="0" indent="-171450" algn="l" defTabSz="91434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15" name="Isosceles Triangle 14">
            <a:extLst>
              <a:ext uri="{FF2B5EF4-FFF2-40B4-BE49-F238E27FC236}">
                <a16:creationId xmlns:a16="http://schemas.microsoft.com/office/drawing/2014/main" id="{C409183B-F1DF-0641-BDE7-4580FCC55673}"/>
              </a:ext>
            </a:extLst>
          </p:cNvPr>
          <p:cNvSpPr/>
          <p:nvPr/>
        </p:nvSpPr>
        <p:spPr>
          <a:xfrm rot="5400000">
            <a:off x="3366693" y="4675919"/>
            <a:ext cx="216000"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ea typeface="+mn-ea"/>
              <a:cs typeface="+mn-cs"/>
            </a:endParaRPr>
          </a:p>
        </p:txBody>
      </p:sp>
      <p:sp>
        <p:nvSpPr>
          <p:cNvPr id="17" name="Isosceles Triangle 16">
            <a:extLst>
              <a:ext uri="{FF2B5EF4-FFF2-40B4-BE49-F238E27FC236}">
                <a16:creationId xmlns:a16="http://schemas.microsoft.com/office/drawing/2014/main" id="{5149EAFB-D6A0-C2F7-7AD3-22C398AA799C}"/>
              </a:ext>
            </a:extLst>
          </p:cNvPr>
          <p:cNvSpPr/>
          <p:nvPr/>
        </p:nvSpPr>
        <p:spPr>
          <a:xfrm rot="5400000">
            <a:off x="6358084" y="4675919"/>
            <a:ext cx="216000" cy="10800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ea typeface="+mn-ea"/>
              <a:cs typeface="+mn-cs"/>
            </a:endParaRPr>
          </a:p>
        </p:txBody>
      </p:sp>
      <p:sp>
        <p:nvSpPr>
          <p:cNvPr id="19" name="Rectangle 18">
            <a:extLst>
              <a:ext uri="{FF2B5EF4-FFF2-40B4-BE49-F238E27FC236}">
                <a16:creationId xmlns:a16="http://schemas.microsoft.com/office/drawing/2014/main" id="{37B1E1C3-467E-4E5A-6ACE-7D09B1A89A99}"/>
              </a:ext>
            </a:extLst>
          </p:cNvPr>
          <p:cNvSpPr/>
          <p:nvPr/>
        </p:nvSpPr>
        <p:spPr>
          <a:xfrm>
            <a:off x="539999" y="5720189"/>
            <a:ext cx="8860085" cy="380605"/>
          </a:xfrm>
          <a:prstGeom prst="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Segoe UI Semilight" panose="020B0402040204020203" pitchFamily="34" charset="0"/>
              </a:rPr>
              <a:t>The complementary Better Practice Permission Process Manual template can be used to document opportunities, actions and enablers as you work through the following stages and components.</a:t>
            </a:r>
          </a:p>
        </p:txBody>
      </p:sp>
      <p:sp>
        <p:nvSpPr>
          <p:cNvPr id="14" name="Rectangle 13">
            <a:extLst>
              <a:ext uri="{FF2B5EF4-FFF2-40B4-BE49-F238E27FC236}">
                <a16:creationId xmlns:a16="http://schemas.microsoft.com/office/drawing/2014/main" id="{25CDAEBC-C024-A2AC-3DC0-72D0A3C0490A}"/>
              </a:ext>
            </a:extLst>
          </p:cNvPr>
          <p:cNvSpPr/>
          <p:nvPr/>
        </p:nvSpPr>
        <p:spPr>
          <a:xfrm>
            <a:off x="539999" y="1881199"/>
            <a:ext cx="2880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chemeClr val="bg1"/>
                </a:solidFill>
                <a:effectLst/>
                <a:uLnTx/>
                <a:uFillTx/>
                <a:ea typeface="+mn-ea"/>
                <a:cs typeface="Segoe UI Semilight" panose="020B0402040204020203" pitchFamily="34" charset="0"/>
              </a:rPr>
              <a:t>OPPORTUNITIES </a:t>
            </a:r>
          </a:p>
        </p:txBody>
      </p:sp>
      <p:sp>
        <p:nvSpPr>
          <p:cNvPr id="16" name="Rectangle 15">
            <a:extLst>
              <a:ext uri="{FF2B5EF4-FFF2-40B4-BE49-F238E27FC236}">
                <a16:creationId xmlns:a16="http://schemas.microsoft.com/office/drawing/2014/main" id="{E3BB3D71-BF3F-3FAD-27F4-6B3B2D0133DF}"/>
              </a:ext>
            </a:extLst>
          </p:cNvPr>
          <p:cNvSpPr/>
          <p:nvPr/>
        </p:nvSpPr>
        <p:spPr>
          <a:xfrm>
            <a:off x="6517432" y="1878151"/>
            <a:ext cx="2880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Segoe UI Semilight" panose="020B0402040204020203" pitchFamily="34" charset="0"/>
              </a:rPr>
              <a:t>ENABLERS </a:t>
            </a:r>
          </a:p>
        </p:txBody>
      </p:sp>
      <p:sp>
        <p:nvSpPr>
          <p:cNvPr id="8" name="Rectangle 7">
            <a:extLst>
              <a:ext uri="{FF2B5EF4-FFF2-40B4-BE49-F238E27FC236}">
                <a16:creationId xmlns:a16="http://schemas.microsoft.com/office/drawing/2014/main" id="{6BB28DBE-8F3A-1E8A-689B-F2EC10D6F92C}"/>
              </a:ext>
            </a:extLst>
          </p:cNvPr>
          <p:cNvSpPr/>
          <p:nvPr/>
        </p:nvSpPr>
        <p:spPr>
          <a:xfrm>
            <a:off x="3530418" y="1878150"/>
            <a:ext cx="2880000" cy="2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Segoe UI Semilight" panose="020B0402040204020203" pitchFamily="34" charset="0"/>
              </a:rPr>
              <a:t>ACTIONS </a:t>
            </a:r>
          </a:p>
        </p:txBody>
      </p:sp>
    </p:spTree>
    <p:extLst>
      <p:ext uri="{BB962C8B-B14F-4D97-AF65-F5344CB8AC3E}">
        <p14:creationId xmlns:p14="http://schemas.microsoft.com/office/powerpoint/2010/main" val="3894902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B6E5E20-8A37-2CCF-11FB-DD96C96ADBC8}"/>
              </a:ext>
            </a:extLst>
          </p:cNvPr>
          <p:cNvGraphicFramePr>
            <a:graphicFrameLocks noChangeAspect="1"/>
          </p:cNvGraphicFramePr>
          <p:nvPr>
            <p:custDataLst>
              <p:tags r:id="rId1"/>
            </p:custDataLst>
            <p:extLst>
              <p:ext uri="{D42A27DB-BD31-4B8C-83A1-F6EECF244321}">
                <p14:modId xmlns:p14="http://schemas.microsoft.com/office/powerpoint/2010/main" val="4143387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639" imgH="639" progId="TCLayout.ActiveDocument.1">
                  <p:embed/>
                </p:oleObj>
              </mc:Choice>
              <mc:Fallback>
                <p:oleObj name="think-cell Slide" r:id="rId3" imgW="639" imgH="639" progId="TCLayout.ActiveDocument.1">
                  <p:embed/>
                  <p:pic>
                    <p:nvPicPr>
                      <p:cNvPr id="5" name="Object 4" hidden="1">
                        <a:extLst>
                          <a:ext uri="{FF2B5EF4-FFF2-40B4-BE49-F238E27FC236}">
                            <a16:creationId xmlns:a16="http://schemas.microsoft.com/office/drawing/2014/main" id="{EB6E5E20-8A37-2CCF-11FB-DD96C96ADB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9C474CE4-51A8-F61D-7CB3-473595D1DB8F}"/>
              </a:ext>
            </a:extLst>
          </p:cNvPr>
          <p:cNvSpPr>
            <a:spLocks noGrp="1"/>
          </p:cNvSpPr>
          <p:nvPr>
            <p:ph type="body" sz="quarter" idx="10"/>
          </p:nvPr>
        </p:nvSpPr>
        <p:spPr/>
        <p:txBody>
          <a:bodyPr/>
          <a:lstStyle/>
          <a:p>
            <a:r>
              <a:rPr lang="en-AU" b="1"/>
              <a:t>IMPLEMENT</a:t>
            </a:r>
          </a:p>
        </p:txBody>
      </p:sp>
    </p:spTree>
    <p:extLst>
      <p:ext uri="{BB962C8B-B14F-4D97-AF65-F5344CB8AC3E}">
        <p14:creationId xmlns:p14="http://schemas.microsoft.com/office/powerpoint/2010/main" val="136127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endParaRPr lang="en-AU"/>
            </a:p>
          </p:txBody>
        </p:sp>
      </p:grpSp>
      <p:sp>
        <p:nvSpPr>
          <p:cNvPr id="4" name="Text Placeholder 3">
            <a:extLst>
              <a:ext uri="{FF2B5EF4-FFF2-40B4-BE49-F238E27FC236}">
                <a16:creationId xmlns:a16="http://schemas.microsoft.com/office/drawing/2014/main" id="{325E8A98-3189-FFD4-000F-C7CA8A549FBE}"/>
              </a:ext>
            </a:extLst>
          </p:cNvPr>
          <p:cNvSpPr>
            <a:spLocks noGrp="1"/>
          </p:cNvSpPr>
          <p:nvPr>
            <p:ph type="body" sz="quarter" idx="10"/>
          </p:nvPr>
        </p:nvSpPr>
        <p:spPr>
          <a:xfrm>
            <a:off x="545284" y="433886"/>
            <a:ext cx="8589645" cy="590917"/>
          </a:xfrm>
        </p:spPr>
        <p:txBody>
          <a:bodyPr/>
          <a:lstStyle/>
          <a:p>
            <a:r>
              <a:rPr lang="en-AU" sz="1800"/>
              <a:t>Stages and Components | </a:t>
            </a:r>
            <a:r>
              <a:rPr lang="en-AU" sz="1800" b="1"/>
              <a:t>Table of Contents</a:t>
            </a:r>
            <a:endParaRPr lang="en-AU" b="1"/>
          </a:p>
        </p:txBody>
      </p:sp>
      <p:sp>
        <p:nvSpPr>
          <p:cNvPr id="47" name="Arrow: Pentagon 46">
            <a:extLst>
              <a:ext uri="{FF2B5EF4-FFF2-40B4-BE49-F238E27FC236}">
                <a16:creationId xmlns:a16="http://schemas.microsoft.com/office/drawing/2014/main" id="{D98F96F9-6B0F-6254-E442-98B971B2BE2B}"/>
              </a:ext>
            </a:extLst>
          </p:cNvPr>
          <p:cNvSpPr/>
          <p:nvPr/>
        </p:nvSpPr>
        <p:spPr>
          <a:xfrm>
            <a:off x="8247060" y="1160463"/>
            <a:ext cx="1125546" cy="360000"/>
          </a:xfrm>
          <a:prstGeom prst="homePlate">
            <a:avLst>
              <a:gd name="adj" fmla="val 0"/>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VIC SemiBold" panose="00000700000000000000" pitchFamily="50" charset="0"/>
                <a:hlinkClick r:id="rId3" action="ppaction://hlinksldjump">
                  <a:extLst>
                    <a:ext uri="{A12FA001-AC4F-418D-AE19-62706E023703}">
                      <ahyp:hlinkClr xmlns:ahyp="http://schemas.microsoft.com/office/drawing/2018/hyperlinkcolor" val="tx"/>
                    </a:ext>
                  </a:extLst>
                </a:hlinkClick>
              </a:rPr>
              <a:t>NOTIFY </a:t>
            </a:r>
            <a:br>
              <a:rPr lang="en-AU" sz="1000">
                <a:solidFill>
                  <a:schemeClr val="tx2"/>
                </a:solidFill>
                <a:latin typeface="VIC SemiBold" panose="00000700000000000000" pitchFamily="50" charset="0"/>
                <a:hlinkClick r:id="rId3" action="ppaction://hlinksldjump">
                  <a:extLst>
                    <a:ext uri="{A12FA001-AC4F-418D-AE19-62706E023703}">
                      <ahyp:hlinkClr xmlns:ahyp="http://schemas.microsoft.com/office/drawing/2018/hyperlinkcolor" val="tx"/>
                    </a:ext>
                  </a:extLst>
                </a:hlinkClick>
              </a:rPr>
            </a:br>
            <a:r>
              <a:rPr lang="en-AU" sz="1000">
                <a:solidFill>
                  <a:schemeClr val="tx2"/>
                </a:solidFill>
                <a:latin typeface="VIC SemiBold" panose="00000700000000000000" pitchFamily="50" charset="0"/>
                <a:hlinkClick r:id="rId3" action="ppaction://hlinksldjump">
                  <a:extLst>
                    <a:ext uri="{A12FA001-AC4F-418D-AE19-62706E023703}">
                      <ahyp:hlinkClr xmlns:ahyp="http://schemas.microsoft.com/office/drawing/2018/hyperlinkcolor" val="tx"/>
                    </a:ext>
                  </a:extLst>
                </a:hlinkClick>
              </a:rPr>
              <a:t>&amp; ISSUE</a:t>
            </a:r>
            <a:endParaRPr lang="en-AU" sz="1000">
              <a:solidFill>
                <a:schemeClr val="tx2"/>
              </a:solidFill>
              <a:latin typeface="VIC SemiBold" panose="00000700000000000000" pitchFamily="50" charset="0"/>
            </a:endParaRPr>
          </a:p>
        </p:txBody>
      </p:sp>
      <p:sp>
        <p:nvSpPr>
          <p:cNvPr id="48" name="Isosceles Triangle 47">
            <a:extLst>
              <a:ext uri="{FF2B5EF4-FFF2-40B4-BE49-F238E27FC236}">
                <a16:creationId xmlns:a16="http://schemas.microsoft.com/office/drawing/2014/main" id="{3D8AE322-9567-446D-F48A-5BADA40558AB}"/>
              </a:ext>
            </a:extLst>
          </p:cNvPr>
          <p:cNvSpPr/>
          <p:nvPr/>
        </p:nvSpPr>
        <p:spPr>
          <a:xfrm rot="5400000">
            <a:off x="1765385"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9" name="Arrow: Pentagon 48">
            <a:extLst>
              <a:ext uri="{FF2B5EF4-FFF2-40B4-BE49-F238E27FC236}">
                <a16:creationId xmlns:a16="http://schemas.microsoft.com/office/drawing/2014/main" id="{3E68438E-BBDF-4127-9443-D75A8CE87512}"/>
              </a:ext>
            </a:extLst>
          </p:cNvPr>
          <p:cNvSpPr/>
          <p:nvPr/>
        </p:nvSpPr>
        <p:spPr>
          <a:xfrm>
            <a:off x="736330" y="1160463"/>
            <a:ext cx="1179293"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VIC SemiBold" panose="00000700000000000000" pitchFamily="50" charset="0"/>
                <a:hlinkClick r:id="rId4" action="ppaction://hlinksldjump">
                  <a:extLst>
                    <a:ext uri="{A12FA001-AC4F-418D-AE19-62706E023703}">
                      <ahyp:hlinkClr xmlns:ahyp="http://schemas.microsoft.com/office/drawing/2018/hyperlinkcolor" val="tx"/>
                    </a:ext>
                  </a:extLst>
                </a:hlinkClick>
              </a:rPr>
              <a:t>INFORM</a:t>
            </a:r>
            <a:endParaRPr lang="en-AU" sz="1000">
              <a:solidFill>
                <a:schemeClr val="tx2"/>
              </a:solidFill>
              <a:latin typeface="VIC SemiBold" panose="00000700000000000000" pitchFamily="50" charset="0"/>
            </a:endParaRPr>
          </a:p>
        </p:txBody>
      </p:sp>
      <p:sp>
        <p:nvSpPr>
          <p:cNvPr id="50" name="Oval 49">
            <a:extLst>
              <a:ext uri="{FF2B5EF4-FFF2-40B4-BE49-F238E27FC236}">
                <a16:creationId xmlns:a16="http://schemas.microsoft.com/office/drawing/2014/main" id="{59BC4C32-6676-CE8E-79A8-2378E3812B6B}"/>
              </a:ext>
            </a:extLst>
          </p:cNvPr>
          <p:cNvSpPr/>
          <p:nvPr/>
        </p:nvSpPr>
        <p:spPr>
          <a:xfrm>
            <a:off x="541782" y="1145049"/>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1" name="Oval 50">
            <a:extLst>
              <a:ext uri="{FF2B5EF4-FFF2-40B4-BE49-F238E27FC236}">
                <a16:creationId xmlns:a16="http://schemas.microsoft.com/office/drawing/2014/main" id="{0417EC96-3F7F-5995-05E7-CF23173477AC}"/>
              </a:ext>
            </a:extLst>
          </p:cNvPr>
          <p:cNvSpPr/>
          <p:nvPr/>
        </p:nvSpPr>
        <p:spPr>
          <a:xfrm>
            <a:off x="580865" y="1184132"/>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2" name="Isosceles Triangle 51">
            <a:extLst>
              <a:ext uri="{FF2B5EF4-FFF2-40B4-BE49-F238E27FC236}">
                <a16:creationId xmlns:a16="http://schemas.microsoft.com/office/drawing/2014/main" id="{29564E01-6482-E7FF-0A8C-567326DC5871}"/>
              </a:ext>
            </a:extLst>
          </p:cNvPr>
          <p:cNvSpPr/>
          <p:nvPr/>
        </p:nvSpPr>
        <p:spPr>
          <a:xfrm rot="5400000">
            <a:off x="1701598" y="129152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3" name="Isosceles Triangle 52">
            <a:extLst>
              <a:ext uri="{FF2B5EF4-FFF2-40B4-BE49-F238E27FC236}">
                <a16:creationId xmlns:a16="http://schemas.microsoft.com/office/drawing/2014/main" id="{0D07F184-AFD0-139D-BA77-EE245A1DD923}"/>
              </a:ext>
            </a:extLst>
          </p:cNvPr>
          <p:cNvSpPr/>
          <p:nvPr/>
        </p:nvSpPr>
        <p:spPr>
          <a:xfrm rot="5400000">
            <a:off x="4767811"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4" name="Arrow: Pentagon 53">
            <a:extLst>
              <a:ext uri="{FF2B5EF4-FFF2-40B4-BE49-F238E27FC236}">
                <a16:creationId xmlns:a16="http://schemas.microsoft.com/office/drawing/2014/main" id="{56425665-A7E6-97E6-F782-EF1BD81DF7A9}"/>
              </a:ext>
            </a:extLst>
          </p:cNvPr>
          <p:cNvSpPr/>
          <p:nvPr/>
        </p:nvSpPr>
        <p:spPr>
          <a:xfrm>
            <a:off x="3719995" y="1160463"/>
            <a:ext cx="1202299"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VIC SemiBold" panose="00000700000000000000" pitchFamily="50" charset="0"/>
                <a:hlinkClick r:id="rId5" action="ppaction://hlinksldjump">
                  <a:extLst>
                    <a:ext uri="{A12FA001-AC4F-418D-AE19-62706E023703}">
                      <ahyp:hlinkClr xmlns:ahyp="http://schemas.microsoft.com/office/drawing/2018/hyperlinkcolor" val="tx"/>
                    </a:ext>
                  </a:extLst>
                </a:hlinkClick>
              </a:rPr>
              <a:t>REVIEW </a:t>
            </a:r>
            <a:br>
              <a:rPr lang="en-AU" sz="1000">
                <a:solidFill>
                  <a:schemeClr val="tx2"/>
                </a:solidFill>
                <a:latin typeface="VIC SemiBold" panose="00000700000000000000" pitchFamily="50" charset="0"/>
                <a:hlinkClick r:id="rId5" action="ppaction://hlinksldjump">
                  <a:extLst>
                    <a:ext uri="{A12FA001-AC4F-418D-AE19-62706E023703}">
                      <ahyp:hlinkClr xmlns:ahyp="http://schemas.microsoft.com/office/drawing/2018/hyperlinkcolor" val="tx"/>
                    </a:ext>
                  </a:extLst>
                </a:hlinkClick>
              </a:rPr>
            </a:br>
            <a:r>
              <a:rPr lang="en-AU" sz="1000">
                <a:solidFill>
                  <a:schemeClr val="tx2"/>
                </a:solidFill>
                <a:latin typeface="VIC SemiBold" panose="00000700000000000000" pitchFamily="50" charset="0"/>
                <a:hlinkClick r:id="rId5" action="ppaction://hlinksldjump">
                  <a:extLst>
                    <a:ext uri="{A12FA001-AC4F-418D-AE19-62706E023703}">
                      <ahyp:hlinkClr xmlns:ahyp="http://schemas.microsoft.com/office/drawing/2018/hyperlinkcolor" val="tx"/>
                    </a:ext>
                  </a:extLst>
                </a:hlinkClick>
              </a:rPr>
              <a:t>&amp; STREAM</a:t>
            </a:r>
            <a:endParaRPr lang="en-AU" sz="1000">
              <a:solidFill>
                <a:schemeClr val="tx2"/>
              </a:solidFill>
              <a:latin typeface="VIC SemiBold" panose="00000700000000000000" pitchFamily="50" charset="0"/>
            </a:endParaRPr>
          </a:p>
        </p:txBody>
      </p:sp>
      <p:sp>
        <p:nvSpPr>
          <p:cNvPr id="55" name="Isosceles Triangle 54">
            <a:extLst>
              <a:ext uri="{FF2B5EF4-FFF2-40B4-BE49-F238E27FC236}">
                <a16:creationId xmlns:a16="http://schemas.microsoft.com/office/drawing/2014/main" id="{155D48CC-2A63-CBDA-2805-DC693D03888D}"/>
              </a:ext>
            </a:extLst>
          </p:cNvPr>
          <p:cNvSpPr/>
          <p:nvPr/>
        </p:nvSpPr>
        <p:spPr>
          <a:xfrm rot="5400000">
            <a:off x="4726482" y="129152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6" name="Isosceles Triangle 55">
            <a:extLst>
              <a:ext uri="{FF2B5EF4-FFF2-40B4-BE49-F238E27FC236}">
                <a16:creationId xmlns:a16="http://schemas.microsoft.com/office/drawing/2014/main" id="{91AE37FD-29D2-B169-750C-7BFB1D0E53A0}"/>
              </a:ext>
            </a:extLst>
          </p:cNvPr>
          <p:cNvSpPr/>
          <p:nvPr/>
        </p:nvSpPr>
        <p:spPr>
          <a:xfrm rot="5400000">
            <a:off x="6263484"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7" name="Arrow: Pentagon 56">
            <a:extLst>
              <a:ext uri="{FF2B5EF4-FFF2-40B4-BE49-F238E27FC236}">
                <a16:creationId xmlns:a16="http://schemas.microsoft.com/office/drawing/2014/main" id="{E829007C-F5B8-38BA-4170-7F3A84912B7E}"/>
              </a:ext>
            </a:extLst>
          </p:cNvPr>
          <p:cNvSpPr/>
          <p:nvPr/>
        </p:nvSpPr>
        <p:spPr>
          <a:xfrm>
            <a:off x="5200294" y="1160463"/>
            <a:ext cx="1215064"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VIC SemiBold" panose="00000700000000000000" pitchFamily="50" charset="0"/>
                <a:hlinkClick r:id="rId6" action="ppaction://hlinksldjump">
                  <a:extLst>
                    <a:ext uri="{A12FA001-AC4F-418D-AE19-62706E023703}">
                      <ahyp:hlinkClr xmlns:ahyp="http://schemas.microsoft.com/office/drawing/2018/hyperlinkcolor" val="tx"/>
                    </a:ext>
                  </a:extLst>
                </a:hlinkClick>
              </a:rPr>
              <a:t>ASSESS</a:t>
            </a:r>
            <a:endParaRPr lang="en-AU" sz="1000">
              <a:solidFill>
                <a:schemeClr val="tx2"/>
              </a:solidFill>
              <a:latin typeface="VIC SemiBold" panose="00000700000000000000" pitchFamily="50" charset="0"/>
            </a:endParaRPr>
          </a:p>
        </p:txBody>
      </p:sp>
      <p:sp>
        <p:nvSpPr>
          <p:cNvPr id="58" name="Isosceles Triangle 57">
            <a:extLst>
              <a:ext uri="{FF2B5EF4-FFF2-40B4-BE49-F238E27FC236}">
                <a16:creationId xmlns:a16="http://schemas.microsoft.com/office/drawing/2014/main" id="{B619BAE3-463E-4B82-9307-8045830E9CDB}"/>
              </a:ext>
            </a:extLst>
          </p:cNvPr>
          <p:cNvSpPr/>
          <p:nvPr/>
        </p:nvSpPr>
        <p:spPr>
          <a:xfrm rot="5400000">
            <a:off x="6216209" y="129152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9" name="Isosceles Triangle 58">
            <a:extLst>
              <a:ext uri="{FF2B5EF4-FFF2-40B4-BE49-F238E27FC236}">
                <a16:creationId xmlns:a16="http://schemas.microsoft.com/office/drawing/2014/main" id="{764D620D-0FDC-CA9A-9C38-0B7CEA5A1A48}"/>
              </a:ext>
            </a:extLst>
          </p:cNvPr>
          <p:cNvSpPr/>
          <p:nvPr/>
        </p:nvSpPr>
        <p:spPr>
          <a:xfrm rot="5400000">
            <a:off x="7760943"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0" name="Arrow: Pentagon 59">
            <a:extLst>
              <a:ext uri="{FF2B5EF4-FFF2-40B4-BE49-F238E27FC236}">
                <a16:creationId xmlns:a16="http://schemas.microsoft.com/office/drawing/2014/main" id="{2ADD6111-A5D1-82F7-C028-4CEBA8246563}"/>
              </a:ext>
            </a:extLst>
          </p:cNvPr>
          <p:cNvSpPr/>
          <p:nvPr/>
        </p:nvSpPr>
        <p:spPr>
          <a:xfrm>
            <a:off x="6706394" y="1160463"/>
            <a:ext cx="1207783"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VIC SemiBold" panose="00000700000000000000" pitchFamily="50" charset="0"/>
                <a:hlinkClick r:id="rId7" action="ppaction://hlinksldjump">
                  <a:extLst>
                    <a:ext uri="{A12FA001-AC4F-418D-AE19-62706E023703}">
                      <ahyp:hlinkClr xmlns:ahyp="http://schemas.microsoft.com/office/drawing/2018/hyperlinkcolor" val="tx"/>
                    </a:ext>
                  </a:extLst>
                </a:hlinkClick>
              </a:rPr>
              <a:t>DECIDE</a:t>
            </a:r>
            <a:endParaRPr lang="en-AU" sz="1000">
              <a:solidFill>
                <a:schemeClr val="tx2"/>
              </a:solidFill>
              <a:latin typeface="VIC SemiBold" panose="00000700000000000000" pitchFamily="50" charset="0"/>
            </a:endParaRPr>
          </a:p>
        </p:txBody>
      </p:sp>
      <p:sp>
        <p:nvSpPr>
          <p:cNvPr id="61" name="Isosceles Triangle 60">
            <a:extLst>
              <a:ext uri="{FF2B5EF4-FFF2-40B4-BE49-F238E27FC236}">
                <a16:creationId xmlns:a16="http://schemas.microsoft.com/office/drawing/2014/main" id="{654B108A-AB8C-8DDB-8A99-134829EA092E}"/>
              </a:ext>
            </a:extLst>
          </p:cNvPr>
          <p:cNvSpPr/>
          <p:nvPr/>
        </p:nvSpPr>
        <p:spPr>
          <a:xfrm rot="5400000">
            <a:off x="7710646" y="1291520"/>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2" name="Group 61">
            <a:extLst>
              <a:ext uri="{FF2B5EF4-FFF2-40B4-BE49-F238E27FC236}">
                <a16:creationId xmlns:a16="http://schemas.microsoft.com/office/drawing/2014/main" id="{A20FC6B3-7AA7-57DF-C6E5-20902E395BC0}"/>
              </a:ext>
            </a:extLst>
          </p:cNvPr>
          <p:cNvGrpSpPr/>
          <p:nvPr/>
        </p:nvGrpSpPr>
        <p:grpSpPr>
          <a:xfrm>
            <a:off x="3504082" y="1145049"/>
            <a:ext cx="390829" cy="390829"/>
            <a:chOff x="722538" y="2874633"/>
            <a:chExt cx="360000" cy="360000"/>
          </a:xfrm>
        </p:grpSpPr>
        <p:sp>
          <p:nvSpPr>
            <p:cNvPr id="63" name="Oval 62">
              <a:extLst>
                <a:ext uri="{FF2B5EF4-FFF2-40B4-BE49-F238E27FC236}">
                  <a16:creationId xmlns:a16="http://schemas.microsoft.com/office/drawing/2014/main" id="{E3D2DBD2-00AC-E5C8-7ADE-7C66033D167F}"/>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4" name="Oval 63">
              <a:extLst>
                <a:ext uri="{FF2B5EF4-FFF2-40B4-BE49-F238E27FC236}">
                  <a16:creationId xmlns:a16="http://schemas.microsoft.com/office/drawing/2014/main" id="{64179BF7-0272-FB7D-9253-0E4102AE594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65" name="Oval 64">
            <a:extLst>
              <a:ext uri="{FF2B5EF4-FFF2-40B4-BE49-F238E27FC236}">
                <a16:creationId xmlns:a16="http://schemas.microsoft.com/office/drawing/2014/main" id="{4020BE39-0522-AA47-059A-EF25A3937779}"/>
              </a:ext>
            </a:extLst>
          </p:cNvPr>
          <p:cNvSpPr/>
          <p:nvPr/>
        </p:nvSpPr>
        <p:spPr>
          <a:xfrm>
            <a:off x="4991243" y="1145049"/>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6" name="Oval 65">
            <a:extLst>
              <a:ext uri="{FF2B5EF4-FFF2-40B4-BE49-F238E27FC236}">
                <a16:creationId xmlns:a16="http://schemas.microsoft.com/office/drawing/2014/main" id="{FD6F47E8-7BF5-0D4B-72D7-3D817B22A872}"/>
              </a:ext>
            </a:extLst>
          </p:cNvPr>
          <p:cNvSpPr/>
          <p:nvPr/>
        </p:nvSpPr>
        <p:spPr>
          <a:xfrm>
            <a:off x="5030326" y="1184132"/>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7" name="Group 66">
            <a:extLst>
              <a:ext uri="{FF2B5EF4-FFF2-40B4-BE49-F238E27FC236}">
                <a16:creationId xmlns:a16="http://schemas.microsoft.com/office/drawing/2014/main" id="{952A7D2C-C24F-5C2C-2FE0-263575F67A05}"/>
              </a:ext>
            </a:extLst>
          </p:cNvPr>
          <p:cNvGrpSpPr/>
          <p:nvPr/>
        </p:nvGrpSpPr>
        <p:grpSpPr>
          <a:xfrm>
            <a:off x="6487365" y="1145049"/>
            <a:ext cx="390829" cy="390829"/>
            <a:chOff x="722538" y="2874633"/>
            <a:chExt cx="360000" cy="360000"/>
          </a:xfrm>
        </p:grpSpPr>
        <p:sp>
          <p:nvSpPr>
            <p:cNvPr id="68" name="Oval 67">
              <a:extLst>
                <a:ext uri="{FF2B5EF4-FFF2-40B4-BE49-F238E27FC236}">
                  <a16:creationId xmlns:a16="http://schemas.microsoft.com/office/drawing/2014/main" id="{581464E8-C1AF-7F96-FE00-15A5AFFC00C4}"/>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9" name="Oval 68">
              <a:extLst>
                <a:ext uri="{FF2B5EF4-FFF2-40B4-BE49-F238E27FC236}">
                  <a16:creationId xmlns:a16="http://schemas.microsoft.com/office/drawing/2014/main" id="{E887DCDD-E01A-F356-7D37-1667F3250AD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70" name="Group 69">
            <a:extLst>
              <a:ext uri="{FF2B5EF4-FFF2-40B4-BE49-F238E27FC236}">
                <a16:creationId xmlns:a16="http://schemas.microsoft.com/office/drawing/2014/main" id="{15D8F994-9ADC-7013-0709-CBC6B3EA052F}"/>
              </a:ext>
            </a:extLst>
          </p:cNvPr>
          <p:cNvGrpSpPr/>
          <p:nvPr/>
        </p:nvGrpSpPr>
        <p:grpSpPr>
          <a:xfrm>
            <a:off x="7987484" y="1145049"/>
            <a:ext cx="390829" cy="390829"/>
            <a:chOff x="722538" y="2874633"/>
            <a:chExt cx="360000" cy="360000"/>
          </a:xfrm>
        </p:grpSpPr>
        <p:sp>
          <p:nvSpPr>
            <p:cNvPr id="71" name="Oval 70">
              <a:extLst>
                <a:ext uri="{FF2B5EF4-FFF2-40B4-BE49-F238E27FC236}">
                  <a16:creationId xmlns:a16="http://schemas.microsoft.com/office/drawing/2014/main" id="{FF4027BE-B730-DD4F-E931-2EB59EACCA46}"/>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2" name="Oval 71">
              <a:extLst>
                <a:ext uri="{FF2B5EF4-FFF2-40B4-BE49-F238E27FC236}">
                  <a16:creationId xmlns:a16="http://schemas.microsoft.com/office/drawing/2014/main" id="{D70420B0-C875-0236-B179-9B709D452AD8}"/>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73" name="Group 5">
            <a:extLst>
              <a:ext uri="{FF2B5EF4-FFF2-40B4-BE49-F238E27FC236}">
                <a16:creationId xmlns:a16="http://schemas.microsoft.com/office/drawing/2014/main" id="{C25EFDA6-ECE4-F7BE-B942-9B0BEF6D18A7}"/>
              </a:ext>
            </a:extLst>
          </p:cNvPr>
          <p:cNvGrpSpPr>
            <a:grpSpLocks noChangeAspect="1"/>
          </p:cNvGrpSpPr>
          <p:nvPr/>
        </p:nvGrpSpPr>
        <p:grpSpPr bwMode="auto">
          <a:xfrm>
            <a:off x="629057" y="1232463"/>
            <a:ext cx="217278" cy="216000"/>
            <a:chOff x="3163" y="2182"/>
            <a:chExt cx="340" cy="338"/>
          </a:xfrm>
          <a:solidFill>
            <a:schemeClr val="tx2"/>
          </a:solidFill>
        </p:grpSpPr>
        <p:sp>
          <p:nvSpPr>
            <p:cNvPr id="74" name="Freeform 6">
              <a:extLst>
                <a:ext uri="{FF2B5EF4-FFF2-40B4-BE49-F238E27FC236}">
                  <a16:creationId xmlns:a16="http://schemas.microsoft.com/office/drawing/2014/main" id="{DE4EA2D0-B491-E895-3137-5F6BC99EA3AE}"/>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7">
              <a:extLst>
                <a:ext uri="{FF2B5EF4-FFF2-40B4-BE49-F238E27FC236}">
                  <a16:creationId xmlns:a16="http://schemas.microsoft.com/office/drawing/2014/main" id="{89DDD7E9-7074-7D70-5E23-8064531C633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8">
              <a:extLst>
                <a:ext uri="{FF2B5EF4-FFF2-40B4-BE49-F238E27FC236}">
                  <a16:creationId xmlns:a16="http://schemas.microsoft.com/office/drawing/2014/main" id="{617BA3F1-FC35-9BC8-3A62-892407DD248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7" name="Isosceles Triangle 76">
            <a:extLst>
              <a:ext uri="{FF2B5EF4-FFF2-40B4-BE49-F238E27FC236}">
                <a16:creationId xmlns:a16="http://schemas.microsoft.com/office/drawing/2014/main" id="{C9A5B27D-4B98-0056-4475-00D7C176FC1E}"/>
              </a:ext>
            </a:extLst>
          </p:cNvPr>
          <p:cNvSpPr/>
          <p:nvPr/>
        </p:nvSpPr>
        <p:spPr>
          <a:xfrm rot="5400000">
            <a:off x="3249062" y="1276550"/>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8" name="Arrow: Pentagon 77">
            <a:extLst>
              <a:ext uri="{FF2B5EF4-FFF2-40B4-BE49-F238E27FC236}">
                <a16:creationId xmlns:a16="http://schemas.microsoft.com/office/drawing/2014/main" id="{086C215F-8106-B9B1-D481-A8C62D6EF329}"/>
              </a:ext>
            </a:extLst>
          </p:cNvPr>
          <p:cNvSpPr/>
          <p:nvPr/>
        </p:nvSpPr>
        <p:spPr>
          <a:xfrm>
            <a:off x="2196828" y="1160463"/>
            <a:ext cx="1207499" cy="360000"/>
          </a:xfrm>
          <a:prstGeom prst="homePlate">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VIC SemiBold" panose="00000700000000000000" pitchFamily="50" charset="0"/>
                <a:hlinkClick r:id="rId8" action="ppaction://hlinksldjump">
                  <a:extLst>
                    <a:ext uri="{A12FA001-AC4F-418D-AE19-62706E023703}">
                      <ahyp:hlinkClr xmlns:ahyp="http://schemas.microsoft.com/office/drawing/2018/hyperlinkcolor" val="tx"/>
                    </a:ext>
                  </a:extLst>
                </a:hlinkClick>
              </a:rPr>
              <a:t>APPLY</a:t>
            </a:r>
            <a:endParaRPr lang="en-AU" sz="1050">
              <a:solidFill>
                <a:schemeClr val="tx2"/>
              </a:solidFill>
              <a:latin typeface="VIC SemiBold" panose="00000700000000000000" pitchFamily="50" charset="0"/>
            </a:endParaRPr>
          </a:p>
        </p:txBody>
      </p:sp>
      <p:sp>
        <p:nvSpPr>
          <p:cNvPr id="79" name="Isosceles Triangle 78">
            <a:extLst>
              <a:ext uri="{FF2B5EF4-FFF2-40B4-BE49-F238E27FC236}">
                <a16:creationId xmlns:a16="http://schemas.microsoft.com/office/drawing/2014/main" id="{BC5EDB84-E680-0719-DA7F-422BC3DDA942}"/>
              </a:ext>
            </a:extLst>
          </p:cNvPr>
          <p:cNvSpPr/>
          <p:nvPr/>
        </p:nvSpPr>
        <p:spPr>
          <a:xfrm rot="5400000">
            <a:off x="3199060" y="129152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0" name="Group 79">
            <a:extLst>
              <a:ext uri="{FF2B5EF4-FFF2-40B4-BE49-F238E27FC236}">
                <a16:creationId xmlns:a16="http://schemas.microsoft.com/office/drawing/2014/main" id="{4BF33195-FDF0-0EE7-CE5F-FB9606B6E81A}"/>
              </a:ext>
            </a:extLst>
          </p:cNvPr>
          <p:cNvGrpSpPr/>
          <p:nvPr/>
        </p:nvGrpSpPr>
        <p:grpSpPr>
          <a:xfrm>
            <a:off x="2007017" y="1145049"/>
            <a:ext cx="390829" cy="390829"/>
            <a:chOff x="722538" y="2874633"/>
            <a:chExt cx="360000" cy="360000"/>
          </a:xfrm>
        </p:grpSpPr>
        <p:sp>
          <p:nvSpPr>
            <p:cNvPr id="81" name="Oval 80">
              <a:extLst>
                <a:ext uri="{FF2B5EF4-FFF2-40B4-BE49-F238E27FC236}">
                  <a16:creationId xmlns:a16="http://schemas.microsoft.com/office/drawing/2014/main" id="{C9D8ABBB-968D-69CC-7EFB-BB31F34E9DEA}"/>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2" name="Oval 81">
              <a:extLst>
                <a:ext uri="{FF2B5EF4-FFF2-40B4-BE49-F238E27FC236}">
                  <a16:creationId xmlns:a16="http://schemas.microsoft.com/office/drawing/2014/main" id="{D024A372-3C8B-8A0A-E803-4D4BDFE7938D}"/>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83" name="Group 82">
            <a:extLst>
              <a:ext uri="{FF2B5EF4-FFF2-40B4-BE49-F238E27FC236}">
                <a16:creationId xmlns:a16="http://schemas.microsoft.com/office/drawing/2014/main" id="{BBB75F61-8681-B957-1FF5-9BBAC9DFA0EA}"/>
              </a:ext>
            </a:extLst>
          </p:cNvPr>
          <p:cNvGrpSpPr>
            <a:grpSpLocks noChangeAspect="1"/>
          </p:cNvGrpSpPr>
          <p:nvPr/>
        </p:nvGrpSpPr>
        <p:grpSpPr>
          <a:xfrm>
            <a:off x="2104212" y="1250783"/>
            <a:ext cx="190292" cy="179360"/>
            <a:chOff x="9502776" y="4360863"/>
            <a:chExt cx="496888" cy="468313"/>
          </a:xfrm>
          <a:solidFill>
            <a:schemeClr val="tx2"/>
          </a:solidFill>
        </p:grpSpPr>
        <p:sp>
          <p:nvSpPr>
            <p:cNvPr id="84" name="Freeform 6">
              <a:extLst>
                <a:ext uri="{FF2B5EF4-FFF2-40B4-BE49-F238E27FC236}">
                  <a16:creationId xmlns:a16="http://schemas.microsoft.com/office/drawing/2014/main" id="{CC29B6E4-E56A-DB3C-DB0C-0F19BE8F7F7F}"/>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5" name="Freeform 7">
              <a:extLst>
                <a:ext uri="{FF2B5EF4-FFF2-40B4-BE49-F238E27FC236}">
                  <a16:creationId xmlns:a16="http://schemas.microsoft.com/office/drawing/2014/main" id="{C71458EB-BD16-FC45-1F5E-D55536841A2E}"/>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6" name="Freeform 8">
              <a:extLst>
                <a:ext uri="{FF2B5EF4-FFF2-40B4-BE49-F238E27FC236}">
                  <a16:creationId xmlns:a16="http://schemas.microsoft.com/office/drawing/2014/main" id="{E1FB7933-BD55-E69E-6BA6-B95A0D894901}"/>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7" name="Freeform 9">
              <a:extLst>
                <a:ext uri="{FF2B5EF4-FFF2-40B4-BE49-F238E27FC236}">
                  <a16:creationId xmlns:a16="http://schemas.microsoft.com/office/drawing/2014/main" id="{FB09BC89-DDCB-8CE9-86C1-B9F25CD3BD61}"/>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8" name="Freeform 10">
              <a:extLst>
                <a:ext uri="{FF2B5EF4-FFF2-40B4-BE49-F238E27FC236}">
                  <a16:creationId xmlns:a16="http://schemas.microsoft.com/office/drawing/2014/main" id="{C9487FCB-7B2C-6D7B-2F11-21ED7ADF89C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9" name="Freeform 11">
              <a:extLst>
                <a:ext uri="{FF2B5EF4-FFF2-40B4-BE49-F238E27FC236}">
                  <a16:creationId xmlns:a16="http://schemas.microsoft.com/office/drawing/2014/main" id="{BFBCE2E0-21F6-A515-8673-C46F13CD1567}"/>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12">
              <a:extLst>
                <a:ext uri="{FF2B5EF4-FFF2-40B4-BE49-F238E27FC236}">
                  <a16:creationId xmlns:a16="http://schemas.microsoft.com/office/drawing/2014/main" id="{8D567DE2-8C46-C1A2-BC98-6A98DFA191BB}"/>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1" name="Group 90">
            <a:extLst>
              <a:ext uri="{FF2B5EF4-FFF2-40B4-BE49-F238E27FC236}">
                <a16:creationId xmlns:a16="http://schemas.microsoft.com/office/drawing/2014/main" id="{62684EB5-CEBF-7B98-A5BC-D4DE117DFD4B}"/>
              </a:ext>
            </a:extLst>
          </p:cNvPr>
          <p:cNvGrpSpPr>
            <a:grpSpLocks noChangeAspect="1"/>
          </p:cNvGrpSpPr>
          <p:nvPr/>
        </p:nvGrpSpPr>
        <p:grpSpPr>
          <a:xfrm>
            <a:off x="3591493" y="1235065"/>
            <a:ext cx="210796" cy="210796"/>
            <a:chOff x="6107113" y="1108075"/>
            <a:chExt cx="542925" cy="542925"/>
          </a:xfrm>
          <a:solidFill>
            <a:schemeClr val="tx2"/>
          </a:solidFill>
        </p:grpSpPr>
        <p:sp>
          <p:nvSpPr>
            <p:cNvPr id="92" name="Freeform 129">
              <a:extLst>
                <a:ext uri="{FF2B5EF4-FFF2-40B4-BE49-F238E27FC236}">
                  <a16:creationId xmlns:a16="http://schemas.microsoft.com/office/drawing/2014/main" id="{A9ECA36A-8E29-E8F9-6906-31C381EE6155}"/>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3" name="Freeform 130">
              <a:extLst>
                <a:ext uri="{FF2B5EF4-FFF2-40B4-BE49-F238E27FC236}">
                  <a16:creationId xmlns:a16="http://schemas.microsoft.com/office/drawing/2014/main" id="{DF3671F2-8D42-3633-C4B0-544590DCF66B}"/>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4" name="Group 93">
            <a:extLst>
              <a:ext uri="{FF2B5EF4-FFF2-40B4-BE49-F238E27FC236}">
                <a16:creationId xmlns:a16="http://schemas.microsoft.com/office/drawing/2014/main" id="{78CCCA09-7211-58D7-19B8-6680C267F015}"/>
              </a:ext>
            </a:extLst>
          </p:cNvPr>
          <p:cNvGrpSpPr>
            <a:grpSpLocks noChangeAspect="1"/>
          </p:cNvGrpSpPr>
          <p:nvPr/>
        </p:nvGrpSpPr>
        <p:grpSpPr>
          <a:xfrm>
            <a:off x="5109534" y="1240276"/>
            <a:ext cx="162076" cy="200370"/>
            <a:chOff x="5126038" y="3305175"/>
            <a:chExt cx="436562" cy="539750"/>
          </a:xfrm>
          <a:solidFill>
            <a:schemeClr val="tx2"/>
          </a:solidFill>
        </p:grpSpPr>
        <p:sp>
          <p:nvSpPr>
            <p:cNvPr id="95" name="Freeform 34">
              <a:extLst>
                <a:ext uri="{FF2B5EF4-FFF2-40B4-BE49-F238E27FC236}">
                  <a16:creationId xmlns:a16="http://schemas.microsoft.com/office/drawing/2014/main" id="{3077D315-0FF5-5758-D6A8-350F5F8B1D1D}"/>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35">
              <a:extLst>
                <a:ext uri="{FF2B5EF4-FFF2-40B4-BE49-F238E27FC236}">
                  <a16:creationId xmlns:a16="http://schemas.microsoft.com/office/drawing/2014/main" id="{1CA82725-1934-B8C1-706B-EF79DE31A3C5}"/>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7" name="Freeform 36">
              <a:extLst>
                <a:ext uri="{FF2B5EF4-FFF2-40B4-BE49-F238E27FC236}">
                  <a16:creationId xmlns:a16="http://schemas.microsoft.com/office/drawing/2014/main" id="{8BCF2D5C-858F-44CE-1CC5-9A4663BD6D2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8" name="Freeform 37">
              <a:extLst>
                <a:ext uri="{FF2B5EF4-FFF2-40B4-BE49-F238E27FC236}">
                  <a16:creationId xmlns:a16="http://schemas.microsoft.com/office/drawing/2014/main" id="{364A619B-18DB-D93A-0A3C-7C3640CA5452}"/>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9" name="Freeform 38">
              <a:extLst>
                <a:ext uri="{FF2B5EF4-FFF2-40B4-BE49-F238E27FC236}">
                  <a16:creationId xmlns:a16="http://schemas.microsoft.com/office/drawing/2014/main" id="{A5D66391-6805-FD18-856F-3B2CD4EC1C37}"/>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0" name="Freeform 39">
              <a:extLst>
                <a:ext uri="{FF2B5EF4-FFF2-40B4-BE49-F238E27FC236}">
                  <a16:creationId xmlns:a16="http://schemas.microsoft.com/office/drawing/2014/main" id="{92437EE1-5B6B-EEAD-6EB7-1E35DC5BB454}"/>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1" name="Freeform 40">
              <a:extLst>
                <a:ext uri="{FF2B5EF4-FFF2-40B4-BE49-F238E27FC236}">
                  <a16:creationId xmlns:a16="http://schemas.microsoft.com/office/drawing/2014/main" id="{D4728354-A3B7-22B7-7B62-05D89A7F8D80}"/>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02" name="Freeform 23">
            <a:extLst>
              <a:ext uri="{FF2B5EF4-FFF2-40B4-BE49-F238E27FC236}">
                <a16:creationId xmlns:a16="http://schemas.microsoft.com/office/drawing/2014/main" id="{65E12EEB-6DCE-0F51-4726-FBD0220AD55E}"/>
              </a:ext>
            </a:extLst>
          </p:cNvPr>
          <p:cNvSpPr>
            <a:spLocks noChangeAspect="1" noEditPoints="1"/>
          </p:cNvSpPr>
          <p:nvPr/>
        </p:nvSpPr>
        <p:spPr bwMode="auto">
          <a:xfrm>
            <a:off x="6620444" y="1279815"/>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03" name="Oval 102">
            <a:extLst>
              <a:ext uri="{FF2B5EF4-FFF2-40B4-BE49-F238E27FC236}">
                <a16:creationId xmlns:a16="http://schemas.microsoft.com/office/drawing/2014/main" id="{5877B63C-EDCB-AD27-400F-9C2011E3903B}"/>
              </a:ext>
            </a:extLst>
          </p:cNvPr>
          <p:cNvSpPr/>
          <p:nvPr/>
        </p:nvSpPr>
        <p:spPr>
          <a:xfrm>
            <a:off x="6570547" y="1232463"/>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04" name="Group 103">
            <a:extLst>
              <a:ext uri="{FF2B5EF4-FFF2-40B4-BE49-F238E27FC236}">
                <a16:creationId xmlns:a16="http://schemas.microsoft.com/office/drawing/2014/main" id="{6DC68E3D-B4AF-B356-CF80-B39EAB49AEF8}"/>
              </a:ext>
            </a:extLst>
          </p:cNvPr>
          <p:cNvGrpSpPr>
            <a:grpSpLocks noChangeAspect="1"/>
          </p:cNvGrpSpPr>
          <p:nvPr/>
        </p:nvGrpSpPr>
        <p:grpSpPr>
          <a:xfrm>
            <a:off x="8080677" y="1261393"/>
            <a:ext cx="204441" cy="158141"/>
            <a:chOff x="8389938" y="1176338"/>
            <a:chExt cx="539751" cy="417513"/>
          </a:xfrm>
          <a:solidFill>
            <a:schemeClr val="tx2"/>
          </a:solidFill>
        </p:grpSpPr>
        <p:sp>
          <p:nvSpPr>
            <p:cNvPr id="105" name="Freeform 23">
              <a:extLst>
                <a:ext uri="{FF2B5EF4-FFF2-40B4-BE49-F238E27FC236}">
                  <a16:creationId xmlns:a16="http://schemas.microsoft.com/office/drawing/2014/main" id="{3EC14FA0-625F-D0FF-31A6-4CD5F4E8E124}"/>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6" name="Freeform 24">
              <a:extLst>
                <a:ext uri="{FF2B5EF4-FFF2-40B4-BE49-F238E27FC236}">
                  <a16:creationId xmlns:a16="http://schemas.microsoft.com/office/drawing/2014/main" id="{2BD118D8-E793-3AA0-88A0-B54E49DF4482}"/>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8" name="Rectangle 7">
            <a:extLst>
              <a:ext uri="{FF2B5EF4-FFF2-40B4-BE49-F238E27FC236}">
                <a16:creationId xmlns:a16="http://schemas.microsoft.com/office/drawing/2014/main" id="{28ACE18D-8ED3-3046-D3BE-D5BAEB460477}"/>
              </a:ext>
            </a:extLst>
          </p:cNvPr>
          <p:cNvSpPr>
            <a:spLocks/>
          </p:cNvSpPr>
          <p:nvPr/>
        </p:nvSpPr>
        <p:spPr>
          <a:xfrm>
            <a:off x="2025213"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Applicant information</a:t>
            </a:r>
          </a:p>
        </p:txBody>
      </p:sp>
      <p:sp>
        <p:nvSpPr>
          <p:cNvPr id="17" name="Rectangle 16">
            <a:extLst>
              <a:ext uri="{FF2B5EF4-FFF2-40B4-BE49-F238E27FC236}">
                <a16:creationId xmlns:a16="http://schemas.microsoft.com/office/drawing/2014/main" id="{691C6A4A-5C63-3E7C-807A-598FF5CBA94A}"/>
              </a:ext>
            </a:extLst>
          </p:cNvPr>
          <p:cNvSpPr>
            <a:spLocks/>
          </p:cNvSpPr>
          <p:nvPr/>
        </p:nvSpPr>
        <p:spPr>
          <a:xfrm>
            <a:off x="2025213"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Identity verification</a:t>
            </a:r>
          </a:p>
        </p:txBody>
      </p:sp>
      <p:sp>
        <p:nvSpPr>
          <p:cNvPr id="20" name="Rectangle 19">
            <a:extLst>
              <a:ext uri="{FF2B5EF4-FFF2-40B4-BE49-F238E27FC236}">
                <a16:creationId xmlns:a16="http://schemas.microsoft.com/office/drawing/2014/main" id="{158441FA-7F81-DC07-AFC1-251CE1A52971}"/>
              </a:ext>
            </a:extLst>
          </p:cNvPr>
          <p:cNvSpPr>
            <a:spLocks/>
          </p:cNvSpPr>
          <p:nvPr/>
        </p:nvSpPr>
        <p:spPr>
          <a:xfrm>
            <a:off x="2025213" y="2750569"/>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Business delegation</a:t>
            </a:r>
          </a:p>
        </p:txBody>
      </p:sp>
      <p:sp>
        <p:nvSpPr>
          <p:cNvPr id="21" name="Rectangle 20">
            <a:extLst>
              <a:ext uri="{FF2B5EF4-FFF2-40B4-BE49-F238E27FC236}">
                <a16:creationId xmlns:a16="http://schemas.microsoft.com/office/drawing/2014/main" id="{8C9282E4-0CDD-7FF9-4E8E-1B06525A1BDC}"/>
              </a:ext>
            </a:extLst>
          </p:cNvPr>
          <p:cNvSpPr>
            <a:spLocks/>
          </p:cNvSpPr>
          <p:nvPr/>
        </p:nvSpPr>
        <p:spPr>
          <a:xfrm>
            <a:off x="2025213" y="330034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Suitability</a:t>
            </a:r>
          </a:p>
        </p:txBody>
      </p:sp>
      <p:sp>
        <p:nvSpPr>
          <p:cNvPr id="22" name="Rectangle 21">
            <a:extLst>
              <a:ext uri="{FF2B5EF4-FFF2-40B4-BE49-F238E27FC236}">
                <a16:creationId xmlns:a16="http://schemas.microsoft.com/office/drawing/2014/main" id="{35FB743D-0C5A-8458-F9F2-E5E201E107BE}"/>
              </a:ext>
            </a:extLst>
          </p:cNvPr>
          <p:cNvSpPr>
            <a:spLocks/>
          </p:cNvSpPr>
          <p:nvPr/>
        </p:nvSpPr>
        <p:spPr>
          <a:xfrm>
            <a:off x="2025213" y="385011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Permission information</a:t>
            </a:r>
          </a:p>
        </p:txBody>
      </p:sp>
      <p:sp>
        <p:nvSpPr>
          <p:cNvPr id="23" name="Rectangle 22">
            <a:extLst>
              <a:ext uri="{FF2B5EF4-FFF2-40B4-BE49-F238E27FC236}">
                <a16:creationId xmlns:a16="http://schemas.microsoft.com/office/drawing/2014/main" id="{95912EB0-2313-5070-9BDE-476535F4A55E}"/>
              </a:ext>
            </a:extLst>
          </p:cNvPr>
          <p:cNvSpPr>
            <a:spLocks/>
          </p:cNvSpPr>
          <p:nvPr/>
        </p:nvSpPr>
        <p:spPr>
          <a:xfrm>
            <a:off x="2025213" y="4399888"/>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Declarations</a:t>
            </a:r>
          </a:p>
        </p:txBody>
      </p:sp>
      <p:sp>
        <p:nvSpPr>
          <p:cNvPr id="27" name="Rectangle 26">
            <a:extLst>
              <a:ext uri="{FF2B5EF4-FFF2-40B4-BE49-F238E27FC236}">
                <a16:creationId xmlns:a16="http://schemas.microsoft.com/office/drawing/2014/main" id="{A62436FB-A3AA-16DD-9E3C-8F522BABF904}"/>
              </a:ext>
            </a:extLst>
          </p:cNvPr>
          <p:cNvSpPr>
            <a:spLocks/>
          </p:cNvSpPr>
          <p:nvPr/>
        </p:nvSpPr>
        <p:spPr>
          <a:xfrm>
            <a:off x="2025213" y="494966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Payments</a:t>
            </a:r>
          </a:p>
        </p:txBody>
      </p:sp>
      <p:sp>
        <p:nvSpPr>
          <p:cNvPr id="28" name="Rectangle 27">
            <a:extLst>
              <a:ext uri="{FF2B5EF4-FFF2-40B4-BE49-F238E27FC236}">
                <a16:creationId xmlns:a16="http://schemas.microsoft.com/office/drawing/2014/main" id="{191C4EE0-9ED2-F9F2-0674-0D892ECB45FA}"/>
              </a:ext>
            </a:extLst>
          </p:cNvPr>
          <p:cNvSpPr>
            <a:spLocks/>
          </p:cNvSpPr>
          <p:nvPr/>
        </p:nvSpPr>
        <p:spPr>
          <a:xfrm>
            <a:off x="2025213" y="549943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Submit</a:t>
            </a:r>
          </a:p>
        </p:txBody>
      </p:sp>
      <p:sp>
        <p:nvSpPr>
          <p:cNvPr id="29" name="Rectangle 28">
            <a:extLst>
              <a:ext uri="{FF2B5EF4-FFF2-40B4-BE49-F238E27FC236}">
                <a16:creationId xmlns:a16="http://schemas.microsoft.com/office/drawing/2014/main" id="{3B16F35B-B06B-630B-C0E9-56CC90B40773}"/>
              </a:ext>
            </a:extLst>
          </p:cNvPr>
          <p:cNvSpPr>
            <a:spLocks/>
          </p:cNvSpPr>
          <p:nvPr/>
        </p:nvSpPr>
        <p:spPr>
          <a:xfrm>
            <a:off x="3514764"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Review</a:t>
            </a:r>
          </a:p>
        </p:txBody>
      </p:sp>
      <p:sp>
        <p:nvSpPr>
          <p:cNvPr id="30" name="Rectangle 29">
            <a:extLst>
              <a:ext uri="{FF2B5EF4-FFF2-40B4-BE49-F238E27FC236}">
                <a16:creationId xmlns:a16="http://schemas.microsoft.com/office/drawing/2014/main" id="{83BE6390-029C-24CE-2161-B726BA4E6873}"/>
              </a:ext>
            </a:extLst>
          </p:cNvPr>
          <p:cNvSpPr>
            <a:spLocks/>
          </p:cNvSpPr>
          <p:nvPr/>
        </p:nvSpPr>
        <p:spPr>
          <a:xfrm>
            <a:off x="3514764"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Request for further information</a:t>
            </a:r>
          </a:p>
        </p:txBody>
      </p:sp>
      <p:sp>
        <p:nvSpPr>
          <p:cNvPr id="31" name="Rectangle 30">
            <a:extLst>
              <a:ext uri="{FF2B5EF4-FFF2-40B4-BE49-F238E27FC236}">
                <a16:creationId xmlns:a16="http://schemas.microsoft.com/office/drawing/2014/main" id="{CEC1EBB2-56F6-D9A1-D8BD-C06653074CDF}"/>
              </a:ext>
            </a:extLst>
          </p:cNvPr>
          <p:cNvSpPr>
            <a:spLocks/>
          </p:cNvSpPr>
          <p:nvPr/>
        </p:nvSpPr>
        <p:spPr>
          <a:xfrm>
            <a:off x="3514764" y="2750569"/>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Risk triage</a:t>
            </a:r>
          </a:p>
        </p:txBody>
      </p:sp>
      <p:sp>
        <p:nvSpPr>
          <p:cNvPr id="32" name="Rectangle 31">
            <a:extLst>
              <a:ext uri="{FF2B5EF4-FFF2-40B4-BE49-F238E27FC236}">
                <a16:creationId xmlns:a16="http://schemas.microsoft.com/office/drawing/2014/main" id="{B63F58E8-0E78-DEEF-839B-5099EAEA7586}"/>
              </a:ext>
            </a:extLst>
          </p:cNvPr>
          <p:cNvSpPr>
            <a:spLocks/>
          </p:cNvSpPr>
          <p:nvPr/>
        </p:nvSpPr>
        <p:spPr>
          <a:xfrm>
            <a:off x="4992396"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Assessment</a:t>
            </a:r>
          </a:p>
        </p:txBody>
      </p:sp>
      <p:sp>
        <p:nvSpPr>
          <p:cNvPr id="33" name="Rectangle 32">
            <a:extLst>
              <a:ext uri="{FF2B5EF4-FFF2-40B4-BE49-F238E27FC236}">
                <a16:creationId xmlns:a16="http://schemas.microsoft.com/office/drawing/2014/main" id="{8C71F0C2-BCE0-53CF-A71A-567CB39F0D1E}"/>
              </a:ext>
            </a:extLst>
          </p:cNvPr>
          <p:cNvSpPr>
            <a:spLocks/>
          </p:cNvSpPr>
          <p:nvPr/>
        </p:nvSpPr>
        <p:spPr>
          <a:xfrm>
            <a:off x="4992396"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Other assessment processes e.g., external referral </a:t>
            </a:r>
          </a:p>
        </p:txBody>
      </p:sp>
      <p:sp>
        <p:nvSpPr>
          <p:cNvPr id="34" name="Rectangle 33">
            <a:extLst>
              <a:ext uri="{FF2B5EF4-FFF2-40B4-BE49-F238E27FC236}">
                <a16:creationId xmlns:a16="http://schemas.microsoft.com/office/drawing/2014/main" id="{C2D32627-D0EC-C9CB-0695-A30CF949BCD2}"/>
              </a:ext>
            </a:extLst>
          </p:cNvPr>
          <p:cNvSpPr>
            <a:spLocks/>
          </p:cNvSpPr>
          <p:nvPr/>
        </p:nvSpPr>
        <p:spPr>
          <a:xfrm>
            <a:off x="6468118"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Recommendation</a:t>
            </a:r>
          </a:p>
        </p:txBody>
      </p:sp>
      <p:sp>
        <p:nvSpPr>
          <p:cNvPr id="35" name="Rectangle 34">
            <a:extLst>
              <a:ext uri="{FF2B5EF4-FFF2-40B4-BE49-F238E27FC236}">
                <a16:creationId xmlns:a16="http://schemas.microsoft.com/office/drawing/2014/main" id="{6D7A96D4-8468-C9AE-17D1-36DFC5360D84}"/>
              </a:ext>
            </a:extLst>
          </p:cNvPr>
          <p:cNvSpPr>
            <a:spLocks/>
          </p:cNvSpPr>
          <p:nvPr/>
        </p:nvSpPr>
        <p:spPr>
          <a:xfrm>
            <a:off x="6468118"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Decision </a:t>
            </a:r>
          </a:p>
        </p:txBody>
      </p:sp>
      <p:sp>
        <p:nvSpPr>
          <p:cNvPr id="36" name="Rectangle 35">
            <a:extLst>
              <a:ext uri="{FF2B5EF4-FFF2-40B4-BE49-F238E27FC236}">
                <a16:creationId xmlns:a16="http://schemas.microsoft.com/office/drawing/2014/main" id="{783F1C5D-0940-8B86-9129-92E6B55D466B}"/>
              </a:ext>
            </a:extLst>
          </p:cNvPr>
          <p:cNvSpPr>
            <a:spLocks/>
          </p:cNvSpPr>
          <p:nvPr/>
        </p:nvSpPr>
        <p:spPr>
          <a:xfrm>
            <a:off x="7952956" y="2750569"/>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Issue permission </a:t>
            </a:r>
          </a:p>
        </p:txBody>
      </p:sp>
      <p:sp>
        <p:nvSpPr>
          <p:cNvPr id="37" name="Rectangle 36">
            <a:extLst>
              <a:ext uri="{FF2B5EF4-FFF2-40B4-BE49-F238E27FC236}">
                <a16:creationId xmlns:a16="http://schemas.microsoft.com/office/drawing/2014/main" id="{BDE7248F-21DC-11B1-7FE1-B40E6B8FD854}"/>
              </a:ext>
            </a:extLst>
          </p:cNvPr>
          <p:cNvSpPr>
            <a:spLocks/>
          </p:cNvSpPr>
          <p:nvPr/>
        </p:nvSpPr>
        <p:spPr>
          <a:xfrm>
            <a:off x="7952956"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Notify</a:t>
            </a:r>
          </a:p>
        </p:txBody>
      </p:sp>
      <p:sp>
        <p:nvSpPr>
          <p:cNvPr id="38" name="Rectangle 37">
            <a:extLst>
              <a:ext uri="{FF2B5EF4-FFF2-40B4-BE49-F238E27FC236}">
                <a16:creationId xmlns:a16="http://schemas.microsoft.com/office/drawing/2014/main" id="{C8AFD7FC-B88D-4006-F992-22B0363A901D}"/>
              </a:ext>
            </a:extLst>
          </p:cNvPr>
          <p:cNvSpPr>
            <a:spLocks/>
          </p:cNvSpPr>
          <p:nvPr/>
        </p:nvSpPr>
        <p:spPr>
          <a:xfrm>
            <a:off x="7952956" y="2200795"/>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Update public register</a:t>
            </a:r>
          </a:p>
        </p:txBody>
      </p:sp>
      <p:sp>
        <p:nvSpPr>
          <p:cNvPr id="19" name="Rectangle 18">
            <a:extLst>
              <a:ext uri="{FF2B5EF4-FFF2-40B4-BE49-F238E27FC236}">
                <a16:creationId xmlns:a16="http://schemas.microsoft.com/office/drawing/2014/main" id="{B584164C-73C3-21BD-CD82-CE01A4A1ADEE}"/>
              </a:ext>
            </a:extLst>
          </p:cNvPr>
          <p:cNvSpPr>
            <a:spLocks/>
          </p:cNvSpPr>
          <p:nvPr/>
        </p:nvSpPr>
        <p:spPr>
          <a:xfrm>
            <a:off x="540373" y="1651022"/>
            <a:ext cx="1419650" cy="485441"/>
          </a:xfrm>
          <a:prstGeom prst="rect">
            <a:avLst/>
          </a:prstGeom>
          <a:solidFill>
            <a:schemeClr val="bg1">
              <a:alpha val="7000"/>
            </a:schemeClr>
          </a:solidFill>
          <a:ln w="6350"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mj-lt"/>
              </a:rPr>
              <a:t>Inform</a:t>
            </a:r>
          </a:p>
        </p:txBody>
      </p:sp>
    </p:spTree>
    <p:extLst>
      <p:ext uri="{BB962C8B-B14F-4D97-AF65-F5344CB8AC3E}">
        <p14:creationId xmlns:p14="http://schemas.microsoft.com/office/powerpoint/2010/main" val="4193831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1" name="Group 5">
            <a:extLst>
              <a:ext uri="{FF2B5EF4-FFF2-40B4-BE49-F238E27FC236}">
                <a16:creationId xmlns:a16="http://schemas.microsoft.com/office/drawing/2014/main" id="{D250E9C4-1975-A887-8406-6662CA5DE9A6}"/>
              </a:ext>
            </a:extLst>
          </p:cNvPr>
          <p:cNvGrpSpPr>
            <a:grpSpLocks noChangeAspect="1"/>
          </p:cNvGrpSpPr>
          <p:nvPr/>
        </p:nvGrpSpPr>
        <p:grpSpPr bwMode="auto">
          <a:xfrm>
            <a:off x="-406090" y="848015"/>
            <a:ext cx="1765630" cy="1755245"/>
            <a:chOff x="3163" y="2182"/>
            <a:chExt cx="340" cy="338"/>
          </a:xfrm>
          <a:solidFill>
            <a:schemeClr val="bg1">
              <a:alpha val="7000"/>
            </a:schemeClr>
          </a:solidFill>
        </p:grpSpPr>
        <p:sp>
          <p:nvSpPr>
            <p:cNvPr id="112" name="Freeform 6">
              <a:extLst>
                <a:ext uri="{FF2B5EF4-FFF2-40B4-BE49-F238E27FC236}">
                  <a16:creationId xmlns:a16="http://schemas.microsoft.com/office/drawing/2014/main" id="{87622D8E-93F8-81A1-14EB-6C2176A14901}"/>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3" name="Freeform 7">
              <a:extLst>
                <a:ext uri="{FF2B5EF4-FFF2-40B4-BE49-F238E27FC236}">
                  <a16:creationId xmlns:a16="http://schemas.microsoft.com/office/drawing/2014/main" id="{ED7E5315-E30F-4BE1-D061-0B20FB1D5B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4" name="Freeform 8">
              <a:extLst>
                <a:ext uri="{FF2B5EF4-FFF2-40B4-BE49-F238E27FC236}">
                  <a16:creationId xmlns:a16="http://schemas.microsoft.com/office/drawing/2014/main" id="{3110B4D7-5C0E-AC57-4AEC-05D258B3AB8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22447"/>
            <a:ext cx="2507649" cy="848236"/>
          </a:xfrm>
          <a:noFill/>
        </p:spPr>
        <p:txBody>
          <a:bodyPr lIns="540000"/>
          <a:lstStyle/>
          <a:p>
            <a:r>
              <a:rPr lang="en-AU" sz="3600">
                <a:latin typeface="VIC SemiBold" panose="00000700000000000000" pitchFamily="50" charset="0"/>
              </a:rPr>
              <a:t>INFORM</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104" name="Oval 103">
            <a:extLst>
              <a:ext uri="{FF2B5EF4-FFF2-40B4-BE49-F238E27FC236}">
                <a16:creationId xmlns:a16="http://schemas.microsoft.com/office/drawing/2014/main" id="{D2F8AC35-C5DA-5DEA-D3D4-5FD38897ADA5}"/>
              </a:ext>
            </a:extLst>
          </p:cNvPr>
          <p:cNvSpPr/>
          <p:nvPr/>
        </p:nvSpPr>
        <p:spPr>
          <a:xfrm>
            <a:off x="541338" y="2122447"/>
            <a:ext cx="863348" cy="863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5" name="Oval 104">
            <a:extLst>
              <a:ext uri="{FF2B5EF4-FFF2-40B4-BE49-F238E27FC236}">
                <a16:creationId xmlns:a16="http://schemas.microsoft.com/office/drawing/2014/main" id="{40F1D126-7999-C981-E652-59AD17798568}"/>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06" name="Group 5">
            <a:extLst>
              <a:ext uri="{FF2B5EF4-FFF2-40B4-BE49-F238E27FC236}">
                <a16:creationId xmlns:a16="http://schemas.microsoft.com/office/drawing/2014/main" id="{3A1A75B9-3184-F979-D665-1F0613F365CE}"/>
              </a:ext>
            </a:extLst>
          </p:cNvPr>
          <p:cNvGrpSpPr>
            <a:grpSpLocks noChangeAspect="1"/>
          </p:cNvGrpSpPr>
          <p:nvPr/>
        </p:nvGrpSpPr>
        <p:grpSpPr bwMode="auto">
          <a:xfrm>
            <a:off x="734130" y="2306496"/>
            <a:ext cx="479971" cy="477148"/>
            <a:chOff x="3163" y="2182"/>
            <a:chExt cx="340" cy="338"/>
          </a:xfrm>
          <a:solidFill>
            <a:schemeClr val="tx2"/>
          </a:solidFill>
        </p:grpSpPr>
        <p:sp>
          <p:nvSpPr>
            <p:cNvPr id="107" name="Freeform 6">
              <a:extLst>
                <a:ext uri="{FF2B5EF4-FFF2-40B4-BE49-F238E27FC236}">
                  <a16:creationId xmlns:a16="http://schemas.microsoft.com/office/drawing/2014/main" id="{DC9BA5A7-776F-AA07-97A5-DEA95991277C}"/>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Freeform 7">
              <a:extLst>
                <a:ext uri="{FF2B5EF4-FFF2-40B4-BE49-F238E27FC236}">
                  <a16:creationId xmlns:a16="http://schemas.microsoft.com/office/drawing/2014/main" id="{C5E6FC72-00C4-A3F4-1194-5F31C0AD7BD4}"/>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Freeform 8">
              <a:extLst>
                <a:ext uri="{FF2B5EF4-FFF2-40B4-BE49-F238E27FC236}">
                  <a16:creationId xmlns:a16="http://schemas.microsoft.com/office/drawing/2014/main" id="{8D7B4412-5711-14F1-E544-729DDC89264B}"/>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endParaRPr lang="en-AU"/>
            </a:p>
          </p:txBody>
        </p:sp>
      </p:grpSp>
      <p:sp>
        <p:nvSpPr>
          <p:cNvPr id="3" name="Text Placeholder 4">
            <a:extLst>
              <a:ext uri="{FF2B5EF4-FFF2-40B4-BE49-F238E27FC236}">
                <a16:creationId xmlns:a16="http://schemas.microsoft.com/office/drawing/2014/main" id="{E5597429-FCB1-9766-72DC-E9FD386C2395}"/>
              </a:ext>
            </a:extLst>
          </p:cNvPr>
          <p:cNvSpPr txBox="1">
            <a:spLocks/>
          </p:cNvSpPr>
          <p:nvPr/>
        </p:nvSpPr>
        <p:spPr>
          <a:xfrm>
            <a:off x="5042547" y="3439210"/>
            <a:ext cx="3133239" cy="698988"/>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endParaRPr lang="en-AU" sz="1100"/>
          </a:p>
        </p:txBody>
      </p:sp>
      <p:sp>
        <p:nvSpPr>
          <p:cNvPr id="4" name="Flowchart: Process 3">
            <a:extLst>
              <a:ext uri="{FF2B5EF4-FFF2-40B4-BE49-F238E27FC236}">
                <a16:creationId xmlns:a16="http://schemas.microsoft.com/office/drawing/2014/main" id="{95857E03-D80A-3170-1F7C-1820B46CC8B4}"/>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INFORM</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FBA1C55-E1FA-0659-A2D5-7E23518C1EF8}"/>
              </a:ext>
            </a:extLst>
          </p:cNvPr>
          <p:cNvSpPr/>
          <p:nvPr/>
        </p:nvSpPr>
        <p:spPr>
          <a:xfrm rot="8100000">
            <a:off x="5414395" y="2281119"/>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ext Placeholder 4">
            <a:extLst>
              <a:ext uri="{FF2B5EF4-FFF2-40B4-BE49-F238E27FC236}">
                <a16:creationId xmlns:a16="http://schemas.microsoft.com/office/drawing/2014/main" id="{CBA6DB13-A340-D7A6-F1EE-CA048BDAD574}"/>
              </a:ext>
            </a:extLst>
          </p:cNvPr>
          <p:cNvSpPr txBox="1">
            <a:spLocks/>
          </p:cNvSpPr>
          <p:nvPr/>
        </p:nvSpPr>
        <p:spPr>
          <a:xfrm>
            <a:off x="1679054" y="3164547"/>
            <a:ext cx="3060591" cy="1734623"/>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050"/>
              <a:t>The INFORM stage covers the information that you provide to applicants and regulated entities before, throughout and after the application and approvals process. It is outlined at the beginning of the permission journey for simplicity but should be considered throughout.</a:t>
            </a:r>
          </a:p>
          <a:p>
            <a:pPr>
              <a:spcBef>
                <a:spcPts val="600"/>
              </a:spcBef>
            </a:pPr>
            <a:r>
              <a:rPr lang="en-AU" sz="1050"/>
              <a:t>Where requirements vary according to risk, the provision of information  should be dynamic and surfaced at the right time. </a:t>
            </a:r>
          </a:p>
        </p:txBody>
      </p:sp>
    </p:spTree>
    <p:extLst>
      <p:ext uri="{BB962C8B-B14F-4D97-AF65-F5344CB8AC3E}">
        <p14:creationId xmlns:p14="http://schemas.microsoft.com/office/powerpoint/2010/main" val="22340375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INFORM</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0461"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3101" y="1162411"/>
            <a:ext cx="4274140" cy="198000"/>
          </a:xfrm>
          <a:prstGeom prst="rect">
            <a:avLst/>
          </a:prstGeom>
          <a:solidFill>
            <a:schemeClr val="accent3"/>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95603" y="1162411"/>
            <a:ext cx="4280172" cy="198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grpSp>
        <p:nvGrpSpPr>
          <p:cNvPr id="19" name="Group 18">
            <a:extLst>
              <a:ext uri="{FF2B5EF4-FFF2-40B4-BE49-F238E27FC236}">
                <a16:creationId xmlns:a16="http://schemas.microsoft.com/office/drawing/2014/main" id="{6496A5FD-372B-904E-FF74-70B5CAA65D97}"/>
              </a:ext>
            </a:extLst>
          </p:cNvPr>
          <p:cNvGrpSpPr/>
          <p:nvPr/>
        </p:nvGrpSpPr>
        <p:grpSpPr>
          <a:xfrm>
            <a:off x="550895" y="1436082"/>
            <a:ext cx="8829807" cy="667209"/>
            <a:chOff x="550895" y="1410918"/>
            <a:chExt cx="8829807" cy="667209"/>
          </a:xfrm>
        </p:grpSpPr>
        <p:sp>
          <p:nvSpPr>
            <p:cNvPr id="21" name="Rectangle 20">
              <a:extLst>
                <a:ext uri="{FF2B5EF4-FFF2-40B4-BE49-F238E27FC236}">
                  <a16:creationId xmlns:a16="http://schemas.microsoft.com/office/drawing/2014/main" id="{0362635B-C5A6-B63C-1E2F-28A94A5C0A0F}"/>
                </a:ext>
              </a:extLst>
            </p:cNvPr>
            <p:cNvSpPr/>
            <p:nvPr/>
          </p:nvSpPr>
          <p:spPr>
            <a:xfrm>
              <a:off x="5100530" y="1410918"/>
              <a:ext cx="4280172" cy="6672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the common reasons that applicants contact you for information before and throughout the application and approvals process (e.g., through contact records, staff experience).</a:t>
              </a:r>
            </a:p>
          </p:txBody>
        </p:sp>
        <p:sp>
          <p:nvSpPr>
            <p:cNvPr id="26" name="Rectangle 25">
              <a:extLst>
                <a:ext uri="{FF2B5EF4-FFF2-40B4-BE49-F238E27FC236}">
                  <a16:creationId xmlns:a16="http://schemas.microsoft.com/office/drawing/2014/main" id="{95566999-A32B-E5A6-76AA-0A094BD23EF1}"/>
                </a:ext>
              </a:extLst>
            </p:cNvPr>
            <p:cNvSpPr/>
            <p:nvPr/>
          </p:nvSpPr>
          <p:spPr>
            <a:xfrm>
              <a:off x="550895" y="1410918"/>
              <a:ext cx="4274140" cy="6672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information do you provide to help applicants understand what is required of them and to set their expectations (e.g., process, timing, cost)?</a:t>
              </a:r>
            </a:p>
          </p:txBody>
        </p:sp>
      </p:grpSp>
      <p:grpSp>
        <p:nvGrpSpPr>
          <p:cNvPr id="13" name="Group 12">
            <a:extLst>
              <a:ext uri="{FF2B5EF4-FFF2-40B4-BE49-F238E27FC236}">
                <a16:creationId xmlns:a16="http://schemas.microsoft.com/office/drawing/2014/main" id="{5207D6F5-433F-8D8A-8107-53D39AA9258A}"/>
              </a:ext>
            </a:extLst>
          </p:cNvPr>
          <p:cNvGrpSpPr/>
          <p:nvPr/>
        </p:nvGrpSpPr>
        <p:grpSpPr>
          <a:xfrm>
            <a:off x="544207" y="3644534"/>
            <a:ext cx="8830460" cy="477146"/>
            <a:chOff x="544207" y="3568688"/>
            <a:chExt cx="8830460" cy="477146"/>
          </a:xfrm>
        </p:grpSpPr>
        <p:sp>
          <p:nvSpPr>
            <p:cNvPr id="22" name="Rectangle 21">
              <a:extLst>
                <a:ext uri="{FF2B5EF4-FFF2-40B4-BE49-F238E27FC236}">
                  <a16:creationId xmlns:a16="http://schemas.microsoft.com/office/drawing/2014/main" id="{0D18BA38-3099-4616-5D7F-3980146E64F7}"/>
                </a:ext>
              </a:extLst>
            </p:cNvPr>
            <p:cNvSpPr/>
            <p:nvPr/>
          </p:nvSpPr>
          <p:spPr>
            <a:xfrm>
              <a:off x="5094495" y="3568688"/>
              <a:ext cx="4280172" cy="47714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the information that you are required to provide to applicants (e.g., defined in legislation, regulations).</a:t>
              </a:r>
            </a:p>
          </p:txBody>
        </p:sp>
        <p:sp>
          <p:nvSpPr>
            <p:cNvPr id="30" name="Rectangle 29">
              <a:extLst>
                <a:ext uri="{FF2B5EF4-FFF2-40B4-BE49-F238E27FC236}">
                  <a16:creationId xmlns:a16="http://schemas.microsoft.com/office/drawing/2014/main" id="{14319F6C-28B6-8974-961C-91842869EA54}"/>
                </a:ext>
              </a:extLst>
            </p:cNvPr>
            <p:cNvSpPr/>
            <p:nvPr/>
          </p:nvSpPr>
          <p:spPr>
            <a:xfrm>
              <a:off x="544207" y="3568688"/>
              <a:ext cx="4274140" cy="47714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Do you provide information at the right time and in the right format for applicants?</a:t>
              </a:r>
            </a:p>
          </p:txBody>
        </p:sp>
      </p:grpSp>
      <p:grpSp>
        <p:nvGrpSpPr>
          <p:cNvPr id="17" name="Group 16">
            <a:extLst>
              <a:ext uri="{FF2B5EF4-FFF2-40B4-BE49-F238E27FC236}">
                <a16:creationId xmlns:a16="http://schemas.microsoft.com/office/drawing/2014/main" id="{A0B4B30C-0106-871F-D344-A87891CDB13F}"/>
              </a:ext>
            </a:extLst>
          </p:cNvPr>
          <p:cNvGrpSpPr/>
          <p:nvPr/>
        </p:nvGrpSpPr>
        <p:grpSpPr>
          <a:xfrm>
            <a:off x="550239" y="2187351"/>
            <a:ext cx="8830460" cy="697002"/>
            <a:chOff x="550239" y="2137577"/>
            <a:chExt cx="8830460" cy="697002"/>
          </a:xfrm>
        </p:grpSpPr>
        <p:sp>
          <p:nvSpPr>
            <p:cNvPr id="34" name="Rectangle 33">
              <a:extLst>
                <a:ext uri="{FF2B5EF4-FFF2-40B4-BE49-F238E27FC236}">
                  <a16:creationId xmlns:a16="http://schemas.microsoft.com/office/drawing/2014/main" id="{A7EA0C82-C4FA-1988-E7FF-C1500B6B6BC5}"/>
                </a:ext>
              </a:extLst>
            </p:cNvPr>
            <p:cNvSpPr/>
            <p:nvPr/>
          </p:nvSpPr>
          <p:spPr>
            <a:xfrm>
              <a:off x="550239" y="2137577"/>
              <a:ext cx="4274140" cy="697002"/>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information do you provide to help applicants submit higher quality applications, more consistently (e.g., guidance, templates, examples)?</a:t>
              </a:r>
            </a:p>
          </p:txBody>
        </p:sp>
        <p:sp>
          <p:nvSpPr>
            <p:cNvPr id="36" name="Rectangle 35">
              <a:extLst>
                <a:ext uri="{FF2B5EF4-FFF2-40B4-BE49-F238E27FC236}">
                  <a16:creationId xmlns:a16="http://schemas.microsoft.com/office/drawing/2014/main" id="{7F89B016-68A5-57C1-CCCF-2007295A6D0D}"/>
                </a:ext>
              </a:extLst>
            </p:cNvPr>
            <p:cNvSpPr/>
            <p:nvPr/>
          </p:nvSpPr>
          <p:spPr>
            <a:xfrm>
              <a:off x="5100527" y="2137577"/>
              <a:ext cx="4280172" cy="697002"/>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the common requests for further information or where applications are below standard or fail to meet requirements (e.g., through common requests for further information). </a:t>
              </a:r>
            </a:p>
          </p:txBody>
        </p:sp>
      </p:grpSp>
      <p:grpSp>
        <p:nvGrpSpPr>
          <p:cNvPr id="11" name="Group 10">
            <a:extLst>
              <a:ext uri="{FF2B5EF4-FFF2-40B4-BE49-F238E27FC236}">
                <a16:creationId xmlns:a16="http://schemas.microsoft.com/office/drawing/2014/main" id="{E0CD98F6-9A0D-9469-E849-1447B8FF3135}"/>
              </a:ext>
            </a:extLst>
          </p:cNvPr>
          <p:cNvGrpSpPr/>
          <p:nvPr/>
        </p:nvGrpSpPr>
        <p:grpSpPr>
          <a:xfrm>
            <a:off x="544207" y="4859724"/>
            <a:ext cx="8830460" cy="569924"/>
            <a:chOff x="544207" y="4752712"/>
            <a:chExt cx="8830460" cy="569924"/>
          </a:xfrm>
        </p:grpSpPr>
        <p:sp>
          <p:nvSpPr>
            <p:cNvPr id="15" name="Rectangle 14">
              <a:extLst>
                <a:ext uri="{FF2B5EF4-FFF2-40B4-BE49-F238E27FC236}">
                  <a16:creationId xmlns:a16="http://schemas.microsoft.com/office/drawing/2014/main" id="{4D7CD73B-9699-3149-7FEF-D16CEA48B610}"/>
                </a:ext>
              </a:extLst>
            </p:cNvPr>
            <p:cNvSpPr/>
            <p:nvPr/>
          </p:nvSpPr>
          <p:spPr>
            <a:xfrm>
              <a:off x="5094495" y="4752712"/>
              <a:ext cx="428017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your applicants, how they access information and their requirements (e.g., accessibility, readability).</a:t>
              </a:r>
            </a:p>
          </p:txBody>
        </p:sp>
        <p:sp>
          <p:nvSpPr>
            <p:cNvPr id="37" name="Rectangle 36">
              <a:extLst>
                <a:ext uri="{FF2B5EF4-FFF2-40B4-BE49-F238E27FC236}">
                  <a16:creationId xmlns:a16="http://schemas.microsoft.com/office/drawing/2014/main" id="{0F25CE36-1EFF-4249-78F9-2BCEFFEC32F4}"/>
                </a:ext>
              </a:extLst>
            </p:cNvPr>
            <p:cNvSpPr/>
            <p:nvPr/>
          </p:nvSpPr>
          <p:spPr>
            <a:xfrm>
              <a:off x="544207" y="4752712"/>
              <a:ext cx="42741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Does the information you provide meet the accessibility requirements of </a:t>
              </a:r>
              <a:r>
                <a:rPr lang="en-AU" sz="1050" i="1">
                  <a:solidFill>
                    <a:schemeClr val="bg1"/>
                  </a:solidFill>
                </a:rPr>
                <a:t>most</a:t>
              </a:r>
              <a:r>
                <a:rPr lang="en-AU" sz="1050">
                  <a:solidFill>
                    <a:schemeClr val="bg1"/>
                  </a:solidFill>
                </a:rPr>
                <a:t> applicants (e.g., accessibility, readability, translation?</a:t>
              </a:r>
            </a:p>
          </p:txBody>
        </p:sp>
      </p:grpSp>
      <p:grpSp>
        <p:nvGrpSpPr>
          <p:cNvPr id="16" name="Group 15">
            <a:extLst>
              <a:ext uri="{FF2B5EF4-FFF2-40B4-BE49-F238E27FC236}">
                <a16:creationId xmlns:a16="http://schemas.microsoft.com/office/drawing/2014/main" id="{A3285232-ECD1-A0F9-2308-B64DFF39AD44}"/>
              </a:ext>
            </a:extLst>
          </p:cNvPr>
          <p:cNvGrpSpPr/>
          <p:nvPr/>
        </p:nvGrpSpPr>
        <p:grpSpPr>
          <a:xfrm>
            <a:off x="550239" y="2968413"/>
            <a:ext cx="8824428" cy="592061"/>
            <a:chOff x="550239" y="2904508"/>
            <a:chExt cx="8824428" cy="592061"/>
          </a:xfrm>
        </p:grpSpPr>
        <p:sp>
          <p:nvSpPr>
            <p:cNvPr id="18" name="Rectangle 17">
              <a:extLst>
                <a:ext uri="{FF2B5EF4-FFF2-40B4-BE49-F238E27FC236}">
                  <a16:creationId xmlns:a16="http://schemas.microsoft.com/office/drawing/2014/main" id="{65F7700B-321B-C88A-F402-7F61801C68DF}"/>
                </a:ext>
              </a:extLst>
            </p:cNvPr>
            <p:cNvSpPr/>
            <p:nvPr/>
          </p:nvSpPr>
          <p:spPr>
            <a:xfrm>
              <a:off x="5094495" y="2904508"/>
              <a:ext cx="4280172" cy="592061"/>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how effective your current information is at enabling more consistent applications (e.g., through website analytics) and reducing the number of ‘outlier’ applications.</a:t>
              </a:r>
            </a:p>
          </p:txBody>
        </p:sp>
        <p:sp>
          <p:nvSpPr>
            <p:cNvPr id="38" name="Rectangle 37">
              <a:extLst>
                <a:ext uri="{FF2B5EF4-FFF2-40B4-BE49-F238E27FC236}">
                  <a16:creationId xmlns:a16="http://schemas.microsoft.com/office/drawing/2014/main" id="{219FB0F4-B4EF-231A-3C1F-BB60ED885D9B}"/>
                </a:ext>
              </a:extLst>
            </p:cNvPr>
            <p:cNvSpPr/>
            <p:nvPr/>
          </p:nvSpPr>
          <p:spPr>
            <a:xfrm>
              <a:off x="550239" y="2904508"/>
              <a:ext cx="4274140" cy="592061"/>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Is the information you provide effective? Does it achieve what you want it to?</a:t>
              </a:r>
            </a:p>
          </p:txBody>
        </p:sp>
      </p:grpSp>
      <p:grpSp>
        <p:nvGrpSpPr>
          <p:cNvPr id="12" name="Group 11">
            <a:extLst>
              <a:ext uri="{FF2B5EF4-FFF2-40B4-BE49-F238E27FC236}">
                <a16:creationId xmlns:a16="http://schemas.microsoft.com/office/drawing/2014/main" id="{DABEB633-9BEF-F5B4-BEB4-003164CB698B}"/>
              </a:ext>
            </a:extLst>
          </p:cNvPr>
          <p:cNvGrpSpPr/>
          <p:nvPr/>
        </p:nvGrpSpPr>
        <p:grpSpPr>
          <a:xfrm>
            <a:off x="544207" y="4205740"/>
            <a:ext cx="8830460" cy="569924"/>
            <a:chOff x="544207" y="4110669"/>
            <a:chExt cx="8830460" cy="569924"/>
          </a:xfrm>
        </p:grpSpPr>
        <p:sp>
          <p:nvSpPr>
            <p:cNvPr id="23" name="Rectangle 22">
              <a:extLst>
                <a:ext uri="{FF2B5EF4-FFF2-40B4-BE49-F238E27FC236}">
                  <a16:creationId xmlns:a16="http://schemas.microsoft.com/office/drawing/2014/main" id="{9D81DB61-C7A3-0565-E073-42DAD79BE58E}"/>
                </a:ext>
              </a:extLst>
            </p:cNvPr>
            <p:cNvSpPr/>
            <p:nvPr/>
          </p:nvSpPr>
          <p:spPr>
            <a:xfrm>
              <a:off x="5094495" y="4110669"/>
              <a:ext cx="428017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related information available through other sources (e.g., whole of government sources, other regulators).</a:t>
              </a:r>
            </a:p>
          </p:txBody>
        </p:sp>
        <p:sp>
          <p:nvSpPr>
            <p:cNvPr id="39" name="Rectangle 38">
              <a:extLst>
                <a:ext uri="{FF2B5EF4-FFF2-40B4-BE49-F238E27FC236}">
                  <a16:creationId xmlns:a16="http://schemas.microsoft.com/office/drawing/2014/main" id="{673604EE-1625-00FD-1B3E-A26DA2756631}"/>
                </a:ext>
              </a:extLst>
            </p:cNvPr>
            <p:cNvSpPr/>
            <p:nvPr/>
          </p:nvSpPr>
          <p:spPr>
            <a:xfrm>
              <a:off x="544207" y="4110669"/>
              <a:ext cx="42741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Is the information you provide already available by you or other sources? Are you duplicating information that already exists?</a:t>
              </a:r>
            </a:p>
          </p:txBody>
        </p:sp>
      </p:grpSp>
      <p:grpSp>
        <p:nvGrpSpPr>
          <p:cNvPr id="10" name="Group 9">
            <a:extLst>
              <a:ext uri="{FF2B5EF4-FFF2-40B4-BE49-F238E27FC236}">
                <a16:creationId xmlns:a16="http://schemas.microsoft.com/office/drawing/2014/main" id="{63CE4C4E-0443-46E0-F240-9B4F20AA4F26}"/>
              </a:ext>
            </a:extLst>
          </p:cNvPr>
          <p:cNvGrpSpPr/>
          <p:nvPr/>
        </p:nvGrpSpPr>
        <p:grpSpPr>
          <a:xfrm>
            <a:off x="543101" y="5513710"/>
            <a:ext cx="8828698" cy="569924"/>
            <a:chOff x="543101" y="5412346"/>
            <a:chExt cx="8828698" cy="569924"/>
          </a:xfrm>
        </p:grpSpPr>
        <p:sp>
          <p:nvSpPr>
            <p:cNvPr id="7" name="Rectangle 6">
              <a:extLst>
                <a:ext uri="{FF2B5EF4-FFF2-40B4-BE49-F238E27FC236}">
                  <a16:creationId xmlns:a16="http://schemas.microsoft.com/office/drawing/2014/main" id="{FA1E10F0-E4A9-15A0-8458-431EEC154FDC}"/>
                </a:ext>
              </a:extLst>
            </p:cNvPr>
            <p:cNvSpPr/>
            <p:nvPr/>
          </p:nvSpPr>
          <p:spPr>
            <a:xfrm>
              <a:off x="5091627" y="5412346"/>
              <a:ext cx="428017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your applicants and applicant segments, their specific information needs and requirements, and what interactions might be required prior to application.</a:t>
              </a:r>
            </a:p>
          </p:txBody>
        </p:sp>
        <p:sp>
          <p:nvSpPr>
            <p:cNvPr id="8" name="Rectangle 7">
              <a:extLst>
                <a:ext uri="{FF2B5EF4-FFF2-40B4-BE49-F238E27FC236}">
                  <a16:creationId xmlns:a16="http://schemas.microsoft.com/office/drawing/2014/main" id="{85688320-D949-C838-F218-CA295C6784E3}"/>
                </a:ext>
              </a:extLst>
            </p:cNvPr>
            <p:cNvSpPr/>
            <p:nvPr/>
          </p:nvSpPr>
          <p:spPr>
            <a:xfrm>
              <a:off x="543101" y="5412346"/>
              <a:ext cx="42741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How much pre-application engagement is needed, or will occur, for each permission and type or segment of applicant?</a:t>
              </a:r>
            </a:p>
          </p:txBody>
        </p:sp>
      </p:grpSp>
      <p:cxnSp>
        <p:nvCxnSpPr>
          <p:cNvPr id="24" name="Straight Connector 23">
            <a:extLst>
              <a:ext uri="{FF2B5EF4-FFF2-40B4-BE49-F238E27FC236}">
                <a16:creationId xmlns:a16="http://schemas.microsoft.com/office/drawing/2014/main" id="{FEEB7871-4161-31ED-1B5F-A5AB1AF16A67}"/>
              </a:ext>
            </a:extLst>
          </p:cNvPr>
          <p:cNvCxnSpPr/>
          <p:nvPr/>
        </p:nvCxnSpPr>
        <p:spPr>
          <a:xfrm>
            <a:off x="4826141" y="1774274"/>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4FECDC-BB5C-CE14-0B1D-843ED018FB8F}"/>
              </a:ext>
            </a:extLst>
          </p:cNvPr>
          <p:cNvCxnSpPr/>
          <p:nvPr/>
        </p:nvCxnSpPr>
        <p:spPr>
          <a:xfrm>
            <a:off x="4826141" y="2546061"/>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5CEA62B-C182-B390-7732-A5A5CC865DCC}"/>
              </a:ext>
            </a:extLst>
          </p:cNvPr>
          <p:cNvCxnSpPr/>
          <p:nvPr/>
        </p:nvCxnSpPr>
        <p:spPr>
          <a:xfrm>
            <a:off x="4826141" y="3259125"/>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DEE9A4A-BEF2-EF91-D116-712F25B703A1}"/>
              </a:ext>
            </a:extLst>
          </p:cNvPr>
          <p:cNvCxnSpPr/>
          <p:nvPr/>
        </p:nvCxnSpPr>
        <p:spPr>
          <a:xfrm>
            <a:off x="4826141" y="3896689"/>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1A19288-5208-606E-363A-A074552000D1}"/>
              </a:ext>
            </a:extLst>
          </p:cNvPr>
          <p:cNvCxnSpPr/>
          <p:nvPr/>
        </p:nvCxnSpPr>
        <p:spPr>
          <a:xfrm>
            <a:off x="4826141" y="4496502"/>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80F02C8-0434-4073-2017-5C685DE6567A}"/>
              </a:ext>
            </a:extLst>
          </p:cNvPr>
          <p:cNvCxnSpPr/>
          <p:nvPr/>
        </p:nvCxnSpPr>
        <p:spPr>
          <a:xfrm>
            <a:off x="4826141" y="5150843"/>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C9E8BF0-6C3D-BBE8-4D25-4616B9CB84D1}"/>
              </a:ext>
            </a:extLst>
          </p:cNvPr>
          <p:cNvCxnSpPr/>
          <p:nvPr/>
        </p:nvCxnSpPr>
        <p:spPr>
          <a:xfrm>
            <a:off x="4826141" y="5809379"/>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316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BBB0A-752C-EDEA-91F4-3D9D26AA9227}"/>
              </a:ext>
            </a:extLst>
          </p:cNvPr>
          <p:cNvSpPr/>
          <p:nvPr/>
        </p:nvSpPr>
        <p:spPr>
          <a:xfrm>
            <a:off x="807167" y="1941009"/>
            <a:ext cx="8568607"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6" name="Rectangle 5">
            <a:extLst>
              <a:ext uri="{FF2B5EF4-FFF2-40B4-BE49-F238E27FC236}">
                <a16:creationId xmlns:a16="http://schemas.microsoft.com/office/drawing/2014/main" id="{67587949-666B-59D2-F50D-F01D569CEA35}"/>
              </a:ext>
            </a:extLst>
          </p:cNvPr>
          <p:cNvSpPr/>
          <p:nvPr/>
        </p:nvSpPr>
        <p:spPr>
          <a:xfrm>
            <a:off x="807167" y="1139884"/>
            <a:ext cx="8568607"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16" name="Object 15" hidden="1">
            <a:extLst>
              <a:ext uri="{FF2B5EF4-FFF2-40B4-BE49-F238E27FC236}">
                <a16:creationId xmlns:a16="http://schemas.microsoft.com/office/drawing/2014/main" id="{D6CD8DAD-6E2F-C3E6-2AC5-27BEA651C4D8}"/>
              </a:ext>
            </a:extLst>
          </p:cNvPr>
          <p:cNvGraphicFramePr>
            <a:graphicFrameLocks noChangeAspect="1"/>
          </p:cNvGraphicFramePr>
          <p:nvPr>
            <p:custDataLst>
              <p:tags r:id="rId1"/>
            </p:custDataLst>
            <p:extLst>
              <p:ext uri="{D42A27DB-BD31-4B8C-83A1-F6EECF244321}">
                <p14:modId xmlns:p14="http://schemas.microsoft.com/office/powerpoint/2010/main" val="30909727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 name="Object 15" hidden="1">
                        <a:extLst>
                          <a:ext uri="{FF2B5EF4-FFF2-40B4-BE49-F238E27FC236}">
                            <a16:creationId xmlns:a16="http://schemas.microsoft.com/office/drawing/2014/main" id="{D6CD8DAD-6E2F-C3E6-2AC5-27BEA651C4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Isosceles Triangle 4">
            <a:extLst>
              <a:ext uri="{FF2B5EF4-FFF2-40B4-BE49-F238E27FC236}">
                <a16:creationId xmlns:a16="http://schemas.microsoft.com/office/drawing/2014/main" id="{C44D9E29-0274-453E-D0A2-4CC1E7BE464C}"/>
              </a:ext>
            </a:extLst>
          </p:cNvPr>
          <p:cNvSpPr/>
          <p:nvPr/>
        </p:nvSpPr>
        <p:spPr>
          <a:xfrm rot="5400000">
            <a:off x="6258481" y="1434535"/>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 name="Title 1">
            <a:extLst>
              <a:ext uri="{FF2B5EF4-FFF2-40B4-BE49-F238E27FC236}">
                <a16:creationId xmlns:a16="http://schemas.microsoft.com/office/drawing/2014/main" id="{BB8E577E-C161-C89A-8FB8-399CA4252D89}"/>
              </a:ext>
            </a:extLst>
          </p:cNvPr>
          <p:cNvSpPr>
            <a:spLocks noGrp="1"/>
          </p:cNvSpPr>
          <p:nvPr>
            <p:ph type="title"/>
          </p:nvPr>
        </p:nvSpPr>
        <p:spPr>
          <a:xfrm>
            <a:off x="540000" y="299382"/>
            <a:ext cx="2596647" cy="590917"/>
          </a:xfrm>
        </p:spPr>
        <p:txBody>
          <a:bodyPr vert="horz"/>
          <a:lstStyle/>
          <a:p>
            <a:r>
              <a:rPr lang="en-AU" b="1"/>
              <a:t>Better Practice Permission Journey </a:t>
            </a:r>
          </a:p>
        </p:txBody>
      </p:sp>
      <p:cxnSp>
        <p:nvCxnSpPr>
          <p:cNvPr id="10" name="Straight Connector 9">
            <a:extLst>
              <a:ext uri="{FF2B5EF4-FFF2-40B4-BE49-F238E27FC236}">
                <a16:creationId xmlns:a16="http://schemas.microsoft.com/office/drawing/2014/main" id="{D547B9FE-3FB6-4022-18AC-B539A53A42FD}"/>
              </a:ext>
            </a:extLst>
          </p:cNvPr>
          <p:cNvCxnSpPr>
            <a:cxnSpLocks/>
          </p:cNvCxnSpPr>
          <p:nvPr/>
        </p:nvCxnSpPr>
        <p:spPr>
          <a:xfrm>
            <a:off x="541338" y="980309"/>
            <a:ext cx="876643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object 41">
            <a:extLst>
              <a:ext uri="{FF2B5EF4-FFF2-40B4-BE49-F238E27FC236}">
                <a16:creationId xmlns:a16="http://schemas.microsoft.com/office/drawing/2014/main" id="{D7D65FE9-9314-74E5-AF54-4BFA903D9714}"/>
              </a:ext>
            </a:extLst>
          </p:cNvPr>
          <p:cNvSpPr txBox="1"/>
          <p:nvPr/>
        </p:nvSpPr>
        <p:spPr>
          <a:xfrm>
            <a:off x="944698" y="2068841"/>
            <a:ext cx="4524270" cy="4317855"/>
          </a:xfrm>
          <a:prstGeom prst="rect">
            <a:avLst/>
          </a:prstGeom>
          <a:noFill/>
          <a:ln w="19050">
            <a:solidFill>
              <a:schemeClr val="accent3"/>
            </a:solidFill>
          </a:ln>
        </p:spPr>
        <p:txBody>
          <a:bodyPr vert="horz" wrap="square" lIns="36000" tIns="36000" rIns="36000" bIns="36000" rtlCol="0" anchor="b">
            <a:noAutofit/>
          </a:bodyPr>
          <a:lstStyle/>
          <a:p>
            <a:pPr algn="ctr"/>
            <a:endParaRPr sz="1050">
              <a:latin typeface="+mj-lt"/>
              <a:cs typeface="Times New Roman"/>
            </a:endParaRPr>
          </a:p>
          <a:p>
            <a:pPr marL="12700" algn="ctr"/>
            <a:r>
              <a:rPr lang="en-AU" sz="1050">
                <a:solidFill>
                  <a:srgbClr val="1A1A1A"/>
                </a:solidFill>
                <a:latin typeface="+mj-lt"/>
                <a:cs typeface="Open Sans"/>
              </a:rPr>
              <a:t>Information is accessible online and through regulators. While conceptually at the start, it should be considered throughout the permission process and broader regulatory interactions.</a:t>
            </a:r>
            <a:endParaRPr lang="en-AU" sz="1050" spc="-10">
              <a:solidFill>
                <a:srgbClr val="1A1A1A"/>
              </a:solidFill>
              <a:latin typeface="+mj-lt"/>
              <a:cs typeface="Open Sans"/>
            </a:endParaRPr>
          </a:p>
          <a:p>
            <a:pPr marL="12700" algn="ctr"/>
            <a:endParaRPr lang="en-AU" sz="1050" spc="-10">
              <a:solidFill>
                <a:srgbClr val="1A1A1A"/>
              </a:solidFill>
              <a:latin typeface="+mj-lt"/>
              <a:cs typeface="Open Sans"/>
            </a:endParaRPr>
          </a:p>
        </p:txBody>
      </p:sp>
      <p:sp>
        <p:nvSpPr>
          <p:cNvPr id="104" name="Rectangle 103">
            <a:extLst>
              <a:ext uri="{FF2B5EF4-FFF2-40B4-BE49-F238E27FC236}">
                <a16:creationId xmlns:a16="http://schemas.microsoft.com/office/drawing/2014/main" id="{D5545261-AAD1-9FD4-C51B-4EA2441E180A}"/>
              </a:ext>
            </a:extLst>
          </p:cNvPr>
          <p:cNvSpPr/>
          <p:nvPr/>
        </p:nvSpPr>
        <p:spPr>
          <a:xfrm>
            <a:off x="546641" y="1139884"/>
            <a:ext cx="242421" cy="769384"/>
          </a:xfrm>
          <a:prstGeom prst="rect">
            <a:avLst/>
          </a:prstGeom>
          <a:solidFill>
            <a:schemeClr val="tx2">
              <a:alpha val="8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105" name="Rectangle 104">
            <a:extLst>
              <a:ext uri="{FF2B5EF4-FFF2-40B4-BE49-F238E27FC236}">
                <a16:creationId xmlns:a16="http://schemas.microsoft.com/office/drawing/2014/main" id="{7BF6ACE3-5DED-6C26-B84C-E99D872B9463}"/>
              </a:ext>
            </a:extLst>
          </p:cNvPr>
          <p:cNvSpPr/>
          <p:nvPr/>
        </p:nvSpPr>
        <p:spPr>
          <a:xfrm>
            <a:off x="546642" y="1941010"/>
            <a:ext cx="242421" cy="4617607"/>
          </a:xfrm>
          <a:prstGeom prst="rect">
            <a:avLst/>
          </a:prstGeom>
          <a:solidFill>
            <a:schemeClr val="tx2">
              <a:alpha val="89804"/>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sp>
        <p:nvSpPr>
          <p:cNvPr id="110" name="Isosceles Triangle 109">
            <a:extLst>
              <a:ext uri="{FF2B5EF4-FFF2-40B4-BE49-F238E27FC236}">
                <a16:creationId xmlns:a16="http://schemas.microsoft.com/office/drawing/2014/main" id="{276BAF6B-FA3F-BE28-1D63-BA4C1B7F6016}"/>
              </a:ext>
            </a:extLst>
          </p:cNvPr>
          <p:cNvSpPr/>
          <p:nvPr/>
        </p:nvSpPr>
        <p:spPr>
          <a:xfrm rot="5400000">
            <a:off x="2338534"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1" name="Arrow: Pentagon 110">
            <a:extLst>
              <a:ext uri="{FF2B5EF4-FFF2-40B4-BE49-F238E27FC236}">
                <a16:creationId xmlns:a16="http://schemas.microsoft.com/office/drawing/2014/main" id="{12D3243F-A114-D753-ACFB-1F05C002D612}"/>
              </a:ext>
            </a:extLst>
          </p:cNvPr>
          <p:cNvSpPr/>
          <p:nvPr/>
        </p:nvSpPr>
        <p:spPr>
          <a:xfrm>
            <a:off x="1167954" y="1289525"/>
            <a:ext cx="525898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tIns="36000" bIns="36000" rtlCol="0" anchor="ctr"/>
          <a:lstStyle/>
          <a:p>
            <a:r>
              <a:rPr lang="en-AU" sz="1200" b="1">
                <a:solidFill>
                  <a:schemeClr val="tx2"/>
                </a:solidFill>
                <a:latin typeface="+mj-lt"/>
              </a:rPr>
              <a:t>INFORM</a:t>
            </a:r>
            <a:endParaRPr lang="en-AU" sz="1000" b="1">
              <a:solidFill>
                <a:schemeClr val="tx2"/>
              </a:solidFill>
              <a:latin typeface="+mj-lt"/>
            </a:endParaRPr>
          </a:p>
        </p:txBody>
      </p:sp>
      <p:sp>
        <p:nvSpPr>
          <p:cNvPr id="112" name="Oval 111">
            <a:extLst>
              <a:ext uri="{FF2B5EF4-FFF2-40B4-BE49-F238E27FC236}">
                <a16:creationId xmlns:a16="http://schemas.microsoft.com/office/drawing/2014/main" id="{3BA436A7-8AEC-B431-CFA1-20A4108726BD}"/>
              </a:ext>
            </a:extLst>
          </p:cNvPr>
          <p:cNvSpPr/>
          <p:nvPr/>
        </p:nvSpPr>
        <p:spPr>
          <a:xfrm>
            <a:off x="954954" y="1280444"/>
            <a:ext cx="466980" cy="4669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3" name="Oval 112">
            <a:extLst>
              <a:ext uri="{FF2B5EF4-FFF2-40B4-BE49-F238E27FC236}">
                <a16:creationId xmlns:a16="http://schemas.microsoft.com/office/drawing/2014/main" id="{B77184B0-37C9-B4CA-98C8-37AACE8B7995}"/>
              </a:ext>
            </a:extLst>
          </p:cNvPr>
          <p:cNvSpPr/>
          <p:nvPr/>
        </p:nvSpPr>
        <p:spPr>
          <a:xfrm>
            <a:off x="1001652"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4" name="Isosceles Triangle 113">
            <a:extLst>
              <a:ext uri="{FF2B5EF4-FFF2-40B4-BE49-F238E27FC236}">
                <a16:creationId xmlns:a16="http://schemas.microsoft.com/office/drawing/2014/main" id="{56690020-AE29-B0A9-9497-4238B8AAF63E}"/>
              </a:ext>
            </a:extLst>
          </p:cNvPr>
          <p:cNvSpPr/>
          <p:nvPr/>
        </p:nvSpPr>
        <p:spPr>
          <a:xfrm rot="5400000">
            <a:off x="6189305" y="1444511"/>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5" name="Group 5">
            <a:extLst>
              <a:ext uri="{FF2B5EF4-FFF2-40B4-BE49-F238E27FC236}">
                <a16:creationId xmlns:a16="http://schemas.microsoft.com/office/drawing/2014/main" id="{377A8FF4-A2F8-8135-5478-703DD16E51E0}"/>
              </a:ext>
            </a:extLst>
          </p:cNvPr>
          <p:cNvGrpSpPr>
            <a:grpSpLocks noChangeAspect="1"/>
          </p:cNvGrpSpPr>
          <p:nvPr/>
        </p:nvGrpSpPr>
        <p:grpSpPr bwMode="auto">
          <a:xfrm>
            <a:off x="1059234" y="1379995"/>
            <a:ext cx="259613" cy="258086"/>
            <a:chOff x="3163" y="2182"/>
            <a:chExt cx="340" cy="338"/>
          </a:xfrm>
          <a:solidFill>
            <a:schemeClr val="tx2"/>
          </a:solidFill>
        </p:grpSpPr>
        <p:sp>
          <p:nvSpPr>
            <p:cNvPr id="116" name="Freeform 6">
              <a:extLst>
                <a:ext uri="{FF2B5EF4-FFF2-40B4-BE49-F238E27FC236}">
                  <a16:creationId xmlns:a16="http://schemas.microsoft.com/office/drawing/2014/main" id="{689D77D3-6F35-4001-6130-9BC34CD92F03}"/>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7" name="Freeform 7">
              <a:extLst>
                <a:ext uri="{FF2B5EF4-FFF2-40B4-BE49-F238E27FC236}">
                  <a16:creationId xmlns:a16="http://schemas.microsoft.com/office/drawing/2014/main" id="{1076E321-4D46-BDE4-A1A6-3A8686A143E4}"/>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8" name="Freeform 8">
              <a:extLst>
                <a:ext uri="{FF2B5EF4-FFF2-40B4-BE49-F238E27FC236}">
                  <a16:creationId xmlns:a16="http://schemas.microsoft.com/office/drawing/2014/main" id="{E064C55B-A209-DD77-6ED4-558DDFEA8A3A}"/>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0" name="Group 19">
            <a:extLst>
              <a:ext uri="{FF2B5EF4-FFF2-40B4-BE49-F238E27FC236}">
                <a16:creationId xmlns:a16="http://schemas.microsoft.com/office/drawing/2014/main" id="{EE35E726-EC9F-D4F7-D1AE-32B1D80B6111}"/>
              </a:ext>
            </a:extLst>
          </p:cNvPr>
          <p:cNvGrpSpPr/>
          <p:nvPr/>
        </p:nvGrpSpPr>
        <p:grpSpPr>
          <a:xfrm>
            <a:off x="6594857" y="1290564"/>
            <a:ext cx="2673817" cy="466980"/>
            <a:chOff x="7696915" y="1280444"/>
            <a:chExt cx="2673817" cy="466980"/>
          </a:xfrm>
        </p:grpSpPr>
        <p:sp>
          <p:nvSpPr>
            <p:cNvPr id="119" name="Isosceles Triangle 118">
              <a:extLst>
                <a:ext uri="{FF2B5EF4-FFF2-40B4-BE49-F238E27FC236}">
                  <a16:creationId xmlns:a16="http://schemas.microsoft.com/office/drawing/2014/main" id="{C7D357CA-6604-EA35-7245-A1505CFDFC48}"/>
                </a:ext>
              </a:extLst>
            </p:cNvPr>
            <p:cNvSpPr/>
            <p:nvPr/>
          </p:nvSpPr>
          <p:spPr>
            <a:xfrm rot="5400000">
              <a:off x="10140649"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0" name="Arrow: Pentagon 119">
              <a:extLst>
                <a:ext uri="{FF2B5EF4-FFF2-40B4-BE49-F238E27FC236}">
                  <a16:creationId xmlns:a16="http://schemas.microsoft.com/office/drawing/2014/main" id="{F34C6E0B-5651-1FC7-7E88-AA5ADCC8FA32}"/>
                </a:ext>
              </a:extLst>
            </p:cNvPr>
            <p:cNvSpPr/>
            <p:nvPr/>
          </p:nvSpPr>
          <p:spPr>
            <a:xfrm>
              <a:off x="7923711" y="1289525"/>
              <a:ext cx="239092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0" tIns="36000" bIns="36000" rtlCol="0" anchor="ctr"/>
            <a:lstStyle/>
            <a:p>
              <a:r>
                <a:rPr lang="en-AU" sz="1050">
                  <a:solidFill>
                    <a:schemeClr val="tx2"/>
                  </a:solidFill>
                  <a:latin typeface="+mj-lt"/>
                </a:rPr>
                <a:t>APPLY</a:t>
              </a:r>
            </a:p>
          </p:txBody>
        </p:sp>
        <p:sp>
          <p:nvSpPr>
            <p:cNvPr id="121" name="Isosceles Triangle 120">
              <a:extLst>
                <a:ext uri="{FF2B5EF4-FFF2-40B4-BE49-F238E27FC236}">
                  <a16:creationId xmlns:a16="http://schemas.microsoft.com/office/drawing/2014/main" id="{09580232-6AAA-52D3-8BF3-E95A3CF698CA}"/>
                </a:ext>
              </a:extLst>
            </p:cNvPr>
            <p:cNvSpPr/>
            <p:nvPr/>
          </p:nvSpPr>
          <p:spPr>
            <a:xfrm rot="5400000">
              <a:off x="10081883" y="1453557"/>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22" name="Group 121">
              <a:extLst>
                <a:ext uri="{FF2B5EF4-FFF2-40B4-BE49-F238E27FC236}">
                  <a16:creationId xmlns:a16="http://schemas.microsoft.com/office/drawing/2014/main" id="{21B4A75B-17EE-1CF9-8BD6-51DBB8A3B19A}"/>
                </a:ext>
              </a:extLst>
            </p:cNvPr>
            <p:cNvGrpSpPr/>
            <p:nvPr/>
          </p:nvGrpSpPr>
          <p:grpSpPr>
            <a:xfrm>
              <a:off x="7696915" y="1280444"/>
              <a:ext cx="466980" cy="466980"/>
              <a:chOff x="722538" y="2874633"/>
              <a:chExt cx="360000" cy="360000"/>
            </a:xfrm>
          </p:grpSpPr>
          <p:sp>
            <p:nvSpPr>
              <p:cNvPr id="123" name="Oval 122">
                <a:extLst>
                  <a:ext uri="{FF2B5EF4-FFF2-40B4-BE49-F238E27FC236}">
                    <a16:creationId xmlns:a16="http://schemas.microsoft.com/office/drawing/2014/main" id="{483D4790-A352-B5B2-AA08-7613F75E13E3}"/>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4" name="Oval 123">
                <a:extLst>
                  <a:ext uri="{FF2B5EF4-FFF2-40B4-BE49-F238E27FC236}">
                    <a16:creationId xmlns:a16="http://schemas.microsoft.com/office/drawing/2014/main" id="{7B6203FA-95D1-7B51-ED2A-49CA5A717D3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25" name="Group 124">
              <a:extLst>
                <a:ext uri="{FF2B5EF4-FFF2-40B4-BE49-F238E27FC236}">
                  <a16:creationId xmlns:a16="http://schemas.microsoft.com/office/drawing/2014/main" id="{A1755BF4-1912-F226-2176-3B580B257449}"/>
                </a:ext>
              </a:extLst>
            </p:cNvPr>
            <p:cNvGrpSpPr>
              <a:grpSpLocks noChangeAspect="1"/>
            </p:cNvGrpSpPr>
            <p:nvPr/>
          </p:nvGrpSpPr>
          <p:grpSpPr>
            <a:xfrm>
              <a:off x="7813033" y="1404892"/>
              <a:ext cx="227369" cy="214294"/>
              <a:chOff x="9502776" y="4360863"/>
              <a:chExt cx="496888" cy="468313"/>
            </a:xfrm>
            <a:solidFill>
              <a:schemeClr val="tx2"/>
            </a:solidFill>
          </p:grpSpPr>
          <p:sp>
            <p:nvSpPr>
              <p:cNvPr id="126" name="Freeform 6">
                <a:extLst>
                  <a:ext uri="{FF2B5EF4-FFF2-40B4-BE49-F238E27FC236}">
                    <a16:creationId xmlns:a16="http://schemas.microsoft.com/office/drawing/2014/main" id="{44477C4E-1DFD-428C-ABE9-9134C7B1810A}"/>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7" name="Freeform 7">
                <a:extLst>
                  <a:ext uri="{FF2B5EF4-FFF2-40B4-BE49-F238E27FC236}">
                    <a16:creationId xmlns:a16="http://schemas.microsoft.com/office/drawing/2014/main" id="{1BDED2CC-6021-D18E-8F42-1D2326D82406}"/>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8" name="Freeform 8">
                <a:extLst>
                  <a:ext uri="{FF2B5EF4-FFF2-40B4-BE49-F238E27FC236}">
                    <a16:creationId xmlns:a16="http://schemas.microsoft.com/office/drawing/2014/main" id="{B5161D78-8F41-07DE-6446-D2495906EE98}"/>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9">
                <a:extLst>
                  <a:ext uri="{FF2B5EF4-FFF2-40B4-BE49-F238E27FC236}">
                    <a16:creationId xmlns:a16="http://schemas.microsoft.com/office/drawing/2014/main" id="{B5A3BBC5-A0DE-2F89-3284-F59011A1E130}"/>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0" name="Freeform 10">
                <a:extLst>
                  <a:ext uri="{FF2B5EF4-FFF2-40B4-BE49-F238E27FC236}">
                    <a16:creationId xmlns:a16="http://schemas.microsoft.com/office/drawing/2014/main" id="{27403C19-B27B-9810-E204-15AA1E18CF7F}"/>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1" name="Freeform 11">
                <a:extLst>
                  <a:ext uri="{FF2B5EF4-FFF2-40B4-BE49-F238E27FC236}">
                    <a16:creationId xmlns:a16="http://schemas.microsoft.com/office/drawing/2014/main" id="{6FCA898C-5B61-7190-217D-EA41C46FC6FB}"/>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Freeform 12">
                <a:extLst>
                  <a:ext uri="{FF2B5EF4-FFF2-40B4-BE49-F238E27FC236}">
                    <a16:creationId xmlns:a16="http://schemas.microsoft.com/office/drawing/2014/main" id="{19397736-227B-C424-9D0F-E5BA94F87F74}"/>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155" name="Straight Connector 154">
            <a:extLst>
              <a:ext uri="{FF2B5EF4-FFF2-40B4-BE49-F238E27FC236}">
                <a16:creationId xmlns:a16="http://schemas.microsoft.com/office/drawing/2014/main" id="{98F790D6-3969-913A-CADA-02456B6A758B}"/>
              </a:ext>
            </a:extLst>
          </p:cNvPr>
          <p:cNvCxnSpPr>
            <a:cxnSpLocks/>
            <a:endCxn id="14" idx="1"/>
          </p:cNvCxnSpPr>
          <p:nvPr/>
        </p:nvCxnSpPr>
        <p:spPr>
          <a:xfrm>
            <a:off x="5515150" y="3837368"/>
            <a:ext cx="1319892" cy="0"/>
          </a:xfrm>
          <a:prstGeom prst="line">
            <a:avLst/>
          </a:prstGeom>
          <a:ln w="19050" cap="rnd">
            <a:solidFill>
              <a:schemeClr val="tx2"/>
            </a:solidFill>
            <a:prstDash val="sysDot"/>
            <a:tailEnd type="triangle" w="sm" len="sm"/>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FE4F6A4-182E-3A4C-76F1-3875CFC93463}"/>
              </a:ext>
            </a:extLst>
          </p:cNvPr>
          <p:cNvGrpSpPr/>
          <p:nvPr/>
        </p:nvGrpSpPr>
        <p:grpSpPr>
          <a:xfrm>
            <a:off x="3713844" y="549571"/>
            <a:ext cx="5645516" cy="261833"/>
            <a:chOff x="925392" y="-114258"/>
            <a:chExt cx="8426850" cy="390829"/>
          </a:xfrm>
        </p:grpSpPr>
        <p:sp>
          <p:nvSpPr>
            <p:cNvPr id="165" name="Arrow: Pentagon 164">
              <a:extLst>
                <a:ext uri="{FF2B5EF4-FFF2-40B4-BE49-F238E27FC236}">
                  <a16:creationId xmlns:a16="http://schemas.microsoft.com/office/drawing/2014/main" id="{734C630A-2A02-582C-B315-16EF60DC2989}"/>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166" name="Isosceles Triangle 165">
              <a:extLst>
                <a:ext uri="{FF2B5EF4-FFF2-40B4-BE49-F238E27FC236}">
                  <a16:creationId xmlns:a16="http://schemas.microsoft.com/office/drawing/2014/main" id="{BAA8091C-25CB-49E8-2388-1717358C55F2}"/>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7" name="Arrow: Pentagon 166">
              <a:extLst>
                <a:ext uri="{FF2B5EF4-FFF2-40B4-BE49-F238E27FC236}">
                  <a16:creationId xmlns:a16="http://schemas.microsoft.com/office/drawing/2014/main" id="{F30FF85F-6D52-3FE7-9EBF-C39461A3AD02}"/>
                </a:ext>
              </a:extLst>
            </p:cNvPr>
            <p:cNvSpPr/>
            <p:nvPr/>
          </p:nvSpPr>
          <p:spPr>
            <a:xfrm>
              <a:off x="1119941"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INFORM</a:t>
              </a:r>
            </a:p>
          </p:txBody>
        </p:sp>
        <p:sp>
          <p:nvSpPr>
            <p:cNvPr id="168" name="Oval 167">
              <a:extLst>
                <a:ext uri="{FF2B5EF4-FFF2-40B4-BE49-F238E27FC236}">
                  <a16:creationId xmlns:a16="http://schemas.microsoft.com/office/drawing/2014/main" id="{0ADE1FB3-E92C-3003-FD8E-6ADB5478C532}"/>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9" name="Oval 168">
              <a:extLst>
                <a:ext uri="{FF2B5EF4-FFF2-40B4-BE49-F238E27FC236}">
                  <a16:creationId xmlns:a16="http://schemas.microsoft.com/office/drawing/2014/main" id="{AD5599F3-9A6D-321F-E360-DA64AD15DB56}"/>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0" name="Isosceles Triangle 169">
              <a:extLst>
                <a:ext uri="{FF2B5EF4-FFF2-40B4-BE49-F238E27FC236}">
                  <a16:creationId xmlns:a16="http://schemas.microsoft.com/office/drawing/2014/main" id="{DF1BC1EB-8D2B-A0C3-A8F3-6D8877CB452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1" name="Isosceles Triangle 170">
              <a:extLst>
                <a:ext uri="{FF2B5EF4-FFF2-40B4-BE49-F238E27FC236}">
                  <a16:creationId xmlns:a16="http://schemas.microsoft.com/office/drawing/2014/main" id="{DC424249-8DEC-1EC6-9E3C-5E35726A25EC}"/>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2" name="Arrow: Pentagon 171">
              <a:extLst>
                <a:ext uri="{FF2B5EF4-FFF2-40B4-BE49-F238E27FC236}">
                  <a16:creationId xmlns:a16="http://schemas.microsoft.com/office/drawing/2014/main" id="{A67D6FDA-2391-8F4C-7B9C-E98651895518}"/>
                </a:ext>
              </a:extLst>
            </p:cNvPr>
            <p:cNvSpPr/>
            <p:nvPr/>
          </p:nvSpPr>
          <p:spPr>
            <a:xfrm>
              <a:off x="2580439"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APPLY</a:t>
              </a:r>
            </a:p>
          </p:txBody>
        </p:sp>
        <p:sp>
          <p:nvSpPr>
            <p:cNvPr id="173" name="Isosceles Triangle 172">
              <a:extLst>
                <a:ext uri="{FF2B5EF4-FFF2-40B4-BE49-F238E27FC236}">
                  <a16:creationId xmlns:a16="http://schemas.microsoft.com/office/drawing/2014/main" id="{863CCE2E-BD84-05C2-B1B6-6BF26E6380CE}"/>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4" name="Isosceles Triangle 173">
              <a:extLst>
                <a:ext uri="{FF2B5EF4-FFF2-40B4-BE49-F238E27FC236}">
                  <a16:creationId xmlns:a16="http://schemas.microsoft.com/office/drawing/2014/main" id="{99EB7A14-117A-7C76-4998-D7BC35D22480}"/>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5" name="Arrow: Pentagon 174">
              <a:extLst>
                <a:ext uri="{FF2B5EF4-FFF2-40B4-BE49-F238E27FC236}">
                  <a16:creationId xmlns:a16="http://schemas.microsoft.com/office/drawing/2014/main" id="{3CB2CECB-C461-7EFC-B9D0-F164781F995A}"/>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6" name="Isosceles Triangle 175">
              <a:extLst>
                <a:ext uri="{FF2B5EF4-FFF2-40B4-BE49-F238E27FC236}">
                  <a16:creationId xmlns:a16="http://schemas.microsoft.com/office/drawing/2014/main" id="{AC2B539E-54CF-1F52-B172-72587021707D}"/>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7" name="Isosceles Triangle 176">
              <a:extLst>
                <a:ext uri="{FF2B5EF4-FFF2-40B4-BE49-F238E27FC236}">
                  <a16:creationId xmlns:a16="http://schemas.microsoft.com/office/drawing/2014/main" id="{CCFE9760-CC98-72BA-85BA-5AF2BEDADEF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8" name="Arrow: Pentagon 177">
              <a:extLst>
                <a:ext uri="{FF2B5EF4-FFF2-40B4-BE49-F238E27FC236}">
                  <a16:creationId xmlns:a16="http://schemas.microsoft.com/office/drawing/2014/main" id="{1EE8FAC7-A097-6D10-B921-4434D2A9BF6B}"/>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179" name="Isosceles Triangle 178">
              <a:extLst>
                <a:ext uri="{FF2B5EF4-FFF2-40B4-BE49-F238E27FC236}">
                  <a16:creationId xmlns:a16="http://schemas.microsoft.com/office/drawing/2014/main" id="{CD9C83C5-8CEA-316F-1228-B37B95F41047}"/>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0" name="Isosceles Triangle 179">
              <a:extLst>
                <a:ext uri="{FF2B5EF4-FFF2-40B4-BE49-F238E27FC236}">
                  <a16:creationId xmlns:a16="http://schemas.microsoft.com/office/drawing/2014/main" id="{E4534900-C47A-BC70-81A3-839741B44F7E}"/>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1" name="Arrow: Pentagon 180">
              <a:extLst>
                <a:ext uri="{FF2B5EF4-FFF2-40B4-BE49-F238E27FC236}">
                  <a16:creationId xmlns:a16="http://schemas.microsoft.com/office/drawing/2014/main" id="{687B1E83-A7EA-480E-9801-4BDB0E58AEC4}"/>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182" name="Isosceles Triangle 181">
              <a:extLst>
                <a:ext uri="{FF2B5EF4-FFF2-40B4-BE49-F238E27FC236}">
                  <a16:creationId xmlns:a16="http://schemas.microsoft.com/office/drawing/2014/main" id="{1F7B2087-B80A-317F-32DA-9C6216C45D9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3" name="Group 182">
              <a:extLst>
                <a:ext uri="{FF2B5EF4-FFF2-40B4-BE49-F238E27FC236}">
                  <a16:creationId xmlns:a16="http://schemas.microsoft.com/office/drawing/2014/main" id="{54099EB8-6D9F-26C0-4887-A1633E9CC228}"/>
                </a:ext>
              </a:extLst>
            </p:cNvPr>
            <p:cNvGrpSpPr/>
            <p:nvPr/>
          </p:nvGrpSpPr>
          <p:grpSpPr>
            <a:xfrm>
              <a:off x="2390627" y="-114258"/>
              <a:ext cx="390829" cy="390829"/>
              <a:chOff x="722538" y="2874633"/>
              <a:chExt cx="360000" cy="360000"/>
            </a:xfrm>
          </p:grpSpPr>
          <p:sp>
            <p:nvSpPr>
              <p:cNvPr id="222" name="Oval 221">
                <a:extLst>
                  <a:ext uri="{FF2B5EF4-FFF2-40B4-BE49-F238E27FC236}">
                    <a16:creationId xmlns:a16="http://schemas.microsoft.com/office/drawing/2014/main" id="{3905E116-B346-DD87-A50A-EF6B2FC0A496}"/>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3" name="Oval 222">
                <a:extLst>
                  <a:ext uri="{FF2B5EF4-FFF2-40B4-BE49-F238E27FC236}">
                    <a16:creationId xmlns:a16="http://schemas.microsoft.com/office/drawing/2014/main" id="{F364FDEE-E78D-033B-3F07-ADF5AEA7E92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184" name="Oval 183">
              <a:extLst>
                <a:ext uri="{FF2B5EF4-FFF2-40B4-BE49-F238E27FC236}">
                  <a16:creationId xmlns:a16="http://schemas.microsoft.com/office/drawing/2014/main" id="{9D1FD335-41E7-1DF8-615A-75E534F2841C}"/>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5" name="Oval 184">
              <a:extLst>
                <a:ext uri="{FF2B5EF4-FFF2-40B4-BE49-F238E27FC236}">
                  <a16:creationId xmlns:a16="http://schemas.microsoft.com/office/drawing/2014/main" id="{B079CABC-C337-E4A4-5A43-CE1821829CB3}"/>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6" name="Oval 185">
              <a:extLst>
                <a:ext uri="{FF2B5EF4-FFF2-40B4-BE49-F238E27FC236}">
                  <a16:creationId xmlns:a16="http://schemas.microsoft.com/office/drawing/2014/main" id="{EDA53010-BCC0-3361-88C2-0131722C0EBF}"/>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7" name="Oval 186">
              <a:extLst>
                <a:ext uri="{FF2B5EF4-FFF2-40B4-BE49-F238E27FC236}">
                  <a16:creationId xmlns:a16="http://schemas.microsoft.com/office/drawing/2014/main" id="{0D69BE10-CF3D-1332-CC00-EA110CF58E4F}"/>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8" name="Group 187">
              <a:extLst>
                <a:ext uri="{FF2B5EF4-FFF2-40B4-BE49-F238E27FC236}">
                  <a16:creationId xmlns:a16="http://schemas.microsoft.com/office/drawing/2014/main" id="{BE3E3EA0-D626-3EE9-AD58-3613777BFFE8}"/>
                </a:ext>
              </a:extLst>
            </p:cNvPr>
            <p:cNvGrpSpPr/>
            <p:nvPr/>
          </p:nvGrpSpPr>
          <p:grpSpPr>
            <a:xfrm>
              <a:off x="6761224" y="-114258"/>
              <a:ext cx="390829" cy="390829"/>
              <a:chOff x="722538" y="2874633"/>
              <a:chExt cx="360000" cy="360000"/>
            </a:xfrm>
          </p:grpSpPr>
          <p:sp>
            <p:nvSpPr>
              <p:cNvPr id="220" name="Oval 219">
                <a:extLst>
                  <a:ext uri="{FF2B5EF4-FFF2-40B4-BE49-F238E27FC236}">
                    <a16:creationId xmlns:a16="http://schemas.microsoft.com/office/drawing/2014/main" id="{5F4B3E1C-8FC6-8520-9F93-B94AC5E730B9}"/>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1" name="Oval 220">
                <a:extLst>
                  <a:ext uri="{FF2B5EF4-FFF2-40B4-BE49-F238E27FC236}">
                    <a16:creationId xmlns:a16="http://schemas.microsoft.com/office/drawing/2014/main" id="{03C547DF-5CB6-19BD-AF7A-EFC45CD8322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89" name="Group 188">
              <a:extLst>
                <a:ext uri="{FF2B5EF4-FFF2-40B4-BE49-F238E27FC236}">
                  <a16:creationId xmlns:a16="http://schemas.microsoft.com/office/drawing/2014/main" id="{7AFB9534-9A1D-FDE0-D402-EB1C6793E339}"/>
                </a:ext>
              </a:extLst>
            </p:cNvPr>
            <p:cNvGrpSpPr/>
            <p:nvPr/>
          </p:nvGrpSpPr>
          <p:grpSpPr>
            <a:xfrm>
              <a:off x="8222725" y="-114258"/>
              <a:ext cx="390829" cy="390829"/>
              <a:chOff x="722538" y="2874633"/>
              <a:chExt cx="360000" cy="360000"/>
            </a:xfrm>
          </p:grpSpPr>
          <p:sp>
            <p:nvSpPr>
              <p:cNvPr id="218" name="Oval 217">
                <a:extLst>
                  <a:ext uri="{FF2B5EF4-FFF2-40B4-BE49-F238E27FC236}">
                    <a16:creationId xmlns:a16="http://schemas.microsoft.com/office/drawing/2014/main" id="{94B6549A-D1E9-0412-6B39-C62CCBD8E7C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9" name="Oval 218">
                <a:extLst>
                  <a:ext uri="{FF2B5EF4-FFF2-40B4-BE49-F238E27FC236}">
                    <a16:creationId xmlns:a16="http://schemas.microsoft.com/office/drawing/2014/main" id="{B2AF3523-F608-A695-56B9-5DDB74428F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90" name="Group 5">
              <a:extLst>
                <a:ext uri="{FF2B5EF4-FFF2-40B4-BE49-F238E27FC236}">
                  <a16:creationId xmlns:a16="http://schemas.microsoft.com/office/drawing/2014/main" id="{7192D9E9-8213-C594-D21B-54E5A3D45560}"/>
                </a:ext>
              </a:extLst>
            </p:cNvPr>
            <p:cNvGrpSpPr>
              <a:grpSpLocks noChangeAspect="1"/>
            </p:cNvGrpSpPr>
            <p:nvPr/>
          </p:nvGrpSpPr>
          <p:grpSpPr bwMode="auto">
            <a:xfrm>
              <a:off x="1012667" y="-30941"/>
              <a:ext cx="217278" cy="216000"/>
              <a:chOff x="3163" y="2182"/>
              <a:chExt cx="340" cy="338"/>
            </a:xfrm>
            <a:solidFill>
              <a:schemeClr val="tx2"/>
            </a:solidFill>
          </p:grpSpPr>
          <p:sp>
            <p:nvSpPr>
              <p:cNvPr id="215" name="Freeform 6">
                <a:extLst>
                  <a:ext uri="{FF2B5EF4-FFF2-40B4-BE49-F238E27FC236}">
                    <a16:creationId xmlns:a16="http://schemas.microsoft.com/office/drawing/2014/main" id="{D9C83863-6451-7AF3-C0C1-6850313A22F7}"/>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6" name="Freeform 7">
                <a:extLst>
                  <a:ext uri="{FF2B5EF4-FFF2-40B4-BE49-F238E27FC236}">
                    <a16:creationId xmlns:a16="http://schemas.microsoft.com/office/drawing/2014/main" id="{621743D2-EB2E-7C05-5D17-DC1FC0261BEE}"/>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7" name="Freeform 8">
                <a:extLst>
                  <a:ext uri="{FF2B5EF4-FFF2-40B4-BE49-F238E27FC236}">
                    <a16:creationId xmlns:a16="http://schemas.microsoft.com/office/drawing/2014/main" id="{5A7AE430-0700-15C7-B1E0-166869565064}"/>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1" name="Group 190">
              <a:extLst>
                <a:ext uri="{FF2B5EF4-FFF2-40B4-BE49-F238E27FC236}">
                  <a16:creationId xmlns:a16="http://schemas.microsoft.com/office/drawing/2014/main" id="{D7BAA965-2604-8E4A-1DBF-0E119C6B210F}"/>
                </a:ext>
              </a:extLst>
            </p:cNvPr>
            <p:cNvGrpSpPr/>
            <p:nvPr/>
          </p:nvGrpSpPr>
          <p:grpSpPr>
            <a:xfrm>
              <a:off x="2487841" y="-10106"/>
              <a:ext cx="190293" cy="179349"/>
              <a:chOff x="2297686" y="3724331"/>
              <a:chExt cx="190293" cy="179349"/>
            </a:xfrm>
            <a:solidFill>
              <a:schemeClr val="tx2"/>
            </a:solidFill>
          </p:grpSpPr>
          <p:sp>
            <p:nvSpPr>
              <p:cNvPr id="208" name="Freeform 6">
                <a:extLst>
                  <a:ext uri="{FF2B5EF4-FFF2-40B4-BE49-F238E27FC236}">
                    <a16:creationId xmlns:a16="http://schemas.microsoft.com/office/drawing/2014/main" id="{85841163-FC91-A78B-6F90-EFE81980D4AD}"/>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9" name="Freeform 7">
                <a:extLst>
                  <a:ext uri="{FF2B5EF4-FFF2-40B4-BE49-F238E27FC236}">
                    <a16:creationId xmlns:a16="http://schemas.microsoft.com/office/drawing/2014/main" id="{A80029B1-2051-3554-6CDE-DA9A0472FA7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0" name="Freeform 8">
                <a:extLst>
                  <a:ext uri="{FF2B5EF4-FFF2-40B4-BE49-F238E27FC236}">
                    <a16:creationId xmlns:a16="http://schemas.microsoft.com/office/drawing/2014/main" id="{EDC58361-3FBF-91C0-BEEE-BA58618A9652}"/>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1" name="Freeform 9">
                <a:extLst>
                  <a:ext uri="{FF2B5EF4-FFF2-40B4-BE49-F238E27FC236}">
                    <a16:creationId xmlns:a16="http://schemas.microsoft.com/office/drawing/2014/main" id="{A96304B5-B09B-1F48-7C43-3F0836B6C2B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2" name="Freeform 10">
                <a:extLst>
                  <a:ext uri="{FF2B5EF4-FFF2-40B4-BE49-F238E27FC236}">
                    <a16:creationId xmlns:a16="http://schemas.microsoft.com/office/drawing/2014/main" id="{B38DCBBB-0EBD-17C0-C6DF-C95B05290C7F}"/>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3" name="Freeform 11">
                <a:extLst>
                  <a:ext uri="{FF2B5EF4-FFF2-40B4-BE49-F238E27FC236}">
                    <a16:creationId xmlns:a16="http://schemas.microsoft.com/office/drawing/2014/main" id="{B1E08229-3643-C606-B9E7-9823D3A8CC28}"/>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4" name="Freeform 12">
                <a:extLst>
                  <a:ext uri="{FF2B5EF4-FFF2-40B4-BE49-F238E27FC236}">
                    <a16:creationId xmlns:a16="http://schemas.microsoft.com/office/drawing/2014/main" id="{626E72DE-78B4-8229-65DC-8097ABD4C758}"/>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2" name="Group 191">
              <a:extLst>
                <a:ext uri="{FF2B5EF4-FFF2-40B4-BE49-F238E27FC236}">
                  <a16:creationId xmlns:a16="http://schemas.microsoft.com/office/drawing/2014/main" id="{E80B75FA-7C79-7EF6-582D-C80B85DD0897}"/>
                </a:ext>
              </a:extLst>
            </p:cNvPr>
            <p:cNvGrpSpPr>
              <a:grpSpLocks noChangeAspect="1"/>
            </p:cNvGrpSpPr>
            <p:nvPr/>
          </p:nvGrpSpPr>
          <p:grpSpPr>
            <a:xfrm>
              <a:off x="3924973" y="-38452"/>
              <a:ext cx="210796" cy="210796"/>
              <a:chOff x="6107113" y="1108074"/>
              <a:chExt cx="542925" cy="542924"/>
            </a:xfrm>
            <a:solidFill>
              <a:schemeClr val="tx2"/>
            </a:solidFill>
          </p:grpSpPr>
          <p:sp>
            <p:nvSpPr>
              <p:cNvPr id="206" name="Freeform 129">
                <a:extLst>
                  <a:ext uri="{FF2B5EF4-FFF2-40B4-BE49-F238E27FC236}">
                    <a16:creationId xmlns:a16="http://schemas.microsoft.com/office/drawing/2014/main" id="{19E1BB05-EE3C-2274-84E3-27DB4EC492C5}"/>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7" name="Freeform 130">
                <a:extLst>
                  <a:ext uri="{FF2B5EF4-FFF2-40B4-BE49-F238E27FC236}">
                    <a16:creationId xmlns:a16="http://schemas.microsoft.com/office/drawing/2014/main" id="{796EB610-5003-162D-1101-54AACDF4711F}"/>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3" name="Group 192">
              <a:extLst>
                <a:ext uri="{FF2B5EF4-FFF2-40B4-BE49-F238E27FC236}">
                  <a16:creationId xmlns:a16="http://schemas.microsoft.com/office/drawing/2014/main" id="{5664A63C-7079-3DA5-26D7-86E3750B8AB6}"/>
                </a:ext>
              </a:extLst>
            </p:cNvPr>
            <p:cNvGrpSpPr>
              <a:grpSpLocks noChangeAspect="1"/>
            </p:cNvGrpSpPr>
            <p:nvPr/>
          </p:nvGrpSpPr>
          <p:grpSpPr>
            <a:xfrm>
              <a:off x="5422216" y="-25635"/>
              <a:ext cx="162076" cy="200370"/>
              <a:chOff x="5126038" y="3305175"/>
              <a:chExt cx="436562" cy="539750"/>
            </a:xfrm>
            <a:solidFill>
              <a:schemeClr val="tx2"/>
            </a:solidFill>
          </p:grpSpPr>
          <p:sp>
            <p:nvSpPr>
              <p:cNvPr id="199" name="Freeform 34">
                <a:extLst>
                  <a:ext uri="{FF2B5EF4-FFF2-40B4-BE49-F238E27FC236}">
                    <a16:creationId xmlns:a16="http://schemas.microsoft.com/office/drawing/2014/main" id="{02BCFE86-6FF0-CF52-7F88-AC665B093FC9}"/>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0" name="Freeform 35">
                <a:extLst>
                  <a:ext uri="{FF2B5EF4-FFF2-40B4-BE49-F238E27FC236}">
                    <a16:creationId xmlns:a16="http://schemas.microsoft.com/office/drawing/2014/main" id="{A2213E0B-F166-5897-87F7-0DBBFC572194}"/>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1" name="Freeform 36">
                <a:extLst>
                  <a:ext uri="{FF2B5EF4-FFF2-40B4-BE49-F238E27FC236}">
                    <a16:creationId xmlns:a16="http://schemas.microsoft.com/office/drawing/2014/main" id="{89EAECB8-C85B-B879-36AA-2C12832698ED}"/>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2" name="Freeform 37">
                <a:extLst>
                  <a:ext uri="{FF2B5EF4-FFF2-40B4-BE49-F238E27FC236}">
                    <a16:creationId xmlns:a16="http://schemas.microsoft.com/office/drawing/2014/main" id="{A17C7B06-1E5F-591B-789A-1702E48FFAB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3" name="Freeform 38">
                <a:extLst>
                  <a:ext uri="{FF2B5EF4-FFF2-40B4-BE49-F238E27FC236}">
                    <a16:creationId xmlns:a16="http://schemas.microsoft.com/office/drawing/2014/main" id="{BCFD1D0C-F672-E1CF-EB5D-A93F7F36E0C4}"/>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4" name="Freeform 39">
                <a:extLst>
                  <a:ext uri="{FF2B5EF4-FFF2-40B4-BE49-F238E27FC236}">
                    <a16:creationId xmlns:a16="http://schemas.microsoft.com/office/drawing/2014/main" id="{4A0F7E7B-0C67-931C-AC9B-FBC547C7A7C0}"/>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5" name="Freeform 40">
                <a:extLst>
                  <a:ext uri="{FF2B5EF4-FFF2-40B4-BE49-F238E27FC236}">
                    <a16:creationId xmlns:a16="http://schemas.microsoft.com/office/drawing/2014/main" id="{A4222FCC-3996-A108-6806-2BE562144585}"/>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94" name="Freeform 23">
              <a:extLst>
                <a:ext uri="{FF2B5EF4-FFF2-40B4-BE49-F238E27FC236}">
                  <a16:creationId xmlns:a16="http://schemas.microsoft.com/office/drawing/2014/main" id="{3B5541C6-7023-CA10-980C-59177BC6301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95" name="Oval 194">
              <a:extLst>
                <a:ext uri="{FF2B5EF4-FFF2-40B4-BE49-F238E27FC236}">
                  <a16:creationId xmlns:a16="http://schemas.microsoft.com/office/drawing/2014/main" id="{01904DB8-B21E-1311-E93F-492778817B56}"/>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96" name="Group 195">
              <a:extLst>
                <a:ext uri="{FF2B5EF4-FFF2-40B4-BE49-F238E27FC236}">
                  <a16:creationId xmlns:a16="http://schemas.microsoft.com/office/drawing/2014/main" id="{A5E83C26-637B-9539-8A52-D828F2025436}"/>
                </a:ext>
              </a:extLst>
            </p:cNvPr>
            <p:cNvGrpSpPr>
              <a:grpSpLocks noChangeAspect="1"/>
            </p:cNvGrpSpPr>
            <p:nvPr/>
          </p:nvGrpSpPr>
          <p:grpSpPr>
            <a:xfrm>
              <a:off x="8315918" y="-5729"/>
              <a:ext cx="204441" cy="158141"/>
              <a:chOff x="8389938" y="1176338"/>
              <a:chExt cx="539751" cy="417513"/>
            </a:xfrm>
            <a:solidFill>
              <a:schemeClr val="tx2"/>
            </a:solidFill>
          </p:grpSpPr>
          <p:sp>
            <p:nvSpPr>
              <p:cNvPr id="197" name="Freeform 23">
                <a:extLst>
                  <a:ext uri="{FF2B5EF4-FFF2-40B4-BE49-F238E27FC236}">
                    <a16:creationId xmlns:a16="http://schemas.microsoft.com/office/drawing/2014/main" id="{96B0FBE7-1853-8244-4D05-D0484F1AB0B1}"/>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98" name="Freeform 24">
                <a:extLst>
                  <a:ext uri="{FF2B5EF4-FFF2-40B4-BE49-F238E27FC236}">
                    <a16:creationId xmlns:a16="http://schemas.microsoft.com/office/drawing/2014/main" id="{17ABD168-84F1-D649-59B4-6FD394E51397}"/>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14" name="object 112">
            <a:extLst>
              <a:ext uri="{FF2B5EF4-FFF2-40B4-BE49-F238E27FC236}">
                <a16:creationId xmlns:a16="http://schemas.microsoft.com/office/drawing/2014/main" id="{BC8EF42B-DDAF-1F1C-BB9F-EEDB7B338065}"/>
              </a:ext>
            </a:extLst>
          </p:cNvPr>
          <p:cNvSpPr txBox="1"/>
          <p:nvPr/>
        </p:nvSpPr>
        <p:spPr>
          <a:xfrm>
            <a:off x="6835042" y="3337999"/>
            <a:ext cx="2433632" cy="998737"/>
          </a:xfrm>
          <a:prstGeom prst="rect">
            <a:avLst/>
          </a:prstGeom>
          <a:solidFill>
            <a:schemeClr val="bg1"/>
          </a:solidFill>
          <a:ln w="19050">
            <a:solidFill>
              <a:schemeClr val="accent3"/>
            </a:solidFill>
          </a:ln>
        </p:spPr>
        <p:txBody>
          <a:bodyPr vert="horz" wrap="square" lIns="36000" tIns="36000" rIns="36000" bIns="36000" rtlCol="0" anchor="ctr">
            <a:noAutofit/>
          </a:bodyPr>
          <a:lstStyle/>
          <a:p>
            <a:pPr marL="12700" marR="5080" algn="ctr"/>
            <a:r>
              <a:rPr lang="en-AU" sz="1050">
                <a:solidFill>
                  <a:srgbClr val="1A1A1A"/>
                </a:solidFill>
                <a:latin typeface="+mj-lt"/>
                <a:cs typeface="Open Sans"/>
              </a:rPr>
              <a:t>The</a:t>
            </a:r>
            <a:r>
              <a:rPr lang="en-AU" sz="1050" b="1">
                <a:solidFill>
                  <a:srgbClr val="1A1A1A"/>
                </a:solidFill>
                <a:latin typeface="+mj-lt"/>
                <a:cs typeface="Open Sans"/>
              </a:rPr>
              <a:t> </a:t>
            </a:r>
            <a:r>
              <a:rPr lang="en-AU" sz="1050">
                <a:solidFill>
                  <a:srgbClr val="1A1A1A"/>
                </a:solidFill>
                <a:latin typeface="+mj-lt"/>
                <a:cs typeface="Open Sans"/>
              </a:rPr>
              <a:t>APPLY stage </a:t>
            </a:r>
            <a:br>
              <a:rPr lang="en-AU" sz="1050">
                <a:solidFill>
                  <a:srgbClr val="1A1A1A"/>
                </a:solidFill>
                <a:latin typeface="+mj-lt"/>
                <a:cs typeface="Open Sans"/>
              </a:rPr>
            </a:br>
            <a:r>
              <a:rPr lang="en-AU" sz="1050">
                <a:solidFill>
                  <a:srgbClr val="1A1A1A"/>
                </a:solidFill>
                <a:latin typeface="+mj-lt"/>
                <a:cs typeface="Open Sans"/>
              </a:rPr>
              <a:t>follows INFORM.</a:t>
            </a:r>
            <a:endParaRPr lang="en-AU" sz="1050">
              <a:latin typeface="+mj-lt"/>
              <a:cs typeface="Open Sans"/>
            </a:endParaRPr>
          </a:p>
        </p:txBody>
      </p:sp>
      <p:cxnSp>
        <p:nvCxnSpPr>
          <p:cNvPr id="18" name="Straight Connector 17">
            <a:extLst>
              <a:ext uri="{FF2B5EF4-FFF2-40B4-BE49-F238E27FC236}">
                <a16:creationId xmlns:a16="http://schemas.microsoft.com/office/drawing/2014/main" id="{301F263E-F506-5490-DB27-ADC08E048CE5}"/>
              </a:ext>
            </a:extLst>
          </p:cNvPr>
          <p:cNvCxnSpPr>
            <a:cxnSpLocks/>
          </p:cNvCxnSpPr>
          <p:nvPr/>
        </p:nvCxnSpPr>
        <p:spPr>
          <a:xfrm>
            <a:off x="2235666" y="1502991"/>
            <a:ext cx="401919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6D0D9DF0-23E3-0F02-EAC3-9F0E71D5AEAF}"/>
              </a:ext>
            </a:extLst>
          </p:cNvPr>
          <p:cNvGrpSpPr/>
          <p:nvPr/>
        </p:nvGrpSpPr>
        <p:grpSpPr>
          <a:xfrm>
            <a:off x="1127910" y="2253310"/>
            <a:ext cx="4144571" cy="3224695"/>
            <a:chOff x="1127910" y="2359225"/>
            <a:chExt cx="4144571" cy="2935772"/>
          </a:xfrm>
        </p:grpSpPr>
        <p:sp>
          <p:nvSpPr>
            <p:cNvPr id="133" name="object 108">
              <a:extLst>
                <a:ext uri="{FF2B5EF4-FFF2-40B4-BE49-F238E27FC236}">
                  <a16:creationId xmlns:a16="http://schemas.microsoft.com/office/drawing/2014/main" id="{A12442BA-20F1-C8F2-59A3-820FC01C54BE}"/>
                </a:ext>
              </a:extLst>
            </p:cNvPr>
            <p:cNvSpPr txBox="1"/>
            <p:nvPr/>
          </p:nvSpPr>
          <p:spPr>
            <a:xfrm>
              <a:off x="1127910" y="3370811"/>
              <a:ext cx="4139967" cy="912599"/>
            </a:xfrm>
            <a:prstGeom prst="rect">
              <a:avLst/>
            </a:prstGeom>
            <a:solidFill>
              <a:schemeClr val="bg1"/>
            </a:solidFill>
            <a:ln>
              <a:solidFill>
                <a:schemeClr val="accent3"/>
              </a:solidFill>
            </a:ln>
          </p:spPr>
          <p:txBody>
            <a:bodyPr vert="horz" wrap="square" lIns="36000" tIns="36000" rIns="36000" bIns="36000" rtlCol="0" anchor="ctr">
              <a:noAutofit/>
            </a:bodyPr>
            <a:lstStyle/>
            <a:p>
              <a:pPr marL="7620" algn="ctr">
                <a:lnSpc>
                  <a:spcPct val="90000"/>
                </a:lnSpc>
              </a:pPr>
              <a:r>
                <a:rPr sz="1050">
                  <a:solidFill>
                    <a:srgbClr val="1A1A1A"/>
                  </a:solidFill>
                  <a:latin typeface="+mj-lt"/>
                  <a:cs typeface="Open Sans"/>
                </a:rPr>
                <a:t>Applicant</a:t>
              </a:r>
              <a:r>
                <a:rPr lang="en-AU" sz="1050">
                  <a:solidFill>
                    <a:srgbClr val="1A1A1A"/>
                  </a:solidFill>
                  <a:latin typeface="+mj-lt"/>
                  <a:cs typeface="Open Sans"/>
                </a:rPr>
                <a:t>s and permission holders</a:t>
              </a:r>
              <a:r>
                <a:rPr sz="1050">
                  <a:solidFill>
                    <a:srgbClr val="1A1A1A"/>
                  </a:solidFill>
                  <a:latin typeface="+mj-lt"/>
                  <a:cs typeface="Open Sans"/>
                </a:rPr>
                <a:t> access</a:t>
              </a:r>
              <a:r>
                <a:rPr lang="en-AU" sz="1050">
                  <a:solidFill>
                    <a:srgbClr val="1A1A1A"/>
                  </a:solidFill>
                  <a:latin typeface="+mj-lt"/>
                  <a:cs typeface="Open Sans"/>
                </a:rPr>
                <a:t> useful and accessible </a:t>
              </a:r>
              <a:r>
                <a:rPr sz="1050">
                  <a:solidFill>
                    <a:srgbClr val="1A1A1A"/>
                  </a:solidFill>
                  <a:latin typeface="+mj-lt"/>
                  <a:cs typeface="Open Sans"/>
                </a:rPr>
                <a:t>information</a:t>
              </a:r>
              <a:r>
                <a:rPr lang="en-AU" sz="1050">
                  <a:solidFill>
                    <a:srgbClr val="1A1A1A"/>
                  </a:solidFill>
                  <a:latin typeface="+mj-lt"/>
                  <a:cs typeface="Open Sans"/>
                </a:rPr>
                <a:t> to</a:t>
              </a:r>
              <a:r>
                <a:rPr sz="1050">
                  <a:solidFill>
                    <a:srgbClr val="1A1A1A"/>
                  </a:solidFill>
                  <a:latin typeface="+mj-lt"/>
                  <a:cs typeface="Open Sans"/>
                </a:rPr>
                <a:t> understand which permission</a:t>
              </a:r>
              <a:r>
                <a:rPr lang="en-AU" sz="1050">
                  <a:solidFill>
                    <a:srgbClr val="1A1A1A"/>
                  </a:solidFill>
                  <a:latin typeface="+mj-lt"/>
                  <a:cs typeface="Open Sans"/>
                </a:rPr>
                <a:t>s</a:t>
              </a:r>
              <a:r>
                <a:rPr sz="1050">
                  <a:solidFill>
                    <a:srgbClr val="1A1A1A"/>
                  </a:solidFill>
                  <a:latin typeface="+mj-lt"/>
                  <a:cs typeface="Open Sans"/>
                </a:rPr>
                <a:t> to apply for</a:t>
              </a:r>
              <a:r>
                <a:rPr lang="en-AU" sz="1050">
                  <a:solidFill>
                    <a:srgbClr val="1A1A1A"/>
                  </a:solidFill>
                  <a:latin typeface="+mj-lt"/>
                  <a:cs typeface="Open Sans"/>
                </a:rPr>
                <a:t> </a:t>
              </a:r>
              <a:r>
                <a:rPr sz="1050">
                  <a:solidFill>
                    <a:srgbClr val="1A1A1A"/>
                  </a:solidFill>
                  <a:latin typeface="+mj-lt"/>
                  <a:cs typeface="Open Sans"/>
                </a:rPr>
                <a:t>and how to apply</a:t>
              </a:r>
              <a:endParaRPr sz="1050">
                <a:latin typeface="+mj-lt"/>
                <a:cs typeface="Open Sans"/>
              </a:endParaRPr>
            </a:p>
          </p:txBody>
        </p:sp>
        <p:sp>
          <p:nvSpPr>
            <p:cNvPr id="134" name="object 112">
              <a:extLst>
                <a:ext uri="{FF2B5EF4-FFF2-40B4-BE49-F238E27FC236}">
                  <a16:creationId xmlns:a16="http://schemas.microsoft.com/office/drawing/2014/main" id="{E767E26C-8E90-A46C-67F3-21ED996F9764}"/>
                </a:ext>
              </a:extLst>
            </p:cNvPr>
            <p:cNvSpPr txBox="1"/>
            <p:nvPr/>
          </p:nvSpPr>
          <p:spPr>
            <a:xfrm>
              <a:off x="1132514" y="2359225"/>
              <a:ext cx="4139967" cy="912599"/>
            </a:xfrm>
            <a:prstGeom prst="rect">
              <a:avLst/>
            </a:prstGeom>
            <a:solidFill>
              <a:schemeClr val="bg1"/>
            </a:solidFill>
            <a:ln>
              <a:solidFill>
                <a:schemeClr val="accent3"/>
              </a:solidFill>
            </a:ln>
          </p:spPr>
          <p:txBody>
            <a:bodyPr vert="horz" wrap="square" lIns="36000" tIns="36000" rIns="36000" bIns="36000" rtlCol="0" anchor="ctr">
              <a:noAutofit/>
            </a:bodyPr>
            <a:lstStyle/>
            <a:p>
              <a:pPr marL="12700" marR="5080" algn="ctr"/>
              <a:r>
                <a:rPr sz="1050">
                  <a:solidFill>
                    <a:srgbClr val="1A1A1A"/>
                  </a:solidFill>
                  <a:latin typeface="+mj-lt"/>
                  <a:cs typeface="Open Sans"/>
                </a:rPr>
                <a:t>Regulator</a:t>
              </a:r>
              <a:r>
                <a:rPr lang="en-AU" sz="1050">
                  <a:solidFill>
                    <a:srgbClr val="1A1A1A"/>
                  </a:solidFill>
                  <a:latin typeface="+mj-lt"/>
                  <a:cs typeface="Open Sans"/>
                </a:rPr>
                <a:t>s</a:t>
              </a:r>
              <a:r>
                <a:rPr sz="1050">
                  <a:solidFill>
                    <a:srgbClr val="1A1A1A"/>
                  </a:solidFill>
                  <a:latin typeface="+mj-lt"/>
                  <a:cs typeface="Open Sans"/>
                </a:rPr>
                <a:t> publish clear guidance and information for </a:t>
              </a:r>
              <a:r>
                <a:rPr lang="en-AU" sz="1050">
                  <a:solidFill>
                    <a:srgbClr val="1A1A1A"/>
                  </a:solidFill>
                  <a:latin typeface="+mj-lt"/>
                  <a:cs typeface="Open Sans"/>
                </a:rPr>
                <a:t>applicants and permission holders</a:t>
              </a:r>
              <a:endParaRPr sz="1050">
                <a:latin typeface="+mj-lt"/>
                <a:cs typeface="Open Sans"/>
              </a:endParaRPr>
            </a:p>
          </p:txBody>
        </p:sp>
        <p:sp>
          <p:nvSpPr>
            <p:cNvPr id="3" name="object 108">
              <a:extLst>
                <a:ext uri="{FF2B5EF4-FFF2-40B4-BE49-F238E27FC236}">
                  <a16:creationId xmlns:a16="http://schemas.microsoft.com/office/drawing/2014/main" id="{06C42D33-7FF9-5DBE-C33B-63F71F2A2B73}"/>
                </a:ext>
              </a:extLst>
            </p:cNvPr>
            <p:cNvSpPr txBox="1"/>
            <p:nvPr/>
          </p:nvSpPr>
          <p:spPr>
            <a:xfrm>
              <a:off x="1127910" y="4382398"/>
              <a:ext cx="4139967" cy="912599"/>
            </a:xfrm>
            <a:prstGeom prst="rect">
              <a:avLst/>
            </a:prstGeom>
            <a:solidFill>
              <a:schemeClr val="bg1"/>
            </a:solidFill>
            <a:ln>
              <a:solidFill>
                <a:schemeClr val="accent3"/>
              </a:solidFill>
            </a:ln>
          </p:spPr>
          <p:txBody>
            <a:bodyPr vert="horz" wrap="square" lIns="36000" tIns="36000" rIns="36000" bIns="36000" rtlCol="0" anchor="ctr">
              <a:noAutofit/>
            </a:bodyPr>
            <a:lstStyle/>
            <a:p>
              <a:pPr marL="7620" algn="ctr">
                <a:lnSpc>
                  <a:spcPct val="90000"/>
                </a:lnSpc>
              </a:pPr>
              <a:r>
                <a:rPr lang="en-AU" sz="1050">
                  <a:solidFill>
                    <a:srgbClr val="1A1A1A"/>
                  </a:solidFill>
                  <a:latin typeface="+mj-lt"/>
                  <a:cs typeface="Open Sans"/>
                </a:rPr>
                <a:t>Where relevant, information is dynamic and conditional, tailored to the applicant or permission holder before, throughout and after their application</a:t>
              </a:r>
              <a:endParaRPr sz="1050">
                <a:latin typeface="+mj-lt"/>
                <a:cs typeface="Open Sans"/>
              </a:endParaRPr>
            </a:p>
          </p:txBody>
        </p:sp>
      </p:grpSp>
      <p:grpSp>
        <p:nvGrpSpPr>
          <p:cNvPr id="26" name="Group 25">
            <a:extLst>
              <a:ext uri="{FF2B5EF4-FFF2-40B4-BE49-F238E27FC236}">
                <a16:creationId xmlns:a16="http://schemas.microsoft.com/office/drawing/2014/main" id="{31155FDA-413A-1502-0376-5C491D53C67F}"/>
              </a:ext>
            </a:extLst>
          </p:cNvPr>
          <p:cNvGrpSpPr/>
          <p:nvPr/>
        </p:nvGrpSpPr>
        <p:grpSpPr>
          <a:xfrm>
            <a:off x="8719473" y="5666247"/>
            <a:ext cx="1193470" cy="1193469"/>
            <a:chOff x="10069009" y="2893384"/>
            <a:chExt cx="1704975" cy="1704975"/>
          </a:xfrm>
        </p:grpSpPr>
        <p:sp>
          <p:nvSpPr>
            <p:cNvPr id="27" name="Freeform: Shape 26">
              <a:extLst>
                <a:ext uri="{FF2B5EF4-FFF2-40B4-BE49-F238E27FC236}">
                  <a16:creationId xmlns:a16="http://schemas.microsoft.com/office/drawing/2014/main" id="{D264C585-97B1-1C6B-72C3-CC85DDFA9F62}"/>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28" name="Freeform: Shape 27">
              <a:extLst>
                <a:ext uri="{FF2B5EF4-FFF2-40B4-BE49-F238E27FC236}">
                  <a16:creationId xmlns:a16="http://schemas.microsoft.com/office/drawing/2014/main" id="{32ADA341-3D38-B372-9726-609CD4829C27}"/>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862927FA-C38E-C65C-797B-8E13AB74D830}"/>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3">
                <a:lumMod val="75000"/>
              </a:schemeClr>
            </a:solidFill>
            <a:ln w="9525" cap="flat">
              <a:noFill/>
              <a:prstDash val="solid"/>
              <a:miter/>
            </a:ln>
          </p:spPr>
          <p:txBody>
            <a:bodyPr rtlCol="0" anchor="ctr"/>
            <a:lstStyle/>
            <a:p>
              <a:endParaRPr lang="en-AU"/>
            </a:p>
          </p:txBody>
        </p:sp>
      </p:grpSp>
      <p:sp>
        <p:nvSpPr>
          <p:cNvPr id="30" name="TextBox 29">
            <a:extLst>
              <a:ext uri="{FF2B5EF4-FFF2-40B4-BE49-F238E27FC236}">
                <a16:creationId xmlns:a16="http://schemas.microsoft.com/office/drawing/2014/main" id="{5A6E4642-5DB8-F67D-B43E-0FA9ED8A7CD4}"/>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25</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83496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Half Frame 13">
            <a:extLst>
              <a:ext uri="{FF2B5EF4-FFF2-40B4-BE49-F238E27FC236}">
                <a16:creationId xmlns:a16="http://schemas.microsoft.com/office/drawing/2014/main" id="{F09B9A1E-0510-4894-736E-CD3CD3703C96}"/>
              </a:ext>
            </a:extLst>
          </p:cNvPr>
          <p:cNvSpPr/>
          <p:nvPr/>
        </p:nvSpPr>
        <p:spPr>
          <a:xfrm>
            <a:off x="511666" y="1206046"/>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50039" y="1241438"/>
            <a:ext cx="8825735"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indent="0">
              <a:spcBef>
                <a:spcPts val="600"/>
              </a:spcBef>
              <a:buFontTx/>
              <a:buNone/>
              <a:defRPr/>
            </a:pPr>
            <a:r>
              <a:rPr lang="en-AU" sz="1050" b="1">
                <a:solidFill>
                  <a:srgbClr val="1F2A44"/>
                </a:solidFill>
              </a:rPr>
              <a:t>You should aim to provide useful and accessible information to applicants before, throughout and after the application and approvals process. </a:t>
            </a:r>
            <a:r>
              <a:rPr lang="en-AU" sz="1050">
                <a:solidFill>
                  <a:srgbClr val="1F2A44"/>
                </a:solidFill>
              </a:rPr>
              <a:t>This includes information to improve understanding, transparency and predictability of the application and approvals process, as well as information about the regulatory scheme and requirements, standard conditions that could be applied and what is required from applicants. This includes information provided within and outside the application form itself.</a:t>
            </a:r>
          </a:p>
        </p:txBody>
      </p:sp>
      <p:sp>
        <p:nvSpPr>
          <p:cNvPr id="22" name="TextBox 21">
            <a:extLst>
              <a:ext uri="{FF2B5EF4-FFF2-40B4-BE49-F238E27FC236}">
                <a16:creationId xmlns:a16="http://schemas.microsoft.com/office/drawing/2014/main" id="{33513BD9-9D24-43D7-33B8-20E2F3F03393}"/>
              </a:ext>
            </a:extLst>
          </p:cNvPr>
          <p:cNvSpPr txBox="1">
            <a:spLocks/>
          </p:cNvSpPr>
          <p:nvPr/>
        </p:nvSpPr>
        <p:spPr>
          <a:xfrm>
            <a:off x="550040"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i="0" u="none" strike="noStrike" kern="1200" cap="none" spc="0" normalizeH="0" baseline="0" noProof="0">
                <a:ln>
                  <a:noFill/>
                </a:ln>
                <a:solidFill>
                  <a:schemeClr val="bg1"/>
                </a:solidFill>
                <a:effectLst/>
                <a:uLnTx/>
                <a:uFillTx/>
                <a:latin typeface="VIC SemiBold" panose="00000700000000000000" pitchFamily="50" charset="0"/>
              </a:rPr>
              <a:t>DESCRIPTION</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26</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697428"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Half Frame 9">
            <a:extLst>
              <a:ext uri="{FF2B5EF4-FFF2-40B4-BE49-F238E27FC236}">
                <a16:creationId xmlns:a16="http://schemas.microsoft.com/office/drawing/2014/main" id="{D569CED4-B519-FF0F-A0AB-37E65C5EEDE1}"/>
              </a:ext>
            </a:extLst>
          </p:cNvPr>
          <p:cNvSpPr/>
          <p:nvPr/>
        </p:nvSpPr>
        <p:spPr>
          <a:xfrm>
            <a:off x="511666" y="257379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50039" y="2611813"/>
            <a:ext cx="8825735" cy="35842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Applicants have a clear understanding of the regulatory scheme and requirements, useful guidance to meet these requirements and expectations of the application and approval process. This can increase the quality of applications and reduce the number and complexity of contacts and requests for further information.</a:t>
            </a:r>
          </a:p>
          <a:p>
            <a:pPr>
              <a:spcBef>
                <a:spcPts val="600"/>
              </a:spcBef>
              <a:defRPr/>
            </a:pPr>
            <a:r>
              <a:rPr lang="en-AU" sz="1050">
                <a:solidFill>
                  <a:srgbClr val="1F2A44"/>
                </a:solidFill>
              </a:rPr>
              <a:t>You should look for opportunities to:</a:t>
            </a:r>
          </a:p>
          <a:p>
            <a:pPr marL="171450" indent="-171450">
              <a:spcBef>
                <a:spcPts val="600"/>
              </a:spcBef>
              <a:buFont typeface="Arial" panose="020B0604020202020204" pitchFamily="34" charset="0"/>
              <a:buChar char="•"/>
              <a:defRPr/>
            </a:pPr>
            <a:r>
              <a:rPr lang="en-AU" sz="1050">
                <a:solidFill>
                  <a:srgbClr val="1F2A44"/>
                </a:solidFill>
              </a:rPr>
              <a:t>Improve and extend the information you already provide so that it is user-centric and meets the needs of applicants, including in response to feedback and available insights such as common contacts and requests for further information.</a:t>
            </a:r>
          </a:p>
          <a:p>
            <a:pPr marL="171450" indent="-171450">
              <a:spcBef>
                <a:spcPts val="600"/>
              </a:spcBef>
              <a:buFont typeface="Arial" panose="020B0604020202020204" pitchFamily="34" charset="0"/>
              <a:buChar char="•"/>
              <a:defRPr/>
            </a:pPr>
            <a:r>
              <a:rPr lang="en-AU" sz="1050">
                <a:solidFill>
                  <a:srgbClr val="1F2A44"/>
                </a:solidFill>
              </a:rPr>
              <a:t>Provide meaningful guidance for applicants, particularly for more complex requirements (e.g., templates and examples for more technical and complex documentation required, etc.).</a:t>
            </a:r>
          </a:p>
          <a:p>
            <a:pPr marL="171450" indent="-171450">
              <a:spcBef>
                <a:spcPts val="600"/>
              </a:spcBef>
              <a:buFont typeface="Arial" panose="020B0604020202020204" pitchFamily="34" charset="0"/>
              <a:buChar char="•"/>
              <a:defRPr/>
            </a:pPr>
            <a:r>
              <a:rPr lang="en-AU" sz="1050">
                <a:solidFill>
                  <a:srgbClr val="1F2A44"/>
                </a:solidFill>
              </a:rPr>
              <a:t>Clearly explain the application process and set expectations for its completion.</a:t>
            </a:r>
          </a:p>
          <a:p>
            <a:pPr marL="171450" indent="-171450">
              <a:spcBef>
                <a:spcPts val="600"/>
              </a:spcBef>
              <a:buFont typeface="Arial" panose="020B0604020202020204" pitchFamily="34" charset="0"/>
              <a:buChar char="•"/>
              <a:defRPr/>
            </a:pPr>
            <a:r>
              <a:rPr lang="en-AU" sz="1050">
                <a:solidFill>
                  <a:srgbClr val="1F2A44"/>
                </a:solidFill>
              </a:rPr>
              <a:t>Improve the readability, accessibility and language support of information so that it is useful for most applicants.</a:t>
            </a:r>
          </a:p>
          <a:p>
            <a:pPr marL="171450" indent="-171450">
              <a:spcBef>
                <a:spcPts val="600"/>
              </a:spcBef>
              <a:buFont typeface="Arial" panose="020B0604020202020204" pitchFamily="34" charset="0"/>
              <a:buChar char="•"/>
              <a:defRPr/>
            </a:pPr>
            <a:r>
              <a:rPr lang="en-AU" sz="1050">
                <a:solidFill>
                  <a:srgbClr val="1F2A44"/>
                </a:solidFill>
              </a:rPr>
              <a:t>Present information in relevant ways (e.g., content, dynamic tools and checklists, multimedia, FAQs, etc.) and surface it at the right time (e.g., guided by questions, conditional logic, etc.).</a:t>
            </a:r>
          </a:p>
          <a:p>
            <a:pPr marL="171450" indent="-171450">
              <a:spcBef>
                <a:spcPts val="600"/>
              </a:spcBef>
              <a:buFont typeface="Arial" panose="020B0604020202020204" pitchFamily="34" charset="0"/>
              <a:buChar char="•"/>
              <a:defRPr/>
            </a:pPr>
            <a:r>
              <a:rPr lang="en-AU" sz="1050">
                <a:solidFill>
                  <a:srgbClr val="1F2A44"/>
                </a:solidFill>
              </a:rPr>
              <a:t>Connect with external sources where information is already provided (e.g., other regulators, Business Victoria, etc.).</a:t>
            </a:r>
          </a:p>
          <a:p>
            <a:pPr>
              <a:spcBef>
                <a:spcPts val="600"/>
              </a:spcBef>
              <a:defRPr/>
            </a:pPr>
            <a:r>
              <a:rPr lang="en-AU" sz="1050">
                <a:solidFill>
                  <a:srgbClr val="1F2A44"/>
                </a:solidFill>
              </a:rPr>
              <a:t>Information should be digital first, directing people to non-digital information or a point of contact where this is required.</a:t>
            </a:r>
          </a:p>
        </p:txBody>
      </p:sp>
      <p:sp>
        <p:nvSpPr>
          <p:cNvPr id="12" name="TextBox 11">
            <a:extLst>
              <a:ext uri="{FF2B5EF4-FFF2-40B4-BE49-F238E27FC236}">
                <a16:creationId xmlns:a16="http://schemas.microsoft.com/office/drawing/2014/main" id="{F17C018D-E61C-CFEB-8908-E51C63855DC9}"/>
              </a:ext>
            </a:extLst>
          </p:cNvPr>
          <p:cNvSpPr txBox="1">
            <a:spLocks/>
          </p:cNvSpPr>
          <p:nvPr/>
        </p:nvSpPr>
        <p:spPr>
          <a:xfrm>
            <a:off x="550040"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a:solidFill>
                  <a:schemeClr val="bg1"/>
                </a:solidFill>
                <a:latin typeface="VIC SemiBold" panose="00000700000000000000" pitchFamily="50" charset="0"/>
              </a:rPr>
              <a:t>WHAT ‘BETTER PRACTICE’ LOOKS LIKE</a:t>
            </a:r>
            <a:endParaRPr kumimoji="0" lang="en-AU" sz="1200" i="0" u="none" strike="noStrike" kern="1200" cap="none" spc="0" normalizeH="0" baseline="0" noProof="0">
              <a:ln>
                <a:noFill/>
              </a:ln>
              <a:solidFill>
                <a:schemeClr val="bg1"/>
              </a:solidFill>
              <a:effectLst/>
              <a:uLnTx/>
              <a:uFillTx/>
              <a:latin typeface="VIC SemiBold" panose="00000700000000000000" pitchFamily="50" charset="0"/>
            </a:endParaRPr>
          </a:p>
        </p:txBody>
      </p:sp>
      <p:sp>
        <p:nvSpPr>
          <p:cNvPr id="16" name="Title 52">
            <a:extLst>
              <a:ext uri="{FF2B5EF4-FFF2-40B4-BE49-F238E27FC236}">
                <a16:creationId xmlns:a16="http://schemas.microsoft.com/office/drawing/2014/main" id="{197FAEF0-8A7F-5A0C-0414-942784330B64}"/>
              </a:ext>
            </a:extLst>
          </p:cNvPr>
          <p:cNvSpPr txBox="1">
            <a:spLocks/>
          </p:cNvSpPr>
          <p:nvPr/>
        </p:nvSpPr>
        <p:spPr>
          <a:xfrm>
            <a:off x="540000" y="493281"/>
            <a:ext cx="8824914" cy="397018"/>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t>INFORM</a:t>
            </a:r>
          </a:p>
        </p:txBody>
      </p:sp>
      <p:sp>
        <p:nvSpPr>
          <p:cNvPr id="2" name="TextBox 1">
            <a:extLst>
              <a:ext uri="{FF2B5EF4-FFF2-40B4-BE49-F238E27FC236}">
                <a16:creationId xmlns:a16="http://schemas.microsoft.com/office/drawing/2014/main" id="{3A83FDB4-D618-F4AE-076A-1E38ABAF7B62}"/>
              </a:ext>
            </a:extLst>
          </p:cNvPr>
          <p:cNvSpPr txBox="1"/>
          <p:nvPr/>
        </p:nvSpPr>
        <p:spPr>
          <a:xfrm>
            <a:off x="10644326" y="2848882"/>
            <a:ext cx="914400" cy="914400"/>
          </a:xfrm>
          <a:prstGeom prst="rect">
            <a:avLst/>
          </a:prstGeom>
          <a:noFill/>
        </p:spPr>
        <p:txBody>
          <a:bodyPr wrap="none" lIns="36000" tIns="36000" rIns="36000" bIns="36000" rtlCol="0">
            <a:noAutofit/>
          </a:bodyPr>
          <a:lstStyle/>
          <a:p>
            <a:pPr algn="l"/>
            <a:endParaRPr lang="en-AU" b="1">
              <a:solidFill>
                <a:schemeClr val="tx2"/>
              </a:solidFill>
            </a:endParaRPr>
          </a:p>
        </p:txBody>
      </p:sp>
    </p:spTree>
    <p:extLst>
      <p:ext uri="{BB962C8B-B14F-4D97-AF65-F5344CB8AC3E}">
        <p14:creationId xmlns:p14="http://schemas.microsoft.com/office/powerpoint/2010/main" val="686703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0534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Digital information should look to follow the Victorian Government Digital Guides, which outline best practice for Victorian Government digital information and services. </a:t>
            </a:r>
          </a:p>
          <a:p>
            <a:pPr marL="171450" indent="-171450">
              <a:spcBef>
                <a:spcPts val="600"/>
              </a:spcBef>
              <a:buFont typeface="Arial" panose="020B0604020202020204" pitchFamily="34" charset="0"/>
              <a:buChar char="•"/>
              <a:defRPr/>
            </a:pPr>
            <a:r>
              <a:rPr lang="en-AU" sz="1050">
                <a:solidFill>
                  <a:srgbClr val="1F2A44"/>
                </a:solidFill>
              </a:rPr>
              <a:t>General information should be accessible (e.g., WCAG 2.1 AA standards)</a:t>
            </a:r>
            <a:r>
              <a:rPr lang="en-AU" sz="1050" baseline="30000">
                <a:solidFill>
                  <a:srgbClr val="1F2A44"/>
                </a:solidFill>
              </a:rPr>
              <a:t>1</a:t>
            </a:r>
            <a:r>
              <a:rPr lang="en-AU" sz="1050">
                <a:solidFill>
                  <a:srgbClr val="1F2A44"/>
                </a:solidFill>
              </a:rPr>
              <a:t>, readable (e.g., to a Year 8 level)</a:t>
            </a:r>
            <a:r>
              <a:rPr lang="en-AU" sz="1050" baseline="30000">
                <a:solidFill>
                  <a:srgbClr val="1F2A44"/>
                </a:solidFill>
              </a:rPr>
              <a:t>2</a:t>
            </a:r>
            <a:r>
              <a:rPr lang="en-AU" sz="1050">
                <a:solidFill>
                  <a:srgbClr val="1F2A44"/>
                </a:solidFill>
              </a:rPr>
              <a:t>, and multilingual where relevant. More specialised and technical information should be readable and accessible for the relevant audience. </a:t>
            </a:r>
          </a:p>
          <a:p>
            <a:pPr marL="171450" indent="-171450">
              <a:spcBef>
                <a:spcPts val="600"/>
              </a:spcBef>
              <a:buFont typeface="Arial" panose="020B0604020202020204" pitchFamily="34" charset="0"/>
              <a:buChar char="•"/>
              <a:defRPr/>
            </a:pPr>
            <a:r>
              <a:rPr lang="en-AU" sz="1050">
                <a:solidFill>
                  <a:srgbClr val="1F2A44"/>
                </a:solidFill>
              </a:rPr>
              <a:t>Digital information should ideally be implemented through a Content Management System (CMS) or similar platform so that it can be easily updated and continuously improved. This should support multiple relevant formats. Search Engine Optimisation (SEO) can also help applicants find information.</a:t>
            </a:r>
          </a:p>
          <a:p>
            <a:pPr marL="171450" indent="-171450">
              <a:spcBef>
                <a:spcPts val="600"/>
              </a:spcBef>
              <a:buFont typeface="Arial" panose="020B0604020202020204" pitchFamily="34" charset="0"/>
              <a:buChar char="•"/>
              <a:defRPr/>
            </a:pPr>
            <a:r>
              <a:rPr lang="en-AU" sz="1050">
                <a:solidFill>
                  <a:srgbClr val="1F2A44"/>
                </a:solidFill>
              </a:rPr>
              <a:t>Any details captured about potential applicants (e.g., through proactive engagement and communications) should be captured in relevant systems.</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Single Digital Presence. Service Victoria Permits-as-a-Service Platform. Aligns to Inform in the Service Victoria GRID.</a:t>
            </a:r>
          </a:p>
          <a:p>
            <a:pPr indent="0">
              <a:spcBef>
                <a:spcPts val="600"/>
              </a:spcBef>
              <a:buFontTx/>
              <a:buNone/>
              <a:defRPr/>
            </a:pPr>
            <a:endParaRPr lang="en-AU" sz="120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pPr>
            <a:r>
              <a:rPr lang="en-AU" sz="1050">
                <a:solidFill>
                  <a:srgbClr val="1F2A44"/>
                </a:solidFill>
              </a:rPr>
              <a:t>N/A</a:t>
            </a:r>
          </a:p>
        </p:txBody>
      </p:sp>
      <p:sp>
        <p:nvSpPr>
          <p:cNvPr id="26" name="TextBox 25">
            <a:extLst>
              <a:ext uri="{FF2B5EF4-FFF2-40B4-BE49-F238E27FC236}">
                <a16:creationId xmlns:a16="http://schemas.microsoft.com/office/drawing/2014/main" id="{A750DFA7-4B62-4548-C629-5FC56B495F5C}"/>
              </a:ext>
            </a:extLst>
          </p:cNvPr>
          <p:cNvSpPr txBox="1">
            <a:spLocks/>
          </p:cNvSpPr>
          <p:nvPr/>
        </p:nvSpPr>
        <p:spPr>
          <a:xfrm>
            <a:off x="541338" y="1241437"/>
            <a:ext cx="1170016"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7" name="TextBox 26">
            <a:extLst>
              <a:ext uri="{FF2B5EF4-FFF2-40B4-BE49-F238E27FC236}">
                <a16:creationId xmlns:a16="http://schemas.microsoft.com/office/drawing/2014/main" id="{DC55BE68-EDCD-F00F-D045-8648EEF7B01E}"/>
              </a:ext>
            </a:extLst>
          </p:cNvPr>
          <p:cNvSpPr txBox="1">
            <a:spLocks/>
          </p:cNvSpPr>
          <p:nvPr/>
        </p:nvSpPr>
        <p:spPr>
          <a:xfrm>
            <a:off x="541337" y="3047282"/>
            <a:ext cx="2185085" cy="231699"/>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27</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pPr>
            <a:r>
              <a:rPr lang="en-AU" sz="1050">
                <a:solidFill>
                  <a:srgbClr val="1F2A44"/>
                </a:solidFill>
              </a:rPr>
              <a:t>N/A</a:t>
            </a:r>
          </a:p>
        </p:txBody>
      </p:sp>
      <p:sp>
        <p:nvSpPr>
          <p:cNvPr id="5" name="Half Frame 4">
            <a:extLst>
              <a:ext uri="{FF2B5EF4-FFF2-40B4-BE49-F238E27FC236}">
                <a16:creationId xmlns:a16="http://schemas.microsoft.com/office/drawing/2014/main" id="{995BF837-7366-0FFB-64D0-E41EEB7B8E20}"/>
              </a:ext>
            </a:extLst>
          </p:cNvPr>
          <p:cNvSpPr/>
          <p:nvPr/>
        </p:nvSpPr>
        <p:spPr>
          <a:xfrm>
            <a:off x="5016991" y="1214434"/>
            <a:ext cx="256101"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err="1">
              <a:solidFill>
                <a:schemeClr val="bg2"/>
              </a:solidFill>
            </a:endParaRPr>
          </a:p>
        </p:txBody>
      </p:sp>
      <p:sp>
        <p:nvSpPr>
          <p:cNvPr id="6" name="TextBox 5">
            <a:extLst>
              <a:ext uri="{FF2B5EF4-FFF2-40B4-BE49-F238E27FC236}">
                <a16:creationId xmlns:a16="http://schemas.microsoft.com/office/drawing/2014/main" id="{95E06E13-C5D4-5D31-62E6-6C297F39F072}"/>
              </a:ext>
            </a:extLst>
          </p:cNvPr>
          <p:cNvSpPr txBox="1">
            <a:spLocks/>
          </p:cNvSpPr>
          <p:nvPr/>
        </p:nvSpPr>
        <p:spPr>
          <a:xfrm>
            <a:off x="5049511" y="1241437"/>
            <a:ext cx="1342900"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
        <p:nvSpPr>
          <p:cNvPr id="11" name="Title 1">
            <a:extLst>
              <a:ext uri="{FF2B5EF4-FFF2-40B4-BE49-F238E27FC236}">
                <a16:creationId xmlns:a16="http://schemas.microsoft.com/office/drawing/2014/main" id="{EAE005CA-BD11-3DC0-5861-57C2015D6913}"/>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INFORM</a:t>
            </a:r>
            <a:br>
              <a:rPr lang="en-AU"/>
            </a:br>
            <a:endParaRPr lang="en-AU" sz="900">
              <a:latin typeface="+mn-lt"/>
              <a:ea typeface="+mn-ea"/>
              <a:cs typeface="+mn-cs"/>
            </a:endParaRPr>
          </a:p>
        </p:txBody>
      </p:sp>
      <p:sp>
        <p:nvSpPr>
          <p:cNvPr id="14" name="Rectangle 13">
            <a:extLst>
              <a:ext uri="{FF2B5EF4-FFF2-40B4-BE49-F238E27FC236}">
                <a16:creationId xmlns:a16="http://schemas.microsoft.com/office/drawing/2014/main" id="{A005F6B8-A534-8822-755E-AA712D4E7DFB}"/>
              </a:ext>
            </a:extLst>
          </p:cNvPr>
          <p:cNvSpPr/>
          <p:nvPr/>
        </p:nvSpPr>
        <p:spPr>
          <a:xfrm>
            <a:off x="6868153" y="2997200"/>
            <a:ext cx="2506543" cy="3155950"/>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6" name="Rectangle 15">
            <a:extLst>
              <a:ext uri="{FF2B5EF4-FFF2-40B4-BE49-F238E27FC236}">
                <a16:creationId xmlns:a16="http://schemas.microsoft.com/office/drawing/2014/main" id="{A9BCB501-9DC3-4EA7-CBF5-1988E51CC3E3}"/>
              </a:ext>
            </a:extLst>
          </p:cNvPr>
          <p:cNvSpPr/>
          <p:nvPr/>
        </p:nvSpPr>
        <p:spPr>
          <a:xfrm>
            <a:off x="6928408" y="4084244"/>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CONFIGURABLE COMPONENT</a:t>
            </a:r>
          </a:p>
        </p:txBody>
      </p:sp>
      <p:sp>
        <p:nvSpPr>
          <p:cNvPr id="18" name="TextBox 17">
            <a:extLst>
              <a:ext uri="{FF2B5EF4-FFF2-40B4-BE49-F238E27FC236}">
                <a16:creationId xmlns:a16="http://schemas.microsoft.com/office/drawing/2014/main" id="{F1E71488-C388-D536-7E51-54D511DC6286}"/>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9" name="Rectangle 18">
            <a:extLst>
              <a:ext uri="{FF2B5EF4-FFF2-40B4-BE49-F238E27FC236}">
                <a16:creationId xmlns:a16="http://schemas.microsoft.com/office/drawing/2014/main" id="{DC3FB430-BFCB-C055-20F5-2C64F4B22047}"/>
              </a:ext>
            </a:extLst>
          </p:cNvPr>
          <p:cNvSpPr/>
          <p:nvPr/>
        </p:nvSpPr>
        <p:spPr>
          <a:xfrm>
            <a:off x="6928408" y="3396264"/>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COMMON COMPONENT</a:t>
            </a:r>
          </a:p>
        </p:txBody>
      </p:sp>
      <p:sp>
        <p:nvSpPr>
          <p:cNvPr id="22" name="Isosceles Triangle 21">
            <a:extLst>
              <a:ext uri="{FF2B5EF4-FFF2-40B4-BE49-F238E27FC236}">
                <a16:creationId xmlns:a16="http://schemas.microsoft.com/office/drawing/2014/main" id="{CA1DA840-EAC5-2C18-A001-023D75766ACF}"/>
              </a:ext>
            </a:extLst>
          </p:cNvPr>
          <p:cNvSpPr/>
          <p:nvPr/>
        </p:nvSpPr>
        <p:spPr>
          <a:xfrm rot="18900000">
            <a:off x="6897872" y="41206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Rectangle 3">
            <a:extLst>
              <a:ext uri="{FF2B5EF4-FFF2-40B4-BE49-F238E27FC236}">
                <a16:creationId xmlns:a16="http://schemas.microsoft.com/office/drawing/2014/main" id="{43F2B994-A732-275C-4A89-C7C72F75F668}"/>
              </a:ext>
            </a:extLst>
          </p:cNvPr>
          <p:cNvSpPr/>
          <p:nvPr/>
        </p:nvSpPr>
        <p:spPr>
          <a:xfrm>
            <a:off x="6928408" y="4772224"/>
            <a:ext cx="2376000" cy="1297211"/>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Information, both format and content, varies across regulators.</a:t>
            </a:r>
          </a:p>
          <a:p>
            <a:pPr>
              <a:spcBef>
                <a:spcPts val="600"/>
              </a:spcBef>
            </a:pPr>
            <a:r>
              <a:rPr lang="en-AU" sz="1050">
                <a:solidFill>
                  <a:srgbClr val="1F2A44"/>
                </a:solidFill>
              </a:rPr>
              <a:t>Business Victoria and Service Victoria use a standard pattern for information.</a:t>
            </a:r>
          </a:p>
        </p:txBody>
      </p:sp>
      <p:sp>
        <p:nvSpPr>
          <p:cNvPr id="2" name="TextBox 1">
            <a:extLst>
              <a:ext uri="{FF2B5EF4-FFF2-40B4-BE49-F238E27FC236}">
                <a16:creationId xmlns:a16="http://schemas.microsoft.com/office/drawing/2014/main" id="{C254AFBE-565A-0EB3-2DCC-22E1B9EE97AE}"/>
              </a:ext>
            </a:extLst>
          </p:cNvPr>
          <p:cNvSpPr txBox="1"/>
          <p:nvPr/>
        </p:nvSpPr>
        <p:spPr>
          <a:xfrm>
            <a:off x="475723" y="6305395"/>
            <a:ext cx="7380568" cy="369332"/>
          </a:xfrm>
          <a:prstGeom prst="rect">
            <a:avLst/>
          </a:prstGeom>
          <a:noFill/>
        </p:spPr>
        <p:txBody>
          <a:bodyPr wrap="square" rtlCol="0">
            <a:spAutoFit/>
          </a:bodyPr>
          <a:lstStyle/>
          <a:p>
            <a:r>
              <a:rPr lang="en-AU" sz="900" baseline="30000">
                <a:solidFill>
                  <a:srgbClr val="1F2A44"/>
                </a:solidFill>
              </a:rPr>
              <a:t>2</a:t>
            </a:r>
            <a:r>
              <a:rPr lang="en-AU" sz="900">
                <a:solidFill>
                  <a:srgbClr val="1F2A44"/>
                </a:solidFill>
              </a:rPr>
              <a:t> All Victorian Government digital information and services must comply with WCAG 2.1 AA accessibility standards as a minimum. </a:t>
            </a:r>
            <a:r>
              <a:rPr lang="en-AU" sz="900" baseline="30000">
                <a:solidFill>
                  <a:srgbClr val="1F2A44"/>
                </a:solidFill>
              </a:rPr>
              <a:t>1</a:t>
            </a:r>
            <a:r>
              <a:rPr lang="en-AU" sz="900">
                <a:solidFill>
                  <a:srgbClr val="1F2A44"/>
                </a:solidFill>
              </a:rPr>
              <a:t> A Year 8 level (age range 12 to 14 years) means around 83% of the Australian population is likely to understand content. </a:t>
            </a:r>
          </a:p>
        </p:txBody>
      </p:sp>
    </p:spTree>
    <p:extLst>
      <p:ext uri="{BB962C8B-B14F-4D97-AF65-F5344CB8AC3E}">
        <p14:creationId xmlns:p14="http://schemas.microsoft.com/office/powerpoint/2010/main" val="3695756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1019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INFORM</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983" y="1117085"/>
            <a:ext cx="4275724" cy="198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17085"/>
            <a:ext cx="4287481" cy="198000"/>
          </a:xfrm>
          <a:prstGeom prst="rect">
            <a:avLst/>
          </a:prstGeom>
          <a:solidFill>
            <a:schemeClr val="accent3"/>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INDICATIVE MEASURES OF SUCCESS</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38E3724B-E253-4C02-2EE2-3D07170A1BEF}"/>
              </a:ext>
            </a:extLst>
          </p:cNvPr>
          <p:cNvGrpSpPr/>
          <p:nvPr/>
        </p:nvGrpSpPr>
        <p:grpSpPr>
          <a:xfrm>
            <a:off x="541983" y="1418202"/>
            <a:ext cx="8833791" cy="569924"/>
            <a:chOff x="541983" y="1418202"/>
            <a:chExt cx="8833791" cy="569924"/>
          </a:xfrm>
        </p:grpSpPr>
        <p:sp>
          <p:nvSpPr>
            <p:cNvPr id="21" name="Rectangle 20">
              <a:extLst>
                <a:ext uri="{FF2B5EF4-FFF2-40B4-BE49-F238E27FC236}">
                  <a16:creationId xmlns:a16="http://schemas.microsoft.com/office/drawing/2014/main" id="{0362635B-C5A6-B63C-1E2F-28A94A5C0A0F}"/>
                </a:ext>
              </a:extLst>
            </p:cNvPr>
            <p:cNvSpPr/>
            <p:nvPr/>
          </p:nvSpPr>
          <p:spPr>
            <a:xfrm>
              <a:off x="5088293" y="1418202"/>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Improved applicant satisfaction.</a:t>
              </a:r>
            </a:p>
          </p:txBody>
        </p:sp>
        <p:sp>
          <p:nvSpPr>
            <p:cNvPr id="26" name="Rectangle 25">
              <a:extLst>
                <a:ext uri="{FF2B5EF4-FFF2-40B4-BE49-F238E27FC236}">
                  <a16:creationId xmlns:a16="http://schemas.microsoft.com/office/drawing/2014/main" id="{95566999-A32B-E5A6-76AA-0A094BD23EF1}"/>
                </a:ext>
              </a:extLst>
            </p:cNvPr>
            <p:cNvSpPr/>
            <p:nvPr/>
          </p:nvSpPr>
          <p:spPr>
            <a:xfrm>
              <a:off x="541983" y="1418202"/>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are the common reasons that applicants contact you for information or where applications are below standard (e.g., you request further information from the applicant)?</a:t>
              </a:r>
            </a:p>
          </p:txBody>
        </p:sp>
      </p:grpSp>
      <p:grpSp>
        <p:nvGrpSpPr>
          <p:cNvPr id="17" name="Group 16">
            <a:extLst>
              <a:ext uri="{FF2B5EF4-FFF2-40B4-BE49-F238E27FC236}">
                <a16:creationId xmlns:a16="http://schemas.microsoft.com/office/drawing/2014/main" id="{06579CC6-CD7A-A43C-709C-A9DC55490505}"/>
              </a:ext>
            </a:extLst>
          </p:cNvPr>
          <p:cNvGrpSpPr/>
          <p:nvPr/>
        </p:nvGrpSpPr>
        <p:grpSpPr>
          <a:xfrm>
            <a:off x="541338" y="3345543"/>
            <a:ext cx="8834436" cy="569924"/>
            <a:chOff x="541338" y="3356027"/>
            <a:chExt cx="8834436" cy="569924"/>
          </a:xfrm>
        </p:grpSpPr>
        <p:sp>
          <p:nvSpPr>
            <p:cNvPr id="22" name="Rectangle 21">
              <a:extLst>
                <a:ext uri="{FF2B5EF4-FFF2-40B4-BE49-F238E27FC236}">
                  <a16:creationId xmlns:a16="http://schemas.microsoft.com/office/drawing/2014/main" id="{0D18BA38-3099-4616-5D7F-3980146E64F7}"/>
                </a:ext>
              </a:extLst>
            </p:cNvPr>
            <p:cNvSpPr/>
            <p:nvPr/>
          </p:nvSpPr>
          <p:spPr>
            <a:xfrm>
              <a:off x="5088293" y="3356027"/>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number of requests for further information.</a:t>
              </a:r>
            </a:p>
          </p:txBody>
        </p:sp>
        <p:sp>
          <p:nvSpPr>
            <p:cNvPr id="30" name="Rectangle 29">
              <a:extLst>
                <a:ext uri="{FF2B5EF4-FFF2-40B4-BE49-F238E27FC236}">
                  <a16:creationId xmlns:a16="http://schemas.microsoft.com/office/drawing/2014/main" id="{14319F6C-28B6-8974-961C-91842869EA54}"/>
                </a:ext>
              </a:extLst>
            </p:cNvPr>
            <p:cNvSpPr/>
            <p:nvPr/>
          </p:nvSpPr>
          <p:spPr>
            <a:xfrm>
              <a:off x="541338" y="3356027"/>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guidance, templates and examples could you develop to support applicants?</a:t>
              </a:r>
            </a:p>
          </p:txBody>
        </p:sp>
      </p:grpSp>
      <p:grpSp>
        <p:nvGrpSpPr>
          <p:cNvPr id="20" name="Group 19">
            <a:extLst>
              <a:ext uri="{FF2B5EF4-FFF2-40B4-BE49-F238E27FC236}">
                <a16:creationId xmlns:a16="http://schemas.microsoft.com/office/drawing/2014/main" id="{21A14A8E-5F6D-8159-0D9A-250533395CDE}"/>
              </a:ext>
            </a:extLst>
          </p:cNvPr>
          <p:cNvGrpSpPr/>
          <p:nvPr/>
        </p:nvGrpSpPr>
        <p:grpSpPr>
          <a:xfrm>
            <a:off x="541338" y="2060649"/>
            <a:ext cx="8834436" cy="569924"/>
            <a:chOff x="541338" y="2070219"/>
            <a:chExt cx="8834436" cy="569924"/>
          </a:xfrm>
        </p:grpSpPr>
        <p:sp>
          <p:nvSpPr>
            <p:cNvPr id="34" name="Rectangle 33">
              <a:extLst>
                <a:ext uri="{FF2B5EF4-FFF2-40B4-BE49-F238E27FC236}">
                  <a16:creationId xmlns:a16="http://schemas.microsoft.com/office/drawing/2014/main" id="{A7EA0C82-C4FA-1988-E7FF-C1500B6B6BC5}"/>
                </a:ext>
              </a:extLst>
            </p:cNvPr>
            <p:cNvSpPr/>
            <p:nvPr/>
          </p:nvSpPr>
          <p:spPr>
            <a:xfrm>
              <a:off x="541338" y="2070219"/>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information could you update or develop to avoid these common reasons or where applications are below standard?</a:t>
              </a:r>
            </a:p>
          </p:txBody>
        </p:sp>
        <p:sp>
          <p:nvSpPr>
            <p:cNvPr id="36" name="Rectangle 35">
              <a:extLst>
                <a:ext uri="{FF2B5EF4-FFF2-40B4-BE49-F238E27FC236}">
                  <a16:creationId xmlns:a16="http://schemas.microsoft.com/office/drawing/2014/main" id="{7F89B016-68A5-57C1-CCCF-2007295A6D0D}"/>
                </a:ext>
              </a:extLst>
            </p:cNvPr>
            <p:cNvSpPr/>
            <p:nvPr/>
          </p:nvSpPr>
          <p:spPr>
            <a:xfrm>
              <a:off x="5088293" y="207021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number of contacts for common information. </a:t>
              </a:r>
            </a:p>
          </p:txBody>
        </p:sp>
      </p:grpSp>
      <p:grpSp>
        <p:nvGrpSpPr>
          <p:cNvPr id="19" name="Group 18">
            <a:extLst>
              <a:ext uri="{FF2B5EF4-FFF2-40B4-BE49-F238E27FC236}">
                <a16:creationId xmlns:a16="http://schemas.microsoft.com/office/drawing/2014/main" id="{5F5F2343-6F3E-4CC4-B152-B6580588AB85}"/>
              </a:ext>
            </a:extLst>
          </p:cNvPr>
          <p:cNvGrpSpPr/>
          <p:nvPr/>
        </p:nvGrpSpPr>
        <p:grpSpPr>
          <a:xfrm>
            <a:off x="541338" y="2703096"/>
            <a:ext cx="8834436" cy="569924"/>
            <a:chOff x="541338" y="2729255"/>
            <a:chExt cx="8834436" cy="569924"/>
          </a:xfrm>
        </p:grpSpPr>
        <p:sp>
          <p:nvSpPr>
            <p:cNvPr id="18" name="Rectangle 17">
              <a:extLst>
                <a:ext uri="{FF2B5EF4-FFF2-40B4-BE49-F238E27FC236}">
                  <a16:creationId xmlns:a16="http://schemas.microsoft.com/office/drawing/2014/main" id="{65F7700B-321B-C88A-F402-7F61801C68DF}"/>
                </a:ext>
              </a:extLst>
            </p:cNvPr>
            <p:cNvSpPr/>
            <p:nvPr/>
          </p:nvSpPr>
          <p:spPr>
            <a:xfrm>
              <a:off x="5088293" y="2729255"/>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Improved quality and reduced variation of applications.</a:t>
              </a:r>
            </a:p>
          </p:txBody>
        </p:sp>
        <p:sp>
          <p:nvSpPr>
            <p:cNvPr id="38" name="Rectangle 37">
              <a:extLst>
                <a:ext uri="{FF2B5EF4-FFF2-40B4-BE49-F238E27FC236}">
                  <a16:creationId xmlns:a16="http://schemas.microsoft.com/office/drawing/2014/main" id="{219FB0F4-B4EF-231A-3C1F-BB60ED885D9B}"/>
                </a:ext>
              </a:extLst>
            </p:cNvPr>
            <p:cNvSpPr/>
            <p:nvPr/>
          </p:nvSpPr>
          <p:spPr>
            <a:xfrm>
              <a:off x="541338" y="2729255"/>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other information could you update or develop to help applicants understand what is required of them and to set their expectations (e.g., process, timing, cost)?</a:t>
              </a:r>
            </a:p>
          </p:txBody>
        </p:sp>
      </p:grp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grpSp>
        <p:nvGrpSpPr>
          <p:cNvPr id="24" name="Group 23">
            <a:extLst>
              <a:ext uri="{FF2B5EF4-FFF2-40B4-BE49-F238E27FC236}">
                <a16:creationId xmlns:a16="http://schemas.microsoft.com/office/drawing/2014/main" id="{047DF830-CEAD-89AB-DD81-5D1CAE76108F}"/>
              </a:ext>
            </a:extLst>
          </p:cNvPr>
          <p:cNvGrpSpPr/>
          <p:nvPr/>
        </p:nvGrpSpPr>
        <p:grpSpPr>
          <a:xfrm>
            <a:off x="1315395" y="5411104"/>
            <a:ext cx="8060381" cy="576206"/>
            <a:chOff x="1315395" y="5411104"/>
            <a:chExt cx="7506612" cy="576206"/>
          </a:xfrm>
        </p:grpSpPr>
        <p:sp>
          <p:nvSpPr>
            <p:cNvPr id="8" name="Rectangle 7">
              <a:extLst>
                <a:ext uri="{FF2B5EF4-FFF2-40B4-BE49-F238E27FC236}">
                  <a16:creationId xmlns:a16="http://schemas.microsoft.com/office/drawing/2014/main" id="{DF8E0629-2D4F-C8A6-A1D5-1295F9FCC67D}"/>
                </a:ext>
              </a:extLst>
            </p:cNvPr>
            <p:cNvSpPr/>
            <p:nvPr/>
          </p:nvSpPr>
          <p:spPr>
            <a:xfrm>
              <a:off x="1315395"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and prioritise opportunities to update or develop useful and accessible information.</a:t>
              </a:r>
            </a:p>
          </p:txBody>
        </p:sp>
        <p:sp>
          <p:nvSpPr>
            <p:cNvPr id="9" name="Rectangle 8">
              <a:extLst>
                <a:ext uri="{FF2B5EF4-FFF2-40B4-BE49-F238E27FC236}">
                  <a16:creationId xmlns:a16="http://schemas.microsoft.com/office/drawing/2014/main" id="{0D771411-B168-77F3-6284-AA0C86E7194B}"/>
                </a:ext>
              </a:extLst>
            </p:cNvPr>
            <p:cNvSpPr/>
            <p:nvPr/>
          </p:nvSpPr>
          <p:spPr>
            <a:xfrm>
              <a:off x="6632853" y="5417386"/>
              <a:ext cx="218915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Consider opportunities for proactive outreach and engagement with industry.</a:t>
              </a:r>
            </a:p>
          </p:txBody>
        </p:sp>
        <p:sp>
          <p:nvSpPr>
            <p:cNvPr id="10" name="Rectangle 9">
              <a:extLst>
                <a:ext uri="{FF2B5EF4-FFF2-40B4-BE49-F238E27FC236}">
                  <a16:creationId xmlns:a16="http://schemas.microsoft.com/office/drawing/2014/main" id="{C4E5C010-14F8-DC03-667C-05AE4C02D3E3}"/>
                </a:ext>
              </a:extLst>
            </p:cNvPr>
            <p:cNvSpPr/>
            <p:nvPr/>
          </p:nvSpPr>
          <p:spPr>
            <a:xfrm>
              <a:off x="4003938"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Identify segments of applicant types, their information needs, and tailor information provision on this basis.</a:t>
              </a:r>
            </a:p>
          </p:txBody>
        </p:sp>
      </p:grpSp>
      <p:grpSp>
        <p:nvGrpSpPr>
          <p:cNvPr id="16" name="Group 15">
            <a:extLst>
              <a:ext uri="{FF2B5EF4-FFF2-40B4-BE49-F238E27FC236}">
                <a16:creationId xmlns:a16="http://schemas.microsoft.com/office/drawing/2014/main" id="{AA0CC936-7476-6452-54E7-383EE4A5108A}"/>
              </a:ext>
            </a:extLst>
          </p:cNvPr>
          <p:cNvGrpSpPr/>
          <p:nvPr/>
        </p:nvGrpSpPr>
        <p:grpSpPr>
          <a:xfrm>
            <a:off x="541338" y="3987990"/>
            <a:ext cx="8834436" cy="569924"/>
            <a:chOff x="541338" y="3982799"/>
            <a:chExt cx="8834436" cy="569924"/>
          </a:xfrm>
        </p:grpSpPr>
        <p:sp>
          <p:nvSpPr>
            <p:cNvPr id="39" name="Rectangle 38">
              <a:extLst>
                <a:ext uri="{FF2B5EF4-FFF2-40B4-BE49-F238E27FC236}">
                  <a16:creationId xmlns:a16="http://schemas.microsoft.com/office/drawing/2014/main" id="{673604EE-1625-00FD-1B3E-A26DA2756631}"/>
                </a:ext>
              </a:extLst>
            </p:cNvPr>
            <p:cNvSpPr/>
            <p:nvPr/>
          </p:nvSpPr>
          <p:spPr>
            <a:xfrm>
              <a:off x="541338" y="3982799"/>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Is the information you provide accessible and understandable for </a:t>
              </a:r>
              <a:r>
                <a:rPr lang="en-AU" sz="1100" i="1">
                  <a:solidFill>
                    <a:schemeClr val="bg1"/>
                  </a:solidFill>
                </a:rPr>
                <a:t>most</a:t>
              </a:r>
              <a:r>
                <a:rPr lang="en-AU" sz="1100">
                  <a:solidFill>
                    <a:schemeClr val="bg1"/>
                  </a:solidFill>
                </a:rPr>
                <a:t> applicants?</a:t>
              </a:r>
            </a:p>
          </p:txBody>
        </p:sp>
        <p:sp>
          <p:nvSpPr>
            <p:cNvPr id="11" name="Rectangle 10">
              <a:extLst>
                <a:ext uri="{FF2B5EF4-FFF2-40B4-BE49-F238E27FC236}">
                  <a16:creationId xmlns:a16="http://schemas.microsoft.com/office/drawing/2014/main" id="{9F4F48DD-C290-AEA8-87A3-1974E66AF846}"/>
                </a:ext>
              </a:extLst>
            </p:cNvPr>
            <p:cNvSpPr/>
            <p:nvPr/>
          </p:nvSpPr>
          <p:spPr>
            <a:xfrm>
              <a:off x="5088293" y="398279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 Improved readability and accessibility of information.</a:t>
              </a:r>
            </a:p>
          </p:txBody>
        </p:sp>
      </p:grpSp>
      <p:sp>
        <p:nvSpPr>
          <p:cNvPr id="37" name="Rectangle 36">
            <a:extLst>
              <a:ext uri="{FF2B5EF4-FFF2-40B4-BE49-F238E27FC236}">
                <a16:creationId xmlns:a16="http://schemas.microsoft.com/office/drawing/2014/main" id="{0F25CE36-1EFF-4249-78F9-2BCEFFEC32F4}"/>
              </a:ext>
            </a:extLst>
          </p:cNvPr>
          <p:cNvSpPr/>
          <p:nvPr/>
        </p:nvSpPr>
        <p:spPr>
          <a:xfrm>
            <a:off x="541338" y="4630438"/>
            <a:ext cx="427572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opportunities are there to continuously improve the information you already have?</a:t>
            </a:r>
          </a:p>
        </p:txBody>
      </p:sp>
      <p:cxnSp>
        <p:nvCxnSpPr>
          <p:cNvPr id="25" name="Straight Connector 24">
            <a:extLst>
              <a:ext uri="{FF2B5EF4-FFF2-40B4-BE49-F238E27FC236}">
                <a16:creationId xmlns:a16="http://schemas.microsoft.com/office/drawing/2014/main" id="{936C8C16-3F5A-7209-4532-BC5080C40F06}"/>
              </a:ext>
            </a:extLst>
          </p:cNvPr>
          <p:cNvCxnSpPr/>
          <p:nvPr/>
        </p:nvCxnSpPr>
        <p:spPr>
          <a:xfrm>
            <a:off x="4826141" y="1715551"/>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0328CB-3F94-641B-4459-3195723CB039}"/>
              </a:ext>
            </a:extLst>
          </p:cNvPr>
          <p:cNvCxnSpPr/>
          <p:nvPr/>
        </p:nvCxnSpPr>
        <p:spPr>
          <a:xfrm>
            <a:off x="4826141" y="2323752"/>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0ECF61F-DDD6-3E1F-5A52-97CA554975B0}"/>
              </a:ext>
            </a:extLst>
          </p:cNvPr>
          <p:cNvCxnSpPr/>
          <p:nvPr/>
        </p:nvCxnSpPr>
        <p:spPr>
          <a:xfrm>
            <a:off x="4826141" y="2982288"/>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7722D5-2CF5-F278-880B-FE039DEFC777}"/>
              </a:ext>
            </a:extLst>
          </p:cNvPr>
          <p:cNvCxnSpPr/>
          <p:nvPr/>
        </p:nvCxnSpPr>
        <p:spPr>
          <a:xfrm>
            <a:off x="4826141" y="3636630"/>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198333-FB08-C1E7-C940-A491255A0A31}"/>
              </a:ext>
            </a:extLst>
          </p:cNvPr>
          <p:cNvCxnSpPr/>
          <p:nvPr/>
        </p:nvCxnSpPr>
        <p:spPr>
          <a:xfrm>
            <a:off x="4826141" y="4282582"/>
            <a:ext cx="274386"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27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1" name="Group 5">
            <a:extLst>
              <a:ext uri="{FF2B5EF4-FFF2-40B4-BE49-F238E27FC236}">
                <a16:creationId xmlns:a16="http://schemas.microsoft.com/office/drawing/2014/main" id="{D250E9C4-1975-A887-8406-6662CA5DE9A6}"/>
              </a:ext>
            </a:extLst>
          </p:cNvPr>
          <p:cNvGrpSpPr>
            <a:grpSpLocks noChangeAspect="1"/>
          </p:cNvGrpSpPr>
          <p:nvPr/>
        </p:nvGrpSpPr>
        <p:grpSpPr bwMode="auto">
          <a:xfrm>
            <a:off x="-406090" y="848015"/>
            <a:ext cx="1765630" cy="1755245"/>
            <a:chOff x="3163" y="2182"/>
            <a:chExt cx="340" cy="338"/>
          </a:xfrm>
          <a:solidFill>
            <a:schemeClr val="bg1">
              <a:alpha val="7000"/>
            </a:schemeClr>
          </a:solidFill>
        </p:grpSpPr>
        <p:sp>
          <p:nvSpPr>
            <p:cNvPr id="112" name="Freeform 6">
              <a:extLst>
                <a:ext uri="{FF2B5EF4-FFF2-40B4-BE49-F238E27FC236}">
                  <a16:creationId xmlns:a16="http://schemas.microsoft.com/office/drawing/2014/main" id="{87622D8E-93F8-81A1-14EB-6C2176A14901}"/>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3" name="Freeform 7">
              <a:extLst>
                <a:ext uri="{FF2B5EF4-FFF2-40B4-BE49-F238E27FC236}">
                  <a16:creationId xmlns:a16="http://schemas.microsoft.com/office/drawing/2014/main" id="{ED7E5315-E30F-4BE1-D061-0B20FB1D5B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4" name="Freeform 8">
              <a:extLst>
                <a:ext uri="{FF2B5EF4-FFF2-40B4-BE49-F238E27FC236}">
                  <a16:creationId xmlns:a16="http://schemas.microsoft.com/office/drawing/2014/main" id="{3110B4D7-5C0E-AC57-4AEC-05D258B3AB8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22447"/>
            <a:ext cx="2507649" cy="848236"/>
          </a:xfrm>
          <a:noFill/>
        </p:spPr>
        <p:txBody>
          <a:bodyPr lIns="540000"/>
          <a:lstStyle/>
          <a:p>
            <a:r>
              <a:rPr lang="en-AU" sz="3600">
                <a:latin typeface="VIC SemiBold" panose="00000700000000000000" pitchFamily="50" charset="0"/>
              </a:rPr>
              <a:t>APPLY</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4" name="Oval 103">
            <a:extLst>
              <a:ext uri="{FF2B5EF4-FFF2-40B4-BE49-F238E27FC236}">
                <a16:creationId xmlns:a16="http://schemas.microsoft.com/office/drawing/2014/main" id="{D2F8AC35-C5DA-5DEA-D3D4-5FD38897ADA5}"/>
              </a:ext>
            </a:extLst>
          </p:cNvPr>
          <p:cNvSpPr/>
          <p:nvPr/>
        </p:nvSpPr>
        <p:spPr>
          <a:xfrm>
            <a:off x="541338" y="2122447"/>
            <a:ext cx="863348" cy="863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5" name="Oval 104">
            <a:extLst>
              <a:ext uri="{FF2B5EF4-FFF2-40B4-BE49-F238E27FC236}">
                <a16:creationId xmlns:a16="http://schemas.microsoft.com/office/drawing/2014/main" id="{40F1D126-7999-C981-E652-59AD17798568}"/>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06" name="Group 5">
            <a:extLst>
              <a:ext uri="{FF2B5EF4-FFF2-40B4-BE49-F238E27FC236}">
                <a16:creationId xmlns:a16="http://schemas.microsoft.com/office/drawing/2014/main" id="{3A1A75B9-3184-F979-D665-1F0613F365CE}"/>
              </a:ext>
            </a:extLst>
          </p:cNvPr>
          <p:cNvGrpSpPr>
            <a:grpSpLocks noChangeAspect="1"/>
          </p:cNvGrpSpPr>
          <p:nvPr/>
        </p:nvGrpSpPr>
        <p:grpSpPr bwMode="auto">
          <a:xfrm>
            <a:off x="734130" y="2306496"/>
            <a:ext cx="479971" cy="477148"/>
            <a:chOff x="3163" y="2182"/>
            <a:chExt cx="340" cy="338"/>
          </a:xfrm>
          <a:solidFill>
            <a:schemeClr val="tx2"/>
          </a:solidFill>
        </p:grpSpPr>
        <p:sp>
          <p:nvSpPr>
            <p:cNvPr id="107" name="Freeform 6">
              <a:extLst>
                <a:ext uri="{FF2B5EF4-FFF2-40B4-BE49-F238E27FC236}">
                  <a16:creationId xmlns:a16="http://schemas.microsoft.com/office/drawing/2014/main" id="{DC9BA5A7-776F-AA07-97A5-DEA95991277C}"/>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8" name="Freeform 7">
              <a:extLst>
                <a:ext uri="{FF2B5EF4-FFF2-40B4-BE49-F238E27FC236}">
                  <a16:creationId xmlns:a16="http://schemas.microsoft.com/office/drawing/2014/main" id="{C5E6FC72-00C4-A3F4-1194-5F31C0AD7BD4}"/>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9" name="Freeform 8">
              <a:extLst>
                <a:ext uri="{FF2B5EF4-FFF2-40B4-BE49-F238E27FC236}">
                  <a16:creationId xmlns:a16="http://schemas.microsoft.com/office/drawing/2014/main" id="{8D7B4412-5711-14F1-E544-729DDC89264B}"/>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endParaRPr lang="en-AU"/>
            </a:p>
          </p:txBody>
        </p:sp>
      </p:grpSp>
      <p:sp>
        <p:nvSpPr>
          <p:cNvPr id="4" name="Flowchart: Process 3">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APPLICANT INFORMATION </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IDENTITY VERIFICATION</a:t>
            </a:r>
            <a:endParaRPr lang="en-AU" sz="1200">
              <a:solidFill>
                <a:schemeClr val="bg1"/>
              </a:solidFill>
              <a:latin typeface="+mj-lt"/>
            </a:endParaRPr>
          </a:p>
        </p:txBody>
      </p:sp>
      <p:sp>
        <p:nvSpPr>
          <p:cNvPr id="6" name="Flowchart: Process 5">
            <a:extLst>
              <a:ext uri="{FF2B5EF4-FFF2-40B4-BE49-F238E27FC236}">
                <a16:creationId xmlns:a16="http://schemas.microsoft.com/office/drawing/2014/main" id="{C4066122-689D-5ECA-D6E1-4374C312F6BC}"/>
              </a:ext>
            </a:extLst>
          </p:cNvPr>
          <p:cNvSpPr/>
          <p:nvPr/>
        </p:nvSpPr>
        <p:spPr>
          <a:xfrm flipH="1">
            <a:off x="4953000" y="3115500"/>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5" action="ppaction://hlinksldjump">
                  <a:extLst>
                    <a:ext uri="{A12FA001-AC4F-418D-AE19-62706E023703}">
                      <ahyp:hlinkClr xmlns:ahyp="http://schemas.microsoft.com/office/drawing/2018/hyperlinkcolor" val="tx"/>
                    </a:ext>
                  </a:extLst>
                </a:hlinkClick>
              </a:rPr>
              <a:t>BUSINESS DELEGATION </a:t>
            </a:r>
            <a:endParaRPr lang="en-AU" sz="1200">
              <a:solidFill>
                <a:schemeClr val="bg1"/>
              </a:solidFill>
              <a:latin typeface="+mj-lt"/>
            </a:endParaRPr>
          </a:p>
        </p:txBody>
      </p:sp>
      <p:sp>
        <p:nvSpPr>
          <p:cNvPr id="7" name="Flowchart: Process 6">
            <a:extLst>
              <a:ext uri="{FF2B5EF4-FFF2-40B4-BE49-F238E27FC236}">
                <a16:creationId xmlns:a16="http://schemas.microsoft.com/office/drawing/2014/main" id="{6EB6ED90-874B-8A7B-5D4C-D5D8236D7B1F}"/>
              </a:ext>
            </a:extLst>
          </p:cNvPr>
          <p:cNvSpPr/>
          <p:nvPr/>
        </p:nvSpPr>
        <p:spPr>
          <a:xfrm flipH="1">
            <a:off x="4953000" y="3568859"/>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6" action="ppaction://hlinksldjump">
                  <a:extLst>
                    <a:ext uri="{A12FA001-AC4F-418D-AE19-62706E023703}">
                      <ahyp:hlinkClr xmlns:ahyp="http://schemas.microsoft.com/office/drawing/2018/hyperlinkcolor" val="tx"/>
                    </a:ext>
                  </a:extLst>
                </a:hlinkClick>
              </a:rPr>
              <a:t>SUITABILITY</a:t>
            </a:r>
            <a:endParaRPr lang="en-AU" sz="1200">
              <a:solidFill>
                <a:schemeClr val="bg1"/>
              </a:solidFill>
              <a:latin typeface="+mj-lt"/>
            </a:endParaRPr>
          </a:p>
        </p:txBody>
      </p:sp>
      <p:sp>
        <p:nvSpPr>
          <p:cNvPr id="8" name="Flowchart: Process 7">
            <a:extLst>
              <a:ext uri="{FF2B5EF4-FFF2-40B4-BE49-F238E27FC236}">
                <a16:creationId xmlns:a16="http://schemas.microsoft.com/office/drawing/2014/main" id="{E41C74D8-D5A5-8E1F-4B0B-D53BD58EEB73}"/>
              </a:ext>
            </a:extLst>
          </p:cNvPr>
          <p:cNvSpPr/>
          <p:nvPr/>
        </p:nvSpPr>
        <p:spPr>
          <a:xfrm flipH="1">
            <a:off x="4953000" y="4022218"/>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7" action="ppaction://hlinksldjump">
                  <a:extLst>
                    <a:ext uri="{A12FA001-AC4F-418D-AE19-62706E023703}">
                      <ahyp:hlinkClr xmlns:ahyp="http://schemas.microsoft.com/office/drawing/2018/hyperlinkcolor" val="tx"/>
                    </a:ext>
                  </a:extLst>
                </a:hlinkClick>
              </a:rPr>
              <a:t>PERMISSION INFORMATION </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6" name="Half Frame 15">
            <a:extLst>
              <a:ext uri="{FF2B5EF4-FFF2-40B4-BE49-F238E27FC236}">
                <a16:creationId xmlns:a16="http://schemas.microsoft.com/office/drawing/2014/main" id="{27BFC01B-FADD-26D5-C188-D9DB52396A3F}"/>
              </a:ext>
            </a:extLst>
          </p:cNvPr>
          <p:cNvSpPr/>
          <p:nvPr/>
        </p:nvSpPr>
        <p:spPr>
          <a:xfrm rot="8100000">
            <a:off x="5414395" y="3199234"/>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7" name="Half Frame 16">
            <a:extLst>
              <a:ext uri="{FF2B5EF4-FFF2-40B4-BE49-F238E27FC236}">
                <a16:creationId xmlns:a16="http://schemas.microsoft.com/office/drawing/2014/main" id="{52F306D3-7BAF-591F-C83D-61E6AE9134D5}"/>
              </a:ext>
            </a:extLst>
          </p:cNvPr>
          <p:cNvSpPr/>
          <p:nvPr/>
        </p:nvSpPr>
        <p:spPr>
          <a:xfrm rot="8100000">
            <a:off x="5414395" y="3645365"/>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8" name="Half Frame 17">
            <a:extLst>
              <a:ext uri="{FF2B5EF4-FFF2-40B4-BE49-F238E27FC236}">
                <a16:creationId xmlns:a16="http://schemas.microsoft.com/office/drawing/2014/main" id="{CFC4CAD1-9017-A947-C8CA-425475B936E3}"/>
              </a:ext>
            </a:extLst>
          </p:cNvPr>
          <p:cNvSpPr/>
          <p:nvPr/>
        </p:nvSpPr>
        <p:spPr>
          <a:xfrm rot="8100000">
            <a:off x="5414395" y="4098724"/>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9" name="Flowchart: Process 18">
            <a:extLst>
              <a:ext uri="{FF2B5EF4-FFF2-40B4-BE49-F238E27FC236}">
                <a16:creationId xmlns:a16="http://schemas.microsoft.com/office/drawing/2014/main" id="{A7588FB5-8349-DE51-D404-416BDD12E12A}"/>
              </a:ext>
            </a:extLst>
          </p:cNvPr>
          <p:cNvSpPr/>
          <p:nvPr/>
        </p:nvSpPr>
        <p:spPr>
          <a:xfrm flipH="1">
            <a:off x="4953000" y="4475577"/>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8" action="ppaction://hlinksldjump">
                  <a:extLst>
                    <a:ext uri="{A12FA001-AC4F-418D-AE19-62706E023703}">
                      <ahyp:hlinkClr xmlns:ahyp="http://schemas.microsoft.com/office/drawing/2018/hyperlinkcolor" val="tx"/>
                    </a:ext>
                  </a:extLst>
                </a:hlinkClick>
              </a:rPr>
              <a:t>DECLARATIONS</a:t>
            </a:r>
            <a:endParaRPr lang="en-AU" sz="1200">
              <a:solidFill>
                <a:schemeClr val="bg1"/>
              </a:solidFill>
              <a:latin typeface="+mj-lt"/>
            </a:endParaRPr>
          </a:p>
        </p:txBody>
      </p:sp>
      <p:sp>
        <p:nvSpPr>
          <p:cNvPr id="20" name="Flowchart: Process 19">
            <a:extLst>
              <a:ext uri="{FF2B5EF4-FFF2-40B4-BE49-F238E27FC236}">
                <a16:creationId xmlns:a16="http://schemas.microsoft.com/office/drawing/2014/main" id="{C545C69F-B01E-2E53-1422-E538E743BC1E}"/>
              </a:ext>
            </a:extLst>
          </p:cNvPr>
          <p:cNvSpPr/>
          <p:nvPr/>
        </p:nvSpPr>
        <p:spPr>
          <a:xfrm flipH="1">
            <a:off x="4953000" y="4928935"/>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9" action="ppaction://hlinksldjump">
                  <a:extLst>
                    <a:ext uri="{A12FA001-AC4F-418D-AE19-62706E023703}">
                      <ahyp:hlinkClr xmlns:ahyp="http://schemas.microsoft.com/office/drawing/2018/hyperlinkcolor" val="tx"/>
                    </a:ext>
                  </a:extLst>
                </a:hlinkClick>
              </a:rPr>
              <a:t>PAYMENTS</a:t>
            </a:r>
            <a:endParaRPr lang="en-AU" sz="1200">
              <a:solidFill>
                <a:schemeClr val="bg1"/>
              </a:solidFill>
              <a:latin typeface="+mj-lt"/>
            </a:endParaRPr>
          </a:p>
        </p:txBody>
      </p:sp>
      <p:sp>
        <p:nvSpPr>
          <p:cNvPr id="21" name="Half Frame 20">
            <a:extLst>
              <a:ext uri="{FF2B5EF4-FFF2-40B4-BE49-F238E27FC236}">
                <a16:creationId xmlns:a16="http://schemas.microsoft.com/office/drawing/2014/main" id="{C0709774-F698-CBCF-684B-0E4232228472}"/>
              </a:ext>
            </a:extLst>
          </p:cNvPr>
          <p:cNvSpPr/>
          <p:nvPr/>
        </p:nvSpPr>
        <p:spPr>
          <a:xfrm rot="8100000">
            <a:off x="5414395" y="4552083"/>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22" name="Half Frame 21">
            <a:extLst>
              <a:ext uri="{FF2B5EF4-FFF2-40B4-BE49-F238E27FC236}">
                <a16:creationId xmlns:a16="http://schemas.microsoft.com/office/drawing/2014/main" id="{24EDD8E0-DCF0-1342-D729-1A275C9B1AC9}"/>
              </a:ext>
            </a:extLst>
          </p:cNvPr>
          <p:cNvSpPr/>
          <p:nvPr/>
        </p:nvSpPr>
        <p:spPr>
          <a:xfrm rot="8100000">
            <a:off x="5414395" y="5002139"/>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23" name="Flowchart: Process 22">
            <a:extLst>
              <a:ext uri="{FF2B5EF4-FFF2-40B4-BE49-F238E27FC236}">
                <a16:creationId xmlns:a16="http://schemas.microsoft.com/office/drawing/2014/main" id="{8694E6D0-DBB0-BD87-1AB3-451036AB8A52}"/>
              </a:ext>
            </a:extLst>
          </p:cNvPr>
          <p:cNvSpPr/>
          <p:nvPr/>
        </p:nvSpPr>
        <p:spPr>
          <a:xfrm flipH="1">
            <a:off x="4953000" y="5382423"/>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10" action="ppaction://hlinksldjump">
                  <a:extLst>
                    <a:ext uri="{A12FA001-AC4F-418D-AE19-62706E023703}">
                      <ahyp:hlinkClr xmlns:ahyp="http://schemas.microsoft.com/office/drawing/2018/hyperlinkcolor" val="tx"/>
                    </a:ext>
                  </a:extLst>
                </a:hlinkClick>
              </a:rPr>
              <a:t>SUBMIT</a:t>
            </a:r>
            <a:endParaRPr lang="en-AU" sz="1200">
              <a:solidFill>
                <a:schemeClr val="bg1"/>
              </a:solidFill>
              <a:latin typeface="+mj-lt"/>
            </a:endParaRPr>
          </a:p>
        </p:txBody>
      </p:sp>
      <p:sp>
        <p:nvSpPr>
          <p:cNvPr id="24" name="Half Frame 23">
            <a:extLst>
              <a:ext uri="{FF2B5EF4-FFF2-40B4-BE49-F238E27FC236}">
                <a16:creationId xmlns:a16="http://schemas.microsoft.com/office/drawing/2014/main" id="{0C0A31BC-6EBE-596D-C756-A5B8A24D6780}"/>
              </a:ext>
            </a:extLst>
          </p:cNvPr>
          <p:cNvSpPr/>
          <p:nvPr/>
        </p:nvSpPr>
        <p:spPr>
          <a:xfrm rot="8100000">
            <a:off x="5414395" y="5455627"/>
            <a:ext cx="167474" cy="167474"/>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27" name="Text Placeholder 4">
            <a:extLst>
              <a:ext uri="{FF2B5EF4-FFF2-40B4-BE49-F238E27FC236}">
                <a16:creationId xmlns:a16="http://schemas.microsoft.com/office/drawing/2014/main" id="{CC873692-AA1D-2F57-9EB5-8776B94094C0}"/>
              </a:ext>
            </a:extLst>
          </p:cNvPr>
          <p:cNvSpPr txBox="1">
            <a:spLocks/>
          </p:cNvSpPr>
          <p:nvPr/>
        </p:nvSpPr>
        <p:spPr>
          <a:xfrm>
            <a:off x="1679054" y="3164548"/>
            <a:ext cx="2800667" cy="698988"/>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050"/>
              <a:t>The APPLY stage covers the application process for applicants, who could be an individual, sole trader or company.</a:t>
            </a:r>
          </a:p>
          <a:p>
            <a:pPr>
              <a:spcBef>
                <a:spcPts val="600"/>
              </a:spcBef>
            </a:pPr>
            <a:r>
              <a:rPr lang="en-AU" sz="1050"/>
              <a:t>Information will vary across regulators. The application process should capture the minimum information required from applicants, often in a consistent way and through common components. Where useful and applications have different characteristics or risks, it should use conditional logic to stream applicants through the right pathway and level of assessment. Applicants should be able to pause and recommence applications.</a:t>
            </a:r>
          </a:p>
        </p:txBody>
      </p:sp>
    </p:spTree>
    <p:extLst>
      <p:ext uri="{BB962C8B-B14F-4D97-AF65-F5344CB8AC3E}">
        <p14:creationId xmlns:p14="http://schemas.microsoft.com/office/powerpoint/2010/main" val="2496825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a:ln>
                <a:noFill/>
              </a:ln>
              <a:solidFill>
                <a:srgbClr val="D2D4DA"/>
              </a:solidFill>
              <a:effectLst/>
              <a:uLnTx/>
              <a:uFillTx/>
              <a:latin typeface="VIC"/>
              <a:ea typeface="+mn-ea"/>
              <a:cs typeface="+mn-cs"/>
            </a:endParaRPr>
          </a:p>
        </p:txBody>
      </p:sp>
      <p:grpSp>
        <p:nvGrpSpPr>
          <p:cNvPr id="9" name="Graphic elements">
            <a:extLst>
              <a:ext uri="{FF2B5EF4-FFF2-40B4-BE49-F238E27FC236}">
                <a16:creationId xmlns:a16="http://schemas.microsoft.com/office/drawing/2014/main" id="{BB6E8CE4-87FF-721A-AF74-494D4FEE2829}"/>
              </a:ext>
            </a:extLst>
          </p:cNvPr>
          <p:cNvGrpSpPr/>
          <p:nvPr/>
        </p:nvGrpSpPr>
        <p:grpSpPr>
          <a:xfrm flipH="1">
            <a:off x="0" y="5091544"/>
            <a:ext cx="2139886" cy="1072331"/>
            <a:chOff x="3535488" y="2524125"/>
            <a:chExt cx="8643185" cy="4331239"/>
          </a:xfrm>
        </p:grpSpPr>
        <p:sp>
          <p:nvSpPr>
            <p:cNvPr id="10" name="Freeform: Shape 9">
              <a:extLst>
                <a:ext uri="{FF2B5EF4-FFF2-40B4-BE49-F238E27FC236}">
                  <a16:creationId xmlns:a16="http://schemas.microsoft.com/office/drawing/2014/main" id="{705CDEEF-E0FA-9BE5-CB6B-09C327240BF6}"/>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3"/>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1" name="Freeform: Shape 10">
              <a:extLst>
                <a:ext uri="{FF2B5EF4-FFF2-40B4-BE49-F238E27FC236}">
                  <a16:creationId xmlns:a16="http://schemas.microsoft.com/office/drawing/2014/main" id="{89BEC076-95AD-607D-59AA-40B320AC0DFB}"/>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2" name="Freeform: Shape 11">
              <a:extLst>
                <a:ext uri="{FF2B5EF4-FFF2-40B4-BE49-F238E27FC236}">
                  <a16:creationId xmlns:a16="http://schemas.microsoft.com/office/drawing/2014/main" id="{66C96539-AEB0-6726-6403-09FF65C1CC20}"/>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sp>
          <p:nvSpPr>
            <p:cNvPr id="13" name="Freeform: Shape 12">
              <a:extLst>
                <a:ext uri="{FF2B5EF4-FFF2-40B4-BE49-F238E27FC236}">
                  <a16:creationId xmlns:a16="http://schemas.microsoft.com/office/drawing/2014/main" id="{28523086-ED11-C3E7-D770-71152F06DC36}"/>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solidFill>
            <a:ln w="12096"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a:ea typeface="+mn-ea"/>
                <a:cs typeface="+mn-cs"/>
              </a:endParaRPr>
            </a:p>
          </p:txBody>
        </p:sp>
      </p:grpSp>
      <p:sp>
        <p:nvSpPr>
          <p:cNvPr id="3" name="Rectangle 2">
            <a:extLst>
              <a:ext uri="{FF2B5EF4-FFF2-40B4-BE49-F238E27FC236}">
                <a16:creationId xmlns:a16="http://schemas.microsoft.com/office/drawing/2014/main" id="{9D03B381-A2F2-6355-620D-C7E18F90D71B}"/>
              </a:ext>
            </a:extLst>
          </p:cNvPr>
          <p:cNvSpPr/>
          <p:nvPr/>
        </p:nvSpPr>
        <p:spPr>
          <a:xfrm>
            <a:off x="541711" y="1136561"/>
            <a:ext cx="8818287" cy="64271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Design</a:t>
            </a:r>
          </a:p>
        </p:txBody>
      </p:sp>
      <p:sp>
        <p:nvSpPr>
          <p:cNvPr id="6" name="Rectangle 5">
            <a:extLst>
              <a:ext uri="{FF2B5EF4-FFF2-40B4-BE49-F238E27FC236}">
                <a16:creationId xmlns:a16="http://schemas.microsoft.com/office/drawing/2014/main" id="{73F877C6-C339-FB9F-734E-12168DCDC1BC}"/>
              </a:ext>
            </a:extLst>
          </p:cNvPr>
          <p:cNvSpPr/>
          <p:nvPr/>
        </p:nvSpPr>
        <p:spPr>
          <a:xfrm>
            <a:off x="541711" y="1874070"/>
            <a:ext cx="8818287" cy="64271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Implement</a:t>
            </a:r>
          </a:p>
        </p:txBody>
      </p:sp>
      <p:sp>
        <p:nvSpPr>
          <p:cNvPr id="7" name="Rectangle 6">
            <a:extLst>
              <a:ext uri="{FF2B5EF4-FFF2-40B4-BE49-F238E27FC236}">
                <a16:creationId xmlns:a16="http://schemas.microsoft.com/office/drawing/2014/main" id="{DAEBEFF5-5730-1B0F-E948-2C99194E8287}"/>
              </a:ext>
            </a:extLst>
          </p:cNvPr>
          <p:cNvSpPr/>
          <p:nvPr/>
        </p:nvSpPr>
        <p:spPr>
          <a:xfrm>
            <a:off x="532474" y="4455961"/>
            <a:ext cx="8818287" cy="64271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00" marR="0" lvl="0" indent="0" algn="l" defTabSz="914349"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Appendices</a:t>
            </a:r>
          </a:p>
        </p:txBody>
      </p:sp>
      <p:sp>
        <p:nvSpPr>
          <p:cNvPr id="14" name="Rectangle 13">
            <a:extLst>
              <a:ext uri="{FF2B5EF4-FFF2-40B4-BE49-F238E27FC236}">
                <a16:creationId xmlns:a16="http://schemas.microsoft.com/office/drawing/2014/main" id="{46FB8298-55AB-8CB9-C918-69EF1C296918}"/>
              </a:ext>
            </a:extLst>
          </p:cNvPr>
          <p:cNvSpPr>
            <a:spLocks noChangeAspect="1"/>
          </p:cNvSpPr>
          <p:nvPr/>
        </p:nvSpPr>
        <p:spPr>
          <a:xfrm>
            <a:off x="781970" y="1358647"/>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00B2A9"/>
                </a:solidFill>
                <a:effectLst/>
                <a:uLnTx/>
                <a:uFillTx/>
                <a:latin typeface="VIC"/>
                <a:ea typeface="+mn-ea"/>
                <a:cs typeface="+mn-cs"/>
              </a:rPr>
              <a:t>1</a:t>
            </a:r>
          </a:p>
        </p:txBody>
      </p:sp>
      <p:sp>
        <p:nvSpPr>
          <p:cNvPr id="15" name="Rectangle 14">
            <a:extLst>
              <a:ext uri="{FF2B5EF4-FFF2-40B4-BE49-F238E27FC236}">
                <a16:creationId xmlns:a16="http://schemas.microsoft.com/office/drawing/2014/main" id="{75AAA4AF-1FE0-1CB1-8EE0-D78CB67BE38B}"/>
              </a:ext>
            </a:extLst>
          </p:cNvPr>
          <p:cNvSpPr>
            <a:spLocks noChangeAspect="1"/>
          </p:cNvSpPr>
          <p:nvPr/>
        </p:nvSpPr>
        <p:spPr>
          <a:xfrm>
            <a:off x="781970" y="2010988"/>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B2A9"/>
                </a:solidFill>
                <a:effectLst/>
                <a:uLnTx/>
                <a:uFillTx/>
                <a:latin typeface="VIC"/>
                <a:ea typeface="+mn-ea"/>
                <a:cs typeface="+mn-cs"/>
              </a:rPr>
              <a:t>2</a:t>
            </a:r>
          </a:p>
        </p:txBody>
      </p:sp>
      <p:sp>
        <p:nvSpPr>
          <p:cNvPr id="16" name="Rectangle 15">
            <a:extLst>
              <a:ext uri="{FF2B5EF4-FFF2-40B4-BE49-F238E27FC236}">
                <a16:creationId xmlns:a16="http://schemas.microsoft.com/office/drawing/2014/main" id="{A29AD431-3BE3-2789-E54D-8F03C94BE4B3}"/>
              </a:ext>
            </a:extLst>
          </p:cNvPr>
          <p:cNvSpPr>
            <a:spLocks noChangeAspect="1"/>
          </p:cNvSpPr>
          <p:nvPr/>
        </p:nvSpPr>
        <p:spPr>
          <a:xfrm>
            <a:off x="781969" y="4601257"/>
            <a:ext cx="347225" cy="34722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B2A9"/>
                </a:solidFill>
                <a:effectLst/>
                <a:uLnTx/>
                <a:uFillTx/>
                <a:latin typeface="VIC"/>
                <a:ea typeface="+mn-ea"/>
                <a:cs typeface="+mn-cs"/>
              </a:rPr>
              <a:t>3</a:t>
            </a:r>
          </a:p>
        </p:txBody>
      </p:sp>
      <p:sp>
        <p:nvSpPr>
          <p:cNvPr id="24" name="TextBox 23">
            <a:extLst>
              <a:ext uri="{FF2B5EF4-FFF2-40B4-BE49-F238E27FC236}">
                <a16:creationId xmlns:a16="http://schemas.microsoft.com/office/drawing/2014/main" id="{3DDF2722-B510-6EB1-7DA1-245B17786FAB}"/>
              </a:ext>
            </a:extLst>
          </p:cNvPr>
          <p:cNvSpPr txBox="1"/>
          <p:nvPr/>
        </p:nvSpPr>
        <p:spPr>
          <a:xfrm>
            <a:off x="8217114" y="1136561"/>
            <a:ext cx="1132727" cy="622034"/>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5</a:t>
            </a:r>
          </a:p>
        </p:txBody>
      </p:sp>
      <p:sp>
        <p:nvSpPr>
          <p:cNvPr id="25" name="TextBox 24">
            <a:extLst>
              <a:ext uri="{FF2B5EF4-FFF2-40B4-BE49-F238E27FC236}">
                <a16:creationId xmlns:a16="http://schemas.microsoft.com/office/drawing/2014/main" id="{9C03E4E0-0622-4840-CE96-741E2C13DF51}"/>
              </a:ext>
            </a:extLst>
          </p:cNvPr>
          <p:cNvSpPr txBox="1"/>
          <p:nvPr/>
        </p:nvSpPr>
        <p:spPr>
          <a:xfrm>
            <a:off x="8217114" y="1871411"/>
            <a:ext cx="1132727" cy="648524"/>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a:t>
            </a:r>
            <a:r>
              <a:rPr lang="en-AU" sz="1200" dirty="0">
                <a:solidFill>
                  <a:prstClr val="white"/>
                </a:solidFill>
                <a:latin typeface="VIC SemiBold" panose="00000700000000000000" pitchFamily="50" charset="0"/>
              </a:rPr>
              <a:t>21</a:t>
            </a:r>
            <a:endPar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endParaRPr>
          </a:p>
        </p:txBody>
      </p:sp>
      <p:sp>
        <p:nvSpPr>
          <p:cNvPr id="26" name="TextBox 25">
            <a:extLst>
              <a:ext uri="{FF2B5EF4-FFF2-40B4-BE49-F238E27FC236}">
                <a16:creationId xmlns:a16="http://schemas.microsoft.com/office/drawing/2014/main" id="{CB6AEC3C-E884-E6BC-AA36-3859C9AB2E5C}"/>
              </a:ext>
            </a:extLst>
          </p:cNvPr>
          <p:cNvSpPr txBox="1"/>
          <p:nvPr/>
        </p:nvSpPr>
        <p:spPr>
          <a:xfrm>
            <a:off x="8217114" y="4451410"/>
            <a:ext cx="1132727" cy="641616"/>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99</a:t>
            </a:r>
          </a:p>
        </p:txBody>
      </p:sp>
      <p:cxnSp>
        <p:nvCxnSpPr>
          <p:cNvPr id="8" name="Straight Connector 7">
            <a:extLst>
              <a:ext uri="{FF2B5EF4-FFF2-40B4-BE49-F238E27FC236}">
                <a16:creationId xmlns:a16="http://schemas.microsoft.com/office/drawing/2014/main" id="{6295D68C-8B7D-8B92-79F8-9F03743BF8EF}"/>
              </a:ext>
            </a:extLst>
          </p:cNvPr>
          <p:cNvCxnSpPr>
            <a:cxnSpLocks/>
          </p:cNvCxnSpPr>
          <p:nvPr/>
        </p:nvCxnSpPr>
        <p:spPr>
          <a:xfrm>
            <a:off x="539999" y="980309"/>
            <a:ext cx="88200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D363713D-7E43-13FE-873F-10E427F0CFC7}"/>
              </a:ext>
            </a:extLst>
          </p:cNvPr>
          <p:cNvSpPr txBox="1">
            <a:spLocks/>
          </p:cNvSpPr>
          <p:nvPr/>
        </p:nvSpPr>
        <p:spPr>
          <a:xfrm>
            <a:off x="437142" y="299382"/>
            <a:ext cx="8922857" cy="590917"/>
          </a:xfrm>
          <a:prstGeom prst="rect">
            <a:avLst/>
          </a:prstGeom>
        </p:spPr>
        <p:txBody>
          <a:bodyPr vert="horz" anchor="b"/>
          <a:lstStyle>
            <a:lvl1pPr algn="l" defTabSz="914349" rtl="0" eaLnBrk="1" latinLnBrk="0" hangingPunct="1">
              <a:lnSpc>
                <a:spcPct val="100000"/>
              </a:lnSpc>
              <a:spcBef>
                <a:spcPct val="0"/>
              </a:spcBef>
              <a:buNone/>
              <a:defRPr sz="2000" kern="1200" baseline="0">
                <a:solidFill>
                  <a:schemeClr val="bg2"/>
                </a:solidFill>
                <a:latin typeface="+mn-lt"/>
                <a:ea typeface="+mj-ea"/>
                <a:cs typeface="+mj-cs"/>
              </a:defRPr>
            </a:lvl1pPr>
          </a:lstStyle>
          <a:p>
            <a:pPr marL="0" marR="0" lvl="0" indent="0" algn="l" defTabSz="914349" rtl="0" eaLnBrk="1" fontAlgn="auto" latinLnBrk="0" hangingPunct="1">
              <a:lnSpc>
                <a:spcPct val="100000"/>
              </a:lnSpc>
              <a:spcBef>
                <a:spcPct val="0"/>
              </a:spcBef>
              <a:spcAft>
                <a:spcPts val="0"/>
              </a:spcAft>
              <a:buClrTx/>
              <a:buSzTx/>
              <a:buFontTx/>
              <a:buNone/>
              <a:tabLst/>
              <a:defRPr/>
            </a:pPr>
            <a:r>
              <a:rPr kumimoji="0" lang="en-AU" sz="2000" b="1" i="0" u="none" strike="noStrike" kern="1200" cap="none" spc="0" normalizeH="0" baseline="0" noProof="0">
                <a:ln>
                  <a:noFill/>
                </a:ln>
                <a:solidFill>
                  <a:prstClr val="white"/>
                </a:solidFill>
                <a:effectLst/>
                <a:uLnTx/>
                <a:uFillTx/>
                <a:latin typeface="VIC"/>
                <a:ea typeface="+mj-ea"/>
                <a:cs typeface="+mj-cs"/>
              </a:rPr>
              <a:t>Contents</a:t>
            </a:r>
          </a:p>
        </p:txBody>
      </p:sp>
      <p:grpSp>
        <p:nvGrpSpPr>
          <p:cNvPr id="40" name="Group 39">
            <a:extLst>
              <a:ext uri="{FF2B5EF4-FFF2-40B4-BE49-F238E27FC236}">
                <a16:creationId xmlns:a16="http://schemas.microsoft.com/office/drawing/2014/main" id="{0DB9A97A-20D7-336B-8FB5-36BB388076B8}"/>
              </a:ext>
            </a:extLst>
          </p:cNvPr>
          <p:cNvGrpSpPr/>
          <p:nvPr/>
        </p:nvGrpSpPr>
        <p:grpSpPr>
          <a:xfrm>
            <a:off x="533395" y="2541841"/>
            <a:ext cx="8824764" cy="232825"/>
            <a:chOff x="533395" y="2561091"/>
            <a:chExt cx="8824764" cy="232825"/>
          </a:xfrm>
        </p:grpSpPr>
        <p:sp>
          <p:nvSpPr>
            <p:cNvPr id="4" name="Rectangle 3">
              <a:extLst>
                <a:ext uri="{FF2B5EF4-FFF2-40B4-BE49-F238E27FC236}">
                  <a16:creationId xmlns:a16="http://schemas.microsoft.com/office/drawing/2014/main" id="{D1BF3692-6D18-AA5F-406F-FD5BCABB606E}"/>
                </a:ext>
              </a:extLst>
            </p:cNvPr>
            <p:cNvSpPr/>
            <p:nvPr/>
          </p:nvSpPr>
          <p:spPr>
            <a:xfrm>
              <a:off x="533395" y="2566560"/>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lang="en-AU" sz="1200" dirty="0">
                  <a:solidFill>
                    <a:prstClr val="white"/>
                  </a:solidFill>
                  <a:latin typeface="VIC"/>
                  <a:cs typeface="Segoe UI Semilight" panose="020B0402040204020203" pitchFamily="34" charset="0"/>
                </a:rPr>
                <a:t>Inform</a:t>
              </a:r>
              <a:endPar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endParaRPr>
            </a:p>
          </p:txBody>
        </p:sp>
        <p:sp>
          <p:nvSpPr>
            <p:cNvPr id="18" name="TextBox 17">
              <a:extLst>
                <a:ext uri="{FF2B5EF4-FFF2-40B4-BE49-F238E27FC236}">
                  <a16:creationId xmlns:a16="http://schemas.microsoft.com/office/drawing/2014/main" id="{78E47D08-8226-A25C-3FC5-9EE40F517CE9}"/>
                </a:ext>
              </a:extLst>
            </p:cNvPr>
            <p:cNvSpPr txBox="1"/>
            <p:nvPr/>
          </p:nvSpPr>
          <p:spPr>
            <a:xfrm>
              <a:off x="8217114" y="2561091"/>
              <a:ext cx="1132727" cy="232825"/>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a:t>
              </a:r>
              <a:r>
                <a:rPr lang="en-AU" sz="1200" dirty="0">
                  <a:solidFill>
                    <a:prstClr val="white"/>
                  </a:solidFill>
                  <a:latin typeface="VIC SemiBold" panose="00000700000000000000" pitchFamily="50" charset="0"/>
                </a:rPr>
                <a:t>23</a:t>
              </a:r>
              <a:endPar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endParaRPr>
            </a:p>
          </p:txBody>
        </p:sp>
      </p:grpSp>
      <p:grpSp>
        <p:nvGrpSpPr>
          <p:cNvPr id="39" name="Group 38">
            <a:extLst>
              <a:ext uri="{FF2B5EF4-FFF2-40B4-BE49-F238E27FC236}">
                <a16:creationId xmlns:a16="http://schemas.microsoft.com/office/drawing/2014/main" id="{F3F771DB-D439-66CC-90CE-C0A2708DE98C}"/>
              </a:ext>
            </a:extLst>
          </p:cNvPr>
          <p:cNvGrpSpPr/>
          <p:nvPr/>
        </p:nvGrpSpPr>
        <p:grpSpPr>
          <a:xfrm>
            <a:off x="533395" y="2815899"/>
            <a:ext cx="8824764" cy="221886"/>
            <a:chOff x="533395" y="2819706"/>
            <a:chExt cx="8824764" cy="221886"/>
          </a:xfrm>
        </p:grpSpPr>
        <p:sp>
          <p:nvSpPr>
            <p:cNvPr id="19" name="Rectangle 18">
              <a:extLst>
                <a:ext uri="{FF2B5EF4-FFF2-40B4-BE49-F238E27FC236}">
                  <a16:creationId xmlns:a16="http://schemas.microsoft.com/office/drawing/2014/main" id="{628B6357-D9D5-BABD-8EFD-B13A0175C11B}"/>
                </a:ext>
              </a:extLst>
            </p:cNvPr>
            <p:cNvSpPr/>
            <p:nvPr/>
          </p:nvSpPr>
          <p:spPr>
            <a:xfrm>
              <a:off x="533395" y="2819706"/>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Apply</a:t>
              </a:r>
            </a:p>
          </p:txBody>
        </p:sp>
        <p:sp>
          <p:nvSpPr>
            <p:cNvPr id="20" name="TextBox 19">
              <a:extLst>
                <a:ext uri="{FF2B5EF4-FFF2-40B4-BE49-F238E27FC236}">
                  <a16:creationId xmlns:a16="http://schemas.microsoft.com/office/drawing/2014/main" id="{6063CD0C-D4D6-E5D0-128C-0AFA50D5916A}"/>
                </a:ext>
              </a:extLst>
            </p:cNvPr>
            <p:cNvSpPr txBox="1"/>
            <p:nvPr/>
          </p:nvSpPr>
          <p:spPr>
            <a:xfrm>
              <a:off x="8217114" y="2823363"/>
              <a:ext cx="1132727" cy="214573"/>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29</a:t>
              </a:r>
            </a:p>
          </p:txBody>
        </p:sp>
      </p:grpSp>
      <p:grpSp>
        <p:nvGrpSpPr>
          <p:cNvPr id="38" name="Group 37">
            <a:extLst>
              <a:ext uri="{FF2B5EF4-FFF2-40B4-BE49-F238E27FC236}">
                <a16:creationId xmlns:a16="http://schemas.microsoft.com/office/drawing/2014/main" id="{6330A650-141F-9ED0-8CFC-CACCC21F1817}"/>
              </a:ext>
            </a:extLst>
          </p:cNvPr>
          <p:cNvGrpSpPr/>
          <p:nvPr/>
        </p:nvGrpSpPr>
        <p:grpSpPr>
          <a:xfrm>
            <a:off x="533395" y="3079018"/>
            <a:ext cx="8824764" cy="221886"/>
            <a:chOff x="533395" y="3086045"/>
            <a:chExt cx="8824764" cy="221886"/>
          </a:xfrm>
        </p:grpSpPr>
        <p:sp>
          <p:nvSpPr>
            <p:cNvPr id="21" name="Rectangle 20">
              <a:extLst>
                <a:ext uri="{FF2B5EF4-FFF2-40B4-BE49-F238E27FC236}">
                  <a16:creationId xmlns:a16="http://schemas.microsoft.com/office/drawing/2014/main" id="{584FFCD0-4DB0-2B48-80A7-CF48AE1577B8}"/>
                </a:ext>
              </a:extLst>
            </p:cNvPr>
            <p:cNvSpPr/>
            <p:nvPr/>
          </p:nvSpPr>
          <p:spPr>
            <a:xfrm>
              <a:off x="533395" y="3086045"/>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Review &amp; Stream</a:t>
              </a:r>
            </a:p>
          </p:txBody>
        </p:sp>
        <p:sp>
          <p:nvSpPr>
            <p:cNvPr id="22" name="TextBox 21">
              <a:extLst>
                <a:ext uri="{FF2B5EF4-FFF2-40B4-BE49-F238E27FC236}">
                  <a16:creationId xmlns:a16="http://schemas.microsoft.com/office/drawing/2014/main" id="{5EC04068-3002-692E-7ECE-AC80C24405B5}"/>
                </a:ext>
              </a:extLst>
            </p:cNvPr>
            <p:cNvSpPr txBox="1"/>
            <p:nvPr/>
          </p:nvSpPr>
          <p:spPr>
            <a:xfrm>
              <a:off x="8217114" y="3091444"/>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51</a:t>
              </a:r>
            </a:p>
          </p:txBody>
        </p:sp>
      </p:grpSp>
      <p:grpSp>
        <p:nvGrpSpPr>
          <p:cNvPr id="37" name="Group 36">
            <a:extLst>
              <a:ext uri="{FF2B5EF4-FFF2-40B4-BE49-F238E27FC236}">
                <a16:creationId xmlns:a16="http://schemas.microsoft.com/office/drawing/2014/main" id="{DB821831-6CED-FCB3-BD47-CE24285CB117}"/>
              </a:ext>
            </a:extLst>
          </p:cNvPr>
          <p:cNvGrpSpPr/>
          <p:nvPr/>
        </p:nvGrpSpPr>
        <p:grpSpPr>
          <a:xfrm>
            <a:off x="533395" y="3342137"/>
            <a:ext cx="8824764" cy="221886"/>
            <a:chOff x="533395" y="3352219"/>
            <a:chExt cx="8824764" cy="221886"/>
          </a:xfrm>
        </p:grpSpPr>
        <p:sp>
          <p:nvSpPr>
            <p:cNvPr id="23" name="Rectangle 22">
              <a:extLst>
                <a:ext uri="{FF2B5EF4-FFF2-40B4-BE49-F238E27FC236}">
                  <a16:creationId xmlns:a16="http://schemas.microsoft.com/office/drawing/2014/main" id="{45B2F0E6-FE3B-A264-4938-572FDD651D87}"/>
                </a:ext>
              </a:extLst>
            </p:cNvPr>
            <p:cNvSpPr/>
            <p:nvPr/>
          </p:nvSpPr>
          <p:spPr>
            <a:xfrm>
              <a:off x="533395" y="3352219"/>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Assess</a:t>
              </a:r>
            </a:p>
          </p:txBody>
        </p:sp>
        <p:sp>
          <p:nvSpPr>
            <p:cNvPr id="30" name="TextBox 29">
              <a:extLst>
                <a:ext uri="{FF2B5EF4-FFF2-40B4-BE49-F238E27FC236}">
                  <a16:creationId xmlns:a16="http://schemas.microsoft.com/office/drawing/2014/main" id="{504746DB-AEE2-2723-FCC1-19FA0AD55415}"/>
                </a:ext>
              </a:extLst>
            </p:cNvPr>
            <p:cNvSpPr txBox="1"/>
            <p:nvPr/>
          </p:nvSpPr>
          <p:spPr>
            <a:xfrm>
              <a:off x="8217114" y="3357618"/>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61</a:t>
              </a:r>
            </a:p>
          </p:txBody>
        </p:sp>
      </p:grpSp>
      <p:grpSp>
        <p:nvGrpSpPr>
          <p:cNvPr id="36" name="Group 35">
            <a:extLst>
              <a:ext uri="{FF2B5EF4-FFF2-40B4-BE49-F238E27FC236}">
                <a16:creationId xmlns:a16="http://schemas.microsoft.com/office/drawing/2014/main" id="{F1D1B7CA-6E4D-8929-46A0-3718AB17BE9F}"/>
              </a:ext>
            </a:extLst>
          </p:cNvPr>
          <p:cNvGrpSpPr/>
          <p:nvPr/>
        </p:nvGrpSpPr>
        <p:grpSpPr>
          <a:xfrm>
            <a:off x="533395" y="3605256"/>
            <a:ext cx="8824764" cy="221886"/>
            <a:chOff x="533395" y="3618393"/>
            <a:chExt cx="8824764" cy="221886"/>
          </a:xfrm>
        </p:grpSpPr>
        <p:sp>
          <p:nvSpPr>
            <p:cNvPr id="27" name="Rectangle 26">
              <a:extLst>
                <a:ext uri="{FF2B5EF4-FFF2-40B4-BE49-F238E27FC236}">
                  <a16:creationId xmlns:a16="http://schemas.microsoft.com/office/drawing/2014/main" id="{2281B524-61C8-4AFB-0822-A4296A0AB63C}"/>
                </a:ext>
              </a:extLst>
            </p:cNvPr>
            <p:cNvSpPr/>
            <p:nvPr/>
          </p:nvSpPr>
          <p:spPr>
            <a:xfrm>
              <a:off x="533395" y="3618393"/>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Decide</a:t>
              </a:r>
            </a:p>
          </p:txBody>
        </p:sp>
        <p:sp>
          <p:nvSpPr>
            <p:cNvPr id="31" name="TextBox 30">
              <a:extLst>
                <a:ext uri="{FF2B5EF4-FFF2-40B4-BE49-F238E27FC236}">
                  <a16:creationId xmlns:a16="http://schemas.microsoft.com/office/drawing/2014/main" id="{1E00F363-D315-6B02-5D43-C7345A6F2D83}"/>
                </a:ext>
              </a:extLst>
            </p:cNvPr>
            <p:cNvSpPr txBox="1"/>
            <p:nvPr/>
          </p:nvSpPr>
          <p:spPr>
            <a:xfrm>
              <a:off x="8217114" y="3623792"/>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70</a:t>
              </a:r>
            </a:p>
          </p:txBody>
        </p:sp>
      </p:grpSp>
      <p:grpSp>
        <p:nvGrpSpPr>
          <p:cNvPr id="35" name="Group 34">
            <a:extLst>
              <a:ext uri="{FF2B5EF4-FFF2-40B4-BE49-F238E27FC236}">
                <a16:creationId xmlns:a16="http://schemas.microsoft.com/office/drawing/2014/main" id="{DD833091-2045-FD33-9896-602B8C6250F0}"/>
              </a:ext>
            </a:extLst>
          </p:cNvPr>
          <p:cNvGrpSpPr/>
          <p:nvPr/>
        </p:nvGrpSpPr>
        <p:grpSpPr>
          <a:xfrm>
            <a:off x="532474" y="3868375"/>
            <a:ext cx="8824764" cy="221886"/>
            <a:chOff x="532474" y="3884567"/>
            <a:chExt cx="8824764" cy="221886"/>
          </a:xfrm>
        </p:grpSpPr>
        <p:sp>
          <p:nvSpPr>
            <p:cNvPr id="28" name="Rectangle 27">
              <a:extLst>
                <a:ext uri="{FF2B5EF4-FFF2-40B4-BE49-F238E27FC236}">
                  <a16:creationId xmlns:a16="http://schemas.microsoft.com/office/drawing/2014/main" id="{DED93EED-38A4-69B3-FB13-1AA942BB7F18}"/>
                </a:ext>
              </a:extLst>
            </p:cNvPr>
            <p:cNvSpPr/>
            <p:nvPr/>
          </p:nvSpPr>
          <p:spPr>
            <a:xfrm>
              <a:off x="532474" y="3884567"/>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Notify &amp; issue </a:t>
              </a:r>
            </a:p>
          </p:txBody>
        </p:sp>
        <p:sp>
          <p:nvSpPr>
            <p:cNvPr id="32" name="TextBox 31">
              <a:extLst>
                <a:ext uri="{FF2B5EF4-FFF2-40B4-BE49-F238E27FC236}">
                  <a16:creationId xmlns:a16="http://schemas.microsoft.com/office/drawing/2014/main" id="{98EA4048-00C7-9730-BC0C-5BA66EB23F44}"/>
                </a:ext>
              </a:extLst>
            </p:cNvPr>
            <p:cNvSpPr txBox="1"/>
            <p:nvPr/>
          </p:nvSpPr>
          <p:spPr>
            <a:xfrm>
              <a:off x="8217114" y="3889966"/>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a:t>
              </a:r>
              <a:r>
                <a:rPr lang="en-AU" sz="1200" dirty="0">
                  <a:solidFill>
                    <a:prstClr val="white"/>
                  </a:solidFill>
                  <a:latin typeface="VIC SemiBold" panose="00000700000000000000" pitchFamily="50" charset="0"/>
                </a:rPr>
                <a:t>78</a:t>
              </a:r>
              <a:endPar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endParaRPr>
            </a:p>
          </p:txBody>
        </p:sp>
      </p:grpSp>
      <p:grpSp>
        <p:nvGrpSpPr>
          <p:cNvPr id="34" name="Group 33">
            <a:extLst>
              <a:ext uri="{FF2B5EF4-FFF2-40B4-BE49-F238E27FC236}">
                <a16:creationId xmlns:a16="http://schemas.microsoft.com/office/drawing/2014/main" id="{AB7A7D41-ED20-CE86-A51B-7B88F366ED60}"/>
              </a:ext>
            </a:extLst>
          </p:cNvPr>
          <p:cNvGrpSpPr/>
          <p:nvPr/>
        </p:nvGrpSpPr>
        <p:grpSpPr>
          <a:xfrm>
            <a:off x="532474" y="4131491"/>
            <a:ext cx="8824764" cy="221886"/>
            <a:chOff x="532474" y="4150741"/>
            <a:chExt cx="8824764" cy="221886"/>
          </a:xfrm>
        </p:grpSpPr>
        <p:sp>
          <p:nvSpPr>
            <p:cNvPr id="29" name="Rectangle 28">
              <a:extLst>
                <a:ext uri="{FF2B5EF4-FFF2-40B4-BE49-F238E27FC236}">
                  <a16:creationId xmlns:a16="http://schemas.microsoft.com/office/drawing/2014/main" id="{3A9C2E1E-FC1D-3525-6D26-1BE5152E0749}"/>
                </a:ext>
              </a:extLst>
            </p:cNvPr>
            <p:cNvSpPr/>
            <p:nvPr/>
          </p:nvSpPr>
          <p:spPr>
            <a:xfrm>
              <a:off x="532474" y="4150741"/>
              <a:ext cx="8824764" cy="221886"/>
            </a:xfrm>
            <a:prstGeom prst="rect">
              <a:avLst/>
            </a:prstGeom>
            <a:solidFill>
              <a:srgbClr val="FFFFFF">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77174" lvl="1">
                <a:spcAft>
                  <a:spcPts val="600"/>
                </a:spcAft>
                <a:defRPr/>
              </a:pPr>
              <a:r>
                <a:rPr kumimoji="0" lang="en-AU" sz="1200" b="0" i="0" u="none" strike="noStrike" kern="1200" cap="none" spc="0" normalizeH="0" baseline="0" noProof="0" dirty="0">
                  <a:ln>
                    <a:noFill/>
                  </a:ln>
                  <a:solidFill>
                    <a:prstClr val="white"/>
                  </a:solidFill>
                  <a:effectLst/>
                  <a:uLnTx/>
                  <a:uFillTx/>
                  <a:latin typeface="VIC"/>
                  <a:ea typeface="+mn-ea"/>
                  <a:cs typeface="Segoe UI Semilight" panose="020B0402040204020203" pitchFamily="34" charset="0"/>
                </a:rPr>
                <a:t>Other Processes</a:t>
              </a:r>
            </a:p>
          </p:txBody>
        </p:sp>
        <p:sp>
          <p:nvSpPr>
            <p:cNvPr id="33" name="TextBox 32">
              <a:extLst>
                <a:ext uri="{FF2B5EF4-FFF2-40B4-BE49-F238E27FC236}">
                  <a16:creationId xmlns:a16="http://schemas.microsoft.com/office/drawing/2014/main" id="{40A09520-DD2D-1D5F-506B-1FFFE9A774DE}"/>
                </a:ext>
              </a:extLst>
            </p:cNvPr>
            <p:cNvSpPr txBox="1"/>
            <p:nvPr/>
          </p:nvSpPr>
          <p:spPr>
            <a:xfrm>
              <a:off x="8217114" y="4156140"/>
              <a:ext cx="1132727" cy="211088"/>
            </a:xfrm>
            <a:prstGeom prst="rect">
              <a:avLst/>
            </a:prstGeom>
            <a:noFill/>
          </p:spPr>
          <p:txBody>
            <a:bodyPr wrap="square" lIns="36000" tIns="36000" rIns="36000" bIns="36000" rtlCol="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VIC SemiBold" panose="00000700000000000000" pitchFamily="50" charset="0"/>
                  <a:ea typeface="+mn-ea"/>
                  <a:cs typeface="+mn-cs"/>
                </a:rPr>
                <a:t>Page 88</a:t>
              </a:r>
            </a:p>
          </p:txBody>
        </p:sp>
      </p:grpSp>
    </p:spTree>
    <p:extLst>
      <p:ext uri="{BB962C8B-B14F-4D97-AF65-F5344CB8AC3E}">
        <p14:creationId xmlns:p14="http://schemas.microsoft.com/office/powerpoint/2010/main" val="16535580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a:spLocks noGrp="1" noRot="1" noMove="1" noResize="1" noEditPoints="1" noAdjustHandles="1" noChangeArrowheads="1" noChangeShapeType="1"/>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APPLY</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3070" y="1167617"/>
            <a:ext cx="4277456" cy="198000"/>
          </a:xfrm>
          <a:prstGeom prst="rect">
            <a:avLst/>
          </a:prstGeom>
          <a:solidFill>
            <a:schemeClr val="accent3"/>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7617"/>
            <a:ext cx="4287481" cy="198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69742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62635B-C5A6-B63C-1E2F-28A94A5C0A0F}"/>
              </a:ext>
            </a:extLst>
          </p:cNvPr>
          <p:cNvSpPr/>
          <p:nvPr/>
        </p:nvSpPr>
        <p:spPr>
          <a:xfrm>
            <a:off x="5085474" y="1464074"/>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 understanding of your current application process, including applicant journey and pain points.</a:t>
            </a:r>
          </a:p>
        </p:txBody>
      </p:sp>
      <p:sp>
        <p:nvSpPr>
          <p:cNvPr id="26" name="Rectangle 25">
            <a:extLst>
              <a:ext uri="{FF2B5EF4-FFF2-40B4-BE49-F238E27FC236}">
                <a16:creationId xmlns:a16="http://schemas.microsoft.com/office/drawing/2014/main" id="{95566999-A32B-E5A6-76AA-0A094BD23EF1}"/>
              </a:ext>
            </a:extLst>
          </p:cNvPr>
          <p:cNvSpPr/>
          <p:nvPr/>
        </p:nvSpPr>
        <p:spPr>
          <a:xfrm>
            <a:off x="543070" y="1464074"/>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How is your application process currently designed (e.g., organically changed over time, recently redesigned)?</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1" y="3569252"/>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Analysis of the common requests for further information you require or where applications are below standard (e.g., through common requests for further information).</a:t>
            </a:r>
          </a:p>
        </p:txBody>
      </p:sp>
      <p:sp>
        <p:nvSpPr>
          <p:cNvPr id="30" name="Rectangle 29">
            <a:extLst>
              <a:ext uri="{FF2B5EF4-FFF2-40B4-BE49-F238E27FC236}">
                <a16:creationId xmlns:a16="http://schemas.microsoft.com/office/drawing/2014/main" id="{14319F6C-28B6-8974-961C-91842869EA54}"/>
              </a:ext>
            </a:extLst>
          </p:cNvPr>
          <p:cNvSpPr/>
          <p:nvPr/>
        </p:nvSpPr>
        <p:spPr>
          <a:xfrm>
            <a:off x="542425" y="3569252"/>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What are the common reasons of lower quality applications (e.g., common reasons for requests for further information)?</a:t>
            </a:r>
          </a:p>
        </p:txBody>
      </p:sp>
      <p:sp>
        <p:nvSpPr>
          <p:cNvPr id="34" name="Rectangle 33">
            <a:extLst>
              <a:ext uri="{FF2B5EF4-FFF2-40B4-BE49-F238E27FC236}">
                <a16:creationId xmlns:a16="http://schemas.microsoft.com/office/drawing/2014/main" id="{A7EA0C82-C4FA-1988-E7FF-C1500B6B6BC5}"/>
              </a:ext>
            </a:extLst>
          </p:cNvPr>
          <p:cNvSpPr/>
          <p:nvPr/>
        </p:nvSpPr>
        <p:spPr>
          <a:xfrm>
            <a:off x="542425" y="2107270"/>
            <a:ext cx="4277456" cy="74551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Are you requesting the minimum information required from applicants (e.g., defined by legislation, required to assess risk or make a decision)? What additional information do you capture?</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107270"/>
            <a:ext cx="4287481" cy="74551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 understanding of the information that you are required to capture from applicants (e.g., defined in legislation, regulations) and additional information to achieve regulatory outcomes.</a:t>
            </a:r>
          </a:p>
        </p:txBody>
      </p:sp>
      <p:sp>
        <p:nvSpPr>
          <p:cNvPr id="15" name="Rectangle 14">
            <a:extLst>
              <a:ext uri="{FF2B5EF4-FFF2-40B4-BE49-F238E27FC236}">
                <a16:creationId xmlns:a16="http://schemas.microsoft.com/office/drawing/2014/main" id="{4D7CD73B-9699-3149-7FEF-D16CEA48B610}"/>
              </a:ext>
            </a:extLst>
          </p:cNvPr>
          <p:cNvSpPr/>
          <p:nvPr/>
        </p:nvSpPr>
        <p:spPr>
          <a:xfrm>
            <a:off x="5085471" y="4855644"/>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 understanding of your applicants, how they access information and their requirements (e.g., accessibility, readability).</a:t>
            </a:r>
          </a:p>
        </p:txBody>
      </p:sp>
      <p:sp>
        <p:nvSpPr>
          <p:cNvPr id="37" name="Rectangle 36">
            <a:extLst>
              <a:ext uri="{FF2B5EF4-FFF2-40B4-BE49-F238E27FC236}">
                <a16:creationId xmlns:a16="http://schemas.microsoft.com/office/drawing/2014/main" id="{0F25CE36-1EFF-4249-78F9-2BCEFFEC32F4}"/>
              </a:ext>
            </a:extLst>
          </p:cNvPr>
          <p:cNvSpPr/>
          <p:nvPr/>
        </p:nvSpPr>
        <p:spPr>
          <a:xfrm>
            <a:off x="542425" y="4855644"/>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Does your application process use conditional logic and stream based on risk, and does it auto-validate and verify information during the application?   </a:t>
            </a:r>
          </a:p>
        </p:txBody>
      </p:sp>
      <p:sp>
        <p:nvSpPr>
          <p:cNvPr id="18" name="Rectangle 17">
            <a:extLst>
              <a:ext uri="{FF2B5EF4-FFF2-40B4-BE49-F238E27FC236}">
                <a16:creationId xmlns:a16="http://schemas.microsoft.com/office/drawing/2014/main" id="{65F7700B-321B-C88A-F402-7F61801C68DF}"/>
              </a:ext>
            </a:extLst>
          </p:cNvPr>
          <p:cNvSpPr/>
          <p:nvPr/>
        </p:nvSpPr>
        <p:spPr>
          <a:xfrm>
            <a:off x="5085471" y="292605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Analysis of key indicators of regulatory risk.</a:t>
            </a:r>
          </a:p>
        </p:txBody>
      </p:sp>
      <p:sp>
        <p:nvSpPr>
          <p:cNvPr id="38" name="Rectangle 37">
            <a:extLst>
              <a:ext uri="{FF2B5EF4-FFF2-40B4-BE49-F238E27FC236}">
                <a16:creationId xmlns:a16="http://schemas.microsoft.com/office/drawing/2014/main" id="{219FB0F4-B4EF-231A-3C1F-BB60ED885D9B}"/>
              </a:ext>
            </a:extLst>
          </p:cNvPr>
          <p:cNvSpPr/>
          <p:nvPr/>
        </p:nvSpPr>
        <p:spPr>
          <a:xfrm>
            <a:off x="542425" y="2926056"/>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 What are the key indicators of regulatory risk which you capture through the application process? Can you determine when an application is unlikely to receive approval?</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1" y="421244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Analysis of information available through reusable sources (e.g., existing records, whole of government sources).</a:t>
            </a:r>
          </a:p>
        </p:txBody>
      </p:sp>
      <p:sp>
        <p:nvSpPr>
          <p:cNvPr id="39" name="Rectangle 38">
            <a:extLst>
              <a:ext uri="{FF2B5EF4-FFF2-40B4-BE49-F238E27FC236}">
                <a16:creationId xmlns:a16="http://schemas.microsoft.com/office/drawing/2014/main" id="{673604EE-1625-00FD-1B3E-A26DA2756631}"/>
              </a:ext>
            </a:extLst>
          </p:cNvPr>
          <p:cNvSpPr/>
          <p:nvPr/>
        </p:nvSpPr>
        <p:spPr>
          <a:xfrm>
            <a:off x="542425" y="4212448"/>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How do you ensure that you reuse information you already hold (e.g., use existing information to pre-fill)?</a:t>
            </a:r>
          </a:p>
        </p:txBody>
      </p:sp>
      <p:sp>
        <p:nvSpPr>
          <p:cNvPr id="6" name="Rectangle 5">
            <a:extLst>
              <a:ext uri="{FF2B5EF4-FFF2-40B4-BE49-F238E27FC236}">
                <a16:creationId xmlns:a16="http://schemas.microsoft.com/office/drawing/2014/main" id="{3AA6DB74-BDD7-D991-7F67-25013F9A02A6}"/>
              </a:ext>
            </a:extLst>
          </p:cNvPr>
          <p:cNvSpPr/>
          <p:nvPr/>
        </p:nvSpPr>
        <p:spPr>
          <a:xfrm>
            <a:off x="5084384" y="5498841"/>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lstStyle/>
          <a:p>
            <a:r>
              <a:rPr lang="en-AU" sz="1050">
                <a:solidFill>
                  <a:schemeClr val="bg1"/>
                </a:solidFill>
              </a:rPr>
              <a:t>Analysis of digital opportunities (e.g., other regulators, Service Victoria).</a:t>
            </a:r>
          </a:p>
        </p:txBody>
      </p:sp>
      <p:sp>
        <p:nvSpPr>
          <p:cNvPr id="7" name="Rectangle 6">
            <a:extLst>
              <a:ext uri="{FF2B5EF4-FFF2-40B4-BE49-F238E27FC236}">
                <a16:creationId xmlns:a16="http://schemas.microsoft.com/office/drawing/2014/main" id="{8C1BF2E3-58AA-BE37-D050-DC084AEF8A03}"/>
              </a:ext>
            </a:extLst>
          </p:cNvPr>
          <p:cNvSpPr/>
          <p:nvPr/>
        </p:nvSpPr>
        <p:spPr>
          <a:xfrm>
            <a:off x="541338" y="5498841"/>
            <a:ext cx="427745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r>
              <a:rPr lang="en-AU" sz="1050">
                <a:solidFill>
                  <a:schemeClr val="bg1"/>
                </a:solidFill>
              </a:rPr>
              <a:t>Have you explored using digital capabilities to improve the application process and business experience (e.g., smart forms and portals, digital identity verification)?</a:t>
            </a:r>
          </a:p>
        </p:txBody>
      </p:sp>
      <p:sp>
        <p:nvSpPr>
          <p:cNvPr id="17" name="Oval 16">
            <a:extLst>
              <a:ext uri="{FF2B5EF4-FFF2-40B4-BE49-F238E27FC236}">
                <a16:creationId xmlns:a16="http://schemas.microsoft.com/office/drawing/2014/main" id="{5491A694-E52E-5A6B-1010-C8BF787B2B57}"/>
              </a:ext>
            </a:extLst>
          </p:cNvPr>
          <p:cNvSpPr/>
          <p:nvPr/>
        </p:nvSpPr>
        <p:spPr>
          <a:xfrm>
            <a:off x="376256" y="1618916"/>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19" name="Oval 18">
            <a:extLst>
              <a:ext uri="{FF2B5EF4-FFF2-40B4-BE49-F238E27FC236}">
                <a16:creationId xmlns:a16="http://schemas.microsoft.com/office/drawing/2014/main" id="{0E5E9C08-3942-0382-297E-AB3269156F89}"/>
              </a:ext>
            </a:extLst>
          </p:cNvPr>
          <p:cNvSpPr/>
          <p:nvPr/>
        </p:nvSpPr>
        <p:spPr>
          <a:xfrm>
            <a:off x="376256" y="2365536"/>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20" name="Oval 19">
            <a:extLst>
              <a:ext uri="{FF2B5EF4-FFF2-40B4-BE49-F238E27FC236}">
                <a16:creationId xmlns:a16="http://schemas.microsoft.com/office/drawing/2014/main" id="{99FDB0D3-4556-5D7F-F7DB-9BF83622F1E0}"/>
              </a:ext>
            </a:extLst>
          </p:cNvPr>
          <p:cNvSpPr/>
          <p:nvPr/>
        </p:nvSpPr>
        <p:spPr>
          <a:xfrm>
            <a:off x="376256" y="3070872"/>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24" name="Oval 23">
            <a:extLst>
              <a:ext uri="{FF2B5EF4-FFF2-40B4-BE49-F238E27FC236}">
                <a16:creationId xmlns:a16="http://schemas.microsoft.com/office/drawing/2014/main" id="{3651A5B6-BF9A-A224-1A00-2B094CA00580}"/>
              </a:ext>
            </a:extLst>
          </p:cNvPr>
          <p:cNvSpPr/>
          <p:nvPr/>
        </p:nvSpPr>
        <p:spPr>
          <a:xfrm>
            <a:off x="376256" y="3725293"/>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25" name="Oval 24">
            <a:extLst>
              <a:ext uri="{FF2B5EF4-FFF2-40B4-BE49-F238E27FC236}">
                <a16:creationId xmlns:a16="http://schemas.microsoft.com/office/drawing/2014/main" id="{C74002F2-A93C-7715-8F99-AC165AC13524}"/>
              </a:ext>
            </a:extLst>
          </p:cNvPr>
          <p:cNvSpPr/>
          <p:nvPr/>
        </p:nvSpPr>
        <p:spPr>
          <a:xfrm>
            <a:off x="376256" y="4382073"/>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27" name="Oval 26">
            <a:extLst>
              <a:ext uri="{FF2B5EF4-FFF2-40B4-BE49-F238E27FC236}">
                <a16:creationId xmlns:a16="http://schemas.microsoft.com/office/drawing/2014/main" id="{B4369C69-A182-CECB-D1DB-A256D1CD7D8E}"/>
              </a:ext>
            </a:extLst>
          </p:cNvPr>
          <p:cNvSpPr/>
          <p:nvPr/>
        </p:nvSpPr>
        <p:spPr>
          <a:xfrm>
            <a:off x="376256" y="5023830"/>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sp>
        <p:nvSpPr>
          <p:cNvPr id="29" name="Oval 28">
            <a:extLst>
              <a:ext uri="{FF2B5EF4-FFF2-40B4-BE49-F238E27FC236}">
                <a16:creationId xmlns:a16="http://schemas.microsoft.com/office/drawing/2014/main" id="{35F75A0D-E036-AC6C-73BB-19192B2ABF70}"/>
              </a:ext>
            </a:extLst>
          </p:cNvPr>
          <p:cNvSpPr/>
          <p:nvPr/>
        </p:nvSpPr>
        <p:spPr>
          <a:xfrm>
            <a:off x="376256" y="5673977"/>
            <a:ext cx="252000" cy="252000"/>
          </a:xfrm>
          <a:prstGeom prst="ellipse">
            <a:avLst/>
          </a:prstGeom>
          <a:solidFill>
            <a:schemeClr val="tx2"/>
          </a:solidFill>
          <a:ln w="9525">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7</a:t>
            </a:r>
          </a:p>
        </p:txBody>
      </p:sp>
      <p:cxnSp>
        <p:nvCxnSpPr>
          <p:cNvPr id="31" name="Straight Connector 30">
            <a:extLst>
              <a:ext uri="{FF2B5EF4-FFF2-40B4-BE49-F238E27FC236}">
                <a16:creationId xmlns:a16="http://schemas.microsoft.com/office/drawing/2014/main" id="{D37E66F9-98CC-F89E-99CF-D257D148765D}"/>
              </a:ext>
            </a:extLst>
          </p:cNvPr>
          <p:cNvCxnSpPr/>
          <p:nvPr/>
        </p:nvCxnSpPr>
        <p:spPr>
          <a:xfrm>
            <a:off x="4834529" y="174491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6A75871-E5BF-8BFB-51D8-9FAC03216192}"/>
              </a:ext>
            </a:extLst>
          </p:cNvPr>
          <p:cNvCxnSpPr/>
          <p:nvPr/>
        </p:nvCxnSpPr>
        <p:spPr>
          <a:xfrm>
            <a:off x="4834529" y="249153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A7B184B-2E5A-0199-1D6E-38F57B56429B}"/>
              </a:ext>
            </a:extLst>
          </p:cNvPr>
          <p:cNvCxnSpPr/>
          <p:nvPr/>
        </p:nvCxnSpPr>
        <p:spPr>
          <a:xfrm>
            <a:off x="4834529" y="3196872"/>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92D83D1-EA1D-C66C-CC5D-BEC40E0B8153}"/>
              </a:ext>
            </a:extLst>
          </p:cNvPr>
          <p:cNvCxnSpPr/>
          <p:nvPr/>
        </p:nvCxnSpPr>
        <p:spPr>
          <a:xfrm>
            <a:off x="4834529" y="385129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7CD620E-7BCE-A142-2730-4BDC33BC5C6E}"/>
              </a:ext>
            </a:extLst>
          </p:cNvPr>
          <p:cNvCxnSpPr/>
          <p:nvPr/>
        </p:nvCxnSpPr>
        <p:spPr>
          <a:xfrm>
            <a:off x="4834529" y="450807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08C21A-D71B-3896-F55E-B574ED384457}"/>
              </a:ext>
            </a:extLst>
          </p:cNvPr>
          <p:cNvCxnSpPr/>
          <p:nvPr/>
        </p:nvCxnSpPr>
        <p:spPr>
          <a:xfrm>
            <a:off x="4834529" y="514983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01E2D15-8B1C-9102-45B1-1CA81A622DA3}"/>
              </a:ext>
            </a:extLst>
          </p:cNvPr>
          <p:cNvCxnSpPr/>
          <p:nvPr/>
        </p:nvCxnSpPr>
        <p:spPr>
          <a:xfrm>
            <a:off x="4834529" y="579997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1858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EA7927-FB02-72BE-8647-C32051171616}"/>
              </a:ext>
            </a:extLst>
          </p:cNvPr>
          <p:cNvSpPr/>
          <p:nvPr/>
        </p:nvSpPr>
        <p:spPr>
          <a:xfrm>
            <a:off x="807167" y="1941009"/>
            <a:ext cx="8568607"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22" name="Rectangle 21">
            <a:extLst>
              <a:ext uri="{FF2B5EF4-FFF2-40B4-BE49-F238E27FC236}">
                <a16:creationId xmlns:a16="http://schemas.microsoft.com/office/drawing/2014/main" id="{04A1F08F-9ED9-F1BC-FFF8-6E8BC24BDD85}"/>
              </a:ext>
            </a:extLst>
          </p:cNvPr>
          <p:cNvSpPr/>
          <p:nvPr/>
        </p:nvSpPr>
        <p:spPr>
          <a:xfrm>
            <a:off x="807167" y="1139884"/>
            <a:ext cx="8568607"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31" name="Rectangle 30">
            <a:extLst>
              <a:ext uri="{FF2B5EF4-FFF2-40B4-BE49-F238E27FC236}">
                <a16:creationId xmlns:a16="http://schemas.microsoft.com/office/drawing/2014/main" id="{3C3927FD-0952-1CC8-A164-93ED0E8698F8}"/>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32" name="Rectangle 31">
            <a:extLst>
              <a:ext uri="{FF2B5EF4-FFF2-40B4-BE49-F238E27FC236}">
                <a16:creationId xmlns:a16="http://schemas.microsoft.com/office/drawing/2014/main" id="{AE5440A0-41E3-E76D-C597-035ECE195DA2}"/>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aphicFrame>
        <p:nvGraphicFramePr>
          <p:cNvPr id="16" name="Object 15" hidden="1">
            <a:extLst>
              <a:ext uri="{FF2B5EF4-FFF2-40B4-BE49-F238E27FC236}">
                <a16:creationId xmlns:a16="http://schemas.microsoft.com/office/drawing/2014/main" id="{D6CD8DAD-6E2F-C3E6-2AC5-27BEA651C4D8}"/>
              </a:ext>
            </a:extLst>
          </p:cNvPr>
          <p:cNvGraphicFramePr>
            <a:graphicFrameLocks noChangeAspect="1"/>
          </p:cNvGraphicFramePr>
          <p:nvPr>
            <p:custDataLst>
              <p:tags r:id="rId1"/>
            </p:custDataLst>
            <p:extLst>
              <p:ext uri="{D42A27DB-BD31-4B8C-83A1-F6EECF244321}">
                <p14:modId xmlns:p14="http://schemas.microsoft.com/office/powerpoint/2010/main" val="17541429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 name="Object 15" hidden="1">
                        <a:extLst>
                          <a:ext uri="{FF2B5EF4-FFF2-40B4-BE49-F238E27FC236}">
                            <a16:creationId xmlns:a16="http://schemas.microsoft.com/office/drawing/2014/main" id="{D6CD8DAD-6E2F-C3E6-2AC5-27BEA651C4D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7" name="object 41">
            <a:extLst>
              <a:ext uri="{FF2B5EF4-FFF2-40B4-BE49-F238E27FC236}">
                <a16:creationId xmlns:a16="http://schemas.microsoft.com/office/drawing/2014/main" id="{E1B116DA-E539-E87C-5786-D157BE1D567C}"/>
              </a:ext>
            </a:extLst>
          </p:cNvPr>
          <p:cNvSpPr txBox="1"/>
          <p:nvPr/>
        </p:nvSpPr>
        <p:spPr>
          <a:xfrm>
            <a:off x="867645" y="1985389"/>
            <a:ext cx="4170291" cy="4505312"/>
          </a:xfrm>
          <a:prstGeom prst="rect">
            <a:avLst/>
          </a:prstGeom>
          <a:noFill/>
          <a:ln w="15875">
            <a:solidFill>
              <a:schemeClr val="accent3"/>
            </a:solidFill>
          </a:ln>
        </p:spPr>
        <p:txBody>
          <a:bodyPr vert="horz" wrap="square" lIns="108000" tIns="36000" rIns="108000" bIns="108000" rtlCol="0" anchor="b">
            <a:noAutofit/>
          </a:bodyPr>
          <a:lstStyle/>
          <a:p>
            <a:pPr algn="ctr"/>
            <a:endParaRPr lang="en-AU" sz="1050">
              <a:latin typeface="+mj-lt"/>
              <a:cs typeface="Times New Roman"/>
            </a:endParaRPr>
          </a:p>
          <a:p>
            <a:pPr>
              <a:spcAft>
                <a:spcPts val="600"/>
              </a:spcAft>
            </a:pPr>
            <a:r>
              <a:rPr lang="en-AU" sz="1050" b="1">
                <a:solidFill>
                  <a:schemeClr val="tx2"/>
                </a:solidFill>
                <a:latin typeface="+mj-lt"/>
                <a:cs typeface="Open Sans"/>
              </a:rPr>
              <a:t>BUSINESS INITIATED STREAMING</a:t>
            </a:r>
            <a:endParaRPr lang="en-AU" sz="1050">
              <a:solidFill>
                <a:schemeClr val="tx2"/>
              </a:solidFill>
              <a:latin typeface="+mj-lt"/>
              <a:cs typeface="Open Sans"/>
            </a:endParaRPr>
          </a:p>
          <a:p>
            <a:r>
              <a:rPr lang="en-AU" sz="1050">
                <a:solidFill>
                  <a:schemeClr val="tx2"/>
                </a:solidFill>
                <a:cs typeface="Open Sans"/>
              </a:rPr>
              <a:t>Intelligent</a:t>
            </a:r>
            <a:r>
              <a:rPr lang="en-AU" sz="1050" spc="95">
                <a:solidFill>
                  <a:schemeClr val="tx2"/>
                </a:solidFill>
                <a:cs typeface="Open Sans"/>
              </a:rPr>
              <a:t> and dynamic application </a:t>
            </a:r>
            <a:br>
              <a:rPr lang="en-AU" sz="1050" spc="95">
                <a:solidFill>
                  <a:schemeClr val="tx2"/>
                </a:solidFill>
                <a:cs typeface="Open Sans"/>
              </a:rPr>
            </a:br>
            <a:r>
              <a:rPr lang="en-AU" sz="1050">
                <a:solidFill>
                  <a:schemeClr val="tx2"/>
                </a:solidFill>
                <a:cs typeface="Open Sans"/>
              </a:rPr>
              <a:t>design</a:t>
            </a:r>
            <a:r>
              <a:rPr lang="en-AU" sz="1050" spc="100">
                <a:solidFill>
                  <a:schemeClr val="tx2"/>
                </a:solidFill>
                <a:cs typeface="Open Sans"/>
              </a:rPr>
              <a:t> enables</a:t>
            </a:r>
            <a:r>
              <a:rPr lang="en-AU" sz="1050" spc="95">
                <a:solidFill>
                  <a:schemeClr val="tx2"/>
                </a:solidFill>
                <a:cs typeface="Open Sans"/>
              </a:rPr>
              <a:t> </a:t>
            </a:r>
            <a:r>
              <a:rPr lang="en-AU" sz="1050">
                <a:solidFill>
                  <a:schemeClr val="tx2"/>
                </a:solidFill>
                <a:cs typeface="Open Sans"/>
              </a:rPr>
              <a:t>the</a:t>
            </a:r>
            <a:r>
              <a:rPr lang="en-AU" sz="1050" spc="100">
                <a:solidFill>
                  <a:schemeClr val="tx2"/>
                </a:solidFill>
                <a:cs typeface="Open Sans"/>
              </a:rPr>
              <a:t> </a:t>
            </a:r>
            <a:r>
              <a:rPr lang="en-AU" sz="1050">
                <a:solidFill>
                  <a:schemeClr val="tx2"/>
                </a:solidFill>
                <a:cs typeface="Open Sans"/>
              </a:rPr>
              <a:t>minimum</a:t>
            </a:r>
            <a:r>
              <a:rPr lang="en-AU" sz="1050" spc="100">
                <a:solidFill>
                  <a:schemeClr val="tx2"/>
                </a:solidFill>
                <a:cs typeface="Open Sans"/>
              </a:rPr>
              <a:t> </a:t>
            </a:r>
            <a:r>
              <a:rPr lang="en-AU" sz="1050">
                <a:solidFill>
                  <a:schemeClr val="tx2"/>
                </a:solidFill>
                <a:cs typeface="Open Sans"/>
              </a:rPr>
              <a:t>information</a:t>
            </a:r>
            <a:r>
              <a:rPr lang="en-AU" sz="1050" spc="100">
                <a:solidFill>
                  <a:schemeClr val="tx2"/>
                </a:solidFill>
                <a:cs typeface="Open Sans"/>
              </a:rPr>
              <a:t> </a:t>
            </a:r>
            <a:r>
              <a:rPr lang="en-AU" sz="1050">
                <a:solidFill>
                  <a:schemeClr val="tx2"/>
                </a:solidFill>
                <a:cs typeface="Open Sans"/>
              </a:rPr>
              <a:t>required</a:t>
            </a:r>
            <a:r>
              <a:rPr lang="en-AU" sz="1050" spc="100">
                <a:solidFill>
                  <a:schemeClr val="tx2"/>
                </a:solidFill>
                <a:cs typeface="Open Sans"/>
              </a:rPr>
              <a:t> </a:t>
            </a:r>
            <a:br>
              <a:rPr lang="en-AU" sz="1050" spc="100">
                <a:solidFill>
                  <a:schemeClr val="tx2"/>
                </a:solidFill>
                <a:cs typeface="Open Sans"/>
              </a:rPr>
            </a:br>
            <a:r>
              <a:rPr lang="en-AU" sz="1050">
                <a:solidFill>
                  <a:schemeClr val="tx2"/>
                </a:solidFill>
                <a:cs typeface="Open Sans"/>
              </a:rPr>
              <a:t>to</a:t>
            </a:r>
            <a:r>
              <a:rPr lang="en-AU" sz="1050" spc="95">
                <a:solidFill>
                  <a:schemeClr val="tx2"/>
                </a:solidFill>
                <a:cs typeface="Open Sans"/>
              </a:rPr>
              <a:t> </a:t>
            </a:r>
            <a:r>
              <a:rPr lang="en-AU" sz="1050">
                <a:solidFill>
                  <a:schemeClr val="tx2"/>
                </a:solidFill>
                <a:cs typeface="Open Sans"/>
              </a:rPr>
              <a:t>assess</a:t>
            </a:r>
            <a:r>
              <a:rPr lang="en-AU" sz="1050" spc="100">
                <a:solidFill>
                  <a:schemeClr val="tx2"/>
                </a:solidFill>
                <a:cs typeface="Open Sans"/>
              </a:rPr>
              <a:t> </a:t>
            </a:r>
            <a:r>
              <a:rPr lang="en-AU" sz="1050">
                <a:solidFill>
                  <a:schemeClr val="tx2"/>
                </a:solidFill>
                <a:cs typeface="Open Sans"/>
              </a:rPr>
              <a:t>risk</a:t>
            </a:r>
            <a:r>
              <a:rPr lang="en-AU" sz="1050" spc="100">
                <a:solidFill>
                  <a:schemeClr val="tx2"/>
                </a:solidFill>
                <a:cs typeface="Open Sans"/>
              </a:rPr>
              <a:t> </a:t>
            </a:r>
            <a:r>
              <a:rPr lang="en-AU" sz="1050">
                <a:solidFill>
                  <a:schemeClr val="tx2"/>
                </a:solidFill>
                <a:cs typeface="Open Sans"/>
              </a:rPr>
              <a:t>and</a:t>
            </a:r>
            <a:r>
              <a:rPr lang="en-AU" sz="1050" spc="100">
                <a:solidFill>
                  <a:schemeClr val="tx2"/>
                </a:solidFill>
                <a:cs typeface="Open Sans"/>
              </a:rPr>
              <a:t> </a:t>
            </a:r>
            <a:r>
              <a:rPr lang="en-AU" sz="1050">
                <a:solidFill>
                  <a:schemeClr val="tx2"/>
                </a:solidFill>
                <a:cs typeface="Open Sans"/>
              </a:rPr>
              <a:t>make</a:t>
            </a:r>
            <a:r>
              <a:rPr lang="en-AU" sz="1050" spc="100">
                <a:solidFill>
                  <a:schemeClr val="tx2"/>
                </a:solidFill>
                <a:cs typeface="Open Sans"/>
              </a:rPr>
              <a:t> </a:t>
            </a:r>
            <a:r>
              <a:rPr lang="en-AU" sz="1050" spc="-10">
                <a:solidFill>
                  <a:schemeClr val="tx2"/>
                </a:solidFill>
                <a:cs typeface="Open Sans"/>
              </a:rPr>
              <a:t>decisions where there is </a:t>
            </a:r>
            <a:br>
              <a:rPr lang="en-AU" sz="1050" spc="-10">
                <a:solidFill>
                  <a:schemeClr val="tx2"/>
                </a:solidFill>
                <a:cs typeface="Open Sans"/>
              </a:rPr>
            </a:br>
            <a:r>
              <a:rPr lang="en-AU" sz="1050" spc="-10">
                <a:solidFill>
                  <a:schemeClr val="tx2"/>
                </a:solidFill>
                <a:cs typeface="Open Sans"/>
              </a:rPr>
              <a:t>variation in permission types or applicant profiles.</a:t>
            </a:r>
            <a:endParaRPr lang="en-AU" sz="1050">
              <a:solidFill>
                <a:schemeClr val="tx2"/>
              </a:solidFill>
              <a:cs typeface="Open Sans"/>
            </a:endParaRPr>
          </a:p>
        </p:txBody>
      </p:sp>
      <p:sp>
        <p:nvSpPr>
          <p:cNvPr id="161" name="Isosceles Triangle 160">
            <a:extLst>
              <a:ext uri="{FF2B5EF4-FFF2-40B4-BE49-F238E27FC236}">
                <a16:creationId xmlns:a16="http://schemas.microsoft.com/office/drawing/2014/main" id="{D1E464F0-0183-69A6-9D54-1DD4DBF1205C}"/>
              </a:ext>
            </a:extLst>
          </p:cNvPr>
          <p:cNvSpPr/>
          <p:nvPr/>
        </p:nvSpPr>
        <p:spPr>
          <a:xfrm rot="5400000">
            <a:off x="6963143"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 name="Title 1">
            <a:extLst>
              <a:ext uri="{FF2B5EF4-FFF2-40B4-BE49-F238E27FC236}">
                <a16:creationId xmlns:a16="http://schemas.microsoft.com/office/drawing/2014/main" id="{BB8E577E-C161-C89A-8FB8-399CA4252D89}"/>
              </a:ext>
            </a:extLst>
          </p:cNvPr>
          <p:cNvSpPr>
            <a:spLocks noGrp="1"/>
          </p:cNvSpPr>
          <p:nvPr>
            <p:ph type="title"/>
          </p:nvPr>
        </p:nvSpPr>
        <p:spPr>
          <a:xfrm>
            <a:off x="540000" y="299382"/>
            <a:ext cx="2596647" cy="590917"/>
          </a:xfrm>
        </p:spPr>
        <p:txBody>
          <a:bodyPr vert="horz"/>
          <a:lstStyle/>
          <a:p>
            <a:r>
              <a:rPr lang="en-AU" b="1"/>
              <a:t>Better Practice Permission Journey </a:t>
            </a:r>
          </a:p>
        </p:txBody>
      </p:sp>
      <p:cxnSp>
        <p:nvCxnSpPr>
          <p:cNvPr id="10" name="Straight Connector 9">
            <a:extLst>
              <a:ext uri="{FF2B5EF4-FFF2-40B4-BE49-F238E27FC236}">
                <a16:creationId xmlns:a16="http://schemas.microsoft.com/office/drawing/2014/main" id="{D547B9FE-3FB6-4022-18AC-B539A53A42FD}"/>
              </a:ext>
            </a:extLst>
          </p:cNvPr>
          <p:cNvCxnSpPr>
            <a:cxnSpLocks/>
          </p:cNvCxnSpPr>
          <p:nvPr/>
        </p:nvCxnSpPr>
        <p:spPr>
          <a:xfrm>
            <a:off x="541338" y="980309"/>
            <a:ext cx="8766434"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9" name="Arrow: Pentagon 98">
            <a:extLst>
              <a:ext uri="{FF2B5EF4-FFF2-40B4-BE49-F238E27FC236}">
                <a16:creationId xmlns:a16="http://schemas.microsoft.com/office/drawing/2014/main" id="{43D7D9E3-B0B5-E193-0A31-519AE9C3C145}"/>
              </a:ext>
            </a:extLst>
          </p:cNvPr>
          <p:cNvSpPr/>
          <p:nvPr/>
        </p:nvSpPr>
        <p:spPr>
          <a:xfrm>
            <a:off x="2091691" y="1289525"/>
            <a:ext cx="5054278"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endParaRPr lang="en-AU" sz="1050">
              <a:solidFill>
                <a:schemeClr val="tx2"/>
              </a:solidFill>
              <a:latin typeface="+mj-lt"/>
            </a:endParaRPr>
          </a:p>
        </p:txBody>
      </p:sp>
      <p:sp>
        <p:nvSpPr>
          <p:cNvPr id="119" name="Isosceles Triangle 118">
            <a:extLst>
              <a:ext uri="{FF2B5EF4-FFF2-40B4-BE49-F238E27FC236}">
                <a16:creationId xmlns:a16="http://schemas.microsoft.com/office/drawing/2014/main" id="{C7D357CA-6604-EA35-7245-A1505CFDFC48}"/>
              </a:ext>
            </a:extLst>
          </p:cNvPr>
          <p:cNvSpPr/>
          <p:nvPr/>
        </p:nvSpPr>
        <p:spPr>
          <a:xfrm rot="5400000">
            <a:off x="2338163"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0" name="Arrow: Pentagon 119">
            <a:extLst>
              <a:ext uri="{FF2B5EF4-FFF2-40B4-BE49-F238E27FC236}">
                <a16:creationId xmlns:a16="http://schemas.microsoft.com/office/drawing/2014/main" id="{F34C6E0B-5651-1FC7-7E88-AA5ADCC8FA32}"/>
              </a:ext>
            </a:extLst>
          </p:cNvPr>
          <p:cNvSpPr/>
          <p:nvPr/>
        </p:nvSpPr>
        <p:spPr>
          <a:xfrm>
            <a:off x="1180405"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121" name="Isosceles Triangle 120">
            <a:extLst>
              <a:ext uri="{FF2B5EF4-FFF2-40B4-BE49-F238E27FC236}">
                <a16:creationId xmlns:a16="http://schemas.microsoft.com/office/drawing/2014/main" id="{09580232-6AAA-52D3-8BF3-E95A3CF698CA}"/>
              </a:ext>
            </a:extLst>
          </p:cNvPr>
          <p:cNvSpPr/>
          <p:nvPr/>
        </p:nvSpPr>
        <p:spPr>
          <a:xfrm rot="5400000">
            <a:off x="2273915"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22" name="Group 121">
            <a:extLst>
              <a:ext uri="{FF2B5EF4-FFF2-40B4-BE49-F238E27FC236}">
                <a16:creationId xmlns:a16="http://schemas.microsoft.com/office/drawing/2014/main" id="{21B4A75B-17EE-1CF9-8BD6-51DBB8A3B19A}"/>
              </a:ext>
            </a:extLst>
          </p:cNvPr>
          <p:cNvGrpSpPr/>
          <p:nvPr/>
        </p:nvGrpSpPr>
        <p:grpSpPr>
          <a:xfrm>
            <a:off x="953609" y="1280444"/>
            <a:ext cx="466980" cy="466980"/>
            <a:chOff x="722538" y="2874633"/>
            <a:chExt cx="360000" cy="360000"/>
          </a:xfrm>
        </p:grpSpPr>
        <p:sp>
          <p:nvSpPr>
            <p:cNvPr id="123" name="Oval 122">
              <a:extLst>
                <a:ext uri="{FF2B5EF4-FFF2-40B4-BE49-F238E27FC236}">
                  <a16:creationId xmlns:a16="http://schemas.microsoft.com/office/drawing/2014/main" id="{483D4790-A352-B5B2-AA08-7613F75E13E3}"/>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4" name="Oval 123">
              <a:extLst>
                <a:ext uri="{FF2B5EF4-FFF2-40B4-BE49-F238E27FC236}">
                  <a16:creationId xmlns:a16="http://schemas.microsoft.com/office/drawing/2014/main" id="{7B6203FA-95D1-7B51-ED2A-49CA5A717D3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25" name="Group 124">
            <a:extLst>
              <a:ext uri="{FF2B5EF4-FFF2-40B4-BE49-F238E27FC236}">
                <a16:creationId xmlns:a16="http://schemas.microsoft.com/office/drawing/2014/main" id="{A1755BF4-1912-F226-2176-3B580B257449}"/>
              </a:ext>
            </a:extLst>
          </p:cNvPr>
          <p:cNvGrpSpPr>
            <a:grpSpLocks noChangeAspect="1"/>
          </p:cNvGrpSpPr>
          <p:nvPr/>
        </p:nvGrpSpPr>
        <p:grpSpPr>
          <a:xfrm>
            <a:off x="1069746" y="1404890"/>
            <a:ext cx="227370" cy="214294"/>
            <a:chOff x="9502776" y="4360863"/>
            <a:chExt cx="496888" cy="468313"/>
          </a:xfrm>
          <a:solidFill>
            <a:schemeClr val="tx2"/>
          </a:solidFill>
        </p:grpSpPr>
        <p:sp>
          <p:nvSpPr>
            <p:cNvPr id="126" name="Freeform 6">
              <a:extLst>
                <a:ext uri="{FF2B5EF4-FFF2-40B4-BE49-F238E27FC236}">
                  <a16:creationId xmlns:a16="http://schemas.microsoft.com/office/drawing/2014/main" id="{44477C4E-1DFD-428C-ABE9-9134C7B1810A}"/>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7" name="Freeform 7">
              <a:extLst>
                <a:ext uri="{FF2B5EF4-FFF2-40B4-BE49-F238E27FC236}">
                  <a16:creationId xmlns:a16="http://schemas.microsoft.com/office/drawing/2014/main" id="{1BDED2CC-6021-D18E-8F42-1D2326D82406}"/>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8" name="Freeform 8">
              <a:extLst>
                <a:ext uri="{FF2B5EF4-FFF2-40B4-BE49-F238E27FC236}">
                  <a16:creationId xmlns:a16="http://schemas.microsoft.com/office/drawing/2014/main" id="{B5161D78-8F41-07DE-6446-D2495906EE98}"/>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9" name="Freeform 9">
              <a:extLst>
                <a:ext uri="{FF2B5EF4-FFF2-40B4-BE49-F238E27FC236}">
                  <a16:creationId xmlns:a16="http://schemas.microsoft.com/office/drawing/2014/main" id="{B5A3BBC5-A0DE-2F89-3284-F59011A1E130}"/>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0" name="Freeform 10">
              <a:extLst>
                <a:ext uri="{FF2B5EF4-FFF2-40B4-BE49-F238E27FC236}">
                  <a16:creationId xmlns:a16="http://schemas.microsoft.com/office/drawing/2014/main" id="{27403C19-B27B-9810-E204-15AA1E18CF7F}"/>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1" name="Freeform 11">
              <a:extLst>
                <a:ext uri="{FF2B5EF4-FFF2-40B4-BE49-F238E27FC236}">
                  <a16:creationId xmlns:a16="http://schemas.microsoft.com/office/drawing/2014/main" id="{6FCA898C-5B61-7190-217D-EA41C46FC6FB}"/>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2" name="Freeform 12">
              <a:extLst>
                <a:ext uri="{FF2B5EF4-FFF2-40B4-BE49-F238E27FC236}">
                  <a16:creationId xmlns:a16="http://schemas.microsoft.com/office/drawing/2014/main" id="{19397736-227B-C424-9D0F-E5BA94F87F74}"/>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35" name="object 83">
            <a:extLst>
              <a:ext uri="{FF2B5EF4-FFF2-40B4-BE49-F238E27FC236}">
                <a16:creationId xmlns:a16="http://schemas.microsoft.com/office/drawing/2014/main" id="{ED42D8E1-F651-D3D4-52EB-12F0DEE499E8}"/>
              </a:ext>
            </a:extLst>
          </p:cNvPr>
          <p:cNvSpPr txBox="1"/>
          <p:nvPr/>
        </p:nvSpPr>
        <p:spPr>
          <a:xfrm>
            <a:off x="984710" y="3417000"/>
            <a:ext cx="831600" cy="642115"/>
          </a:xfrm>
          <a:prstGeom prst="rect">
            <a:avLst/>
          </a:prstGeom>
          <a:solidFill>
            <a:schemeClr val="bg1"/>
          </a:solidFill>
          <a:ln>
            <a:solidFill>
              <a:schemeClr val="accent3"/>
            </a:solidFill>
          </a:ln>
        </p:spPr>
        <p:txBody>
          <a:bodyPr vert="horz" wrap="square" lIns="36000" tIns="36000" rIns="36000" bIns="36000" rtlCol="0" anchor="ctr">
            <a:noAutofit/>
          </a:bodyPr>
          <a:lstStyle>
            <a:defPPr>
              <a:defRPr lang="en-US"/>
            </a:defPPr>
            <a:lvl1pPr marL="12700" marR="5080" algn="ctr">
              <a:defRPr sz="1200">
                <a:solidFill>
                  <a:srgbClr val="1A1A1A"/>
                </a:solidFill>
                <a:latin typeface="+mj-lt"/>
                <a:cs typeface="Open Sans"/>
              </a:defRPr>
            </a:lvl1pPr>
          </a:lstStyle>
          <a:p>
            <a:r>
              <a:rPr lang="en-AU" sz="1000"/>
              <a:t>Applicant Information</a:t>
            </a:r>
          </a:p>
        </p:txBody>
      </p:sp>
      <p:sp>
        <p:nvSpPr>
          <p:cNvPr id="136" name="object 97">
            <a:extLst>
              <a:ext uri="{FF2B5EF4-FFF2-40B4-BE49-F238E27FC236}">
                <a16:creationId xmlns:a16="http://schemas.microsoft.com/office/drawing/2014/main" id="{FF67CE7E-4FF3-43C9-4824-6A37EE987A34}"/>
              </a:ext>
            </a:extLst>
          </p:cNvPr>
          <p:cNvSpPr txBox="1"/>
          <p:nvPr/>
        </p:nvSpPr>
        <p:spPr>
          <a:xfrm>
            <a:off x="1840131" y="3417000"/>
            <a:ext cx="831600" cy="642115"/>
          </a:xfrm>
          <a:prstGeom prst="rect">
            <a:avLst/>
          </a:prstGeom>
          <a:solidFill>
            <a:schemeClr val="bg1"/>
          </a:solidFill>
          <a:ln>
            <a:solidFill>
              <a:schemeClr val="accent3"/>
            </a:solidFill>
          </a:ln>
        </p:spPr>
        <p:txBody>
          <a:bodyPr vert="horz" wrap="square" lIns="36000" tIns="36000" rIns="36000" bIns="36000" rtlCol="0" anchor="ctr">
            <a:noAutofit/>
          </a:bodyPr>
          <a:lstStyle>
            <a:defPPr>
              <a:defRPr lang="en-US"/>
            </a:defPPr>
            <a:lvl1pPr marL="12700" marR="5080" algn="ctr">
              <a:defRPr sz="1000">
                <a:solidFill>
                  <a:srgbClr val="1A1A1A"/>
                </a:solidFill>
                <a:latin typeface="+mj-lt"/>
                <a:cs typeface="Open Sans"/>
              </a:defRPr>
            </a:lvl1pPr>
          </a:lstStyle>
          <a:p>
            <a:r>
              <a:rPr lang="en-AU"/>
              <a:t>Identity</a:t>
            </a:r>
          </a:p>
          <a:p>
            <a:r>
              <a:rPr lang="en-AU"/>
              <a:t>Verification</a:t>
            </a:r>
          </a:p>
        </p:txBody>
      </p:sp>
      <p:sp>
        <p:nvSpPr>
          <p:cNvPr id="137" name="object 103">
            <a:extLst>
              <a:ext uri="{FF2B5EF4-FFF2-40B4-BE49-F238E27FC236}">
                <a16:creationId xmlns:a16="http://schemas.microsoft.com/office/drawing/2014/main" id="{F12F63B0-509B-2DA5-C0A1-C4A6972BE69F}"/>
              </a:ext>
            </a:extLst>
          </p:cNvPr>
          <p:cNvSpPr txBox="1"/>
          <p:nvPr/>
        </p:nvSpPr>
        <p:spPr>
          <a:xfrm>
            <a:off x="2696325" y="3417000"/>
            <a:ext cx="831600" cy="642115"/>
          </a:xfrm>
          <a:prstGeom prst="rect">
            <a:avLst/>
          </a:prstGeom>
          <a:solidFill>
            <a:schemeClr val="bg1"/>
          </a:solidFill>
          <a:ln>
            <a:solidFill>
              <a:schemeClr val="accent3"/>
            </a:solidFill>
          </a:ln>
        </p:spPr>
        <p:txBody>
          <a:bodyPr vert="horz" wrap="square" lIns="36000" tIns="36000" rIns="36000" bIns="36000" rtlCol="0" anchor="ctr">
            <a:noAutofit/>
          </a:bodyPr>
          <a:lstStyle>
            <a:defPPr>
              <a:defRPr lang="en-US"/>
            </a:defPPr>
            <a:lvl1pPr marL="12700" marR="5080" algn="ctr">
              <a:defRPr sz="1000">
                <a:solidFill>
                  <a:srgbClr val="1A1A1A"/>
                </a:solidFill>
                <a:latin typeface="+mj-lt"/>
                <a:cs typeface="Open Sans"/>
              </a:defRPr>
            </a:lvl1pPr>
          </a:lstStyle>
          <a:p>
            <a:r>
              <a:rPr lang="en-AU"/>
              <a:t>Suitability Details </a:t>
            </a:r>
            <a:br>
              <a:rPr lang="en-AU"/>
            </a:br>
            <a:r>
              <a:rPr lang="en-AU"/>
              <a:t>(e.g., FPT)</a:t>
            </a:r>
          </a:p>
        </p:txBody>
      </p:sp>
      <p:sp>
        <p:nvSpPr>
          <p:cNvPr id="138" name="object 161">
            <a:extLst>
              <a:ext uri="{FF2B5EF4-FFF2-40B4-BE49-F238E27FC236}">
                <a16:creationId xmlns:a16="http://schemas.microsoft.com/office/drawing/2014/main" id="{8BCA15D9-FBD4-ECE7-6C69-6FE6339FDC2E}"/>
              </a:ext>
            </a:extLst>
          </p:cNvPr>
          <p:cNvSpPr txBox="1"/>
          <p:nvPr/>
        </p:nvSpPr>
        <p:spPr>
          <a:xfrm>
            <a:off x="984710" y="3259623"/>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sp>
        <p:nvSpPr>
          <p:cNvPr id="139" name="object 182">
            <a:extLst>
              <a:ext uri="{FF2B5EF4-FFF2-40B4-BE49-F238E27FC236}">
                <a16:creationId xmlns:a16="http://schemas.microsoft.com/office/drawing/2014/main" id="{5AF5B575-502E-CEAB-1C3B-5C6B2C4E1FE3}"/>
              </a:ext>
            </a:extLst>
          </p:cNvPr>
          <p:cNvSpPr txBox="1"/>
          <p:nvPr/>
        </p:nvSpPr>
        <p:spPr>
          <a:xfrm>
            <a:off x="1840131" y="3259623"/>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sp>
        <p:nvSpPr>
          <p:cNvPr id="140" name="object 183">
            <a:extLst>
              <a:ext uri="{FF2B5EF4-FFF2-40B4-BE49-F238E27FC236}">
                <a16:creationId xmlns:a16="http://schemas.microsoft.com/office/drawing/2014/main" id="{576266F5-9CCB-EB25-DAA5-64F78DBD2845}"/>
              </a:ext>
            </a:extLst>
          </p:cNvPr>
          <p:cNvSpPr txBox="1"/>
          <p:nvPr/>
        </p:nvSpPr>
        <p:spPr>
          <a:xfrm>
            <a:off x="2696325" y="3259623"/>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sp>
        <p:nvSpPr>
          <p:cNvPr id="141" name="object 81">
            <a:extLst>
              <a:ext uri="{FF2B5EF4-FFF2-40B4-BE49-F238E27FC236}">
                <a16:creationId xmlns:a16="http://schemas.microsoft.com/office/drawing/2014/main" id="{E533B827-84A6-BEE8-CE6B-70B8D9E21F31}"/>
              </a:ext>
            </a:extLst>
          </p:cNvPr>
          <p:cNvSpPr txBox="1"/>
          <p:nvPr/>
        </p:nvSpPr>
        <p:spPr>
          <a:xfrm>
            <a:off x="3812651" y="2072717"/>
            <a:ext cx="1133593" cy="3624488"/>
          </a:xfrm>
          <a:prstGeom prst="rect">
            <a:avLst/>
          </a:prstGeom>
          <a:solidFill>
            <a:schemeClr val="bg1"/>
          </a:solidFill>
          <a:ln w="15875">
            <a:solidFill>
              <a:schemeClr val="accent3"/>
            </a:solidFill>
          </a:ln>
        </p:spPr>
        <p:txBody>
          <a:bodyPr vert="horz" wrap="square" lIns="36000" tIns="36000" rIns="36000" bIns="36000" rtlCol="0" anchor="b">
            <a:noAutofit/>
          </a:bodyPr>
          <a:lstStyle/>
          <a:p>
            <a:pPr algn="ctr">
              <a:lnSpc>
                <a:spcPct val="90000"/>
              </a:lnSpc>
            </a:pPr>
            <a:endParaRPr sz="1050">
              <a:latin typeface="+mj-lt"/>
              <a:cs typeface="Times New Roman"/>
            </a:endParaRPr>
          </a:p>
          <a:p>
            <a:pPr marL="12700" algn="ctr">
              <a:lnSpc>
                <a:spcPct val="90000"/>
              </a:lnSpc>
            </a:pPr>
            <a:r>
              <a:rPr lang="en-AU" sz="1050">
                <a:solidFill>
                  <a:schemeClr val="tx2"/>
                </a:solidFill>
                <a:latin typeface="VIC SemiBold" panose="00000700000000000000" pitchFamily="50" charset="0"/>
                <a:cs typeface="Open Sans"/>
              </a:rPr>
              <a:t>PERMISSION INFORMATION</a:t>
            </a:r>
          </a:p>
        </p:txBody>
      </p:sp>
      <p:sp>
        <p:nvSpPr>
          <p:cNvPr id="142" name="object 183">
            <a:extLst>
              <a:ext uri="{FF2B5EF4-FFF2-40B4-BE49-F238E27FC236}">
                <a16:creationId xmlns:a16="http://schemas.microsoft.com/office/drawing/2014/main" id="{269B4DB3-D322-DAAA-87A4-1F7ADF5E5C65}"/>
              </a:ext>
            </a:extLst>
          </p:cNvPr>
          <p:cNvSpPr txBox="1"/>
          <p:nvPr/>
        </p:nvSpPr>
        <p:spPr>
          <a:xfrm>
            <a:off x="3812651" y="2072717"/>
            <a:ext cx="1133593" cy="172867"/>
          </a:xfrm>
          <a:prstGeom prst="rect">
            <a:avLst/>
          </a:prstGeom>
          <a:solidFill>
            <a:schemeClr val="tx2"/>
          </a:solidFill>
          <a:ln>
            <a:solidFill>
              <a:schemeClr val="tx2"/>
            </a:solidFill>
          </a:ln>
        </p:spPr>
        <p:txBody>
          <a:bodyPr vert="horz" wrap="square" lIns="36000" tIns="36000" rIns="36000" bIns="36000" rtlCol="0" anchor="ctr">
            <a:noAutofit/>
          </a:bodyPr>
          <a:lstStyle/>
          <a:p>
            <a:pPr algn="ctr">
              <a:lnSpc>
                <a:spcPct val="90000"/>
              </a:lnSpc>
            </a:pPr>
            <a:r>
              <a:rPr lang="en-AU" sz="1000" spc="-10">
                <a:solidFill>
                  <a:schemeClr val="bg1"/>
                </a:solidFill>
                <a:latin typeface="+mj-lt"/>
                <a:cs typeface="Open Sans"/>
              </a:rPr>
              <a:t>CONFIGURABLE</a:t>
            </a:r>
          </a:p>
        </p:txBody>
      </p:sp>
      <p:sp>
        <p:nvSpPr>
          <p:cNvPr id="143" name="object 87">
            <a:extLst>
              <a:ext uri="{FF2B5EF4-FFF2-40B4-BE49-F238E27FC236}">
                <a16:creationId xmlns:a16="http://schemas.microsoft.com/office/drawing/2014/main" id="{D0F83D14-4369-B3C0-CA61-53B2510B07A1}"/>
              </a:ext>
            </a:extLst>
          </p:cNvPr>
          <p:cNvSpPr txBox="1"/>
          <p:nvPr/>
        </p:nvSpPr>
        <p:spPr>
          <a:xfrm>
            <a:off x="3909173" y="3333590"/>
            <a:ext cx="940550" cy="440424"/>
          </a:xfrm>
          <a:prstGeom prst="rect">
            <a:avLst/>
          </a:prstGeom>
          <a:noFill/>
          <a:ln>
            <a:solidFill>
              <a:schemeClr val="accent3"/>
            </a:solidFill>
          </a:ln>
        </p:spPr>
        <p:txBody>
          <a:bodyPr vert="horz" wrap="square" lIns="36000" tIns="36000" rIns="36000" bIns="36000" rtlCol="0" anchor="ctr">
            <a:noAutofit/>
          </a:bodyPr>
          <a:lstStyle/>
          <a:p>
            <a:pPr marL="15875" marR="8255" indent="6350" algn="ctr">
              <a:lnSpc>
                <a:spcPct val="90000"/>
              </a:lnSpc>
            </a:pPr>
            <a:r>
              <a:rPr lang="en-AU" sz="1000" spc="-10">
                <a:solidFill>
                  <a:srgbClr val="1A1A1A"/>
                </a:solidFill>
                <a:latin typeface="+mj-lt"/>
                <a:cs typeface="Open Sans"/>
              </a:rPr>
              <a:t>Premises</a:t>
            </a:r>
            <a:r>
              <a:rPr sz="1000" spc="500">
                <a:solidFill>
                  <a:srgbClr val="1A1A1A"/>
                </a:solidFill>
                <a:latin typeface="+mj-lt"/>
                <a:cs typeface="Open Sans"/>
              </a:rPr>
              <a:t> </a:t>
            </a:r>
            <a:r>
              <a:rPr sz="1000" spc="-10">
                <a:solidFill>
                  <a:srgbClr val="1A1A1A"/>
                </a:solidFill>
                <a:latin typeface="+mj-lt"/>
                <a:cs typeface="Open Sans"/>
              </a:rPr>
              <a:t>Information</a:t>
            </a:r>
            <a:endParaRPr sz="1000">
              <a:latin typeface="+mj-lt"/>
              <a:cs typeface="Open Sans"/>
            </a:endParaRPr>
          </a:p>
        </p:txBody>
      </p:sp>
      <p:sp>
        <p:nvSpPr>
          <p:cNvPr id="144" name="object 91">
            <a:extLst>
              <a:ext uri="{FF2B5EF4-FFF2-40B4-BE49-F238E27FC236}">
                <a16:creationId xmlns:a16="http://schemas.microsoft.com/office/drawing/2014/main" id="{EA300906-80A0-8563-F0B6-106290285EEC}"/>
              </a:ext>
            </a:extLst>
          </p:cNvPr>
          <p:cNvSpPr txBox="1"/>
          <p:nvPr/>
        </p:nvSpPr>
        <p:spPr>
          <a:xfrm>
            <a:off x="3909173" y="2833542"/>
            <a:ext cx="940550" cy="440424"/>
          </a:xfrm>
          <a:prstGeom prst="rect">
            <a:avLst/>
          </a:prstGeom>
          <a:noFill/>
          <a:ln>
            <a:solidFill>
              <a:schemeClr val="accent3"/>
            </a:solidFill>
          </a:ln>
        </p:spPr>
        <p:txBody>
          <a:bodyPr vert="horz" wrap="square" lIns="36000" tIns="36000" rIns="36000" bIns="36000" rtlCol="0" anchor="ctr">
            <a:noAutofit/>
          </a:bodyPr>
          <a:lstStyle/>
          <a:p>
            <a:pPr marL="15875" marR="5080" indent="-3175" algn="ctr">
              <a:lnSpc>
                <a:spcPct val="90000"/>
              </a:lnSpc>
            </a:pPr>
            <a:r>
              <a:rPr sz="1000" spc="-10">
                <a:solidFill>
                  <a:srgbClr val="1A1A1A"/>
                </a:solidFill>
                <a:latin typeface="+mj-lt"/>
                <a:cs typeface="Open Sans"/>
              </a:rPr>
              <a:t>Occupational</a:t>
            </a:r>
            <a:r>
              <a:rPr sz="1000" spc="500">
                <a:solidFill>
                  <a:srgbClr val="1A1A1A"/>
                </a:solidFill>
                <a:latin typeface="+mj-lt"/>
                <a:cs typeface="Open Sans"/>
              </a:rPr>
              <a:t> </a:t>
            </a:r>
            <a:r>
              <a:rPr sz="1000" spc="-10">
                <a:solidFill>
                  <a:srgbClr val="1A1A1A"/>
                </a:solidFill>
                <a:latin typeface="+mj-lt"/>
                <a:cs typeface="Open Sans"/>
              </a:rPr>
              <a:t>Information</a:t>
            </a:r>
            <a:endParaRPr sz="1000">
              <a:latin typeface="+mj-lt"/>
              <a:cs typeface="Open Sans"/>
            </a:endParaRPr>
          </a:p>
        </p:txBody>
      </p:sp>
      <p:sp>
        <p:nvSpPr>
          <p:cNvPr id="145" name="object 95">
            <a:extLst>
              <a:ext uri="{FF2B5EF4-FFF2-40B4-BE49-F238E27FC236}">
                <a16:creationId xmlns:a16="http://schemas.microsoft.com/office/drawing/2014/main" id="{34215CE4-F106-7252-AFDE-AEC6955DAF4E}"/>
              </a:ext>
            </a:extLst>
          </p:cNvPr>
          <p:cNvSpPr txBox="1"/>
          <p:nvPr/>
        </p:nvSpPr>
        <p:spPr>
          <a:xfrm>
            <a:off x="3909173" y="2333494"/>
            <a:ext cx="940550" cy="440424"/>
          </a:xfrm>
          <a:prstGeom prst="rect">
            <a:avLst/>
          </a:prstGeom>
          <a:noFill/>
          <a:ln>
            <a:solidFill>
              <a:schemeClr val="accent3"/>
            </a:solidFill>
          </a:ln>
        </p:spPr>
        <p:txBody>
          <a:bodyPr vert="horz" wrap="square" lIns="36000" tIns="36000" rIns="36000" bIns="36000" rtlCol="0" anchor="ctr">
            <a:noAutofit/>
          </a:bodyPr>
          <a:lstStyle/>
          <a:p>
            <a:pPr marL="15875" marR="8255" indent="6985" algn="ctr">
              <a:lnSpc>
                <a:spcPct val="90000"/>
              </a:lnSpc>
            </a:pPr>
            <a:r>
              <a:rPr sz="1000" spc="-10">
                <a:solidFill>
                  <a:srgbClr val="1A1A1A"/>
                </a:solidFill>
                <a:latin typeface="+mj-lt"/>
                <a:cs typeface="Open Sans"/>
              </a:rPr>
              <a:t>Business</a:t>
            </a:r>
            <a:r>
              <a:rPr sz="1000" spc="500">
                <a:solidFill>
                  <a:srgbClr val="1A1A1A"/>
                </a:solidFill>
                <a:latin typeface="+mj-lt"/>
                <a:cs typeface="Open Sans"/>
              </a:rPr>
              <a:t> </a:t>
            </a:r>
            <a:r>
              <a:rPr sz="1000" spc="-10">
                <a:solidFill>
                  <a:srgbClr val="1A1A1A"/>
                </a:solidFill>
                <a:latin typeface="+mj-lt"/>
                <a:cs typeface="Open Sans"/>
              </a:rPr>
              <a:t>Information</a:t>
            </a:r>
            <a:endParaRPr sz="1000">
              <a:latin typeface="+mj-lt"/>
              <a:cs typeface="Open Sans"/>
            </a:endParaRPr>
          </a:p>
        </p:txBody>
      </p:sp>
      <p:sp>
        <p:nvSpPr>
          <p:cNvPr id="146" name="object 101">
            <a:extLst>
              <a:ext uri="{FF2B5EF4-FFF2-40B4-BE49-F238E27FC236}">
                <a16:creationId xmlns:a16="http://schemas.microsoft.com/office/drawing/2014/main" id="{B039F25A-FE7C-1BEF-87BF-B2940A541372}"/>
              </a:ext>
            </a:extLst>
          </p:cNvPr>
          <p:cNvSpPr txBox="1"/>
          <p:nvPr/>
        </p:nvSpPr>
        <p:spPr>
          <a:xfrm>
            <a:off x="3909173" y="4833733"/>
            <a:ext cx="940550" cy="440424"/>
          </a:xfrm>
          <a:prstGeom prst="rect">
            <a:avLst/>
          </a:prstGeom>
          <a:noFill/>
          <a:ln>
            <a:solidFill>
              <a:schemeClr val="accent3"/>
            </a:solidFill>
          </a:ln>
        </p:spPr>
        <p:txBody>
          <a:bodyPr vert="horz" wrap="square" lIns="36000" tIns="36000" rIns="36000" bIns="36000" rtlCol="0" anchor="ctr">
            <a:noAutofit/>
          </a:bodyPr>
          <a:lstStyle/>
          <a:p>
            <a:pPr marL="15875" marR="8255" indent="11430" algn="ctr">
              <a:lnSpc>
                <a:spcPct val="90000"/>
              </a:lnSpc>
            </a:pPr>
            <a:r>
              <a:rPr sz="1000" spc="-10">
                <a:solidFill>
                  <a:srgbClr val="1A1A1A"/>
                </a:solidFill>
                <a:latin typeface="+mj-lt"/>
                <a:cs typeface="Open Sans"/>
              </a:rPr>
              <a:t>Mutual</a:t>
            </a:r>
            <a:r>
              <a:rPr sz="1000" spc="500">
                <a:solidFill>
                  <a:srgbClr val="1A1A1A"/>
                </a:solidFill>
                <a:latin typeface="+mj-lt"/>
                <a:cs typeface="Open Sans"/>
              </a:rPr>
              <a:t> </a:t>
            </a:r>
            <a:r>
              <a:rPr lang="en-AU" sz="1000" spc="-10">
                <a:solidFill>
                  <a:srgbClr val="1A1A1A"/>
                </a:solidFill>
                <a:latin typeface="+mj-lt"/>
                <a:cs typeface="Open Sans"/>
              </a:rPr>
              <a:t>Recognition</a:t>
            </a:r>
            <a:r>
              <a:rPr lang="en-AU" sz="1000" spc="500">
                <a:solidFill>
                  <a:srgbClr val="1A1A1A"/>
                </a:solidFill>
                <a:latin typeface="+mj-lt"/>
                <a:cs typeface="Open Sans"/>
              </a:rPr>
              <a:t> </a:t>
            </a:r>
            <a:r>
              <a:rPr lang="en-AU" sz="1000" spc="-10">
                <a:solidFill>
                  <a:srgbClr val="1A1A1A"/>
                </a:solidFill>
                <a:latin typeface="+mj-lt"/>
                <a:cs typeface="Open Sans"/>
              </a:rPr>
              <a:t>Information</a:t>
            </a:r>
            <a:endParaRPr sz="1000">
              <a:latin typeface="+mj-lt"/>
              <a:cs typeface="Open Sans"/>
            </a:endParaRPr>
          </a:p>
        </p:txBody>
      </p:sp>
      <p:sp>
        <p:nvSpPr>
          <p:cNvPr id="147" name="object 104">
            <a:extLst>
              <a:ext uri="{FF2B5EF4-FFF2-40B4-BE49-F238E27FC236}">
                <a16:creationId xmlns:a16="http://schemas.microsoft.com/office/drawing/2014/main" id="{42FE82C5-B322-BB9A-F6A1-83E38E9EEB41}"/>
              </a:ext>
            </a:extLst>
          </p:cNvPr>
          <p:cNvSpPr txBox="1"/>
          <p:nvPr/>
        </p:nvSpPr>
        <p:spPr>
          <a:xfrm>
            <a:off x="3909173" y="3833638"/>
            <a:ext cx="940550" cy="440424"/>
          </a:xfrm>
          <a:prstGeom prst="rect">
            <a:avLst/>
          </a:prstGeom>
          <a:noFill/>
          <a:ln w="3175">
            <a:solidFill>
              <a:schemeClr val="accent3"/>
            </a:solidFill>
          </a:ln>
        </p:spPr>
        <p:txBody>
          <a:bodyPr vert="horz" wrap="square" lIns="36000" tIns="36000" rIns="36000" bIns="36000" rtlCol="0" anchor="ctr">
            <a:noAutofit/>
          </a:bodyPr>
          <a:lstStyle/>
          <a:p>
            <a:pPr marL="16510" marR="8890" indent="11430" algn="ctr">
              <a:lnSpc>
                <a:spcPct val="90000"/>
              </a:lnSpc>
            </a:pPr>
            <a:r>
              <a:rPr sz="1000" spc="-10">
                <a:solidFill>
                  <a:srgbClr val="1A1A1A"/>
                </a:solidFill>
                <a:latin typeface="+mj-lt"/>
                <a:cs typeface="Open Sans"/>
              </a:rPr>
              <a:t>Activity</a:t>
            </a:r>
            <a:r>
              <a:rPr sz="1000" spc="500">
                <a:solidFill>
                  <a:srgbClr val="1A1A1A"/>
                </a:solidFill>
                <a:latin typeface="+mj-lt"/>
                <a:cs typeface="Open Sans"/>
              </a:rPr>
              <a:t> </a:t>
            </a:r>
            <a:r>
              <a:rPr lang="en-AU" sz="1000" spc="-10">
                <a:solidFill>
                  <a:srgbClr val="1A1A1A"/>
                </a:solidFill>
                <a:latin typeface="+mj-lt"/>
                <a:cs typeface="Open Sans"/>
              </a:rPr>
              <a:t>Information</a:t>
            </a:r>
            <a:endParaRPr sz="1000">
              <a:latin typeface="+mj-lt"/>
              <a:cs typeface="Open Sans"/>
            </a:endParaRPr>
          </a:p>
        </p:txBody>
      </p:sp>
      <p:sp>
        <p:nvSpPr>
          <p:cNvPr id="148" name="object 163">
            <a:extLst>
              <a:ext uri="{FF2B5EF4-FFF2-40B4-BE49-F238E27FC236}">
                <a16:creationId xmlns:a16="http://schemas.microsoft.com/office/drawing/2014/main" id="{DDBB9A07-4CD9-5CCF-D53D-B4BF2E948D22}"/>
              </a:ext>
            </a:extLst>
          </p:cNvPr>
          <p:cNvSpPr txBox="1"/>
          <p:nvPr/>
        </p:nvSpPr>
        <p:spPr>
          <a:xfrm>
            <a:off x="3909173" y="4333686"/>
            <a:ext cx="940550" cy="440424"/>
          </a:xfrm>
          <a:prstGeom prst="rect">
            <a:avLst/>
          </a:prstGeom>
          <a:noFill/>
          <a:ln w="3175">
            <a:solidFill>
              <a:schemeClr val="accent3"/>
            </a:solidFill>
          </a:ln>
        </p:spPr>
        <p:txBody>
          <a:bodyPr vert="horz" wrap="square" lIns="36000" tIns="36000" rIns="36000" bIns="36000" rtlCol="0" anchor="ctr">
            <a:noAutofit/>
          </a:bodyPr>
          <a:lstStyle/>
          <a:p>
            <a:pPr marL="16510" marR="8890" indent="6350" algn="ctr">
              <a:lnSpc>
                <a:spcPct val="90000"/>
              </a:lnSpc>
            </a:pPr>
            <a:r>
              <a:rPr lang="en-AU" sz="1000" spc="-10" err="1">
                <a:solidFill>
                  <a:srgbClr val="1A1A1A"/>
                </a:solidFill>
                <a:latin typeface="+mj-lt"/>
                <a:cs typeface="Open Sans"/>
              </a:rPr>
              <a:t>Licensin</a:t>
            </a:r>
            <a:r>
              <a:rPr lang="en-AU" sz="1000" spc="-10">
                <a:solidFill>
                  <a:srgbClr val="1A1A1A"/>
                </a:solidFill>
                <a:latin typeface="+mj-lt"/>
                <a:cs typeface="Open Sans"/>
              </a:rPr>
              <a:t>g Information</a:t>
            </a:r>
            <a:endParaRPr sz="1000">
              <a:latin typeface="+mj-lt"/>
              <a:cs typeface="Open Sans"/>
            </a:endParaRPr>
          </a:p>
        </p:txBody>
      </p:sp>
      <p:sp>
        <p:nvSpPr>
          <p:cNvPr id="149" name="object 83">
            <a:extLst>
              <a:ext uri="{FF2B5EF4-FFF2-40B4-BE49-F238E27FC236}">
                <a16:creationId xmlns:a16="http://schemas.microsoft.com/office/drawing/2014/main" id="{D1973E87-698F-D101-8E3A-4F21E55B9517}"/>
              </a:ext>
            </a:extLst>
          </p:cNvPr>
          <p:cNvSpPr txBox="1"/>
          <p:nvPr/>
        </p:nvSpPr>
        <p:spPr>
          <a:xfrm>
            <a:off x="5154487" y="4913784"/>
            <a:ext cx="2179663" cy="783422"/>
          </a:xfrm>
          <a:prstGeom prst="rect">
            <a:avLst/>
          </a:prstGeom>
          <a:noFill/>
          <a:ln>
            <a:solidFill>
              <a:schemeClr val="accent3"/>
            </a:solidFill>
            <a:prstDash val="sysDot"/>
          </a:ln>
        </p:spPr>
        <p:txBody>
          <a:bodyPr vert="horz" wrap="square" lIns="72000" tIns="72000" rIns="72000" bIns="72000" rtlCol="0" anchor="ctr">
            <a:noAutofit/>
          </a:bodyPr>
          <a:lstStyle/>
          <a:p>
            <a:pPr marL="16510" marR="8890" indent="5715">
              <a:lnSpc>
                <a:spcPct val="90000"/>
              </a:lnSpc>
            </a:pPr>
            <a:r>
              <a:rPr lang="en-AU" sz="1050" spc="-10">
                <a:solidFill>
                  <a:schemeClr val="tx2"/>
                </a:solidFill>
                <a:latin typeface="VIC SemiBold" panose="00000700000000000000" pitchFamily="50" charset="0"/>
                <a:cs typeface="Open Sans"/>
              </a:rPr>
              <a:t>DECLARATIONS</a:t>
            </a:r>
          </a:p>
          <a:p>
            <a:pPr marL="16510" marR="8890" indent="5715">
              <a:lnSpc>
                <a:spcPct val="90000"/>
              </a:lnSpc>
            </a:pPr>
            <a:r>
              <a:rPr lang="en-AU" sz="1050" spc="-10">
                <a:solidFill>
                  <a:schemeClr val="tx2"/>
                </a:solidFill>
                <a:latin typeface="+mj-lt"/>
                <a:cs typeface="Open Sans"/>
              </a:rPr>
              <a:t>can be used through APPLY, including to declare suitability, permission information and final declaration</a:t>
            </a:r>
          </a:p>
        </p:txBody>
      </p:sp>
      <p:sp>
        <p:nvSpPr>
          <p:cNvPr id="150" name="object 97">
            <a:extLst>
              <a:ext uri="{FF2B5EF4-FFF2-40B4-BE49-F238E27FC236}">
                <a16:creationId xmlns:a16="http://schemas.microsoft.com/office/drawing/2014/main" id="{BABFFB57-0D90-13CE-5FE2-A2BB65075674}"/>
              </a:ext>
            </a:extLst>
          </p:cNvPr>
          <p:cNvSpPr txBox="1"/>
          <p:nvPr/>
        </p:nvSpPr>
        <p:spPr>
          <a:xfrm>
            <a:off x="5217761" y="3789618"/>
            <a:ext cx="831600" cy="440424"/>
          </a:xfrm>
          <a:prstGeom prst="rect">
            <a:avLst/>
          </a:prstGeom>
          <a:solidFill>
            <a:schemeClr val="bg1"/>
          </a:solidFill>
          <a:ln>
            <a:solidFill>
              <a:schemeClr val="accent3"/>
            </a:solidFill>
          </a:ln>
        </p:spPr>
        <p:txBody>
          <a:bodyPr vert="horz" wrap="square" lIns="36000" tIns="36000" rIns="36000" bIns="36000" rtlCol="0" anchor="ctr">
            <a:noAutofit/>
          </a:bodyPr>
          <a:lstStyle/>
          <a:p>
            <a:pPr marL="27305" algn="ctr">
              <a:lnSpc>
                <a:spcPct val="90000"/>
              </a:lnSpc>
            </a:pPr>
            <a:r>
              <a:rPr lang="en-AU" sz="1000" spc="-10">
                <a:solidFill>
                  <a:srgbClr val="1A1A1A"/>
                </a:solidFill>
                <a:latin typeface="+mj-lt"/>
                <a:cs typeface="Open Sans"/>
              </a:rPr>
              <a:t>Fee Payment</a:t>
            </a:r>
          </a:p>
        </p:txBody>
      </p:sp>
      <p:sp>
        <p:nvSpPr>
          <p:cNvPr id="151" name="object 103">
            <a:extLst>
              <a:ext uri="{FF2B5EF4-FFF2-40B4-BE49-F238E27FC236}">
                <a16:creationId xmlns:a16="http://schemas.microsoft.com/office/drawing/2014/main" id="{0777E3C2-A18E-FBCB-4B19-C43828722E02}"/>
              </a:ext>
            </a:extLst>
          </p:cNvPr>
          <p:cNvSpPr txBox="1"/>
          <p:nvPr/>
        </p:nvSpPr>
        <p:spPr>
          <a:xfrm>
            <a:off x="6222273" y="3789618"/>
            <a:ext cx="831600" cy="440424"/>
          </a:xfrm>
          <a:prstGeom prst="rect">
            <a:avLst/>
          </a:prstGeom>
          <a:solidFill>
            <a:schemeClr val="bg1"/>
          </a:solidFill>
          <a:ln>
            <a:solidFill>
              <a:schemeClr val="accent3"/>
            </a:solidFill>
          </a:ln>
        </p:spPr>
        <p:txBody>
          <a:bodyPr vert="horz" wrap="square" lIns="36000" tIns="36000" rIns="36000" bIns="36000" rtlCol="0" anchor="ctr">
            <a:noAutofit/>
          </a:bodyPr>
          <a:lstStyle/>
          <a:p>
            <a:pPr marL="1905" algn="ctr">
              <a:lnSpc>
                <a:spcPct val="90000"/>
              </a:lnSpc>
            </a:pPr>
            <a:r>
              <a:rPr lang="en-AU" sz="1000">
                <a:solidFill>
                  <a:srgbClr val="1A1A1A"/>
                </a:solidFill>
                <a:latin typeface="+mj-lt"/>
                <a:cs typeface="Open Sans"/>
              </a:rPr>
              <a:t>Submit</a:t>
            </a:r>
            <a:r>
              <a:rPr lang="en-AU" sz="1000" spc="110">
                <a:solidFill>
                  <a:srgbClr val="1A1A1A"/>
                </a:solidFill>
                <a:latin typeface="+mj-lt"/>
                <a:cs typeface="Open Sans"/>
              </a:rPr>
              <a:t> </a:t>
            </a:r>
            <a:r>
              <a:rPr lang="en-AU" sz="1000" spc="-10">
                <a:solidFill>
                  <a:srgbClr val="1A1A1A"/>
                </a:solidFill>
                <a:latin typeface="+mj-lt"/>
                <a:cs typeface="Open Sans"/>
              </a:rPr>
              <a:t>Application</a:t>
            </a:r>
            <a:endParaRPr lang="en-AU" sz="1000">
              <a:latin typeface="+mj-lt"/>
              <a:cs typeface="Open Sans"/>
            </a:endParaRPr>
          </a:p>
        </p:txBody>
      </p:sp>
      <p:sp>
        <p:nvSpPr>
          <p:cNvPr id="153" name="object 182">
            <a:extLst>
              <a:ext uri="{FF2B5EF4-FFF2-40B4-BE49-F238E27FC236}">
                <a16:creationId xmlns:a16="http://schemas.microsoft.com/office/drawing/2014/main" id="{C4BC172A-0A48-A647-9922-2A6B191C3C79}"/>
              </a:ext>
            </a:extLst>
          </p:cNvPr>
          <p:cNvSpPr txBox="1"/>
          <p:nvPr/>
        </p:nvSpPr>
        <p:spPr>
          <a:xfrm>
            <a:off x="5217761" y="3632240"/>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sp>
        <p:nvSpPr>
          <p:cNvPr id="154" name="object 183">
            <a:extLst>
              <a:ext uri="{FF2B5EF4-FFF2-40B4-BE49-F238E27FC236}">
                <a16:creationId xmlns:a16="http://schemas.microsoft.com/office/drawing/2014/main" id="{0C777550-8BF1-ABF6-5A3A-934D81C3E678}"/>
              </a:ext>
            </a:extLst>
          </p:cNvPr>
          <p:cNvSpPr txBox="1"/>
          <p:nvPr/>
        </p:nvSpPr>
        <p:spPr>
          <a:xfrm>
            <a:off x="6222273" y="3632240"/>
            <a:ext cx="831600"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29209" algn="ctr">
              <a:lnSpc>
                <a:spcPct val="90000"/>
              </a:lnSpc>
            </a:pPr>
            <a:r>
              <a:rPr lang="en-AU" sz="1000" spc="-10">
                <a:solidFill>
                  <a:schemeClr val="bg1"/>
                </a:solidFill>
                <a:latin typeface="+mj-lt"/>
                <a:cs typeface="Open Sans"/>
              </a:rPr>
              <a:t>COMMON</a:t>
            </a:r>
            <a:endParaRPr lang="en-AU" sz="1000">
              <a:solidFill>
                <a:schemeClr val="bg1"/>
              </a:solidFill>
              <a:latin typeface="+mj-lt"/>
              <a:cs typeface="Open Sans"/>
            </a:endParaRPr>
          </a:p>
        </p:txBody>
      </p:sp>
      <p:cxnSp>
        <p:nvCxnSpPr>
          <p:cNvPr id="156" name="Straight Connector 155">
            <a:extLst>
              <a:ext uri="{FF2B5EF4-FFF2-40B4-BE49-F238E27FC236}">
                <a16:creationId xmlns:a16="http://schemas.microsoft.com/office/drawing/2014/main" id="{D4D9400A-F46F-9651-5848-0060A7428369}"/>
              </a:ext>
            </a:extLst>
          </p:cNvPr>
          <p:cNvCxnSpPr>
            <a:cxnSpLocks/>
          </p:cNvCxnSpPr>
          <p:nvPr/>
        </p:nvCxnSpPr>
        <p:spPr>
          <a:xfrm>
            <a:off x="3607266" y="3932212"/>
            <a:ext cx="247120" cy="0"/>
          </a:xfrm>
          <a:prstGeom prst="line">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3E3AD098-7C66-45E4-AB04-ADF8D77C7F13}"/>
              </a:ext>
            </a:extLst>
          </p:cNvPr>
          <p:cNvCxnSpPr>
            <a:cxnSpLocks/>
          </p:cNvCxnSpPr>
          <p:nvPr/>
        </p:nvCxnSpPr>
        <p:spPr>
          <a:xfrm>
            <a:off x="4946244" y="3929881"/>
            <a:ext cx="208243"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DEFF33D9-E7A7-8D7F-2E61-35FBB147C490}"/>
              </a:ext>
            </a:extLst>
          </p:cNvPr>
          <p:cNvCxnSpPr>
            <a:cxnSpLocks/>
          </p:cNvCxnSpPr>
          <p:nvPr/>
        </p:nvCxnSpPr>
        <p:spPr>
          <a:xfrm>
            <a:off x="6049361" y="3932212"/>
            <a:ext cx="216000"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8EE84F-816B-C69E-ECEA-7733E31A8074}"/>
              </a:ext>
            </a:extLst>
          </p:cNvPr>
          <p:cNvCxnSpPr>
            <a:cxnSpLocks/>
          </p:cNvCxnSpPr>
          <p:nvPr/>
        </p:nvCxnSpPr>
        <p:spPr>
          <a:xfrm>
            <a:off x="7053873" y="3932212"/>
            <a:ext cx="225647" cy="0"/>
          </a:xfrm>
          <a:prstGeom prst="line">
            <a:avLst/>
          </a:prstGeom>
          <a:ln w="12700">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162" name="Isosceles Triangle 161">
            <a:extLst>
              <a:ext uri="{FF2B5EF4-FFF2-40B4-BE49-F238E27FC236}">
                <a16:creationId xmlns:a16="http://schemas.microsoft.com/office/drawing/2014/main" id="{ED89F707-373A-48B0-A866-C488BC534939}"/>
              </a:ext>
            </a:extLst>
          </p:cNvPr>
          <p:cNvSpPr/>
          <p:nvPr/>
        </p:nvSpPr>
        <p:spPr>
          <a:xfrm rot="5400000">
            <a:off x="6898895" y="1446574"/>
            <a:ext cx="235429" cy="11696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163" name="Straight Connector 162">
            <a:extLst>
              <a:ext uri="{FF2B5EF4-FFF2-40B4-BE49-F238E27FC236}">
                <a16:creationId xmlns:a16="http://schemas.microsoft.com/office/drawing/2014/main" id="{A7F10590-F0D7-9536-1156-8240362C2445}"/>
              </a:ext>
            </a:extLst>
          </p:cNvPr>
          <p:cNvCxnSpPr>
            <a:cxnSpLocks/>
          </p:cNvCxnSpPr>
          <p:nvPr/>
        </p:nvCxnSpPr>
        <p:spPr>
          <a:xfrm>
            <a:off x="2568246" y="1498597"/>
            <a:ext cx="4406070" cy="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64" name="Group 163">
            <a:extLst>
              <a:ext uri="{FF2B5EF4-FFF2-40B4-BE49-F238E27FC236}">
                <a16:creationId xmlns:a16="http://schemas.microsoft.com/office/drawing/2014/main" id="{AFE4F6A4-182E-3A4C-76F1-3875CFC93463}"/>
              </a:ext>
            </a:extLst>
          </p:cNvPr>
          <p:cNvGrpSpPr/>
          <p:nvPr/>
        </p:nvGrpSpPr>
        <p:grpSpPr>
          <a:xfrm>
            <a:off x="3713844" y="549571"/>
            <a:ext cx="5645516" cy="261833"/>
            <a:chOff x="925392" y="-114258"/>
            <a:chExt cx="8426850" cy="390829"/>
          </a:xfrm>
        </p:grpSpPr>
        <p:sp>
          <p:nvSpPr>
            <p:cNvPr id="165" name="Arrow: Pentagon 164">
              <a:extLst>
                <a:ext uri="{FF2B5EF4-FFF2-40B4-BE49-F238E27FC236}">
                  <a16:creationId xmlns:a16="http://schemas.microsoft.com/office/drawing/2014/main" id="{734C630A-2A02-582C-B315-16EF60DC2989}"/>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166" name="Isosceles Triangle 165">
              <a:extLst>
                <a:ext uri="{FF2B5EF4-FFF2-40B4-BE49-F238E27FC236}">
                  <a16:creationId xmlns:a16="http://schemas.microsoft.com/office/drawing/2014/main" id="{BAA8091C-25CB-49E8-2388-1717358C55F2}"/>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7" name="Arrow: Pentagon 166">
              <a:extLst>
                <a:ext uri="{FF2B5EF4-FFF2-40B4-BE49-F238E27FC236}">
                  <a16:creationId xmlns:a16="http://schemas.microsoft.com/office/drawing/2014/main" id="{F30FF85F-6D52-3FE7-9EBF-C39461A3AD02}"/>
                </a:ext>
              </a:extLst>
            </p:cNvPr>
            <p:cNvSpPr/>
            <p:nvPr/>
          </p:nvSpPr>
          <p:spPr>
            <a:xfrm>
              <a:off x="1119941"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INFORM</a:t>
              </a:r>
            </a:p>
          </p:txBody>
        </p:sp>
        <p:sp>
          <p:nvSpPr>
            <p:cNvPr id="168" name="Oval 167">
              <a:extLst>
                <a:ext uri="{FF2B5EF4-FFF2-40B4-BE49-F238E27FC236}">
                  <a16:creationId xmlns:a16="http://schemas.microsoft.com/office/drawing/2014/main" id="{0ADE1FB3-E92C-3003-FD8E-6ADB5478C532}"/>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9" name="Oval 168">
              <a:extLst>
                <a:ext uri="{FF2B5EF4-FFF2-40B4-BE49-F238E27FC236}">
                  <a16:creationId xmlns:a16="http://schemas.microsoft.com/office/drawing/2014/main" id="{AD5599F3-9A6D-321F-E360-DA64AD15DB56}"/>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0" name="Isosceles Triangle 169">
              <a:extLst>
                <a:ext uri="{FF2B5EF4-FFF2-40B4-BE49-F238E27FC236}">
                  <a16:creationId xmlns:a16="http://schemas.microsoft.com/office/drawing/2014/main" id="{DF1BC1EB-8D2B-A0C3-A8F3-6D8877CB452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1" name="Isosceles Triangle 170">
              <a:extLst>
                <a:ext uri="{FF2B5EF4-FFF2-40B4-BE49-F238E27FC236}">
                  <a16:creationId xmlns:a16="http://schemas.microsoft.com/office/drawing/2014/main" id="{DC424249-8DEC-1EC6-9E3C-5E35726A25EC}"/>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2" name="Arrow: Pentagon 171">
              <a:extLst>
                <a:ext uri="{FF2B5EF4-FFF2-40B4-BE49-F238E27FC236}">
                  <a16:creationId xmlns:a16="http://schemas.microsoft.com/office/drawing/2014/main" id="{A67D6FDA-2391-8F4C-7B9C-E98651895518}"/>
                </a:ext>
              </a:extLst>
            </p:cNvPr>
            <p:cNvSpPr/>
            <p:nvPr/>
          </p:nvSpPr>
          <p:spPr>
            <a:xfrm>
              <a:off x="2580439"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APPLY</a:t>
              </a:r>
            </a:p>
          </p:txBody>
        </p:sp>
        <p:sp>
          <p:nvSpPr>
            <p:cNvPr id="173" name="Isosceles Triangle 172">
              <a:extLst>
                <a:ext uri="{FF2B5EF4-FFF2-40B4-BE49-F238E27FC236}">
                  <a16:creationId xmlns:a16="http://schemas.microsoft.com/office/drawing/2014/main" id="{863CCE2E-BD84-05C2-B1B6-6BF26E6380CE}"/>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4" name="Isosceles Triangle 173">
              <a:extLst>
                <a:ext uri="{FF2B5EF4-FFF2-40B4-BE49-F238E27FC236}">
                  <a16:creationId xmlns:a16="http://schemas.microsoft.com/office/drawing/2014/main" id="{99EB7A14-117A-7C76-4998-D7BC35D22480}"/>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5" name="Arrow: Pentagon 174">
              <a:extLst>
                <a:ext uri="{FF2B5EF4-FFF2-40B4-BE49-F238E27FC236}">
                  <a16:creationId xmlns:a16="http://schemas.microsoft.com/office/drawing/2014/main" id="{3CB2CECB-C461-7EFC-B9D0-F164781F995A}"/>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6" name="Isosceles Triangle 175">
              <a:extLst>
                <a:ext uri="{FF2B5EF4-FFF2-40B4-BE49-F238E27FC236}">
                  <a16:creationId xmlns:a16="http://schemas.microsoft.com/office/drawing/2014/main" id="{AC2B539E-54CF-1F52-B172-72587021707D}"/>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7" name="Isosceles Triangle 176">
              <a:extLst>
                <a:ext uri="{FF2B5EF4-FFF2-40B4-BE49-F238E27FC236}">
                  <a16:creationId xmlns:a16="http://schemas.microsoft.com/office/drawing/2014/main" id="{CCFE9760-CC98-72BA-85BA-5AF2BEDADEF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78" name="Arrow: Pentagon 177">
              <a:extLst>
                <a:ext uri="{FF2B5EF4-FFF2-40B4-BE49-F238E27FC236}">
                  <a16:creationId xmlns:a16="http://schemas.microsoft.com/office/drawing/2014/main" id="{1EE8FAC7-A097-6D10-B921-4434D2A9BF6B}"/>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179" name="Isosceles Triangle 178">
              <a:extLst>
                <a:ext uri="{FF2B5EF4-FFF2-40B4-BE49-F238E27FC236}">
                  <a16:creationId xmlns:a16="http://schemas.microsoft.com/office/drawing/2014/main" id="{CD9C83C5-8CEA-316F-1228-B37B95F41047}"/>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0" name="Isosceles Triangle 179">
              <a:extLst>
                <a:ext uri="{FF2B5EF4-FFF2-40B4-BE49-F238E27FC236}">
                  <a16:creationId xmlns:a16="http://schemas.microsoft.com/office/drawing/2014/main" id="{E4534900-C47A-BC70-81A3-839741B44F7E}"/>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1" name="Arrow: Pentagon 180">
              <a:extLst>
                <a:ext uri="{FF2B5EF4-FFF2-40B4-BE49-F238E27FC236}">
                  <a16:creationId xmlns:a16="http://schemas.microsoft.com/office/drawing/2014/main" id="{687B1E83-A7EA-480E-9801-4BDB0E58AEC4}"/>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182" name="Isosceles Triangle 181">
              <a:extLst>
                <a:ext uri="{FF2B5EF4-FFF2-40B4-BE49-F238E27FC236}">
                  <a16:creationId xmlns:a16="http://schemas.microsoft.com/office/drawing/2014/main" id="{1F7B2087-B80A-317F-32DA-9C6216C45D9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3" name="Group 182">
              <a:extLst>
                <a:ext uri="{FF2B5EF4-FFF2-40B4-BE49-F238E27FC236}">
                  <a16:creationId xmlns:a16="http://schemas.microsoft.com/office/drawing/2014/main" id="{54099EB8-6D9F-26C0-4887-A1633E9CC228}"/>
                </a:ext>
              </a:extLst>
            </p:cNvPr>
            <p:cNvGrpSpPr/>
            <p:nvPr/>
          </p:nvGrpSpPr>
          <p:grpSpPr>
            <a:xfrm>
              <a:off x="2390627" y="-114258"/>
              <a:ext cx="390829" cy="390829"/>
              <a:chOff x="722538" y="2874633"/>
              <a:chExt cx="360000" cy="360000"/>
            </a:xfrm>
          </p:grpSpPr>
          <p:sp>
            <p:nvSpPr>
              <p:cNvPr id="222" name="Oval 221">
                <a:extLst>
                  <a:ext uri="{FF2B5EF4-FFF2-40B4-BE49-F238E27FC236}">
                    <a16:creationId xmlns:a16="http://schemas.microsoft.com/office/drawing/2014/main" id="{3905E116-B346-DD87-A50A-EF6B2FC0A496}"/>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3" name="Oval 222">
                <a:extLst>
                  <a:ext uri="{FF2B5EF4-FFF2-40B4-BE49-F238E27FC236}">
                    <a16:creationId xmlns:a16="http://schemas.microsoft.com/office/drawing/2014/main" id="{F364FDEE-E78D-033B-3F07-ADF5AEA7E926}"/>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184" name="Oval 183">
              <a:extLst>
                <a:ext uri="{FF2B5EF4-FFF2-40B4-BE49-F238E27FC236}">
                  <a16:creationId xmlns:a16="http://schemas.microsoft.com/office/drawing/2014/main" id="{9D1FD335-41E7-1DF8-615A-75E534F2841C}"/>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5" name="Oval 184">
              <a:extLst>
                <a:ext uri="{FF2B5EF4-FFF2-40B4-BE49-F238E27FC236}">
                  <a16:creationId xmlns:a16="http://schemas.microsoft.com/office/drawing/2014/main" id="{B079CABC-C337-E4A4-5A43-CE1821829CB3}"/>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6" name="Oval 185">
              <a:extLst>
                <a:ext uri="{FF2B5EF4-FFF2-40B4-BE49-F238E27FC236}">
                  <a16:creationId xmlns:a16="http://schemas.microsoft.com/office/drawing/2014/main" id="{EDA53010-BCC0-3361-88C2-0131722C0EBF}"/>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7" name="Oval 186">
              <a:extLst>
                <a:ext uri="{FF2B5EF4-FFF2-40B4-BE49-F238E27FC236}">
                  <a16:creationId xmlns:a16="http://schemas.microsoft.com/office/drawing/2014/main" id="{0D69BE10-CF3D-1332-CC00-EA110CF58E4F}"/>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88" name="Group 187">
              <a:extLst>
                <a:ext uri="{FF2B5EF4-FFF2-40B4-BE49-F238E27FC236}">
                  <a16:creationId xmlns:a16="http://schemas.microsoft.com/office/drawing/2014/main" id="{BE3E3EA0-D626-3EE9-AD58-3613777BFFE8}"/>
                </a:ext>
              </a:extLst>
            </p:cNvPr>
            <p:cNvGrpSpPr/>
            <p:nvPr/>
          </p:nvGrpSpPr>
          <p:grpSpPr>
            <a:xfrm>
              <a:off x="6761224" y="-114258"/>
              <a:ext cx="390829" cy="390829"/>
              <a:chOff x="722538" y="2874633"/>
              <a:chExt cx="360000" cy="360000"/>
            </a:xfrm>
          </p:grpSpPr>
          <p:sp>
            <p:nvSpPr>
              <p:cNvPr id="220" name="Oval 219">
                <a:extLst>
                  <a:ext uri="{FF2B5EF4-FFF2-40B4-BE49-F238E27FC236}">
                    <a16:creationId xmlns:a16="http://schemas.microsoft.com/office/drawing/2014/main" id="{5F4B3E1C-8FC6-8520-9F93-B94AC5E730B9}"/>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1" name="Oval 220">
                <a:extLst>
                  <a:ext uri="{FF2B5EF4-FFF2-40B4-BE49-F238E27FC236}">
                    <a16:creationId xmlns:a16="http://schemas.microsoft.com/office/drawing/2014/main" id="{03C547DF-5CB6-19BD-AF7A-EFC45CD8322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89" name="Group 188">
              <a:extLst>
                <a:ext uri="{FF2B5EF4-FFF2-40B4-BE49-F238E27FC236}">
                  <a16:creationId xmlns:a16="http://schemas.microsoft.com/office/drawing/2014/main" id="{7AFB9534-9A1D-FDE0-D402-EB1C6793E339}"/>
                </a:ext>
              </a:extLst>
            </p:cNvPr>
            <p:cNvGrpSpPr/>
            <p:nvPr/>
          </p:nvGrpSpPr>
          <p:grpSpPr>
            <a:xfrm>
              <a:off x="8222725" y="-114258"/>
              <a:ext cx="390829" cy="390829"/>
              <a:chOff x="722538" y="2874633"/>
              <a:chExt cx="360000" cy="360000"/>
            </a:xfrm>
          </p:grpSpPr>
          <p:sp>
            <p:nvSpPr>
              <p:cNvPr id="218" name="Oval 217">
                <a:extLst>
                  <a:ext uri="{FF2B5EF4-FFF2-40B4-BE49-F238E27FC236}">
                    <a16:creationId xmlns:a16="http://schemas.microsoft.com/office/drawing/2014/main" id="{94B6549A-D1E9-0412-6B39-C62CCBD8E7C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9" name="Oval 218">
                <a:extLst>
                  <a:ext uri="{FF2B5EF4-FFF2-40B4-BE49-F238E27FC236}">
                    <a16:creationId xmlns:a16="http://schemas.microsoft.com/office/drawing/2014/main" id="{B2AF3523-F608-A695-56B9-5DDB74428F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190" name="Group 5">
              <a:extLst>
                <a:ext uri="{FF2B5EF4-FFF2-40B4-BE49-F238E27FC236}">
                  <a16:creationId xmlns:a16="http://schemas.microsoft.com/office/drawing/2014/main" id="{7192D9E9-8213-C594-D21B-54E5A3D45560}"/>
                </a:ext>
              </a:extLst>
            </p:cNvPr>
            <p:cNvGrpSpPr>
              <a:grpSpLocks noChangeAspect="1"/>
            </p:cNvGrpSpPr>
            <p:nvPr/>
          </p:nvGrpSpPr>
          <p:grpSpPr bwMode="auto">
            <a:xfrm>
              <a:off x="1012667" y="-30941"/>
              <a:ext cx="217278" cy="216000"/>
              <a:chOff x="3163" y="2182"/>
              <a:chExt cx="340" cy="338"/>
            </a:xfrm>
            <a:solidFill>
              <a:schemeClr val="tx2"/>
            </a:solidFill>
          </p:grpSpPr>
          <p:sp>
            <p:nvSpPr>
              <p:cNvPr id="215" name="Freeform 6">
                <a:extLst>
                  <a:ext uri="{FF2B5EF4-FFF2-40B4-BE49-F238E27FC236}">
                    <a16:creationId xmlns:a16="http://schemas.microsoft.com/office/drawing/2014/main" id="{D9C83863-6451-7AF3-C0C1-6850313A22F7}"/>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6" name="Freeform 7">
                <a:extLst>
                  <a:ext uri="{FF2B5EF4-FFF2-40B4-BE49-F238E27FC236}">
                    <a16:creationId xmlns:a16="http://schemas.microsoft.com/office/drawing/2014/main" id="{621743D2-EB2E-7C05-5D17-DC1FC0261BEE}"/>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7" name="Freeform 8">
                <a:extLst>
                  <a:ext uri="{FF2B5EF4-FFF2-40B4-BE49-F238E27FC236}">
                    <a16:creationId xmlns:a16="http://schemas.microsoft.com/office/drawing/2014/main" id="{5A7AE430-0700-15C7-B1E0-166869565064}"/>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1" name="Group 190">
              <a:extLst>
                <a:ext uri="{FF2B5EF4-FFF2-40B4-BE49-F238E27FC236}">
                  <a16:creationId xmlns:a16="http://schemas.microsoft.com/office/drawing/2014/main" id="{D7BAA965-2604-8E4A-1DBF-0E119C6B210F}"/>
                </a:ext>
              </a:extLst>
            </p:cNvPr>
            <p:cNvGrpSpPr/>
            <p:nvPr/>
          </p:nvGrpSpPr>
          <p:grpSpPr>
            <a:xfrm>
              <a:off x="2487841" y="-10106"/>
              <a:ext cx="190293" cy="179349"/>
              <a:chOff x="2297686" y="3724331"/>
              <a:chExt cx="190293" cy="179349"/>
            </a:xfrm>
            <a:solidFill>
              <a:schemeClr val="tx2"/>
            </a:solidFill>
          </p:grpSpPr>
          <p:sp>
            <p:nvSpPr>
              <p:cNvPr id="208" name="Freeform 6">
                <a:extLst>
                  <a:ext uri="{FF2B5EF4-FFF2-40B4-BE49-F238E27FC236}">
                    <a16:creationId xmlns:a16="http://schemas.microsoft.com/office/drawing/2014/main" id="{85841163-FC91-A78B-6F90-EFE81980D4AD}"/>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9" name="Freeform 7">
                <a:extLst>
                  <a:ext uri="{FF2B5EF4-FFF2-40B4-BE49-F238E27FC236}">
                    <a16:creationId xmlns:a16="http://schemas.microsoft.com/office/drawing/2014/main" id="{A80029B1-2051-3554-6CDE-DA9A0472FA7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0" name="Freeform 8">
                <a:extLst>
                  <a:ext uri="{FF2B5EF4-FFF2-40B4-BE49-F238E27FC236}">
                    <a16:creationId xmlns:a16="http://schemas.microsoft.com/office/drawing/2014/main" id="{EDC58361-3FBF-91C0-BEEE-BA58618A9652}"/>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1" name="Freeform 9">
                <a:extLst>
                  <a:ext uri="{FF2B5EF4-FFF2-40B4-BE49-F238E27FC236}">
                    <a16:creationId xmlns:a16="http://schemas.microsoft.com/office/drawing/2014/main" id="{A96304B5-B09B-1F48-7C43-3F0836B6C2B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2" name="Freeform 10">
                <a:extLst>
                  <a:ext uri="{FF2B5EF4-FFF2-40B4-BE49-F238E27FC236}">
                    <a16:creationId xmlns:a16="http://schemas.microsoft.com/office/drawing/2014/main" id="{B38DCBBB-0EBD-17C0-C6DF-C95B05290C7F}"/>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3" name="Freeform 11">
                <a:extLst>
                  <a:ext uri="{FF2B5EF4-FFF2-40B4-BE49-F238E27FC236}">
                    <a16:creationId xmlns:a16="http://schemas.microsoft.com/office/drawing/2014/main" id="{B1E08229-3643-C606-B9E7-9823D3A8CC28}"/>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14" name="Freeform 12">
                <a:extLst>
                  <a:ext uri="{FF2B5EF4-FFF2-40B4-BE49-F238E27FC236}">
                    <a16:creationId xmlns:a16="http://schemas.microsoft.com/office/drawing/2014/main" id="{626E72DE-78B4-8229-65DC-8097ABD4C758}"/>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2" name="Group 191">
              <a:extLst>
                <a:ext uri="{FF2B5EF4-FFF2-40B4-BE49-F238E27FC236}">
                  <a16:creationId xmlns:a16="http://schemas.microsoft.com/office/drawing/2014/main" id="{E80B75FA-7C79-7EF6-582D-C80B85DD0897}"/>
                </a:ext>
              </a:extLst>
            </p:cNvPr>
            <p:cNvGrpSpPr>
              <a:grpSpLocks noChangeAspect="1"/>
            </p:cNvGrpSpPr>
            <p:nvPr/>
          </p:nvGrpSpPr>
          <p:grpSpPr>
            <a:xfrm>
              <a:off x="3924973" y="-38452"/>
              <a:ext cx="210796" cy="210796"/>
              <a:chOff x="6107113" y="1108074"/>
              <a:chExt cx="542925" cy="542924"/>
            </a:xfrm>
            <a:solidFill>
              <a:schemeClr val="tx2"/>
            </a:solidFill>
          </p:grpSpPr>
          <p:sp>
            <p:nvSpPr>
              <p:cNvPr id="206" name="Freeform 129">
                <a:extLst>
                  <a:ext uri="{FF2B5EF4-FFF2-40B4-BE49-F238E27FC236}">
                    <a16:creationId xmlns:a16="http://schemas.microsoft.com/office/drawing/2014/main" id="{19E1BB05-EE3C-2274-84E3-27DB4EC492C5}"/>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7" name="Freeform 130">
                <a:extLst>
                  <a:ext uri="{FF2B5EF4-FFF2-40B4-BE49-F238E27FC236}">
                    <a16:creationId xmlns:a16="http://schemas.microsoft.com/office/drawing/2014/main" id="{796EB610-5003-162D-1101-54AACDF4711F}"/>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93" name="Group 192">
              <a:extLst>
                <a:ext uri="{FF2B5EF4-FFF2-40B4-BE49-F238E27FC236}">
                  <a16:creationId xmlns:a16="http://schemas.microsoft.com/office/drawing/2014/main" id="{5664A63C-7079-3DA5-26D7-86E3750B8AB6}"/>
                </a:ext>
              </a:extLst>
            </p:cNvPr>
            <p:cNvGrpSpPr>
              <a:grpSpLocks noChangeAspect="1"/>
            </p:cNvGrpSpPr>
            <p:nvPr/>
          </p:nvGrpSpPr>
          <p:grpSpPr>
            <a:xfrm>
              <a:off x="5422216" y="-25635"/>
              <a:ext cx="162076" cy="200370"/>
              <a:chOff x="5126038" y="3305175"/>
              <a:chExt cx="436562" cy="539750"/>
            </a:xfrm>
            <a:solidFill>
              <a:schemeClr val="tx2"/>
            </a:solidFill>
          </p:grpSpPr>
          <p:sp>
            <p:nvSpPr>
              <p:cNvPr id="199" name="Freeform 34">
                <a:extLst>
                  <a:ext uri="{FF2B5EF4-FFF2-40B4-BE49-F238E27FC236}">
                    <a16:creationId xmlns:a16="http://schemas.microsoft.com/office/drawing/2014/main" id="{02BCFE86-6FF0-CF52-7F88-AC665B093FC9}"/>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0" name="Freeform 35">
                <a:extLst>
                  <a:ext uri="{FF2B5EF4-FFF2-40B4-BE49-F238E27FC236}">
                    <a16:creationId xmlns:a16="http://schemas.microsoft.com/office/drawing/2014/main" id="{A2213E0B-F166-5897-87F7-0DBBFC572194}"/>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1" name="Freeform 36">
                <a:extLst>
                  <a:ext uri="{FF2B5EF4-FFF2-40B4-BE49-F238E27FC236}">
                    <a16:creationId xmlns:a16="http://schemas.microsoft.com/office/drawing/2014/main" id="{89EAECB8-C85B-B879-36AA-2C12832698ED}"/>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2" name="Freeform 37">
                <a:extLst>
                  <a:ext uri="{FF2B5EF4-FFF2-40B4-BE49-F238E27FC236}">
                    <a16:creationId xmlns:a16="http://schemas.microsoft.com/office/drawing/2014/main" id="{A17C7B06-1E5F-591B-789A-1702E48FFAB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3" name="Freeform 38">
                <a:extLst>
                  <a:ext uri="{FF2B5EF4-FFF2-40B4-BE49-F238E27FC236}">
                    <a16:creationId xmlns:a16="http://schemas.microsoft.com/office/drawing/2014/main" id="{BCFD1D0C-F672-E1CF-EB5D-A93F7F36E0C4}"/>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4" name="Freeform 39">
                <a:extLst>
                  <a:ext uri="{FF2B5EF4-FFF2-40B4-BE49-F238E27FC236}">
                    <a16:creationId xmlns:a16="http://schemas.microsoft.com/office/drawing/2014/main" id="{4A0F7E7B-0C67-931C-AC9B-FBC547C7A7C0}"/>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205" name="Freeform 40">
                <a:extLst>
                  <a:ext uri="{FF2B5EF4-FFF2-40B4-BE49-F238E27FC236}">
                    <a16:creationId xmlns:a16="http://schemas.microsoft.com/office/drawing/2014/main" id="{A4222FCC-3996-A108-6806-2BE562144585}"/>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94" name="Freeform 23">
              <a:extLst>
                <a:ext uri="{FF2B5EF4-FFF2-40B4-BE49-F238E27FC236}">
                  <a16:creationId xmlns:a16="http://schemas.microsoft.com/office/drawing/2014/main" id="{3B5541C6-7023-CA10-980C-59177BC6301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95" name="Oval 194">
              <a:extLst>
                <a:ext uri="{FF2B5EF4-FFF2-40B4-BE49-F238E27FC236}">
                  <a16:creationId xmlns:a16="http://schemas.microsoft.com/office/drawing/2014/main" id="{01904DB8-B21E-1311-E93F-492778817B56}"/>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96" name="Group 195">
              <a:extLst>
                <a:ext uri="{FF2B5EF4-FFF2-40B4-BE49-F238E27FC236}">
                  <a16:creationId xmlns:a16="http://schemas.microsoft.com/office/drawing/2014/main" id="{A5E83C26-637B-9539-8A52-D828F2025436}"/>
                </a:ext>
              </a:extLst>
            </p:cNvPr>
            <p:cNvGrpSpPr>
              <a:grpSpLocks noChangeAspect="1"/>
            </p:cNvGrpSpPr>
            <p:nvPr/>
          </p:nvGrpSpPr>
          <p:grpSpPr>
            <a:xfrm>
              <a:off x="8315918" y="-5729"/>
              <a:ext cx="204441" cy="158141"/>
              <a:chOff x="8389938" y="1176338"/>
              <a:chExt cx="539751" cy="417513"/>
            </a:xfrm>
            <a:solidFill>
              <a:schemeClr val="tx2"/>
            </a:solidFill>
          </p:grpSpPr>
          <p:sp>
            <p:nvSpPr>
              <p:cNvPr id="197" name="Freeform 23">
                <a:extLst>
                  <a:ext uri="{FF2B5EF4-FFF2-40B4-BE49-F238E27FC236}">
                    <a16:creationId xmlns:a16="http://schemas.microsoft.com/office/drawing/2014/main" id="{96B0FBE7-1853-8244-4D05-D0484F1AB0B1}"/>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98" name="Freeform 24">
                <a:extLst>
                  <a:ext uri="{FF2B5EF4-FFF2-40B4-BE49-F238E27FC236}">
                    <a16:creationId xmlns:a16="http://schemas.microsoft.com/office/drawing/2014/main" id="{17ABD168-84F1-D649-59B4-6FD394E51397}"/>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24" name="Oval 23">
            <a:extLst>
              <a:ext uri="{FF2B5EF4-FFF2-40B4-BE49-F238E27FC236}">
                <a16:creationId xmlns:a16="http://schemas.microsoft.com/office/drawing/2014/main" id="{82F00A85-1466-2C6D-0FD8-BD4B9AA19C72}"/>
              </a:ext>
            </a:extLst>
          </p:cNvPr>
          <p:cNvSpPr/>
          <p:nvPr/>
        </p:nvSpPr>
        <p:spPr>
          <a:xfrm>
            <a:off x="1026357" y="3015717"/>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1</a:t>
            </a:r>
          </a:p>
        </p:txBody>
      </p:sp>
      <p:sp>
        <p:nvSpPr>
          <p:cNvPr id="25" name="Oval 24">
            <a:extLst>
              <a:ext uri="{FF2B5EF4-FFF2-40B4-BE49-F238E27FC236}">
                <a16:creationId xmlns:a16="http://schemas.microsoft.com/office/drawing/2014/main" id="{2949DECB-AE82-DCFF-DF0C-004135AA900F}"/>
              </a:ext>
            </a:extLst>
          </p:cNvPr>
          <p:cNvSpPr/>
          <p:nvPr/>
        </p:nvSpPr>
        <p:spPr>
          <a:xfrm>
            <a:off x="1247723" y="3015717"/>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2</a:t>
            </a:r>
          </a:p>
        </p:txBody>
      </p:sp>
      <p:sp>
        <p:nvSpPr>
          <p:cNvPr id="26" name="Oval 25">
            <a:extLst>
              <a:ext uri="{FF2B5EF4-FFF2-40B4-BE49-F238E27FC236}">
                <a16:creationId xmlns:a16="http://schemas.microsoft.com/office/drawing/2014/main" id="{2BE9229C-6576-D065-4BBF-A9B6156FFCFA}"/>
              </a:ext>
            </a:extLst>
          </p:cNvPr>
          <p:cNvSpPr/>
          <p:nvPr/>
        </p:nvSpPr>
        <p:spPr>
          <a:xfrm>
            <a:off x="3584601" y="2301731"/>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3</a:t>
            </a:r>
          </a:p>
        </p:txBody>
      </p:sp>
      <p:sp>
        <p:nvSpPr>
          <p:cNvPr id="27" name="Oval 26">
            <a:extLst>
              <a:ext uri="{FF2B5EF4-FFF2-40B4-BE49-F238E27FC236}">
                <a16:creationId xmlns:a16="http://schemas.microsoft.com/office/drawing/2014/main" id="{4C56A6D0-6A07-EF71-72B5-1B6032442A71}"/>
              </a:ext>
            </a:extLst>
          </p:cNvPr>
          <p:cNvSpPr/>
          <p:nvPr/>
        </p:nvSpPr>
        <p:spPr>
          <a:xfrm>
            <a:off x="951301" y="2076350"/>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4</a:t>
            </a:r>
          </a:p>
        </p:txBody>
      </p:sp>
      <p:sp>
        <p:nvSpPr>
          <p:cNvPr id="28" name="Oval 27">
            <a:extLst>
              <a:ext uri="{FF2B5EF4-FFF2-40B4-BE49-F238E27FC236}">
                <a16:creationId xmlns:a16="http://schemas.microsoft.com/office/drawing/2014/main" id="{646B50E0-2BC1-16B1-79F9-69C1BA5314A3}"/>
              </a:ext>
            </a:extLst>
          </p:cNvPr>
          <p:cNvSpPr/>
          <p:nvPr/>
        </p:nvSpPr>
        <p:spPr>
          <a:xfrm>
            <a:off x="1428152" y="2072717"/>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5</a:t>
            </a:r>
          </a:p>
        </p:txBody>
      </p:sp>
      <p:sp>
        <p:nvSpPr>
          <p:cNvPr id="29" name="Oval 28">
            <a:extLst>
              <a:ext uri="{FF2B5EF4-FFF2-40B4-BE49-F238E27FC236}">
                <a16:creationId xmlns:a16="http://schemas.microsoft.com/office/drawing/2014/main" id="{293BEAEF-F16A-6EDD-A68E-AD9FDD3F2B54}"/>
              </a:ext>
            </a:extLst>
          </p:cNvPr>
          <p:cNvSpPr/>
          <p:nvPr/>
        </p:nvSpPr>
        <p:spPr>
          <a:xfrm>
            <a:off x="3584601" y="2521404"/>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6</a:t>
            </a:r>
          </a:p>
        </p:txBody>
      </p:sp>
      <p:sp>
        <p:nvSpPr>
          <p:cNvPr id="30" name="Oval 29">
            <a:extLst>
              <a:ext uri="{FF2B5EF4-FFF2-40B4-BE49-F238E27FC236}">
                <a16:creationId xmlns:a16="http://schemas.microsoft.com/office/drawing/2014/main" id="{1772EF41-920E-65C9-6579-EFDC635A81BB}"/>
              </a:ext>
            </a:extLst>
          </p:cNvPr>
          <p:cNvSpPr/>
          <p:nvPr/>
        </p:nvSpPr>
        <p:spPr>
          <a:xfrm>
            <a:off x="1187740" y="2074745"/>
            <a:ext cx="164046" cy="165600"/>
          </a:xfrm>
          <a:prstGeom prst="ellipse">
            <a:avLst/>
          </a:prstGeom>
          <a:solidFill>
            <a:srgbClr val="00B2A9"/>
          </a:solidFill>
          <a:ln>
            <a:solidFill>
              <a:srgbClr val="00B2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a:solidFill>
                  <a:schemeClr val="bg1"/>
                </a:solidFill>
              </a:rPr>
              <a:t>7</a:t>
            </a:r>
          </a:p>
        </p:txBody>
      </p:sp>
      <p:grpSp>
        <p:nvGrpSpPr>
          <p:cNvPr id="6" name="Group 5">
            <a:extLst>
              <a:ext uri="{FF2B5EF4-FFF2-40B4-BE49-F238E27FC236}">
                <a16:creationId xmlns:a16="http://schemas.microsoft.com/office/drawing/2014/main" id="{6E65A0D2-5A87-9754-91A5-3AF06391E533}"/>
              </a:ext>
            </a:extLst>
          </p:cNvPr>
          <p:cNvGrpSpPr/>
          <p:nvPr/>
        </p:nvGrpSpPr>
        <p:grpSpPr>
          <a:xfrm>
            <a:off x="7334150" y="1286264"/>
            <a:ext cx="1919098" cy="466980"/>
            <a:chOff x="935498" y="1280444"/>
            <a:chExt cx="1919098" cy="466980"/>
          </a:xfrm>
        </p:grpSpPr>
        <p:sp>
          <p:nvSpPr>
            <p:cNvPr id="7" name="Isosceles Triangle 6">
              <a:extLst>
                <a:ext uri="{FF2B5EF4-FFF2-40B4-BE49-F238E27FC236}">
                  <a16:creationId xmlns:a16="http://schemas.microsoft.com/office/drawing/2014/main" id="{E8E7E716-B83A-4858-C72D-8B01480AA0FD}"/>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Arrow: Pentagon 7">
              <a:extLst>
                <a:ext uri="{FF2B5EF4-FFF2-40B4-BE49-F238E27FC236}">
                  <a16:creationId xmlns:a16="http://schemas.microsoft.com/office/drawing/2014/main" id="{C12BA182-5851-82AD-8D5B-1D188115D4DD}"/>
                </a:ext>
              </a:extLst>
            </p:cNvPr>
            <p:cNvSpPr/>
            <p:nvPr/>
          </p:nvSpPr>
          <p:spPr>
            <a:xfrm>
              <a:off x="1167954" y="1289525"/>
              <a:ext cx="1686642"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REVIEW</a:t>
              </a:r>
            </a:p>
          </p:txBody>
        </p:sp>
        <p:sp>
          <p:nvSpPr>
            <p:cNvPr id="9" name="Oval 8">
              <a:extLst>
                <a:ext uri="{FF2B5EF4-FFF2-40B4-BE49-F238E27FC236}">
                  <a16:creationId xmlns:a16="http://schemas.microsoft.com/office/drawing/2014/main" id="{90A03C3E-7ABC-D5CB-C9B5-A13A415D2551}"/>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Oval 10">
              <a:extLst>
                <a:ext uri="{FF2B5EF4-FFF2-40B4-BE49-F238E27FC236}">
                  <a16:creationId xmlns:a16="http://schemas.microsoft.com/office/drawing/2014/main" id="{0A7266A1-72BE-79E5-7CB9-94F42208C909}"/>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Isosceles Triangle 11">
              <a:extLst>
                <a:ext uri="{FF2B5EF4-FFF2-40B4-BE49-F238E27FC236}">
                  <a16:creationId xmlns:a16="http://schemas.microsoft.com/office/drawing/2014/main" id="{2B7AEF42-5D58-60C8-F2AB-9C5F8D9CA0EF}"/>
                </a:ext>
              </a:extLst>
            </p:cNvPr>
            <p:cNvSpPr/>
            <p:nvPr/>
          </p:nvSpPr>
          <p:spPr>
            <a:xfrm rot="5400000">
              <a:off x="2617204" y="1458305"/>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3" name="Group 12">
              <a:extLst>
                <a:ext uri="{FF2B5EF4-FFF2-40B4-BE49-F238E27FC236}">
                  <a16:creationId xmlns:a16="http://schemas.microsoft.com/office/drawing/2014/main" id="{1F50D9E8-314F-9635-62BD-52AB78F57468}"/>
                </a:ext>
              </a:extLst>
            </p:cNvPr>
            <p:cNvGrpSpPr/>
            <p:nvPr/>
          </p:nvGrpSpPr>
          <p:grpSpPr>
            <a:xfrm>
              <a:off x="1059020" y="1399655"/>
              <a:ext cx="210796" cy="210796"/>
              <a:chOff x="2991985" y="825673"/>
              <a:chExt cx="210796" cy="210796"/>
            </a:xfrm>
          </p:grpSpPr>
          <p:sp>
            <p:nvSpPr>
              <p:cNvPr id="14" name="Freeform 129">
                <a:extLst>
                  <a:ext uri="{FF2B5EF4-FFF2-40B4-BE49-F238E27FC236}">
                    <a16:creationId xmlns:a16="http://schemas.microsoft.com/office/drawing/2014/main" id="{B4ED4B3E-C025-8CBC-FA4E-43CB8B259C3F}"/>
                  </a:ext>
                </a:extLst>
              </p:cNvPr>
              <p:cNvSpPr>
                <a:spLocks noEditPoints="1"/>
              </p:cNvSpPr>
              <p:nvPr/>
            </p:nvSpPr>
            <p:spPr bwMode="auto">
              <a:xfrm>
                <a:off x="2991985" y="825673"/>
                <a:ext cx="210796" cy="210796"/>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5" name="Freeform 130">
                <a:extLst>
                  <a:ext uri="{FF2B5EF4-FFF2-40B4-BE49-F238E27FC236}">
                    <a16:creationId xmlns:a16="http://schemas.microsoft.com/office/drawing/2014/main" id="{78D98786-E48F-FE12-A388-0EC997FF0621}"/>
                  </a:ext>
                </a:extLst>
              </p:cNvPr>
              <p:cNvSpPr>
                <a:spLocks/>
              </p:cNvSpPr>
              <p:nvPr/>
            </p:nvSpPr>
            <p:spPr bwMode="auto">
              <a:xfrm>
                <a:off x="3038829" y="880530"/>
                <a:ext cx="84442" cy="83825"/>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45" name="object 112">
            <a:extLst>
              <a:ext uri="{FF2B5EF4-FFF2-40B4-BE49-F238E27FC236}">
                <a16:creationId xmlns:a16="http://schemas.microsoft.com/office/drawing/2014/main" id="{52FB7793-AEC0-FE6D-7D4A-75160E87E34C}"/>
              </a:ext>
            </a:extLst>
          </p:cNvPr>
          <p:cNvSpPr txBox="1"/>
          <p:nvPr/>
        </p:nvSpPr>
        <p:spPr>
          <a:xfrm>
            <a:off x="7407109" y="3626247"/>
            <a:ext cx="1892053" cy="598136"/>
          </a:xfrm>
          <a:prstGeom prst="rect">
            <a:avLst/>
          </a:prstGeom>
          <a:solidFill>
            <a:schemeClr val="bg1"/>
          </a:solidFill>
          <a:ln w="28575">
            <a:noFill/>
          </a:ln>
        </p:spPr>
        <p:txBody>
          <a:bodyPr vert="horz" wrap="square" lIns="36000" tIns="36000" rIns="36000" bIns="36000" rtlCol="0" anchor="ctr">
            <a:noAutofit/>
          </a:bodyPr>
          <a:lstStyle/>
          <a:p>
            <a:pPr marL="12700" marR="5080" algn="ctr"/>
            <a:r>
              <a:rPr lang="en-AU" sz="1200">
                <a:solidFill>
                  <a:schemeClr val="accent2"/>
                </a:solidFill>
                <a:latin typeface="VIC SemiBold" panose="00000700000000000000" pitchFamily="50" charset="0"/>
                <a:cs typeface="Open Sans"/>
              </a:rPr>
              <a:t>The</a:t>
            </a:r>
            <a:r>
              <a:rPr lang="en-AU" sz="1200" b="1">
                <a:solidFill>
                  <a:schemeClr val="accent2"/>
                </a:solidFill>
                <a:latin typeface="VIC SemiBold" panose="00000700000000000000" pitchFamily="50" charset="0"/>
                <a:cs typeface="Open Sans"/>
              </a:rPr>
              <a:t> </a:t>
            </a:r>
            <a:r>
              <a:rPr lang="en-AU" sz="1200">
                <a:solidFill>
                  <a:schemeClr val="accent2"/>
                </a:solidFill>
                <a:latin typeface="VIC SemiBold" panose="00000700000000000000" pitchFamily="50" charset="0"/>
                <a:cs typeface="Open Sans"/>
              </a:rPr>
              <a:t>REVIEW stage follows APPLY.</a:t>
            </a:r>
          </a:p>
        </p:txBody>
      </p:sp>
      <p:sp>
        <p:nvSpPr>
          <p:cNvPr id="18" name="object 112">
            <a:extLst>
              <a:ext uri="{FF2B5EF4-FFF2-40B4-BE49-F238E27FC236}">
                <a16:creationId xmlns:a16="http://schemas.microsoft.com/office/drawing/2014/main" id="{27E71B6C-2E3C-4E8F-2356-6BB99850862F}"/>
              </a:ext>
            </a:extLst>
          </p:cNvPr>
          <p:cNvSpPr txBox="1"/>
          <p:nvPr/>
        </p:nvSpPr>
        <p:spPr>
          <a:xfrm>
            <a:off x="5219485" y="2064956"/>
            <a:ext cx="4088287" cy="1367533"/>
          </a:xfrm>
          <a:prstGeom prst="rect">
            <a:avLst/>
          </a:prstGeom>
          <a:solidFill>
            <a:schemeClr val="bg1"/>
          </a:solidFill>
          <a:ln w="15875">
            <a:solidFill>
              <a:schemeClr val="accent3"/>
            </a:solidFill>
          </a:ln>
        </p:spPr>
        <p:txBody>
          <a:bodyPr vert="horz" wrap="square" lIns="36000" tIns="36000" rIns="36000" bIns="36000" rtlCol="0" anchor="ctr">
            <a:noAutofit/>
          </a:bodyPr>
          <a:lstStyle/>
          <a:p>
            <a:r>
              <a:rPr lang="en-AU" sz="1050" b="1">
                <a:latin typeface="+mj-lt"/>
                <a:cs typeface="Times New Roman"/>
              </a:rPr>
              <a:t>APPLY</a:t>
            </a:r>
            <a:r>
              <a:rPr lang="en-AU" sz="1050">
                <a:latin typeface="+mj-lt"/>
                <a:cs typeface="Times New Roman"/>
              </a:rPr>
              <a:t>: Better practice applications are digital, requiring the minimum information from applicants. Where it can be, information is validated and verified through the application, such as identity. More complex applications are dynamic, with conditional logic to stream applicants based on information provided and risk. Fees are collected as part of the application, while applicants can pause and resume applications.</a:t>
            </a:r>
          </a:p>
        </p:txBody>
      </p:sp>
      <p:sp>
        <p:nvSpPr>
          <p:cNvPr id="19" name="Half Frame 18">
            <a:extLst>
              <a:ext uri="{FF2B5EF4-FFF2-40B4-BE49-F238E27FC236}">
                <a16:creationId xmlns:a16="http://schemas.microsoft.com/office/drawing/2014/main" id="{708C2FB0-103B-3751-CA8C-8B00E894BA72}"/>
              </a:ext>
            </a:extLst>
          </p:cNvPr>
          <p:cNvSpPr/>
          <p:nvPr/>
        </p:nvSpPr>
        <p:spPr>
          <a:xfrm>
            <a:off x="5143119" y="1985390"/>
            <a:ext cx="396924" cy="360948"/>
          </a:xfrm>
          <a:prstGeom prst="halfFrame">
            <a:avLst>
              <a:gd name="adj1" fmla="val 23809"/>
              <a:gd name="adj2" fmla="val 203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4" name="Group 33">
            <a:extLst>
              <a:ext uri="{FF2B5EF4-FFF2-40B4-BE49-F238E27FC236}">
                <a16:creationId xmlns:a16="http://schemas.microsoft.com/office/drawing/2014/main" id="{FCBC4E86-A0CE-856A-CCDC-370D442C693E}"/>
              </a:ext>
            </a:extLst>
          </p:cNvPr>
          <p:cNvGrpSpPr/>
          <p:nvPr/>
        </p:nvGrpSpPr>
        <p:grpSpPr>
          <a:xfrm>
            <a:off x="8719473" y="5666247"/>
            <a:ext cx="1193470" cy="1193469"/>
            <a:chOff x="10069009" y="2893384"/>
            <a:chExt cx="1704975" cy="1704975"/>
          </a:xfrm>
        </p:grpSpPr>
        <p:sp>
          <p:nvSpPr>
            <p:cNvPr id="35" name="Freeform: Shape 34">
              <a:extLst>
                <a:ext uri="{FF2B5EF4-FFF2-40B4-BE49-F238E27FC236}">
                  <a16:creationId xmlns:a16="http://schemas.microsoft.com/office/drawing/2014/main" id="{ADBBBB82-42BA-280E-3C62-EDCBC1FDE0E0}"/>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36" name="Freeform: Shape 35">
              <a:extLst>
                <a:ext uri="{FF2B5EF4-FFF2-40B4-BE49-F238E27FC236}">
                  <a16:creationId xmlns:a16="http://schemas.microsoft.com/office/drawing/2014/main" id="{A333CF6C-4505-5943-1259-E4149B902689}"/>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37" name="Freeform: Shape 36">
              <a:extLst>
                <a:ext uri="{FF2B5EF4-FFF2-40B4-BE49-F238E27FC236}">
                  <a16:creationId xmlns:a16="http://schemas.microsoft.com/office/drawing/2014/main" id="{4C7F5D30-C829-B9BF-CBBB-046121C2CC14}"/>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3">
                <a:lumMod val="75000"/>
              </a:schemeClr>
            </a:solidFill>
            <a:ln w="9525" cap="flat">
              <a:noFill/>
              <a:prstDash val="solid"/>
              <a:miter/>
            </a:ln>
          </p:spPr>
          <p:txBody>
            <a:bodyPr rtlCol="0" anchor="ctr"/>
            <a:lstStyle/>
            <a:p>
              <a:endParaRPr lang="en-AU"/>
            </a:p>
          </p:txBody>
        </p:sp>
      </p:grpSp>
      <p:sp>
        <p:nvSpPr>
          <p:cNvPr id="38" name="TextBox 37">
            <a:extLst>
              <a:ext uri="{FF2B5EF4-FFF2-40B4-BE49-F238E27FC236}">
                <a16:creationId xmlns:a16="http://schemas.microsoft.com/office/drawing/2014/main" id="{CD0DBABA-4F6D-2A06-87E4-F933C090B7ED}"/>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31</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44" name="Freeform: Shape 43">
            <a:extLst>
              <a:ext uri="{FF2B5EF4-FFF2-40B4-BE49-F238E27FC236}">
                <a16:creationId xmlns:a16="http://schemas.microsoft.com/office/drawing/2014/main" id="{3271BBCF-D17C-B946-B5D2-DE15B9AC239D}"/>
              </a:ext>
            </a:extLst>
          </p:cNvPr>
          <p:cNvSpPr/>
          <p:nvPr/>
        </p:nvSpPr>
        <p:spPr>
          <a:xfrm>
            <a:off x="984710" y="2944535"/>
            <a:ext cx="2622556" cy="1113181"/>
          </a:xfrm>
          <a:custGeom>
            <a:avLst/>
            <a:gdLst>
              <a:gd name="connsiteX0" fmla="*/ 0 w 2608976"/>
              <a:gd name="connsiteY0" fmla="*/ 0 h 1027651"/>
              <a:gd name="connsiteX1" fmla="*/ 2608976 w 2608976"/>
              <a:gd name="connsiteY1" fmla="*/ 0 h 1027651"/>
              <a:gd name="connsiteX2" fmla="*/ 2608976 w 2608976"/>
              <a:gd name="connsiteY2" fmla="*/ 1027651 h 1027651"/>
            </a:gdLst>
            <a:ahLst/>
            <a:cxnLst>
              <a:cxn ang="0">
                <a:pos x="connsiteX0" y="connsiteY0"/>
              </a:cxn>
              <a:cxn ang="0">
                <a:pos x="connsiteX1" y="connsiteY1"/>
              </a:cxn>
              <a:cxn ang="0">
                <a:pos x="connsiteX2" y="connsiteY2"/>
              </a:cxn>
            </a:cxnLst>
            <a:rect l="l" t="t" r="r" b="b"/>
            <a:pathLst>
              <a:path w="2608976" h="1027651">
                <a:moveTo>
                  <a:pt x="0" y="0"/>
                </a:moveTo>
                <a:lnTo>
                  <a:pt x="2608976" y="0"/>
                </a:lnTo>
                <a:lnTo>
                  <a:pt x="2608976" y="1027651"/>
                </a:lnTo>
              </a:path>
            </a:pathLst>
          </a:cu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extLst>
              <a:ext uri="{FF2B5EF4-FFF2-40B4-BE49-F238E27FC236}">
                <a16:creationId xmlns:a16="http://schemas.microsoft.com/office/drawing/2014/main" id="{C2C2F594-CF41-F992-3E33-E87298A6B300}"/>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a:t>
            </a:r>
            <a:endParaRPr lang="en-AU" sz="1000" b="1">
              <a:solidFill>
                <a:schemeClr val="bg2"/>
              </a:solidFill>
            </a:endParaRPr>
          </a:p>
        </p:txBody>
      </p:sp>
    </p:spTree>
    <p:extLst>
      <p:ext uri="{BB962C8B-B14F-4D97-AF65-F5344CB8AC3E}">
        <p14:creationId xmlns:p14="http://schemas.microsoft.com/office/powerpoint/2010/main" val="2004275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0D9D46D2-B4C7-7A67-84E1-9DC5F06EC0F5}"/>
              </a:ext>
            </a:extLst>
          </p:cNvPr>
          <p:cNvGraphicFramePr>
            <a:graphicFrameLocks noChangeAspect="1"/>
          </p:cNvGraphicFramePr>
          <p:nvPr>
            <p:custDataLst>
              <p:tags r:id="rId1"/>
            </p:custDataLst>
            <p:extLst>
              <p:ext uri="{D42A27DB-BD31-4B8C-83A1-F6EECF244321}">
                <p14:modId xmlns:p14="http://schemas.microsoft.com/office/powerpoint/2010/main" val="23677083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15" name="Object 14" hidden="1">
                        <a:extLst>
                          <a:ext uri="{FF2B5EF4-FFF2-40B4-BE49-F238E27FC236}">
                            <a16:creationId xmlns:a16="http://schemas.microsoft.com/office/drawing/2014/main" id="{0D9D46D2-B4C7-7A67-84E1-9DC5F06EC0F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224D7DA-D15E-BD05-1877-B881DABE047B}"/>
              </a:ext>
            </a:extLst>
          </p:cNvPr>
          <p:cNvSpPr>
            <a:spLocks noGrp="1"/>
          </p:cNvSpPr>
          <p:nvPr>
            <p:ph type="title"/>
          </p:nvPr>
        </p:nvSpPr>
        <p:spPr>
          <a:xfrm>
            <a:off x="539999" y="548681"/>
            <a:ext cx="8820000" cy="341618"/>
          </a:xfrm>
        </p:spPr>
        <p:txBody>
          <a:bodyPr vert="horz"/>
          <a:lstStyle/>
          <a:p>
            <a:r>
              <a:rPr lang="en-AU" b="1"/>
              <a:t>You should consider the differences between types of applicants</a:t>
            </a:r>
          </a:p>
        </p:txBody>
      </p:sp>
      <p:sp>
        <p:nvSpPr>
          <p:cNvPr id="36" name="Half Frame 35">
            <a:extLst>
              <a:ext uri="{FF2B5EF4-FFF2-40B4-BE49-F238E27FC236}">
                <a16:creationId xmlns:a16="http://schemas.microsoft.com/office/drawing/2014/main" id="{16263735-30C3-7CD3-9CD4-6AC3141BCFC4}"/>
              </a:ext>
            </a:extLst>
          </p:cNvPr>
          <p:cNvSpPr/>
          <p:nvPr/>
        </p:nvSpPr>
        <p:spPr>
          <a:xfrm>
            <a:off x="488741" y="1283279"/>
            <a:ext cx="266700" cy="266700"/>
          </a:xfrm>
          <a:prstGeom prst="halfFrame">
            <a:avLst>
              <a:gd name="adj1" fmla="val 23809"/>
              <a:gd name="adj2" fmla="val 23809"/>
            </a:avLst>
          </a:prstGeom>
          <a:gradFill>
            <a:gsLst>
              <a:gs pos="0">
                <a:schemeClr val="accent1"/>
              </a:gs>
              <a:gs pos="53000">
                <a:schemeClr val="accent5"/>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37" name="TextBox 36">
            <a:extLst>
              <a:ext uri="{FF2B5EF4-FFF2-40B4-BE49-F238E27FC236}">
                <a16:creationId xmlns:a16="http://schemas.microsoft.com/office/drawing/2014/main" id="{A613EE28-79CD-5CFA-163B-38D7E3F3FBEC}"/>
              </a:ext>
            </a:extLst>
          </p:cNvPr>
          <p:cNvSpPr txBox="1">
            <a:spLocks/>
          </p:cNvSpPr>
          <p:nvPr/>
        </p:nvSpPr>
        <p:spPr>
          <a:xfrm>
            <a:off x="541338" y="1328732"/>
            <a:ext cx="8827748" cy="2160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Permission applications can be made by individuals, sole traders or companies</a:t>
            </a:r>
            <a:endParaRPr kumimoji="0" lang="en-AU" sz="1200" b="1" i="0" u="none" strike="noStrike" kern="1200" cap="none" spc="0" normalizeH="0" baseline="0" noProof="0">
              <a:ln>
                <a:noFill/>
              </a:ln>
              <a:solidFill>
                <a:schemeClr val="bg1"/>
              </a:solidFill>
              <a:effectLst/>
              <a:uLnTx/>
              <a:uFillTx/>
              <a:ea typeface="+mn-ea"/>
              <a:cs typeface="+mn-cs"/>
            </a:endParaRPr>
          </a:p>
        </p:txBody>
      </p:sp>
      <p:grpSp>
        <p:nvGrpSpPr>
          <p:cNvPr id="48" name="Group 47">
            <a:extLst>
              <a:ext uri="{FF2B5EF4-FFF2-40B4-BE49-F238E27FC236}">
                <a16:creationId xmlns:a16="http://schemas.microsoft.com/office/drawing/2014/main" id="{1C6ED950-08BB-2FB3-F7B7-4E4C756BE6BB}"/>
              </a:ext>
            </a:extLst>
          </p:cNvPr>
          <p:cNvGrpSpPr/>
          <p:nvPr/>
        </p:nvGrpSpPr>
        <p:grpSpPr>
          <a:xfrm>
            <a:off x="4953001" y="1730188"/>
            <a:ext cx="4406995" cy="1522433"/>
            <a:chOff x="5760823" y="2531000"/>
            <a:chExt cx="3417221" cy="1733611"/>
          </a:xfrm>
        </p:grpSpPr>
        <p:sp>
          <p:nvSpPr>
            <p:cNvPr id="14" name="Rectangle 13">
              <a:extLst>
                <a:ext uri="{FF2B5EF4-FFF2-40B4-BE49-F238E27FC236}">
                  <a16:creationId xmlns:a16="http://schemas.microsoft.com/office/drawing/2014/main" id="{313FCF20-286C-26FC-3CDB-536C5061F7AB}"/>
                </a:ext>
              </a:extLst>
            </p:cNvPr>
            <p:cNvSpPr/>
            <p:nvPr/>
          </p:nvSpPr>
          <p:spPr>
            <a:xfrm>
              <a:off x="5760823" y="2531000"/>
              <a:ext cx="3417221" cy="449506"/>
            </a:xfrm>
            <a:prstGeom prst="rect">
              <a:avLst/>
            </a:prstGeom>
            <a:solidFill>
              <a:schemeClr val="bg1"/>
            </a:solidFill>
            <a:ln w="9525" cap="rnd">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tx2"/>
                  </a:solidFill>
                  <a:latin typeface="VIC SemiBold" panose="00000700000000000000" pitchFamily="50" charset="0"/>
                </a:rPr>
                <a:t>1. Which entities can hold permissions?</a:t>
              </a:r>
            </a:p>
          </p:txBody>
        </p:sp>
        <p:sp>
          <p:nvSpPr>
            <p:cNvPr id="16" name="Rectangle 15">
              <a:extLst>
                <a:ext uri="{FF2B5EF4-FFF2-40B4-BE49-F238E27FC236}">
                  <a16:creationId xmlns:a16="http://schemas.microsoft.com/office/drawing/2014/main" id="{BA9F9469-0486-56B5-548B-0811804FB899}"/>
                </a:ext>
              </a:extLst>
            </p:cNvPr>
            <p:cNvSpPr/>
            <p:nvPr/>
          </p:nvSpPr>
          <p:spPr>
            <a:xfrm>
              <a:off x="5760823" y="3058067"/>
              <a:ext cx="3417221" cy="564491"/>
            </a:xfrm>
            <a:prstGeom prst="rect">
              <a:avLst/>
            </a:prstGeom>
            <a:solidFill>
              <a:schemeClr val="bg1"/>
            </a:solidFill>
            <a:ln w="9525" cap="rnd">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tx2"/>
                  </a:solidFill>
                  <a:latin typeface="VIC SemiBold" panose="00000700000000000000" pitchFamily="50" charset="0"/>
                </a:rPr>
                <a:t>2. What are the privacy requirements and safeguards for different entities?</a:t>
              </a:r>
            </a:p>
          </p:txBody>
        </p:sp>
        <p:sp>
          <p:nvSpPr>
            <p:cNvPr id="17" name="Rectangle 16">
              <a:extLst>
                <a:ext uri="{FF2B5EF4-FFF2-40B4-BE49-F238E27FC236}">
                  <a16:creationId xmlns:a16="http://schemas.microsoft.com/office/drawing/2014/main" id="{DC5CECFF-08DE-02CD-6CD9-9B3C1691F06E}"/>
                </a:ext>
              </a:extLst>
            </p:cNvPr>
            <p:cNvSpPr/>
            <p:nvPr/>
          </p:nvSpPr>
          <p:spPr>
            <a:xfrm>
              <a:off x="5760823" y="3700120"/>
              <a:ext cx="3417221" cy="564491"/>
            </a:xfrm>
            <a:prstGeom prst="rect">
              <a:avLst/>
            </a:prstGeom>
            <a:solidFill>
              <a:schemeClr val="bg1"/>
            </a:solidFill>
            <a:ln w="9525" cap="rnd">
              <a:no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tx2"/>
                  </a:solidFill>
                  <a:latin typeface="VIC SemiBold" panose="00000700000000000000" pitchFamily="50" charset="0"/>
                </a:rPr>
                <a:t>3. How are you recording and retaining information from different entity types? </a:t>
              </a:r>
            </a:p>
          </p:txBody>
        </p:sp>
      </p:grpSp>
      <p:sp>
        <p:nvSpPr>
          <p:cNvPr id="26" name="Rectangle 25">
            <a:extLst>
              <a:ext uri="{FF2B5EF4-FFF2-40B4-BE49-F238E27FC236}">
                <a16:creationId xmlns:a16="http://schemas.microsoft.com/office/drawing/2014/main" id="{73C17BF4-320F-2705-8814-750F1A9FCA3D}"/>
              </a:ext>
            </a:extLst>
          </p:cNvPr>
          <p:cNvSpPr/>
          <p:nvPr/>
        </p:nvSpPr>
        <p:spPr>
          <a:xfrm>
            <a:off x="488741" y="3788834"/>
            <a:ext cx="2825553" cy="2433108"/>
          </a:xfrm>
          <a:prstGeom prst="rect">
            <a:avLst/>
          </a:prstGeom>
          <a:no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50" dirty="0">
                <a:solidFill>
                  <a:schemeClr val="tx2"/>
                </a:solidFill>
              </a:rPr>
              <a:t>The applicant and permission holder is an individual as a natural person.</a:t>
            </a:r>
          </a:p>
          <a:p>
            <a:endParaRPr lang="en-AU" sz="1050" dirty="0">
              <a:solidFill>
                <a:schemeClr val="tx2"/>
              </a:solidFill>
            </a:endParaRPr>
          </a:p>
          <a:p>
            <a:r>
              <a:rPr lang="en-AU" sz="1050" dirty="0">
                <a:solidFill>
                  <a:schemeClr val="tx2"/>
                </a:solidFill>
              </a:rPr>
              <a:t>The applicant and individual completing the application are likely to be the same individual.</a:t>
            </a:r>
          </a:p>
          <a:p>
            <a:endParaRPr lang="en-AU" sz="1050" dirty="0">
              <a:solidFill>
                <a:schemeClr val="tx2"/>
              </a:solidFill>
            </a:endParaRPr>
          </a:p>
          <a:p>
            <a:r>
              <a:rPr lang="en-AU" sz="1050" dirty="0">
                <a:solidFill>
                  <a:schemeClr val="tx2"/>
                </a:solidFill>
              </a:rPr>
              <a:t>Permission information is more likely to include personal information (e.g., name, contact, etc) and therefore subject to OVIC Information Privacy Principles. In some cases, this information may be "sensitive information" and must be handled in accordance with OVIC IPP Principle 10 - Sensitive Information. </a:t>
            </a:r>
          </a:p>
        </p:txBody>
      </p:sp>
      <p:cxnSp>
        <p:nvCxnSpPr>
          <p:cNvPr id="22" name="Straight Connector 21">
            <a:extLst>
              <a:ext uri="{FF2B5EF4-FFF2-40B4-BE49-F238E27FC236}">
                <a16:creationId xmlns:a16="http://schemas.microsoft.com/office/drawing/2014/main" id="{18318083-0137-257A-CED8-E424D3CFDDFD}"/>
              </a:ext>
            </a:extLst>
          </p:cNvPr>
          <p:cNvCxnSpPr>
            <a:cxnSpLocks/>
          </p:cNvCxnSpPr>
          <p:nvPr/>
        </p:nvCxnSpPr>
        <p:spPr>
          <a:xfrm>
            <a:off x="14340328" y="3238357"/>
            <a:ext cx="0" cy="109080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67585A7-7DF2-105F-9D5A-33D4D8DDFECF}"/>
              </a:ext>
            </a:extLst>
          </p:cNvPr>
          <p:cNvGrpSpPr/>
          <p:nvPr/>
        </p:nvGrpSpPr>
        <p:grpSpPr>
          <a:xfrm>
            <a:off x="554037" y="3527235"/>
            <a:ext cx="8821737" cy="216000"/>
            <a:chOff x="511540" y="3290168"/>
            <a:chExt cx="8782410" cy="317520"/>
          </a:xfrm>
        </p:grpSpPr>
        <p:sp>
          <p:nvSpPr>
            <p:cNvPr id="25" name="Rectangle 24">
              <a:extLst>
                <a:ext uri="{FF2B5EF4-FFF2-40B4-BE49-F238E27FC236}">
                  <a16:creationId xmlns:a16="http://schemas.microsoft.com/office/drawing/2014/main" id="{2C1D4980-31FD-38E9-A03C-3669A4E654AA}"/>
                </a:ext>
              </a:extLst>
            </p:cNvPr>
            <p:cNvSpPr/>
            <p:nvPr/>
          </p:nvSpPr>
          <p:spPr>
            <a:xfrm>
              <a:off x="511540" y="3290168"/>
              <a:ext cx="2747954" cy="317520"/>
            </a:xfrm>
            <a:prstGeom prst="rect">
              <a:avLst/>
            </a:prstGeom>
            <a:solidFill>
              <a:srgbClr val="1F2A44"/>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AU" sz="1000" b="1">
                  <a:solidFill>
                    <a:schemeClr val="bg1"/>
                  </a:solidFill>
                  <a:latin typeface="+mj-lt"/>
                </a:rPr>
                <a:t>INDIVIDUAL</a:t>
              </a:r>
            </a:p>
          </p:txBody>
        </p:sp>
        <p:cxnSp>
          <p:nvCxnSpPr>
            <p:cNvPr id="18" name="Straight Connector 17">
              <a:extLst>
                <a:ext uri="{FF2B5EF4-FFF2-40B4-BE49-F238E27FC236}">
                  <a16:creationId xmlns:a16="http://schemas.microsoft.com/office/drawing/2014/main" id="{142C4CAD-2A80-3318-A7B2-08CF2FA48247}"/>
                </a:ext>
              </a:extLst>
            </p:cNvPr>
            <p:cNvCxnSpPr>
              <a:cxnSpLocks/>
            </p:cNvCxnSpPr>
            <p:nvPr/>
          </p:nvCxnSpPr>
          <p:spPr>
            <a:xfrm>
              <a:off x="511540" y="3290168"/>
              <a:ext cx="0" cy="31752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75D5643-EC4F-4471-D4AB-702C54B08C3F}"/>
                </a:ext>
              </a:extLst>
            </p:cNvPr>
            <p:cNvSpPr/>
            <p:nvPr/>
          </p:nvSpPr>
          <p:spPr>
            <a:xfrm>
              <a:off x="3528768" y="3290168"/>
              <a:ext cx="2747954" cy="317520"/>
            </a:xfrm>
            <a:prstGeom prst="rect">
              <a:avLst/>
            </a:prstGeom>
            <a:solidFill>
              <a:srgbClr val="1F2A44"/>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AU" sz="1000" b="1">
                  <a:solidFill>
                    <a:schemeClr val="bg1"/>
                  </a:solidFill>
                  <a:latin typeface="+mj-lt"/>
                </a:rPr>
                <a:t>SOLE TRADER</a:t>
              </a:r>
            </a:p>
          </p:txBody>
        </p:sp>
        <p:cxnSp>
          <p:nvCxnSpPr>
            <p:cNvPr id="6" name="Straight Connector 5">
              <a:extLst>
                <a:ext uri="{FF2B5EF4-FFF2-40B4-BE49-F238E27FC236}">
                  <a16:creationId xmlns:a16="http://schemas.microsoft.com/office/drawing/2014/main" id="{C9EB64F1-6D0F-F4BB-0D26-F0FD0D45059C}"/>
                </a:ext>
              </a:extLst>
            </p:cNvPr>
            <p:cNvCxnSpPr>
              <a:cxnSpLocks/>
            </p:cNvCxnSpPr>
            <p:nvPr/>
          </p:nvCxnSpPr>
          <p:spPr>
            <a:xfrm>
              <a:off x="3528768" y="3290168"/>
              <a:ext cx="0" cy="31752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5BB916A-EA4D-5956-3576-275D42DA6A1C}"/>
                </a:ext>
              </a:extLst>
            </p:cNvPr>
            <p:cNvSpPr/>
            <p:nvPr/>
          </p:nvSpPr>
          <p:spPr>
            <a:xfrm>
              <a:off x="6545996" y="3290168"/>
              <a:ext cx="2747954" cy="317520"/>
            </a:xfrm>
            <a:prstGeom prst="rect">
              <a:avLst/>
            </a:prstGeom>
            <a:solidFill>
              <a:srgbClr val="1F2A44"/>
            </a:solidFill>
            <a:ln w="1905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r>
                <a:rPr lang="en-AU" sz="1000" b="1">
                  <a:solidFill>
                    <a:schemeClr val="bg1"/>
                  </a:solidFill>
                  <a:latin typeface="+mj-lt"/>
                </a:rPr>
                <a:t>COMPANY</a:t>
              </a:r>
            </a:p>
          </p:txBody>
        </p:sp>
        <p:cxnSp>
          <p:nvCxnSpPr>
            <p:cNvPr id="8" name="Straight Connector 7">
              <a:extLst>
                <a:ext uri="{FF2B5EF4-FFF2-40B4-BE49-F238E27FC236}">
                  <a16:creationId xmlns:a16="http://schemas.microsoft.com/office/drawing/2014/main" id="{F11AA2B0-BADD-6380-8810-64E007725DCF}"/>
                </a:ext>
              </a:extLst>
            </p:cNvPr>
            <p:cNvCxnSpPr>
              <a:cxnSpLocks/>
            </p:cNvCxnSpPr>
            <p:nvPr/>
          </p:nvCxnSpPr>
          <p:spPr>
            <a:xfrm>
              <a:off x="6545996" y="3290168"/>
              <a:ext cx="0" cy="31752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85316BB9-9144-46DC-D3AB-C7350586D358}"/>
              </a:ext>
            </a:extLst>
          </p:cNvPr>
          <p:cNvSpPr/>
          <p:nvPr/>
        </p:nvSpPr>
        <p:spPr>
          <a:xfrm>
            <a:off x="3529639" y="3788834"/>
            <a:ext cx="2815395" cy="2433108"/>
          </a:xfrm>
          <a:prstGeom prst="rect">
            <a:avLst/>
          </a:prstGeom>
          <a:no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50" dirty="0">
                <a:solidFill>
                  <a:schemeClr val="tx2"/>
                </a:solidFill>
              </a:rPr>
              <a:t>The applicant and permission holder is an individual acting in a business capacity.</a:t>
            </a:r>
          </a:p>
          <a:p>
            <a:endParaRPr lang="en-AU" sz="1050" dirty="0">
              <a:solidFill>
                <a:schemeClr val="tx2"/>
              </a:solidFill>
            </a:endParaRPr>
          </a:p>
          <a:p>
            <a:r>
              <a:rPr lang="en-AU" sz="1050" dirty="0">
                <a:solidFill>
                  <a:schemeClr val="tx2"/>
                </a:solidFill>
              </a:rPr>
              <a:t>The applicant and individual completing the application are often the same individual.</a:t>
            </a:r>
          </a:p>
          <a:p>
            <a:endParaRPr lang="en-AU" sz="1050" dirty="0">
              <a:solidFill>
                <a:schemeClr val="tx2"/>
              </a:solidFill>
            </a:endParaRPr>
          </a:p>
          <a:p>
            <a:r>
              <a:rPr lang="en-AU" sz="1050" dirty="0">
                <a:solidFill>
                  <a:schemeClr val="tx2"/>
                </a:solidFill>
              </a:rPr>
              <a:t>Permission information may be considered personal information, particularly when it is attributable to an individual capacity and therefore may be subject to the OVIC IPPs.</a:t>
            </a:r>
          </a:p>
        </p:txBody>
      </p:sp>
      <p:sp>
        <p:nvSpPr>
          <p:cNvPr id="21" name="Rectangle 20">
            <a:extLst>
              <a:ext uri="{FF2B5EF4-FFF2-40B4-BE49-F238E27FC236}">
                <a16:creationId xmlns:a16="http://schemas.microsoft.com/office/drawing/2014/main" id="{79539547-199F-A1F2-5238-A28B1B0EFCB8}"/>
              </a:ext>
            </a:extLst>
          </p:cNvPr>
          <p:cNvSpPr/>
          <p:nvPr/>
        </p:nvSpPr>
        <p:spPr>
          <a:xfrm>
            <a:off x="6545996" y="3788834"/>
            <a:ext cx="2829779" cy="2433108"/>
          </a:xfrm>
          <a:prstGeom prst="rect">
            <a:avLst/>
          </a:prstGeom>
          <a:no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AU" sz="1050">
                <a:solidFill>
                  <a:schemeClr val="tx2"/>
                </a:solidFill>
              </a:rPr>
              <a:t>The applicant and permission holder is a company.</a:t>
            </a:r>
          </a:p>
          <a:p>
            <a:endParaRPr lang="en-AU" sz="1050">
              <a:solidFill>
                <a:schemeClr val="tx2"/>
              </a:solidFill>
            </a:endParaRPr>
          </a:p>
          <a:p>
            <a:r>
              <a:rPr lang="en-AU" sz="1050">
                <a:solidFill>
                  <a:schemeClr val="tx2"/>
                </a:solidFill>
              </a:rPr>
              <a:t>The individual completing the application is on behalf of the business. This may be a Director or business representative.</a:t>
            </a:r>
          </a:p>
          <a:p>
            <a:endParaRPr lang="en-AU" sz="1050">
              <a:solidFill>
                <a:schemeClr val="tx2"/>
              </a:solidFill>
            </a:endParaRPr>
          </a:p>
          <a:p>
            <a:r>
              <a:rPr lang="en-AU" sz="1050">
                <a:solidFill>
                  <a:schemeClr val="tx2"/>
                </a:solidFill>
              </a:rPr>
              <a:t>Permission information is less likely to be considered personal information, as it is generally about a company rather than an individual, and therefore may not be subject to the OVIC IPPs.</a:t>
            </a:r>
          </a:p>
        </p:txBody>
      </p:sp>
      <p:sp>
        <p:nvSpPr>
          <p:cNvPr id="23" name="Rectangle 22">
            <a:extLst>
              <a:ext uri="{FF2B5EF4-FFF2-40B4-BE49-F238E27FC236}">
                <a16:creationId xmlns:a16="http://schemas.microsoft.com/office/drawing/2014/main" id="{9F01E6EF-DFB1-8FBE-EE2C-F1226D81D046}"/>
              </a:ext>
            </a:extLst>
          </p:cNvPr>
          <p:cNvSpPr/>
          <p:nvPr/>
        </p:nvSpPr>
        <p:spPr>
          <a:xfrm>
            <a:off x="488741" y="1730189"/>
            <a:ext cx="4362198" cy="155987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lstStyle/>
          <a:p>
            <a:r>
              <a:rPr lang="en-AU" sz="1050">
                <a:solidFill>
                  <a:schemeClr val="tx1"/>
                </a:solidFill>
              </a:rPr>
              <a:t>For many permissions, applicants can often be individuals, sole traders or companies. </a:t>
            </a:r>
            <a:r>
              <a:rPr lang="en-AU" sz="1050">
                <a:solidFill>
                  <a:schemeClr val="tx1"/>
                </a:solidFill>
                <a:latin typeface="VIC SemiBold" panose="00000700000000000000" pitchFamily="50" charset="0"/>
              </a:rPr>
              <a:t>You should consider which entities are likely to apply for your licences, the nature of the information they provide, and account for the implications of this on privacy, information retention and reusability requirements</a:t>
            </a:r>
            <a:r>
              <a:rPr lang="en-AU" sz="1050">
                <a:solidFill>
                  <a:schemeClr val="tx1"/>
                </a:solidFill>
              </a:rPr>
              <a:t>. In some instances, the individual completing the application may be an applicant – in others they may differ. </a:t>
            </a:r>
          </a:p>
        </p:txBody>
      </p:sp>
      <p:sp>
        <p:nvSpPr>
          <p:cNvPr id="2" name="TextBox 1">
            <a:extLst>
              <a:ext uri="{FF2B5EF4-FFF2-40B4-BE49-F238E27FC236}">
                <a16:creationId xmlns:a16="http://schemas.microsoft.com/office/drawing/2014/main" id="{31FFD5AB-B383-FB7B-6E8C-ED871E713BE8}"/>
              </a:ext>
            </a:extLst>
          </p:cNvPr>
          <p:cNvSpPr txBox="1"/>
          <p:nvPr/>
        </p:nvSpPr>
        <p:spPr>
          <a:xfrm>
            <a:off x="539998" y="6400800"/>
            <a:ext cx="8197601" cy="304800"/>
          </a:xfrm>
          <a:prstGeom prst="rect">
            <a:avLst/>
          </a:prstGeom>
          <a:noFill/>
        </p:spPr>
        <p:txBody>
          <a:bodyPr wrap="none" lIns="36000" tIns="36000" rIns="36000" bIns="36000" rtlCol="0" anchor="ctr">
            <a:noAutofit/>
          </a:bodyPr>
          <a:lstStyle/>
          <a:p>
            <a:pPr algn="l"/>
            <a:r>
              <a:rPr lang="en-AU" sz="900">
                <a:solidFill>
                  <a:schemeClr val="tx2"/>
                </a:solidFill>
              </a:rPr>
              <a:t>Note: This is a general frameworks for different types of information. You should seek specific advice when applying this to a </a:t>
            </a:r>
            <a:br>
              <a:rPr lang="en-AU" sz="900">
                <a:solidFill>
                  <a:schemeClr val="tx2"/>
                </a:solidFill>
              </a:rPr>
            </a:br>
            <a:r>
              <a:rPr lang="en-AU" sz="900">
                <a:solidFill>
                  <a:schemeClr val="tx2"/>
                </a:solidFill>
              </a:rPr>
              <a:t>particular context.</a:t>
            </a:r>
          </a:p>
        </p:txBody>
      </p:sp>
      <p:grpSp>
        <p:nvGrpSpPr>
          <p:cNvPr id="9" name="Group 8">
            <a:extLst>
              <a:ext uri="{FF2B5EF4-FFF2-40B4-BE49-F238E27FC236}">
                <a16:creationId xmlns:a16="http://schemas.microsoft.com/office/drawing/2014/main" id="{12713E4C-F375-3565-E4D1-B49EB658E121}"/>
              </a:ext>
            </a:extLst>
          </p:cNvPr>
          <p:cNvGrpSpPr/>
          <p:nvPr/>
        </p:nvGrpSpPr>
        <p:grpSpPr>
          <a:xfrm>
            <a:off x="8719473" y="5666247"/>
            <a:ext cx="1193470" cy="1193469"/>
            <a:chOff x="10069009" y="2893384"/>
            <a:chExt cx="1704975" cy="1704975"/>
          </a:xfrm>
        </p:grpSpPr>
        <p:sp>
          <p:nvSpPr>
            <p:cNvPr id="10" name="Freeform: Shape 9">
              <a:extLst>
                <a:ext uri="{FF2B5EF4-FFF2-40B4-BE49-F238E27FC236}">
                  <a16:creationId xmlns:a16="http://schemas.microsoft.com/office/drawing/2014/main" id="{8F6F716C-EC02-5725-0307-E468A7D4519E}"/>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99C32D9C-607D-69CD-95BF-93591A696C5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23B7D33F-F22F-0F7E-3AF5-3C0D1F33574E}"/>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3">
                <a:lumMod val="75000"/>
              </a:schemeClr>
            </a:solidFill>
            <a:ln w="9525" cap="flat">
              <a:noFill/>
              <a:prstDash val="solid"/>
              <a:miter/>
            </a:ln>
          </p:spPr>
          <p:txBody>
            <a:bodyPr rtlCol="0" anchor="ctr"/>
            <a:lstStyle/>
            <a:p>
              <a:endParaRPr lang="en-AU"/>
            </a:p>
          </p:txBody>
        </p:sp>
      </p:grpSp>
      <p:sp>
        <p:nvSpPr>
          <p:cNvPr id="13" name="TextBox 12">
            <a:extLst>
              <a:ext uri="{FF2B5EF4-FFF2-40B4-BE49-F238E27FC236}">
                <a16:creationId xmlns:a16="http://schemas.microsoft.com/office/drawing/2014/main" id="{162DFD12-22D5-BE1C-6654-0E9509ECED22}"/>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32</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70927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7453247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APPLICANT INFORMATION </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7"/>
            <a:ext cx="8823326"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Information is generally captured about the applicant for each permission, whether they are an individual, sole trader or company. </a:t>
            </a:r>
            <a:r>
              <a:rPr lang="en-AU" sz="1050">
                <a:solidFill>
                  <a:srgbClr val="1F2A44"/>
                </a:solidFill>
              </a:rPr>
              <a:t>Applicant information incorporates a limited set of information about the applicant, including personal, company and contact information. The extent of information required will vary by applicant and permission type (e.g., occupation licences may require more personal information than company licences).</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33</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697428"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3A962D-9F30-FBFB-A00C-AB2CAAF4A1EE}"/>
              </a:ext>
            </a:extLst>
          </p:cNvPr>
          <p:cNvSpPr/>
          <p:nvPr/>
        </p:nvSpPr>
        <p:spPr>
          <a:xfrm>
            <a:off x="541337" y="2611814"/>
            <a:ext cx="8823325" cy="337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a:solidFill>
                  <a:srgbClr val="1F2A44"/>
                </a:solidFill>
              </a:rPr>
              <a:t>Applicants can provide a limited set of personal, company and contact information, with transparency over why it is required and how it is used. Where possible, this is pre-filled from an account or profile and validated through the application.</a:t>
            </a:r>
          </a:p>
          <a:p>
            <a:pPr>
              <a:spcBef>
                <a:spcPts val="600"/>
              </a:spcBef>
            </a:pPr>
            <a:r>
              <a:rPr lang="en-AU" sz="1050">
                <a:solidFill>
                  <a:srgbClr val="1F2A44"/>
                </a:solidFill>
              </a:rPr>
              <a:t>You should consider the minimum information generally required from each applicant type. This may be defined by legislation, but at minimum should be enough to establish an account and communicate with the applicant. </a:t>
            </a:r>
          </a:p>
          <a:p>
            <a:pPr marL="171450" indent="-171450">
              <a:spcBef>
                <a:spcPts val="600"/>
              </a:spcBef>
              <a:buFont typeface="Arial" panose="020B0604020202020204" pitchFamily="34" charset="0"/>
              <a:buChar char="•"/>
            </a:pPr>
            <a:r>
              <a:rPr lang="en-AU" sz="1050">
                <a:solidFill>
                  <a:srgbClr val="1F2A44"/>
                </a:solidFill>
              </a:rPr>
              <a:t>Individual – name and contact information (e.g., email, contact number, address, etc.). </a:t>
            </a:r>
          </a:p>
          <a:p>
            <a:pPr marL="171450" indent="-171450">
              <a:spcBef>
                <a:spcPts val="600"/>
              </a:spcBef>
              <a:buFont typeface="Arial" panose="020B0604020202020204" pitchFamily="34" charset="0"/>
              <a:buChar char="•"/>
            </a:pPr>
            <a:r>
              <a:rPr lang="en-AU" sz="1050">
                <a:solidFill>
                  <a:srgbClr val="1F2A44"/>
                </a:solidFill>
              </a:rPr>
              <a:t>Sole trader – name and contact information, plus simple company information (e.g., ABN, ACN, registered location, etc.).</a:t>
            </a:r>
          </a:p>
          <a:p>
            <a:pPr marL="171450" indent="-171450">
              <a:spcBef>
                <a:spcPts val="600"/>
              </a:spcBef>
              <a:buFont typeface="Arial" panose="020B0604020202020204" pitchFamily="34" charset="0"/>
              <a:buChar char="•"/>
            </a:pPr>
            <a:r>
              <a:rPr lang="en-AU" sz="1050">
                <a:solidFill>
                  <a:srgbClr val="1F2A44"/>
                </a:solidFill>
              </a:rPr>
              <a:t>Company – name, contact and simple company information, plus business representative information where the individual completing the application is different from the applicant.</a:t>
            </a:r>
          </a:p>
          <a:p>
            <a:pPr>
              <a:spcBef>
                <a:spcPts val="600"/>
              </a:spcBef>
            </a:pPr>
            <a:r>
              <a:rPr lang="en-AU" sz="1050">
                <a:solidFill>
                  <a:srgbClr val="1F2A44"/>
                </a:solidFill>
              </a:rPr>
              <a:t>You should aim to provide guidance to applicants, why information is required and how it is used, including through a collection statement and privacy statement. Information should be the least sensitive required for the purpose (e.g., age or year of birth where required, rather than date of birth) or not captured (e.g., gender, rarely required for regulatory outcomes). </a:t>
            </a:r>
          </a:p>
          <a:p>
            <a:pPr>
              <a:spcBef>
                <a:spcPts val="600"/>
              </a:spcBef>
            </a:pPr>
            <a:r>
              <a:rPr lang="en-AU" sz="1050">
                <a:solidFill>
                  <a:srgbClr val="1F2A44"/>
                </a:solidFill>
              </a:rPr>
              <a:t>Individual information is more likely to be considered personal information (e.g., name, phone, address, as well as information like employee record, signature, photo, etc.) and therefore subject to OVIC Information Privacy Principles (IPPs). This should be minimised to what is required. Company information, including for representatives acting on behalf of a business, is less likely to be considered personal information (e.g., business phone number for company employees). </a:t>
            </a:r>
            <a:r>
              <a:rPr lang="en-AU" sz="1050" b="1">
                <a:solidFill>
                  <a:srgbClr val="1F2A44"/>
                </a:solidFill>
              </a:rPr>
              <a:t>You should consider seeking legal advice on privacy requirements.</a:t>
            </a:r>
          </a:p>
        </p:txBody>
      </p:sp>
      <p:sp>
        <p:nvSpPr>
          <p:cNvPr id="4" name="Half Frame 3">
            <a:extLst>
              <a:ext uri="{FF2B5EF4-FFF2-40B4-BE49-F238E27FC236}">
                <a16:creationId xmlns:a16="http://schemas.microsoft.com/office/drawing/2014/main" id="{F93F6E30-D19E-4F29-48B2-CB10E27E0EAF}"/>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81C07FB3-99B0-9714-3866-CA41F0B60AF1}"/>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61019969-89F3-5E55-BD2F-4B21EE99D9B3}"/>
              </a:ext>
            </a:extLst>
          </p:cNvPr>
          <p:cNvSpPr/>
          <p:nvPr/>
        </p:nvSpPr>
        <p:spPr>
          <a:xfrm>
            <a:off x="507472" y="25821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151AAC00-4BC2-09C1-9DE7-5234F11F73F3}"/>
              </a:ext>
            </a:extLst>
          </p:cNvPr>
          <p:cNvSpPr txBox="1">
            <a:spLocks/>
          </p:cNvSpPr>
          <p:nvPr/>
        </p:nvSpPr>
        <p:spPr>
          <a:xfrm>
            <a:off x="541338"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2618761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APPLICANT INFORMATION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4" name="Rectangle 23">
            <a:extLst>
              <a:ext uri="{FF2B5EF4-FFF2-40B4-BE49-F238E27FC236}">
                <a16:creationId xmlns:a16="http://schemas.microsoft.com/office/drawing/2014/main" id="{A1BA34FD-C221-E263-8901-4B9CEDD5ABA8}"/>
              </a:ext>
            </a:extLst>
          </p:cNvPr>
          <p:cNvSpPr/>
          <p:nvPr/>
        </p:nvSpPr>
        <p:spPr>
          <a:xfrm>
            <a:off x="545531"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pPr>
            <a:r>
              <a:rPr lang="en-AU" sz="1050">
                <a:solidFill>
                  <a:srgbClr val="1F2A44"/>
                </a:solidFill>
              </a:rPr>
              <a:t>Applicant information should be pre-filled from an existing account or profile where possible. This may be from regulator systems or Service Victoria’s Customer and Business Profile. </a:t>
            </a:r>
          </a:p>
          <a:p>
            <a:pPr marL="171450" indent="-171450">
              <a:spcBef>
                <a:spcPts val="600"/>
              </a:spcBef>
              <a:buFont typeface="Arial" panose="020B0604020202020204" pitchFamily="34" charset="0"/>
              <a:buChar char="•"/>
            </a:pPr>
            <a:r>
              <a:rPr lang="en-AU" sz="1050">
                <a:solidFill>
                  <a:srgbClr val="1F2A44"/>
                </a:solidFill>
              </a:rPr>
              <a:t>Information should be validated through the application where it can be. This could include simple validation through common processes (e.g., email verification) or with external data sources (e.g., address lookup services, ASIC company lookup).</a:t>
            </a:r>
          </a:p>
          <a:p>
            <a:pPr marL="171450" indent="-171450">
              <a:spcBef>
                <a:spcPts val="600"/>
              </a:spcBef>
              <a:buFont typeface="Arial" panose="020B0604020202020204" pitchFamily="34" charset="0"/>
              <a:buChar char="•"/>
            </a:pPr>
            <a:r>
              <a:rPr lang="en-AU" sz="1050">
                <a:solidFill>
                  <a:srgbClr val="1F2A44"/>
                </a:solidFill>
              </a:rPr>
              <a:t>Information should be captured in a consistent data structure and format, in a way that enables improved data quality, including restricted entry fields and options or lists rather than free text entry. Applicant information is generally captured against the permission holder account, to enable a holistic understanding of their history, performance and risk profile, particularly for information sharing and risk management.*</a:t>
            </a:r>
          </a:p>
          <a:p>
            <a:pPr>
              <a:spcBef>
                <a:spcPts val="600"/>
              </a:spcBef>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Customer and Business Profile. Aligns to Apply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5531" y="1244067"/>
            <a:ext cx="6147329"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a:t>
            </a:r>
          </a:p>
          <a:p>
            <a:pPr marL="171450" indent="-171450">
              <a:spcBef>
                <a:spcPts val="600"/>
              </a:spcBef>
              <a:buFont typeface="Arial" panose="020B0604020202020204" pitchFamily="34" charset="0"/>
              <a:buChar char="•"/>
            </a:pPr>
            <a:r>
              <a:rPr lang="en-AU" sz="1050">
                <a:solidFill>
                  <a:srgbClr val="1F2A44"/>
                </a:solidFill>
              </a:rPr>
              <a:t>Information typically collected from applicants (name, email, contact number, address)</a:t>
            </a:r>
          </a:p>
          <a:p>
            <a:pPr marL="171450" indent="-171450">
              <a:spcBef>
                <a:spcPts val="600"/>
              </a:spcBef>
              <a:buFont typeface="Arial" panose="020B0604020202020204" pitchFamily="34" charset="0"/>
              <a:buChar char="•"/>
            </a:pPr>
            <a:r>
              <a:rPr lang="en-AU" sz="1050">
                <a:solidFill>
                  <a:srgbClr val="1F2A44"/>
                </a:solidFill>
              </a:rPr>
              <a:t>Additional information typically collected from a sole trader or company (ABN, ACN, registered address, business representative information) </a:t>
            </a:r>
          </a:p>
          <a:p>
            <a:pPr marL="171450" indent="-171450">
              <a:spcBef>
                <a:spcPts val="600"/>
              </a:spcBef>
              <a:buFont typeface="Arial" panose="020B0604020202020204" pitchFamily="34" charset="0"/>
              <a:buChar char="•"/>
            </a:pPr>
            <a:r>
              <a:rPr lang="en-AU" sz="1050">
                <a:solidFill>
                  <a:srgbClr val="1F2A44"/>
                </a:solidFill>
              </a:rPr>
              <a:t>Additional personal information (e.g., age, date of birth, gender, pronouns/preferred identification information) should only be collected with good reason and justification.</a:t>
            </a:r>
          </a:p>
        </p:txBody>
      </p:sp>
      <p:sp>
        <p:nvSpPr>
          <p:cNvPr id="41" name="Rectangle 40">
            <a:extLst>
              <a:ext uri="{FF2B5EF4-FFF2-40B4-BE49-F238E27FC236}">
                <a16:creationId xmlns:a16="http://schemas.microsoft.com/office/drawing/2014/main" id="{488E28B8-2A7E-4F50-0651-5A69408D82E3}"/>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47" name="Rectangle 46">
            <a:extLst>
              <a:ext uri="{FF2B5EF4-FFF2-40B4-BE49-F238E27FC236}">
                <a16:creationId xmlns:a16="http://schemas.microsoft.com/office/drawing/2014/main" id="{3FA2A2E4-F89B-012A-FC30-0B3B7C1078DE}"/>
              </a:ext>
            </a:extLst>
          </p:cNvPr>
          <p:cNvSpPr/>
          <p:nvPr/>
        </p:nvSpPr>
        <p:spPr>
          <a:xfrm>
            <a:off x="6928408" y="5470901"/>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CONFIGURABLE COMPONENT </a:t>
            </a:r>
          </a:p>
        </p:txBody>
      </p:sp>
      <p:sp>
        <p:nvSpPr>
          <p:cNvPr id="48" name="TextBox 47">
            <a:extLst>
              <a:ext uri="{FF2B5EF4-FFF2-40B4-BE49-F238E27FC236}">
                <a16:creationId xmlns:a16="http://schemas.microsoft.com/office/drawing/2014/main" id="{A44C6BE1-54BE-4900-E5F0-02DC184E4EEB}"/>
              </a:ext>
            </a:extLst>
          </p:cNvPr>
          <p:cNvSpPr txBox="1">
            <a:spLocks/>
          </p:cNvSpPr>
          <p:nvPr/>
        </p:nvSpPr>
        <p:spPr>
          <a:xfrm>
            <a:off x="6928408" y="3113957"/>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46" name="Rectangle 45">
            <a:extLst>
              <a:ext uri="{FF2B5EF4-FFF2-40B4-BE49-F238E27FC236}">
                <a16:creationId xmlns:a16="http://schemas.microsoft.com/office/drawing/2014/main" id="{D2E08687-2119-8332-A6F3-6E19503C7E4F}"/>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COMMON COMPONENT</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34</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6868155" y="1240185"/>
            <a:ext cx="2496508"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a:t>
            </a:r>
          </a:p>
          <a:p>
            <a:pPr marL="171450" indent="-171450">
              <a:spcBef>
                <a:spcPts val="600"/>
              </a:spcBef>
              <a:buFont typeface="Arial" panose="020B0604020202020204" pitchFamily="34" charset="0"/>
              <a:buChar char="•"/>
            </a:pPr>
            <a:r>
              <a:rPr lang="en-AU" sz="1050">
                <a:solidFill>
                  <a:srgbClr val="1F2A44"/>
                </a:solidFill>
              </a:rPr>
              <a:t>Applicant information for an individual, sole trader or company.</a:t>
            </a:r>
          </a:p>
        </p:txBody>
      </p:sp>
      <p:sp>
        <p:nvSpPr>
          <p:cNvPr id="4" name="Isosceles Triangle 3">
            <a:extLst>
              <a:ext uri="{FF2B5EF4-FFF2-40B4-BE49-F238E27FC236}">
                <a16:creationId xmlns:a16="http://schemas.microsoft.com/office/drawing/2014/main" id="{20EFD44B-2B87-F453-A6C9-C55DBDC68A55}"/>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9" name="Rectangle 48">
            <a:extLst>
              <a:ext uri="{FF2B5EF4-FFF2-40B4-BE49-F238E27FC236}">
                <a16:creationId xmlns:a16="http://schemas.microsoft.com/office/drawing/2014/main" id="{3896027C-0D87-73DF-21FC-49CB2DEFE1AB}"/>
              </a:ext>
            </a:extLst>
          </p:cNvPr>
          <p:cNvSpPr/>
          <p:nvPr/>
        </p:nvSpPr>
        <p:spPr>
          <a:xfrm>
            <a:off x="6928408" y="4106465"/>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Applicant information should be common across applications. </a:t>
            </a:r>
          </a:p>
          <a:p>
            <a:pPr>
              <a:spcBef>
                <a:spcPts val="600"/>
              </a:spcBef>
            </a:pPr>
            <a:r>
              <a:rPr lang="en-AU" sz="1050">
                <a:solidFill>
                  <a:srgbClr val="1F2A44"/>
                </a:solidFill>
              </a:rPr>
              <a:t>Any variation should be supported by a clear justification and rationale.</a:t>
            </a:r>
          </a:p>
        </p:txBody>
      </p:sp>
      <p:sp>
        <p:nvSpPr>
          <p:cNvPr id="19" name="Half Frame 18">
            <a:extLst>
              <a:ext uri="{FF2B5EF4-FFF2-40B4-BE49-F238E27FC236}">
                <a16:creationId xmlns:a16="http://schemas.microsoft.com/office/drawing/2014/main" id="{105C4F99-FD41-60C9-C4EF-D12268D6F8CC}"/>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D7E2491B-7F5A-278B-61C5-F74CCF13B298}"/>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2" name="TextBox 21">
            <a:extLst>
              <a:ext uri="{FF2B5EF4-FFF2-40B4-BE49-F238E27FC236}">
                <a16:creationId xmlns:a16="http://schemas.microsoft.com/office/drawing/2014/main" id="{CD341F1C-EA3F-0FCF-3DEA-EEE3551E3F92}"/>
              </a:ext>
            </a:extLst>
          </p:cNvPr>
          <p:cNvSpPr txBox="1">
            <a:spLocks/>
          </p:cNvSpPr>
          <p:nvPr/>
        </p:nvSpPr>
        <p:spPr>
          <a:xfrm>
            <a:off x="541337" y="1241437"/>
            <a:ext cx="1185799"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8" name="Half Frame 27">
            <a:extLst>
              <a:ext uri="{FF2B5EF4-FFF2-40B4-BE49-F238E27FC236}">
                <a16:creationId xmlns:a16="http://schemas.microsoft.com/office/drawing/2014/main" id="{F4893B4F-118D-7BEB-FE51-B268B264B313}"/>
              </a:ext>
            </a:extLst>
          </p:cNvPr>
          <p:cNvSpPr/>
          <p:nvPr/>
        </p:nvSpPr>
        <p:spPr>
          <a:xfrm>
            <a:off x="6833158" y="1207168"/>
            <a:ext cx="250568"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40" name="TextBox 39">
            <a:extLst>
              <a:ext uri="{FF2B5EF4-FFF2-40B4-BE49-F238E27FC236}">
                <a16:creationId xmlns:a16="http://schemas.microsoft.com/office/drawing/2014/main" id="{71DD04DD-6FE8-8CE9-FF72-DFCF5AC27198}"/>
              </a:ext>
            </a:extLst>
          </p:cNvPr>
          <p:cNvSpPr txBox="1">
            <a:spLocks/>
          </p:cNvSpPr>
          <p:nvPr/>
        </p:nvSpPr>
        <p:spPr>
          <a:xfrm>
            <a:off x="6864975" y="1240243"/>
            <a:ext cx="1332000"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
        <p:nvSpPr>
          <p:cNvPr id="42" name="Rectangle 41">
            <a:extLst>
              <a:ext uri="{FF2B5EF4-FFF2-40B4-BE49-F238E27FC236}">
                <a16:creationId xmlns:a16="http://schemas.microsoft.com/office/drawing/2014/main" id="{0BDF8E27-304E-040E-538C-0D0D6CAAEB57}"/>
              </a:ext>
            </a:extLst>
          </p:cNvPr>
          <p:cNvSpPr/>
          <p:nvPr/>
        </p:nvSpPr>
        <p:spPr>
          <a:xfrm>
            <a:off x="541336" y="6330383"/>
            <a:ext cx="6931746"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900" b="0" i="0" u="none" strike="noStrike" kern="1200" cap="none" spc="0" normalizeH="0" baseline="0" noProof="0">
                <a:ln>
                  <a:noFill/>
                </a:ln>
                <a:solidFill>
                  <a:srgbClr val="1F2A44"/>
                </a:solidFill>
                <a:effectLst/>
                <a:uLnTx/>
                <a:uFillTx/>
                <a:latin typeface="Arial"/>
                <a:ea typeface="+mn-ea"/>
                <a:cs typeface="Segoe UI Semilight" panose="020B0402040204020203" pitchFamily="34" charset="0"/>
              </a:rPr>
              <a:t>*See slide </a:t>
            </a:r>
            <a:r>
              <a:rPr lang="en-AU" sz="900">
                <a:solidFill>
                  <a:srgbClr val="1F2A44"/>
                </a:solidFill>
                <a:latin typeface="Arial"/>
                <a:cs typeface="Segoe UI Semilight" panose="020B0402040204020203" pitchFamily="34" charset="0"/>
              </a:rPr>
              <a:t>30</a:t>
            </a:r>
            <a:r>
              <a:rPr kumimoji="0" lang="en-AU" sz="900" b="0" i="0" u="none" strike="noStrike" kern="1200" cap="none" spc="0" normalizeH="0" baseline="0" noProof="0">
                <a:ln>
                  <a:noFill/>
                </a:ln>
                <a:solidFill>
                  <a:srgbClr val="1F2A44"/>
                </a:solidFill>
                <a:effectLst/>
                <a:uLnTx/>
                <a:uFillTx/>
                <a:latin typeface="Arial"/>
                <a:ea typeface="+mn-ea"/>
                <a:cs typeface="Segoe UI Semilight" panose="020B0402040204020203" pitchFamily="34" charset="0"/>
              </a:rPr>
              <a:t> for more information on how to structure your data through data models  </a:t>
            </a:r>
            <a:endParaRPr lang="en-AU" sz="900">
              <a:solidFill>
                <a:schemeClr val="bg2"/>
              </a:solidFill>
            </a:endParaRPr>
          </a:p>
        </p:txBody>
      </p:sp>
      <p:sp>
        <p:nvSpPr>
          <p:cNvPr id="44" name="TextBox 43">
            <a:extLst>
              <a:ext uri="{FF2B5EF4-FFF2-40B4-BE49-F238E27FC236}">
                <a16:creationId xmlns:a16="http://schemas.microsoft.com/office/drawing/2014/main" id="{DC032645-2486-22B6-A773-92724ED3E0AE}"/>
              </a:ext>
            </a:extLst>
          </p:cNvPr>
          <p:cNvSpPr txBox="1">
            <a:spLocks/>
          </p:cNvSpPr>
          <p:nvPr/>
        </p:nvSpPr>
        <p:spPr>
          <a:xfrm>
            <a:off x="541337" y="3076914"/>
            <a:ext cx="2227029"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Tree>
    <p:extLst>
      <p:ext uri="{BB962C8B-B14F-4D97-AF65-F5344CB8AC3E}">
        <p14:creationId xmlns:p14="http://schemas.microsoft.com/office/powerpoint/2010/main" val="34316879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754240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IDENTITY VERIFICATION</a:t>
            </a:r>
            <a:br>
              <a:rPr lang="en-AU" sz="2400"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34437" cy="108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Identity verification of applicants</a:t>
            </a:r>
            <a:r>
              <a:rPr lang="en-AU" sz="1050" b="1">
                <a:solidFill>
                  <a:srgbClr val="1F2A44"/>
                </a:solidFill>
              </a:rPr>
              <a:t> is required in many applications, whether they are an individual, sole trader or representative of a company. </a:t>
            </a:r>
            <a:r>
              <a:rPr lang="en-AU" sz="1050">
                <a:solidFill>
                  <a:srgbClr val="1F2A44"/>
                </a:solidFill>
              </a:rPr>
              <a:t>It varies between regulators, generally dependant on current processes and commensurate with risk, but often takes the form of a variation on the 100 points of identity check. It is a key enabler of the application and approvals process as a tool to mitigate risk. </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35</a:t>
            </a:fld>
            <a:endParaRPr kumimoji="0" lang="en-AU" sz="1200" b="0" i="0" u="none" strike="noStrike" kern="1200" cap="none" spc="0" normalizeH="0" baseline="0" noProof="0">
              <a:ln>
                <a:noFill/>
              </a:ln>
              <a:solidFill>
                <a:prstClr val="white"/>
              </a:solidFill>
              <a:effectLst/>
              <a:uLnTx/>
              <a:uFillTx/>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83443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3A962D-9F30-FBFB-A00C-AB2CAAF4A1EE}"/>
              </a:ext>
            </a:extLst>
          </p:cNvPr>
          <p:cNvSpPr/>
          <p:nvPr/>
        </p:nvSpPr>
        <p:spPr>
          <a:xfrm>
            <a:off x="550360" y="2493253"/>
            <a:ext cx="8825415" cy="3723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defRPr/>
            </a:pPr>
            <a:r>
              <a:rPr lang="en-AU" sz="1050">
                <a:solidFill>
                  <a:srgbClr val="1F2A44"/>
                </a:solidFill>
              </a:rPr>
              <a:t>Applicants can verify their identity in a consistent and trusted way which enhances their privacy and minimises data. They are only required to provide the minimum amount of identity information necessary to meet identity requirements. It can apply to individuals, sole traders, representative of a company and other individuals as part of the application process.</a:t>
            </a:r>
          </a:p>
          <a:p>
            <a:pPr>
              <a:lnSpc>
                <a:spcPct val="110000"/>
              </a:lnSpc>
              <a:spcBef>
                <a:spcPts val="600"/>
              </a:spcBef>
              <a:defRPr/>
            </a:pPr>
            <a:r>
              <a:rPr lang="en-AU" sz="1050">
                <a:solidFill>
                  <a:srgbClr val="1F2A44"/>
                </a:solidFill>
              </a:rPr>
              <a:t>You should consider the lowest level of identity assurance required from applicants, commensurate with risk. This can be aligned with Service Victoria’s Identity Verification Standards (IDVS) and Levels of Assurance (LOA):</a:t>
            </a:r>
          </a:p>
          <a:p>
            <a:pPr marL="171450" indent="-171450">
              <a:lnSpc>
                <a:spcPct val="110000"/>
              </a:lnSpc>
              <a:spcBef>
                <a:spcPts val="600"/>
              </a:spcBef>
              <a:buFont typeface="Arial" panose="020B0604020202020204" pitchFamily="34" charset="0"/>
              <a:buChar char="•"/>
              <a:defRPr/>
            </a:pPr>
            <a:r>
              <a:rPr lang="en-AU" sz="1050">
                <a:solidFill>
                  <a:srgbClr val="1F2A44"/>
                </a:solidFill>
              </a:rPr>
              <a:t>No or limited level of assurance (e.g., where a declaration is enough or where an applicant is a business, recognising a business representative or delegate may need higher level of identity verification)</a:t>
            </a:r>
          </a:p>
          <a:p>
            <a:pPr marL="171450" indent="-171450">
              <a:lnSpc>
                <a:spcPct val="110000"/>
              </a:lnSpc>
              <a:spcBef>
                <a:spcPts val="600"/>
              </a:spcBef>
              <a:buFont typeface="Arial" panose="020B0604020202020204" pitchFamily="34" charset="0"/>
              <a:buChar char="•"/>
              <a:defRPr/>
            </a:pPr>
            <a:r>
              <a:rPr lang="en-AU" sz="1050">
                <a:solidFill>
                  <a:srgbClr val="1F2A44"/>
                </a:solidFill>
              </a:rPr>
              <a:t>Basic level of assurance (LOA 1)</a:t>
            </a:r>
          </a:p>
          <a:p>
            <a:pPr marL="171450" indent="-171450">
              <a:lnSpc>
                <a:spcPct val="110000"/>
              </a:lnSpc>
              <a:spcBef>
                <a:spcPts val="600"/>
              </a:spcBef>
              <a:buFont typeface="Arial" panose="020B0604020202020204" pitchFamily="34" charset="0"/>
              <a:buChar char="•"/>
              <a:defRPr/>
            </a:pPr>
            <a:r>
              <a:rPr lang="en-AU" sz="1050">
                <a:solidFill>
                  <a:srgbClr val="1F2A44"/>
                </a:solidFill>
              </a:rPr>
              <a:t>Medium level of assurance (LOA 2)</a:t>
            </a:r>
          </a:p>
          <a:p>
            <a:pPr marL="171450" indent="-171450">
              <a:lnSpc>
                <a:spcPct val="110000"/>
              </a:lnSpc>
              <a:spcBef>
                <a:spcPts val="600"/>
              </a:spcBef>
              <a:buFont typeface="Arial" panose="020B0604020202020204" pitchFamily="34" charset="0"/>
              <a:buChar char="•"/>
              <a:defRPr/>
            </a:pPr>
            <a:r>
              <a:rPr lang="en-AU" sz="1050">
                <a:solidFill>
                  <a:srgbClr val="1F2A44"/>
                </a:solidFill>
              </a:rPr>
              <a:t>High level of assurance (LOA 3)</a:t>
            </a:r>
          </a:p>
          <a:p>
            <a:pPr marL="171450" indent="-171450">
              <a:lnSpc>
                <a:spcPct val="110000"/>
              </a:lnSpc>
              <a:spcBef>
                <a:spcPts val="600"/>
              </a:spcBef>
              <a:buFont typeface="Arial" panose="020B0604020202020204" pitchFamily="34" charset="0"/>
              <a:buChar char="•"/>
              <a:defRPr/>
            </a:pPr>
            <a:r>
              <a:rPr lang="en-AU" sz="1050">
                <a:solidFill>
                  <a:srgbClr val="1F2A44"/>
                </a:solidFill>
              </a:rPr>
              <a:t>Very high level of assurance (LOA 4)</a:t>
            </a:r>
          </a:p>
          <a:p>
            <a:pPr>
              <a:lnSpc>
                <a:spcPct val="110000"/>
              </a:lnSpc>
              <a:spcBef>
                <a:spcPts val="600"/>
              </a:spcBef>
              <a:defRPr/>
            </a:pPr>
            <a:r>
              <a:rPr lang="en-AU" sz="1050">
                <a:solidFill>
                  <a:srgbClr val="1F2A44"/>
                </a:solidFill>
              </a:rPr>
              <a:t>Regulators should use a risk-based approach for identity verification. Many permissions align up with to LOA2, some LOA3. </a:t>
            </a:r>
          </a:p>
          <a:p>
            <a:pPr>
              <a:lnSpc>
                <a:spcPct val="110000"/>
              </a:lnSpc>
              <a:spcBef>
                <a:spcPts val="600"/>
              </a:spcBef>
              <a:defRPr/>
            </a:pPr>
            <a:r>
              <a:rPr lang="en-AU" sz="1050">
                <a:solidFill>
                  <a:srgbClr val="1F2A44"/>
                </a:solidFill>
              </a:rPr>
              <a:t>Identity verification information for individuals is generally considered personal information (e.g., identity documents such as drivers' licence, etc.) and therefore subject to OVIC Information Privacy Principles (IPPs). You should consider advice on privacy requirements. Identity information and documents should not be retained once identity is verified, or should be collected and retained securely and disposed as soon as feasible.</a:t>
            </a:r>
          </a:p>
        </p:txBody>
      </p:sp>
      <p:sp>
        <p:nvSpPr>
          <p:cNvPr id="4" name="Half Frame 3">
            <a:extLst>
              <a:ext uri="{FF2B5EF4-FFF2-40B4-BE49-F238E27FC236}">
                <a16:creationId xmlns:a16="http://schemas.microsoft.com/office/drawing/2014/main" id="{E9424F15-E95C-D706-7AC4-C3C5C2B85273}"/>
              </a:ext>
            </a:extLst>
          </p:cNvPr>
          <p:cNvSpPr/>
          <p:nvPr/>
        </p:nvSpPr>
        <p:spPr>
          <a:xfrm>
            <a:off x="507472" y="1206046"/>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489CA5CC-6B70-E462-9CC1-9B095D5B62C7}"/>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69754FC7-EC9D-66C0-2918-7D1B7EC80186}"/>
              </a:ext>
            </a:extLst>
          </p:cNvPr>
          <p:cNvSpPr/>
          <p:nvPr/>
        </p:nvSpPr>
        <p:spPr>
          <a:xfrm>
            <a:off x="507472" y="2455233"/>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E3AD54BC-AF40-0495-55EA-F45AB6A10773}"/>
              </a:ext>
            </a:extLst>
          </p:cNvPr>
          <p:cNvSpPr txBox="1">
            <a:spLocks/>
          </p:cNvSpPr>
          <p:nvPr/>
        </p:nvSpPr>
        <p:spPr>
          <a:xfrm>
            <a:off x="550360" y="2490624"/>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3786860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865072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89151" y="585332"/>
            <a:ext cx="8824914" cy="521667"/>
          </a:xfrm>
        </p:spPr>
        <p:txBody>
          <a:bodyPr vert="horz"/>
          <a:lstStyle/>
          <a:p>
            <a:pPr>
              <a:spcBef>
                <a:spcPts val="600"/>
              </a:spcBef>
              <a:spcAft>
                <a:spcPts val="500"/>
              </a:spcAft>
            </a:pPr>
            <a:r>
              <a:rPr lang="en-AU" sz="2200" b="1"/>
              <a:t>IDENTITY VERIFICATION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You should look to reuse common capabilities to verify identity, including reuse of Service Victoria’s Identity Verification Service (IDV) and to issue Electronic Identity Credential (EIC) which applicants can choose to have ongoing and can be re-used for up to 10 years. This can be used for both digital and non-digital platforms, including those submitted outside the Service Victoria platform. Service Victoria retains the minimal amount of information needed to confirm an applicant's identity and applicant consent is required for use of the identity verification service.</a:t>
            </a:r>
          </a:p>
          <a:p>
            <a:pPr marL="171450" indent="-171450">
              <a:spcBef>
                <a:spcPts val="600"/>
              </a:spcBef>
              <a:buFont typeface="Arial" panose="020B0604020202020204" pitchFamily="34" charset="0"/>
              <a:buChar char="•"/>
              <a:defRPr/>
            </a:pPr>
            <a:r>
              <a:rPr lang="en-AU" sz="1050">
                <a:solidFill>
                  <a:srgbClr val="1F2A44"/>
                </a:solidFill>
              </a:rPr>
              <a:t>Where you are unable to reuse Service Victoria IDV and EIC, you should look to minimise identity verification requirements and the capture and storage of identity information.</a:t>
            </a:r>
          </a:p>
          <a:p>
            <a:pPr>
              <a:spcBef>
                <a:spcPts val="600"/>
              </a:spcBef>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IDV and EIC (Service Victoria currently supports LOA 2 and LOA 3). Aligns to Apply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b="1">
                <a:solidFill>
                  <a:srgbClr val="1F2A44"/>
                </a:solidFill>
              </a:rPr>
              <a:t>FROM APPLICANT</a:t>
            </a:r>
          </a:p>
          <a:p>
            <a:pPr marL="171450" indent="-171450">
              <a:spcBef>
                <a:spcPts val="600"/>
              </a:spcBef>
              <a:buFont typeface="Arial" panose="020B0604020202020204" pitchFamily="34" charset="0"/>
              <a:buChar char="•"/>
              <a:defRPr/>
            </a:pPr>
            <a:r>
              <a:rPr lang="en-AU" sz="1050">
                <a:solidFill>
                  <a:srgbClr val="1F2A44"/>
                </a:solidFill>
              </a:rPr>
              <a:t>LOA1: One satisfactory</a:t>
            </a:r>
            <a:r>
              <a:rPr lang="en-AU" sz="1050" baseline="30000">
                <a:solidFill>
                  <a:srgbClr val="1F2A44"/>
                </a:solidFill>
              </a:rPr>
              <a:t>1</a:t>
            </a:r>
            <a:r>
              <a:rPr lang="en-AU" sz="1050">
                <a:solidFill>
                  <a:srgbClr val="1F2A44"/>
                </a:solidFill>
              </a:rPr>
              <a:t> identity document </a:t>
            </a:r>
          </a:p>
          <a:p>
            <a:pPr marL="171450" indent="-171450">
              <a:spcBef>
                <a:spcPts val="600"/>
              </a:spcBef>
              <a:buFont typeface="Arial" panose="020B0604020202020204" pitchFamily="34" charset="0"/>
              <a:buChar char="•"/>
              <a:defRPr/>
            </a:pPr>
            <a:r>
              <a:rPr lang="en-AU" sz="1050">
                <a:solidFill>
                  <a:srgbClr val="1F2A44"/>
                </a:solidFill>
              </a:rPr>
              <a:t>LOA2: Two satisfactory identity documents</a:t>
            </a:r>
          </a:p>
          <a:p>
            <a:pPr marL="171450" indent="-171450">
              <a:spcBef>
                <a:spcPts val="600"/>
              </a:spcBef>
              <a:buFont typeface="Arial" panose="020B0604020202020204" pitchFamily="34" charset="0"/>
              <a:buChar char="•"/>
              <a:defRPr/>
            </a:pPr>
            <a:r>
              <a:rPr lang="en-AU" sz="1050">
                <a:solidFill>
                  <a:srgbClr val="1F2A44"/>
                </a:solidFill>
              </a:rPr>
              <a:t>LOA3: As in LOA2, plus photo bind and liveness.</a:t>
            </a:r>
          </a:p>
          <a:p>
            <a:pPr>
              <a:spcBef>
                <a:spcPts val="600"/>
              </a:spcBef>
              <a:defRPr/>
            </a:pPr>
            <a:r>
              <a:rPr lang="en-AU" sz="1050">
                <a:solidFill>
                  <a:srgbClr val="1F2A44"/>
                </a:solidFill>
              </a:rPr>
              <a:t>The required LOA levels for permissions can be confirmed through IDV or aligned with regulator processes.</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AU" sz="1050" b="0" i="0" u="none" strike="noStrike" kern="1200" cap="none" spc="0" normalizeH="0" baseline="0" noProof="0">
              <a:ln>
                <a:noFill/>
              </a:ln>
              <a:solidFill>
                <a:srgbClr val="1F2A44"/>
              </a:solidFill>
              <a:effectLst/>
              <a:uLnTx/>
              <a:uFillTx/>
              <a:ea typeface="+mn-ea"/>
              <a:cs typeface="+mn-cs"/>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36</a:t>
            </a:fld>
            <a:endParaRPr kumimoji="0" lang="en-AU" sz="1200" b="0" i="0" u="none" strike="noStrike" kern="1200" cap="none" spc="0" normalizeH="0" baseline="0" noProof="0">
              <a:ln>
                <a:noFill/>
              </a:ln>
              <a:solidFill>
                <a:prstClr val="white"/>
              </a:solidFill>
              <a:effectLst/>
              <a:uLnTx/>
              <a:uFillTx/>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From IDV: Identity verification outcome</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From </a:t>
            </a:r>
            <a:r>
              <a:rPr lang="en-AU" sz="1050">
                <a:solidFill>
                  <a:srgbClr val="1F2A44"/>
                </a:solidFill>
              </a:rPr>
              <a:t>applicant: </a:t>
            </a:r>
            <a:r>
              <a:rPr kumimoji="0" lang="en-AU" sz="1050" b="0" i="0" u="none" strike="noStrike" kern="1200" cap="none" spc="0" normalizeH="0" baseline="0" noProof="0">
                <a:ln>
                  <a:noFill/>
                </a:ln>
                <a:solidFill>
                  <a:srgbClr val="1F2A44"/>
                </a:solidFill>
                <a:effectLst/>
                <a:uLnTx/>
                <a:uFillTx/>
                <a:ea typeface="+mn-ea"/>
                <a:cs typeface="+mn-cs"/>
              </a:rPr>
              <a:t>Identity information (e.g., certified copies of satisfactory identity documents), to be verified by regulator</a:t>
            </a:r>
          </a:p>
        </p:txBody>
      </p:sp>
      <p:sp>
        <p:nvSpPr>
          <p:cNvPr id="9" name="TextBox 8">
            <a:extLst>
              <a:ext uri="{FF2B5EF4-FFF2-40B4-BE49-F238E27FC236}">
                <a16:creationId xmlns:a16="http://schemas.microsoft.com/office/drawing/2014/main" id="{179949D0-9A46-40E9-3E7F-A40EE7DE79EB}"/>
              </a:ext>
            </a:extLst>
          </p:cNvPr>
          <p:cNvSpPr txBox="1"/>
          <p:nvPr/>
        </p:nvSpPr>
        <p:spPr>
          <a:xfrm>
            <a:off x="475722" y="6417846"/>
            <a:ext cx="8306525" cy="215444"/>
          </a:xfrm>
          <a:prstGeom prst="rect">
            <a:avLst/>
          </a:prstGeom>
          <a:noFill/>
        </p:spPr>
        <p:txBody>
          <a:bodyPr wrap="square" rtlCol="0">
            <a:spAutoFit/>
          </a:bodyPr>
          <a:lstStyle/>
          <a:p>
            <a:r>
              <a:rPr lang="en-AU" sz="800" baseline="30000">
                <a:solidFill>
                  <a:srgbClr val="1F2A44"/>
                </a:solidFill>
              </a:rPr>
              <a:t>1</a:t>
            </a:r>
            <a:r>
              <a:rPr lang="en-AU" sz="800">
                <a:solidFill>
                  <a:srgbClr val="1F2A44"/>
                </a:solidFill>
              </a:rPr>
              <a:t> Satisfactory identity documents include Commencement of Identity and Use in the Community documents. </a:t>
            </a:r>
          </a:p>
        </p:txBody>
      </p:sp>
      <p:sp>
        <p:nvSpPr>
          <p:cNvPr id="15" name="Rectangle 14">
            <a:extLst>
              <a:ext uri="{FF2B5EF4-FFF2-40B4-BE49-F238E27FC236}">
                <a16:creationId xmlns:a16="http://schemas.microsoft.com/office/drawing/2014/main" id="{C57CF29B-4CEE-E36B-0680-D1675F5987E4}"/>
              </a:ext>
            </a:extLst>
          </p:cNvPr>
          <p:cNvSpPr/>
          <p:nvPr/>
        </p:nvSpPr>
        <p:spPr>
          <a:xfrm>
            <a:off x="6928408" y="5448418"/>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CONFIGURABLE COMPONENT </a:t>
            </a:r>
          </a:p>
        </p:txBody>
      </p:sp>
      <p:sp>
        <p:nvSpPr>
          <p:cNvPr id="16" name="TextBox 15">
            <a:extLst>
              <a:ext uri="{FF2B5EF4-FFF2-40B4-BE49-F238E27FC236}">
                <a16:creationId xmlns:a16="http://schemas.microsoft.com/office/drawing/2014/main" id="{03762EE8-CFA9-1A66-77F2-37D2D9D413C9}"/>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7" name="Rectangle 16">
            <a:extLst>
              <a:ext uri="{FF2B5EF4-FFF2-40B4-BE49-F238E27FC236}">
                <a16:creationId xmlns:a16="http://schemas.microsoft.com/office/drawing/2014/main" id="{D27A1555-EBA2-786F-B1D2-B2B79599665E}"/>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COMMON COMPONENT</a:t>
            </a:r>
          </a:p>
        </p:txBody>
      </p:sp>
      <p:sp>
        <p:nvSpPr>
          <p:cNvPr id="18" name="Isosceles Triangle 17">
            <a:extLst>
              <a:ext uri="{FF2B5EF4-FFF2-40B4-BE49-F238E27FC236}">
                <a16:creationId xmlns:a16="http://schemas.microsoft.com/office/drawing/2014/main" id="{9C86FCDE-31E7-5B35-AB44-C037F0E0C1EB}"/>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Rectangle 18">
            <a:extLst>
              <a:ext uri="{FF2B5EF4-FFF2-40B4-BE49-F238E27FC236}">
                <a16:creationId xmlns:a16="http://schemas.microsoft.com/office/drawing/2014/main" id="{F3506B68-DD00-01F0-8A1A-BA1624DDDDC8}"/>
              </a:ext>
            </a:extLst>
          </p:cNvPr>
          <p:cNvSpPr/>
          <p:nvPr/>
        </p:nvSpPr>
        <p:spPr>
          <a:xfrm>
            <a:off x="6928408" y="4094861"/>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Identity verification should be common across applications.</a:t>
            </a:r>
          </a:p>
          <a:p>
            <a:pPr>
              <a:spcBef>
                <a:spcPts val="600"/>
              </a:spcBef>
            </a:pPr>
            <a:r>
              <a:rPr lang="en-AU" sz="1050">
                <a:solidFill>
                  <a:srgbClr val="1F2A44"/>
                </a:solidFill>
              </a:rPr>
              <a:t>Service Victoria IDVS provides a common risk-based framework for identity verification.</a:t>
            </a:r>
          </a:p>
        </p:txBody>
      </p:sp>
      <p:sp>
        <p:nvSpPr>
          <p:cNvPr id="22" name="Rectangle 21">
            <a:extLst>
              <a:ext uri="{FF2B5EF4-FFF2-40B4-BE49-F238E27FC236}">
                <a16:creationId xmlns:a16="http://schemas.microsoft.com/office/drawing/2014/main" id="{38149F01-D174-8053-93EB-A8AEE684F36C}"/>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4" name="Half Frame 3">
            <a:extLst>
              <a:ext uri="{FF2B5EF4-FFF2-40B4-BE49-F238E27FC236}">
                <a16:creationId xmlns:a16="http://schemas.microsoft.com/office/drawing/2014/main" id="{77A513B2-734B-2E25-F1A3-72D21F2D879C}"/>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A2D43DD3-36AE-F277-3A97-65316B6F8AB4}"/>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TextBox 9">
            <a:extLst>
              <a:ext uri="{FF2B5EF4-FFF2-40B4-BE49-F238E27FC236}">
                <a16:creationId xmlns:a16="http://schemas.microsoft.com/office/drawing/2014/main" id="{7F29EEC0-635B-B904-C1BC-E90CF094F001}"/>
              </a:ext>
            </a:extLst>
          </p:cNvPr>
          <p:cNvSpPr txBox="1">
            <a:spLocks/>
          </p:cNvSpPr>
          <p:nvPr/>
        </p:nvSpPr>
        <p:spPr>
          <a:xfrm>
            <a:off x="541337" y="1241437"/>
            <a:ext cx="1170017"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grpSp>
        <p:nvGrpSpPr>
          <p:cNvPr id="21" name="Group 20">
            <a:extLst>
              <a:ext uri="{FF2B5EF4-FFF2-40B4-BE49-F238E27FC236}">
                <a16:creationId xmlns:a16="http://schemas.microsoft.com/office/drawing/2014/main" id="{51BA2D45-EA1F-A8EB-1B8B-FC9FBE5FFEE0}"/>
              </a:ext>
            </a:extLst>
          </p:cNvPr>
          <p:cNvGrpSpPr/>
          <p:nvPr/>
        </p:nvGrpSpPr>
        <p:grpSpPr>
          <a:xfrm>
            <a:off x="5001608" y="1206055"/>
            <a:ext cx="1382415" cy="266700"/>
            <a:chOff x="659872" y="1381120"/>
            <a:chExt cx="1471417" cy="266700"/>
          </a:xfrm>
        </p:grpSpPr>
        <p:sp>
          <p:nvSpPr>
            <p:cNvPr id="23" name="Half Frame 22">
              <a:extLst>
                <a:ext uri="{FF2B5EF4-FFF2-40B4-BE49-F238E27FC236}">
                  <a16:creationId xmlns:a16="http://schemas.microsoft.com/office/drawing/2014/main" id="{96F01661-F56B-839F-07C2-3798D03240FA}"/>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7" name="TextBox 26">
              <a:extLst>
                <a:ext uri="{FF2B5EF4-FFF2-40B4-BE49-F238E27FC236}">
                  <a16:creationId xmlns:a16="http://schemas.microsoft.com/office/drawing/2014/main" id="{BCA90D17-5A2E-F815-275B-E5F6226BBADE}"/>
                </a:ext>
              </a:extLst>
            </p:cNvPr>
            <p:cNvSpPr txBox="1">
              <a:spLocks/>
            </p:cNvSpPr>
            <p:nvPr/>
          </p:nvSpPr>
          <p:spPr>
            <a:xfrm>
              <a:off x="693739" y="1414195"/>
              <a:ext cx="1437550"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28" name="TextBox 27">
            <a:extLst>
              <a:ext uri="{FF2B5EF4-FFF2-40B4-BE49-F238E27FC236}">
                <a16:creationId xmlns:a16="http://schemas.microsoft.com/office/drawing/2014/main" id="{2D38E81A-C471-F3EA-4218-0EC1A7E0DD23}"/>
              </a:ext>
            </a:extLst>
          </p:cNvPr>
          <p:cNvSpPr txBox="1">
            <a:spLocks/>
          </p:cNvSpPr>
          <p:nvPr/>
        </p:nvSpPr>
        <p:spPr>
          <a:xfrm>
            <a:off x="541337" y="3076914"/>
            <a:ext cx="2243807"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Tree>
    <p:extLst>
      <p:ext uri="{BB962C8B-B14F-4D97-AF65-F5344CB8AC3E}">
        <p14:creationId xmlns:p14="http://schemas.microsoft.com/office/powerpoint/2010/main" val="26730844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Rectangle 18">
            <a:extLst>
              <a:ext uri="{FF2B5EF4-FFF2-40B4-BE49-F238E27FC236}">
                <a16:creationId xmlns:a16="http://schemas.microsoft.com/office/drawing/2014/main" id="{0E0E0F6C-218C-8C19-83A3-076998DDACAD}"/>
              </a:ext>
            </a:extLst>
          </p:cNvPr>
          <p:cNvSpPr/>
          <p:nvPr/>
        </p:nvSpPr>
        <p:spPr>
          <a:xfrm>
            <a:off x="541338" y="1244067"/>
            <a:ext cx="8838130"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b="1">
                <a:solidFill>
                  <a:srgbClr val="1F2A44"/>
                </a:solidFill>
              </a:rPr>
              <a:t>Companies often require representatives to act on their behalf. </a:t>
            </a:r>
            <a:r>
              <a:rPr lang="en-AU" sz="1050">
                <a:solidFill>
                  <a:srgbClr val="1F2A44"/>
                </a:solidFill>
              </a:rPr>
              <a:t>Business delegations capture the relationships between companies and the representatives authorised to act on their behalf (generally individuals), as well as information about the delegate. These relationships can vary, including internal relationships (e.g., administrative roles within a business) and external relationships (e.g., agents or consultants), and are likely to be in addition to the primary applicant. The contact and personal information of business delegates are less likely to be considered personal information.</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37</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E3A962D-9F30-FBFB-A00C-AB2CAAF4A1EE}"/>
              </a:ext>
            </a:extLst>
          </p:cNvPr>
          <p:cNvSpPr/>
          <p:nvPr/>
        </p:nvSpPr>
        <p:spPr>
          <a:xfrm>
            <a:off x="541337" y="2611814"/>
            <a:ext cx="8834437" cy="337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a:solidFill>
                  <a:srgbClr val="1F2A44"/>
                </a:solidFill>
              </a:rPr>
              <a:t>Representatives are able to act on the behalf of applicants and permission holders, with the relationship captured in a trusted way which enables integrity of the application and approvals process. In many cases, individuals are authorised to act on the behalf of companies, but business delegation can capture broader arrangements (e.g., individual to individual, individual to sole trader, etc.).</a:t>
            </a:r>
          </a:p>
          <a:p>
            <a:pPr>
              <a:lnSpc>
                <a:spcPct val="110000"/>
              </a:lnSpc>
              <a:spcBef>
                <a:spcPts val="600"/>
              </a:spcBef>
            </a:pPr>
            <a:r>
              <a:rPr lang="en-AU" sz="1050">
                <a:solidFill>
                  <a:srgbClr val="1F2A44"/>
                </a:solidFill>
              </a:rPr>
              <a:t>Applicants can have multiple representatives and for different purposes. You should aim to capture relevant information about delegations.</a:t>
            </a:r>
          </a:p>
          <a:p>
            <a:pPr marL="171450" indent="-171450">
              <a:lnSpc>
                <a:spcPct val="110000"/>
              </a:lnSpc>
              <a:spcBef>
                <a:spcPts val="600"/>
              </a:spcBef>
              <a:buFont typeface="Arial" panose="020B0604020202020204" pitchFamily="34" charset="0"/>
              <a:buChar char="•"/>
            </a:pPr>
            <a:r>
              <a:rPr lang="en-AU" sz="1050">
                <a:solidFill>
                  <a:srgbClr val="1F2A44"/>
                </a:solidFill>
              </a:rPr>
              <a:t>Relationship between the applicant or permission holder and the representative (e.g., each side of the relationship). This should be captured as a relationship between the permission holder account and representative.</a:t>
            </a:r>
          </a:p>
          <a:p>
            <a:pPr marL="171450" indent="-171450">
              <a:lnSpc>
                <a:spcPct val="110000"/>
              </a:lnSpc>
              <a:spcBef>
                <a:spcPts val="600"/>
              </a:spcBef>
              <a:buFont typeface="Arial" panose="020B0604020202020204" pitchFamily="34" charset="0"/>
              <a:buChar char="•"/>
            </a:pPr>
            <a:r>
              <a:rPr lang="en-AU" sz="1050">
                <a:solidFill>
                  <a:srgbClr val="1F2A44"/>
                </a:solidFill>
              </a:rPr>
              <a:t>Purpose and activities that are delegated (e.g., a specific activity, subset of total activities, overall delegation) </a:t>
            </a:r>
          </a:p>
          <a:p>
            <a:pPr marL="171450" indent="-171450">
              <a:lnSpc>
                <a:spcPct val="110000"/>
              </a:lnSpc>
              <a:spcBef>
                <a:spcPts val="600"/>
              </a:spcBef>
              <a:buFont typeface="Arial" panose="020B0604020202020204" pitchFamily="34" charset="0"/>
              <a:buChar char="•"/>
            </a:pPr>
            <a:r>
              <a:rPr lang="en-AU" sz="1050">
                <a:solidFill>
                  <a:srgbClr val="1F2A44"/>
                </a:solidFill>
              </a:rPr>
              <a:t>Timeframe the delegation is active for (e.g., perpetual, time bound, activity bound).</a:t>
            </a:r>
          </a:p>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a:solidFill>
                  <a:srgbClr val="1F2A44"/>
                </a:solidFill>
              </a:rPr>
              <a:t>You should aim to capture a limited set of information about representatives, aligned to applicant information. Identity verification requirements for representatives are likely to be aligned with those for applicants.</a:t>
            </a:r>
          </a:p>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a:solidFill>
                  <a:srgbClr val="1F2A44"/>
                </a:solidFill>
              </a:rPr>
              <a:t>There are different models for business delegations, commensurate with risk. The relationship may be able to be established as part of the application (e.g., by the representative), or may be required to be established prior to the application (e.g., by the applicant).</a:t>
            </a: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a:solidFill>
                <a:srgbClr val="1F2A44"/>
              </a:solidFill>
            </a:endParaRPr>
          </a:p>
        </p:txBody>
      </p:sp>
      <p:sp>
        <p:nvSpPr>
          <p:cNvPr id="20" name="Title 1">
            <a:extLst>
              <a:ext uri="{FF2B5EF4-FFF2-40B4-BE49-F238E27FC236}">
                <a16:creationId xmlns:a16="http://schemas.microsoft.com/office/drawing/2014/main" id="{859F2A05-300F-7A87-621B-4AC7B9E41D89}"/>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BUSINESS DELEGATION</a:t>
            </a:r>
            <a:br>
              <a:rPr lang="en-AU" b="1"/>
            </a:br>
            <a:endParaRPr lang="en-AU" sz="900" b="1">
              <a:latin typeface="+mn-lt"/>
              <a:ea typeface="+mn-ea"/>
              <a:cs typeface="+mn-cs"/>
            </a:endParaRPr>
          </a:p>
        </p:txBody>
      </p:sp>
      <p:sp>
        <p:nvSpPr>
          <p:cNvPr id="3" name="Half Frame 2">
            <a:extLst>
              <a:ext uri="{FF2B5EF4-FFF2-40B4-BE49-F238E27FC236}">
                <a16:creationId xmlns:a16="http://schemas.microsoft.com/office/drawing/2014/main" id="{12B852FF-AD0C-CDF3-5632-04C6A4D92369}"/>
              </a:ext>
            </a:extLst>
          </p:cNvPr>
          <p:cNvSpPr/>
          <p:nvPr/>
        </p:nvSpPr>
        <p:spPr>
          <a:xfrm>
            <a:off x="507472" y="121024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TextBox 3">
            <a:extLst>
              <a:ext uri="{FF2B5EF4-FFF2-40B4-BE49-F238E27FC236}">
                <a16:creationId xmlns:a16="http://schemas.microsoft.com/office/drawing/2014/main" id="{0D17B06D-F275-DC59-265E-2E8A04094DBE}"/>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2" name="Half Frame 11">
            <a:extLst>
              <a:ext uri="{FF2B5EF4-FFF2-40B4-BE49-F238E27FC236}">
                <a16:creationId xmlns:a16="http://schemas.microsoft.com/office/drawing/2014/main" id="{8BDFECC0-EAF2-401F-5A28-4032329EDE9C}"/>
              </a:ext>
            </a:extLst>
          </p:cNvPr>
          <p:cNvSpPr/>
          <p:nvPr/>
        </p:nvSpPr>
        <p:spPr>
          <a:xfrm>
            <a:off x="541338" y="2577988"/>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TextBox 15">
            <a:extLst>
              <a:ext uri="{FF2B5EF4-FFF2-40B4-BE49-F238E27FC236}">
                <a16:creationId xmlns:a16="http://schemas.microsoft.com/office/drawing/2014/main" id="{A61526C8-1E1D-B438-CAF7-32B000E55AC4}"/>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1653131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BUSINESS DELEGATION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AU" sz="1050" dirty="0">
                <a:solidFill>
                  <a:srgbClr val="1F2A44"/>
                </a:solidFill>
              </a:rPr>
              <a:t>You should look to capture business delegation information digitally. Depending on requirements and commensurate with risk, this may be as part of the application or may be required prior to the application. Regulators should be clear about the level of identity verification required for business delegates, and the level of personal information required.</a:t>
            </a:r>
          </a:p>
          <a:p>
            <a:pPr marL="171450" marR="0" lvl="0" indent="-171450" algn="l" defTabSz="914349"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AU" sz="1050" dirty="0">
                <a:solidFill>
                  <a:srgbClr val="1F2A44"/>
                </a:solidFill>
              </a:rPr>
              <a:t>There is currently limited reusable digital capability to capture and reuse business delegations. Service Victoria is designing a business delegates capability.</a:t>
            </a:r>
          </a:p>
          <a:p>
            <a:pPr>
              <a:lnSpc>
                <a:spcPct val="110000"/>
              </a:lnSpc>
              <a:spcBef>
                <a:spcPts val="600"/>
              </a:spcBef>
              <a:defRPr/>
            </a:pPr>
            <a:r>
              <a:rPr lang="en-AU" sz="1050" i="1" dirty="0">
                <a:solidFill>
                  <a:srgbClr val="1F2A44"/>
                </a:solidFill>
              </a:rPr>
              <a:t>Aligned </a:t>
            </a:r>
            <a:r>
              <a:rPr lang="en-AU" sz="1050" i="1" dirty="0" err="1">
                <a:solidFill>
                  <a:srgbClr val="1F2A44"/>
                </a:solidFill>
              </a:rPr>
              <a:t>WofG</a:t>
            </a:r>
            <a:r>
              <a:rPr lang="en-AU" sz="1050" i="1" dirty="0">
                <a:solidFill>
                  <a:srgbClr val="1F2A44"/>
                </a:solidFill>
              </a:rPr>
              <a:t> capability: Service Victoria Business Delegates (TBC).                                   Service Victoria Customer and Business Profiles. Aligns to Apply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a:t>
            </a:r>
          </a:p>
          <a:p>
            <a:pPr marL="171450" indent="-171450">
              <a:lnSpc>
                <a:spcPct val="110000"/>
              </a:lnSpc>
              <a:spcBef>
                <a:spcPts val="600"/>
              </a:spcBef>
              <a:buFont typeface="Arial" panose="020B0604020202020204" pitchFamily="34" charset="0"/>
              <a:buChar char="•"/>
            </a:pPr>
            <a:r>
              <a:rPr lang="en-AU" sz="1050">
                <a:solidFill>
                  <a:srgbClr val="1F2A44"/>
                </a:solidFill>
              </a:rPr>
              <a:t>Business delegation (e.g., representative, relationship, purpose, activities and timeframe).</a:t>
            </a:r>
          </a:p>
          <a:p>
            <a:pPr marL="171450" indent="-171450">
              <a:lnSpc>
                <a:spcPct val="110000"/>
              </a:lnSpc>
              <a:spcBef>
                <a:spcPts val="600"/>
              </a:spcBef>
              <a:buFont typeface="Arial" panose="020B0604020202020204" pitchFamily="34" charset="0"/>
              <a:buChar char="•"/>
            </a:pPr>
            <a:r>
              <a:rPr lang="en-AU" sz="1050">
                <a:solidFill>
                  <a:srgbClr val="1F2A44"/>
                </a:solidFill>
              </a:rPr>
              <a:t>Delegate information (aligned to applicant information)</a:t>
            </a:r>
          </a:p>
          <a:p>
            <a:pPr marL="171450" indent="-171450">
              <a:lnSpc>
                <a:spcPct val="110000"/>
              </a:lnSpc>
              <a:spcBef>
                <a:spcPts val="600"/>
              </a:spcBef>
              <a:buFont typeface="Arial" panose="020B0604020202020204" pitchFamily="34" charset="0"/>
              <a:buChar char="•"/>
            </a:pPr>
            <a:r>
              <a:rPr lang="en-AU" sz="1050">
                <a:solidFill>
                  <a:srgbClr val="1F2A44"/>
                </a:solidFill>
              </a:rPr>
              <a:t>Delegate identity verification (if required, aligned to identity)</a:t>
            </a:r>
          </a:p>
          <a:p>
            <a:pPr>
              <a:spcBef>
                <a:spcPts val="600"/>
              </a:spcBef>
            </a:pPr>
            <a:endParaRPr lang="en-AU" sz="100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REGULATORS</a:t>
            </a:r>
          </a:p>
          <a:p>
            <a:pPr marL="171450" indent="-171450">
              <a:spcBef>
                <a:spcPts val="600"/>
              </a:spcBef>
              <a:buFont typeface="Arial" panose="020B0604020202020204" pitchFamily="34" charset="0"/>
              <a:buChar char="•"/>
            </a:pPr>
            <a:r>
              <a:rPr lang="en-AU" sz="1050">
                <a:solidFill>
                  <a:srgbClr val="1F2A44"/>
                </a:solidFill>
              </a:rPr>
              <a:t>Business delegation </a:t>
            </a:r>
          </a:p>
          <a:p>
            <a:pPr marL="171450" indent="-171450">
              <a:spcBef>
                <a:spcPts val="600"/>
              </a:spcBef>
              <a:buFont typeface="Arial" panose="020B0604020202020204" pitchFamily="34" charset="0"/>
              <a:buChar char="•"/>
            </a:pPr>
            <a:r>
              <a:rPr lang="en-AU" sz="1050">
                <a:solidFill>
                  <a:srgbClr val="1F2A44"/>
                </a:solidFill>
              </a:rPr>
              <a:t>Delegate information</a:t>
            </a:r>
          </a:p>
          <a:p>
            <a:pPr marL="171450" indent="-171450">
              <a:spcBef>
                <a:spcPts val="600"/>
              </a:spcBef>
              <a:buFont typeface="Arial" panose="020B0604020202020204" pitchFamily="34" charset="0"/>
              <a:buChar char="•"/>
            </a:pPr>
            <a:r>
              <a:rPr lang="en-AU" sz="1050">
                <a:solidFill>
                  <a:srgbClr val="1F2A44"/>
                </a:solidFill>
              </a:rPr>
              <a:t>Delegate identity verification</a:t>
            </a:r>
          </a:p>
        </p:txBody>
      </p:sp>
      <p:sp>
        <p:nvSpPr>
          <p:cNvPr id="11" name="Rectangle 10">
            <a:extLst>
              <a:ext uri="{FF2B5EF4-FFF2-40B4-BE49-F238E27FC236}">
                <a16:creationId xmlns:a16="http://schemas.microsoft.com/office/drawing/2014/main" id="{7C235C28-572A-C835-165C-0F0C1B33D355}"/>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2" name="Rectangle 11">
            <a:extLst>
              <a:ext uri="{FF2B5EF4-FFF2-40B4-BE49-F238E27FC236}">
                <a16:creationId xmlns:a16="http://schemas.microsoft.com/office/drawing/2014/main" id="{F7A79387-B889-16EB-7247-81CB37B1E189}"/>
              </a:ext>
            </a:extLst>
          </p:cNvPr>
          <p:cNvSpPr/>
          <p:nvPr/>
        </p:nvSpPr>
        <p:spPr>
          <a:xfrm>
            <a:off x="6928408" y="5448418"/>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CONFIGURABLE COMPONENT </a:t>
            </a:r>
          </a:p>
        </p:txBody>
      </p:sp>
      <p:sp>
        <p:nvSpPr>
          <p:cNvPr id="14" name="TextBox 13">
            <a:extLst>
              <a:ext uri="{FF2B5EF4-FFF2-40B4-BE49-F238E27FC236}">
                <a16:creationId xmlns:a16="http://schemas.microsoft.com/office/drawing/2014/main" id="{D83D3333-107B-7E8A-1E24-6FE832A3D33F}"/>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5" name="Rectangle 14">
            <a:extLst>
              <a:ext uri="{FF2B5EF4-FFF2-40B4-BE49-F238E27FC236}">
                <a16:creationId xmlns:a16="http://schemas.microsoft.com/office/drawing/2014/main" id="{1C4E4C15-7489-F143-1FE4-2970F519A809}"/>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COMMON COMPONENT</a:t>
            </a:r>
          </a:p>
        </p:txBody>
      </p:sp>
      <p:sp>
        <p:nvSpPr>
          <p:cNvPr id="16" name="Isosceles Triangle 15">
            <a:extLst>
              <a:ext uri="{FF2B5EF4-FFF2-40B4-BE49-F238E27FC236}">
                <a16:creationId xmlns:a16="http://schemas.microsoft.com/office/drawing/2014/main" id="{AA8ECF52-682E-C09D-EF55-3A089ADC8893}"/>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Rectangle 16">
            <a:extLst>
              <a:ext uri="{FF2B5EF4-FFF2-40B4-BE49-F238E27FC236}">
                <a16:creationId xmlns:a16="http://schemas.microsoft.com/office/drawing/2014/main" id="{0C828C66-5A64-A369-ED21-6630FFA088B1}"/>
              </a:ext>
            </a:extLst>
          </p:cNvPr>
          <p:cNvSpPr/>
          <p:nvPr/>
        </p:nvSpPr>
        <p:spPr>
          <a:xfrm>
            <a:off x="6928408" y="4094861"/>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Business delegations should be common across applications.</a:t>
            </a:r>
          </a:p>
          <a:p>
            <a:pPr>
              <a:spcBef>
                <a:spcPts val="600"/>
              </a:spcBef>
            </a:pPr>
            <a:r>
              <a:rPr lang="en-AU" sz="1050">
                <a:solidFill>
                  <a:srgbClr val="1F2A44"/>
                </a:solidFill>
              </a:rPr>
              <a:t>Service Victoria is developing a framework for reusable business delegations.</a:t>
            </a:r>
          </a:p>
        </p:txBody>
      </p:sp>
      <p:sp>
        <p:nvSpPr>
          <p:cNvPr id="4" name="Half Frame 3">
            <a:extLst>
              <a:ext uri="{FF2B5EF4-FFF2-40B4-BE49-F238E27FC236}">
                <a16:creationId xmlns:a16="http://schemas.microsoft.com/office/drawing/2014/main" id="{1F223694-B3E2-EACB-AB0E-C96CBA2E6DDF}"/>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A94D2D87-8398-AD56-01BC-D75D7BF1C397}"/>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 name="TextBox 17">
            <a:extLst>
              <a:ext uri="{FF2B5EF4-FFF2-40B4-BE49-F238E27FC236}">
                <a16:creationId xmlns:a16="http://schemas.microsoft.com/office/drawing/2014/main" id="{C95A27E7-C964-A0A8-55A9-C117B28EA141}"/>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9" name="TextBox 18">
            <a:extLst>
              <a:ext uri="{FF2B5EF4-FFF2-40B4-BE49-F238E27FC236}">
                <a16:creationId xmlns:a16="http://schemas.microsoft.com/office/drawing/2014/main" id="{9DEE1AB4-305E-52B4-E439-044B9FCF1C62}"/>
              </a:ext>
            </a:extLst>
          </p:cNvPr>
          <p:cNvSpPr txBox="1">
            <a:spLocks/>
          </p:cNvSpPr>
          <p:nvPr/>
        </p:nvSpPr>
        <p:spPr>
          <a:xfrm>
            <a:off x="541338" y="3076914"/>
            <a:ext cx="2180890"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21" name="Group 20">
            <a:extLst>
              <a:ext uri="{FF2B5EF4-FFF2-40B4-BE49-F238E27FC236}">
                <a16:creationId xmlns:a16="http://schemas.microsoft.com/office/drawing/2014/main" id="{1AF871F6-63D2-75D6-319E-337A98E7CE1C}"/>
              </a:ext>
            </a:extLst>
          </p:cNvPr>
          <p:cNvGrpSpPr/>
          <p:nvPr/>
        </p:nvGrpSpPr>
        <p:grpSpPr>
          <a:xfrm>
            <a:off x="5001608" y="1206055"/>
            <a:ext cx="1365636" cy="266700"/>
            <a:chOff x="659872" y="1381120"/>
            <a:chExt cx="1432344" cy="266700"/>
          </a:xfrm>
        </p:grpSpPr>
        <p:sp>
          <p:nvSpPr>
            <p:cNvPr id="22" name="Half Frame 21">
              <a:extLst>
                <a:ext uri="{FF2B5EF4-FFF2-40B4-BE49-F238E27FC236}">
                  <a16:creationId xmlns:a16="http://schemas.microsoft.com/office/drawing/2014/main" id="{38281D16-0783-635F-B530-8451C125BBFB}"/>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3" name="TextBox 22">
              <a:extLst>
                <a:ext uri="{FF2B5EF4-FFF2-40B4-BE49-F238E27FC236}">
                  <a16:creationId xmlns:a16="http://schemas.microsoft.com/office/drawing/2014/main" id="{9374EF94-1B39-BF9A-8389-28CA1B94C157}"/>
                </a:ext>
              </a:extLst>
            </p:cNvPr>
            <p:cNvSpPr txBox="1">
              <a:spLocks/>
            </p:cNvSpPr>
            <p:nvPr/>
          </p:nvSpPr>
          <p:spPr>
            <a:xfrm>
              <a:off x="693738" y="1414195"/>
              <a:ext cx="1398478"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cxnSp>
        <p:nvCxnSpPr>
          <p:cNvPr id="5" name="Straight Connector 4">
            <a:extLst>
              <a:ext uri="{FF2B5EF4-FFF2-40B4-BE49-F238E27FC236}">
                <a16:creationId xmlns:a16="http://schemas.microsoft.com/office/drawing/2014/main" id="{5C7F24E6-5789-A750-18C3-BCE9BC84C07E}"/>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2923D6-2ADE-0C56-AC19-18F7399F08CE}"/>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38</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832062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2164968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SUITABILITY</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7"/>
            <a:ext cx="8823324"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kumimoji="0" lang="en-AU" sz="1050" b="1" i="0" u="none" strike="noStrike" kern="1200" cap="none" spc="0" normalizeH="0" baseline="0" noProof="0">
                <a:ln>
                  <a:noFill/>
                </a:ln>
                <a:solidFill>
                  <a:srgbClr val="1F2A44"/>
                </a:solidFill>
                <a:effectLst/>
                <a:uLnTx/>
                <a:uFillTx/>
                <a:ea typeface="+mn-ea"/>
                <a:cs typeface="+mn-cs"/>
              </a:rPr>
              <a:t>Regulators often assess the suitability of applicants to hold a permission. </a:t>
            </a:r>
            <a:r>
              <a:rPr kumimoji="0" lang="en-AU" sz="1050" i="0" u="none" strike="noStrike" kern="1200" cap="none" spc="0" normalizeH="0" baseline="0" noProof="0">
                <a:ln>
                  <a:noFill/>
                </a:ln>
                <a:solidFill>
                  <a:srgbClr val="1F2A44"/>
                </a:solidFill>
                <a:effectLst/>
                <a:uLnTx/>
                <a:uFillTx/>
                <a:ea typeface="+mn-ea"/>
                <a:cs typeface="+mn-cs"/>
              </a:rPr>
              <a:t>The suitability of individuals may be assessed for applicants that are individuals or sole traders, while the suitability of a company (and indirectly of its directors and representatives) may be assessed more holistically</a:t>
            </a:r>
            <a:r>
              <a:rPr kumimoji="0" lang="en-AU" sz="1050" b="1" i="0" u="none" strike="noStrike" kern="1200" cap="none" spc="0" normalizeH="0" baseline="0" noProof="0">
                <a:ln>
                  <a:noFill/>
                </a:ln>
                <a:solidFill>
                  <a:srgbClr val="1F2A44"/>
                </a:solidFill>
                <a:effectLst/>
                <a:uLnTx/>
                <a:uFillTx/>
                <a:ea typeface="+mn-ea"/>
                <a:cs typeface="+mn-cs"/>
              </a:rPr>
              <a:t>.</a:t>
            </a:r>
            <a:r>
              <a:rPr lang="en-AU" sz="1050">
                <a:solidFill>
                  <a:srgbClr val="1F2A44"/>
                </a:solidFill>
              </a:rPr>
              <a:t> It varies significantly across regulators, from a declaration to a robust assessment of many information sources and can prevent applications or be used to capture further information and focus assessment. Suitability often consists of Fit and Proper Tests (FPTs) and other conduct and character information. </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11" name="Rectangle 10">
            <a:extLst>
              <a:ext uri="{FF2B5EF4-FFF2-40B4-BE49-F238E27FC236}">
                <a16:creationId xmlns:a16="http://schemas.microsoft.com/office/drawing/2014/main" id="{5E3A962D-9F30-FBFB-A00C-AB2CAAF4A1EE}"/>
              </a:ext>
            </a:extLst>
          </p:cNvPr>
          <p:cNvSpPr/>
          <p:nvPr/>
        </p:nvSpPr>
        <p:spPr>
          <a:xfrm>
            <a:off x="541338" y="2611814"/>
            <a:ext cx="8823324" cy="36052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a:solidFill>
                  <a:srgbClr val="1F2A44"/>
                </a:solidFill>
              </a:rPr>
              <a:t>Applicants can verify their suitability in a consistent and trusted way which enhances their privacy and minimises data collection. They should provide the minimum amount of information necessary to meet suitability requirements. Suitability can apply to individuals, sole traders, representative of a company and other individuals as part of the application process.</a:t>
            </a:r>
          </a:p>
          <a:p>
            <a:pPr>
              <a:lnSpc>
                <a:spcPct val="110000"/>
              </a:lnSpc>
              <a:spcBef>
                <a:spcPts val="600"/>
              </a:spcBef>
              <a:defRPr/>
            </a:pPr>
            <a:r>
              <a:rPr lang="en-AU" sz="1050">
                <a:solidFill>
                  <a:srgbClr val="1F2A44"/>
                </a:solidFill>
              </a:rPr>
              <a:t>You should account for the impact of different suitability information on applications. It may prevent an application from progression (e.g. go or no-go), be used to capture additional information or be used to assess risk and focus assessment effort. You should look to assess whether suitability information is necessary and relevant to the assessment of an application, and how it is captured. Different approaches may include:</a:t>
            </a:r>
          </a:p>
          <a:p>
            <a:pPr marL="171450" indent="-171450">
              <a:lnSpc>
                <a:spcPct val="110000"/>
              </a:lnSpc>
              <a:spcBef>
                <a:spcPts val="600"/>
              </a:spcBef>
              <a:buFont typeface="Arial" panose="020B0604020202020204" pitchFamily="34" charset="0"/>
              <a:buChar char="•"/>
              <a:defRPr/>
            </a:pPr>
            <a:r>
              <a:rPr lang="en-AU" sz="1050">
                <a:solidFill>
                  <a:srgbClr val="1F2A44"/>
                </a:solidFill>
              </a:rPr>
              <a:t>Declaration of suitability (e.g. declaration that an applicant is fit and proper against requirements with the ability to check and act against the information after the permission issues, etc.) </a:t>
            </a:r>
          </a:p>
          <a:p>
            <a:pPr marL="171450" indent="-171450">
              <a:lnSpc>
                <a:spcPct val="110000"/>
              </a:lnSpc>
              <a:spcBef>
                <a:spcPts val="600"/>
              </a:spcBef>
              <a:buFont typeface="Arial" panose="020B0604020202020204" pitchFamily="34" charset="0"/>
              <a:buChar char="•"/>
              <a:defRPr/>
            </a:pPr>
            <a:r>
              <a:rPr lang="en-AU" sz="1050">
                <a:solidFill>
                  <a:srgbClr val="1F2A44"/>
                </a:solidFill>
              </a:rPr>
              <a:t>Verification of standard suitability information (e.g. verification of relevant offences only  through a National Police Check, verification of financial misconduct or bankruptcy, etc.)</a:t>
            </a:r>
          </a:p>
          <a:p>
            <a:pPr marL="171450" indent="-171450">
              <a:lnSpc>
                <a:spcPct val="110000"/>
              </a:lnSpc>
              <a:spcBef>
                <a:spcPts val="600"/>
              </a:spcBef>
              <a:buFont typeface="Arial" panose="020B0604020202020204" pitchFamily="34" charset="0"/>
              <a:buChar char="•"/>
              <a:defRPr/>
            </a:pPr>
            <a:r>
              <a:rPr lang="en-AU" sz="1050">
                <a:solidFill>
                  <a:srgbClr val="1F2A44"/>
                </a:solidFill>
              </a:rPr>
              <a:t>Verification of complex suitability information (e.g. letters of professional standing, character assessment, etc.).</a:t>
            </a:r>
          </a:p>
          <a:p>
            <a:pPr>
              <a:lnSpc>
                <a:spcPct val="110000"/>
              </a:lnSpc>
              <a:spcBef>
                <a:spcPts val="600"/>
              </a:spcBef>
            </a:pPr>
            <a:r>
              <a:rPr lang="en-AU" sz="1050">
                <a:solidFill>
                  <a:srgbClr val="1F2A44"/>
                </a:solidFill>
              </a:rPr>
              <a:t>Where there is variability between applications, you should look to stream applications based on defined business rules to adjust required suitability information based on risk. You should also look to broader intelligence and information sources.</a:t>
            </a:r>
          </a:p>
          <a:p>
            <a:pPr>
              <a:lnSpc>
                <a:spcPct val="110000"/>
              </a:lnSpc>
              <a:spcBef>
                <a:spcPts val="600"/>
              </a:spcBef>
            </a:pPr>
            <a:r>
              <a:rPr lang="en-AU" sz="1050">
                <a:solidFill>
                  <a:srgbClr val="1F2A44"/>
                </a:solidFill>
              </a:rPr>
              <a:t>Suitability is not always binary and you should consider if applicants should have the opportunity to provide further information or justification where they do not meet requirements (e.g. for a lower risk previous offence or instance of misconduct).</a:t>
            </a:r>
          </a:p>
        </p:txBody>
      </p:sp>
      <p:sp>
        <p:nvSpPr>
          <p:cNvPr id="4" name="Half Frame 3">
            <a:extLst>
              <a:ext uri="{FF2B5EF4-FFF2-40B4-BE49-F238E27FC236}">
                <a16:creationId xmlns:a16="http://schemas.microsoft.com/office/drawing/2014/main" id="{9828BBF3-5A5A-3DC8-9475-B55B8D1FBA6A}"/>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AF7C8A58-6251-8794-693E-72557B8C106E}"/>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765D933C-92CE-A80C-7C06-BE78063DF03E}"/>
              </a:ext>
            </a:extLst>
          </p:cNvPr>
          <p:cNvSpPr/>
          <p:nvPr/>
        </p:nvSpPr>
        <p:spPr>
          <a:xfrm>
            <a:off x="541338" y="25821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977D18C9-602A-E8B7-7479-2621BE1F127A}"/>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8" name="Straight Connector 7">
            <a:extLst>
              <a:ext uri="{FF2B5EF4-FFF2-40B4-BE49-F238E27FC236}">
                <a16:creationId xmlns:a16="http://schemas.microsoft.com/office/drawing/2014/main" id="{E5DA5995-9464-DD9C-45D7-E1AFC1F74E45}"/>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2A25EC1-C3EC-2D85-848E-28BBABD38BD1}"/>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39</a:t>
            </a:fld>
            <a:endParaRPr lang="en-AU" sz="1200" noProof="0">
              <a:solidFill>
                <a:schemeClr val="bg1"/>
              </a:solidFill>
              <a:latin typeface="+mn-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000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 name="Object 52" hidden="1">
            <a:extLst>
              <a:ext uri="{FF2B5EF4-FFF2-40B4-BE49-F238E27FC236}">
                <a16:creationId xmlns:a16="http://schemas.microsoft.com/office/drawing/2014/main" id="{F7D213BA-5B19-B6F0-513D-FA48DC4197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53" name="Object 52" hidden="1">
                        <a:extLst>
                          <a:ext uri="{FF2B5EF4-FFF2-40B4-BE49-F238E27FC236}">
                            <a16:creationId xmlns:a16="http://schemas.microsoft.com/office/drawing/2014/main" id="{F7D213BA-5B19-B6F0-513D-FA48DC4197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A21B126-A657-B259-930A-05B3D36CF888}"/>
              </a:ext>
            </a:extLst>
          </p:cNvPr>
          <p:cNvSpPr>
            <a:spLocks noGrp="1"/>
          </p:cNvSpPr>
          <p:nvPr>
            <p:ph type="title"/>
          </p:nvPr>
        </p:nvSpPr>
        <p:spPr>
          <a:xfrm>
            <a:off x="539999" y="299382"/>
            <a:ext cx="8820000" cy="590917"/>
          </a:xfrm>
        </p:spPr>
        <p:txBody>
          <a:bodyPr vert="horz"/>
          <a:lstStyle/>
          <a:p>
            <a:r>
              <a:rPr lang="en-AU" b="1"/>
              <a:t>Use this Playbook to develop an action plan for practice and process improvements and digital reform</a:t>
            </a:r>
          </a:p>
        </p:txBody>
      </p:sp>
      <p:grpSp>
        <p:nvGrpSpPr>
          <p:cNvPr id="25" name="Group 24">
            <a:extLst>
              <a:ext uri="{FF2B5EF4-FFF2-40B4-BE49-F238E27FC236}">
                <a16:creationId xmlns:a16="http://schemas.microsoft.com/office/drawing/2014/main" id="{F285B063-CCAE-99BB-F0D9-AD95A34F0B01}"/>
              </a:ext>
            </a:extLst>
          </p:cNvPr>
          <p:cNvGrpSpPr/>
          <p:nvPr/>
        </p:nvGrpSpPr>
        <p:grpSpPr>
          <a:xfrm>
            <a:off x="551938" y="2897207"/>
            <a:ext cx="4200349" cy="3221832"/>
            <a:chOff x="551938" y="2444835"/>
            <a:chExt cx="3829699" cy="3221832"/>
          </a:xfrm>
        </p:grpSpPr>
        <p:sp>
          <p:nvSpPr>
            <p:cNvPr id="5" name="Text Placeholder 7">
              <a:extLst>
                <a:ext uri="{FF2B5EF4-FFF2-40B4-BE49-F238E27FC236}">
                  <a16:creationId xmlns:a16="http://schemas.microsoft.com/office/drawing/2014/main" id="{0DDC6846-012E-F92A-4CF0-FDEB3F02531F}"/>
                </a:ext>
              </a:extLst>
            </p:cNvPr>
            <p:cNvSpPr txBox="1">
              <a:spLocks/>
            </p:cNvSpPr>
            <p:nvPr/>
          </p:nvSpPr>
          <p:spPr>
            <a:xfrm>
              <a:off x="551938" y="2444835"/>
              <a:ext cx="1826003" cy="322183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pPr>
              <a:r>
                <a:rPr lang="en-AU" sz="1200">
                  <a:solidFill>
                    <a:schemeClr val="bg2"/>
                  </a:solidFill>
                  <a:effectLst/>
                  <a:latin typeface="VIC SemiBold" panose="00000700000000000000" pitchFamily="50" charset="0"/>
                  <a:ea typeface="Calibri" panose="020F0502020204030204" pitchFamily="34" charset="0"/>
                  <a:cs typeface="Segoe UI Semibold" panose="020B0702040204020203" pitchFamily="34" charset="0"/>
                </a:rPr>
                <a:t>Understand your baseline process and practice</a:t>
              </a:r>
            </a:p>
            <a:p>
              <a:pPr>
                <a:spcBef>
                  <a:spcPts val="0"/>
                </a:spcBef>
                <a:spcAft>
                  <a:spcPts val="400"/>
                </a:spcAft>
              </a:pPr>
              <a:r>
                <a:rPr lang="en-AU" sz="1200">
                  <a:solidFill>
                    <a:schemeClr val="bg2"/>
                  </a:solidFill>
                  <a:latin typeface="+mn-lt"/>
                  <a:cs typeface="Segoe UI" panose="020B0502040204020203" pitchFamily="34" charset="0"/>
                </a:rPr>
                <a:t>Gather baseline information on your current state practice and processes and identify pain points and challenges across the permission journey. </a:t>
              </a:r>
            </a:p>
          </p:txBody>
        </p:sp>
        <p:sp>
          <p:nvSpPr>
            <p:cNvPr id="6" name="Text Placeholder 7">
              <a:extLst>
                <a:ext uri="{FF2B5EF4-FFF2-40B4-BE49-F238E27FC236}">
                  <a16:creationId xmlns:a16="http://schemas.microsoft.com/office/drawing/2014/main" id="{CA6FA6ED-B18F-4948-0F15-DFD0B32A319A}"/>
                </a:ext>
              </a:extLst>
            </p:cNvPr>
            <p:cNvSpPr txBox="1">
              <a:spLocks/>
            </p:cNvSpPr>
            <p:nvPr/>
          </p:nvSpPr>
          <p:spPr>
            <a:xfrm>
              <a:off x="2555634" y="2444835"/>
              <a:ext cx="1826003" cy="322183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200">
                  <a:solidFill>
                    <a:schemeClr val="bg2"/>
                  </a:solidFill>
                  <a:latin typeface="VIC SemiBold" panose="00000700000000000000" pitchFamily="50" charset="0"/>
                  <a:cs typeface="Segoe UI Semibold" panose="020B0702040204020203" pitchFamily="34" charset="0"/>
                </a:rPr>
                <a:t>Define your  parameters and ambitions </a:t>
              </a:r>
            </a:p>
            <a:p>
              <a:pPr>
                <a:spcBef>
                  <a:spcPts val="0"/>
                </a:spcBef>
                <a:spcAft>
                  <a:spcPts val="400"/>
                </a:spcAft>
                <a:defRPr/>
              </a:pPr>
              <a:r>
                <a:rPr lang="en-US" sz="1200">
                  <a:solidFill>
                    <a:schemeClr val="bg2"/>
                  </a:solidFill>
                  <a:latin typeface="+mn-lt"/>
                  <a:cs typeface="Segoe UI Semilight" panose="020B0402040204020203" pitchFamily="34" charset="0"/>
                </a:rPr>
                <a:t>Understand your ambitions and constraints for reform</a:t>
              </a:r>
              <a:r>
                <a:rPr lang="en-US" sz="1200">
                  <a:solidFill>
                    <a:schemeClr val="bg2"/>
                  </a:solidFill>
                  <a:latin typeface="+mn-lt"/>
                </a:rPr>
                <a:t>. Identify your parameters for digital and non-digital improvements, guided by frameworks and criteria.  </a:t>
              </a:r>
              <a:endParaRPr lang="en-US" sz="1200">
                <a:solidFill>
                  <a:schemeClr val="bg2"/>
                </a:solidFill>
                <a:latin typeface="+mn-lt"/>
                <a:cs typeface="Segoe UI Semilight" panose="020B0402040204020203" pitchFamily="34" charset="0"/>
              </a:endParaRPr>
            </a:p>
          </p:txBody>
        </p:sp>
        <p:grpSp>
          <p:nvGrpSpPr>
            <p:cNvPr id="10" name="Group 9">
              <a:extLst>
                <a:ext uri="{FF2B5EF4-FFF2-40B4-BE49-F238E27FC236}">
                  <a16:creationId xmlns:a16="http://schemas.microsoft.com/office/drawing/2014/main" id="{7993A4B9-56E2-54E3-8178-C221C0EE0411}"/>
                </a:ext>
              </a:extLst>
            </p:cNvPr>
            <p:cNvGrpSpPr>
              <a:grpSpLocks noChangeAspect="1"/>
            </p:cNvGrpSpPr>
            <p:nvPr/>
          </p:nvGrpSpPr>
          <p:grpSpPr>
            <a:xfrm>
              <a:off x="551939" y="2447807"/>
              <a:ext cx="1820685" cy="497346"/>
              <a:chOff x="699941" y="2036988"/>
              <a:chExt cx="1692000" cy="576000"/>
            </a:xfrm>
            <a:solidFill>
              <a:schemeClr val="accent3"/>
            </a:solidFill>
          </p:grpSpPr>
          <p:grpSp>
            <p:nvGrpSpPr>
              <p:cNvPr id="11" name="Graphic 3">
                <a:extLst>
                  <a:ext uri="{FF2B5EF4-FFF2-40B4-BE49-F238E27FC236}">
                    <a16:creationId xmlns:a16="http://schemas.microsoft.com/office/drawing/2014/main" id="{FF6FABCA-C45F-21BD-8952-203A009350A6}"/>
                  </a:ext>
                </a:extLst>
              </p:cNvPr>
              <p:cNvGrpSpPr>
                <a:grpSpLocks/>
              </p:cNvGrpSpPr>
              <p:nvPr/>
            </p:nvGrpSpPr>
            <p:grpSpPr>
              <a:xfrm>
                <a:off x="699941" y="2036988"/>
                <a:ext cx="1692000" cy="576000"/>
                <a:chOff x="2000250" y="2000250"/>
                <a:chExt cx="5907976" cy="2857500"/>
              </a:xfrm>
              <a:grpFill/>
            </p:grpSpPr>
            <p:sp>
              <p:nvSpPr>
                <p:cNvPr id="14" name="Freeform: Shape 13">
                  <a:extLst>
                    <a:ext uri="{FF2B5EF4-FFF2-40B4-BE49-F238E27FC236}">
                      <a16:creationId xmlns:a16="http://schemas.microsoft.com/office/drawing/2014/main" id="{0B322BE4-FE3C-349D-7930-4DE105F330C0}"/>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solidFill>
                  <a:schemeClr val="bg2"/>
                </a:solidFill>
                <a:ln w="9525"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1C44B7E1-8540-0B00-91EC-0110C70C0DF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2">
                    <a:lumMod val="90000"/>
                  </a:schemeClr>
                </a:solidFill>
                <a:ln w="9525" cap="flat">
                  <a:noFill/>
                  <a:prstDash val="solid"/>
                  <a:miter/>
                </a:ln>
              </p:spPr>
              <p:txBody>
                <a:bodyPr rtlCol="0" anchor="ctr"/>
                <a:lstStyle/>
                <a:p>
                  <a:endParaRPr lang="en-AU"/>
                </a:p>
              </p:txBody>
            </p:sp>
          </p:grpSp>
          <p:sp>
            <p:nvSpPr>
              <p:cNvPr id="12" name="Text Placeholder 14">
                <a:extLst>
                  <a:ext uri="{FF2B5EF4-FFF2-40B4-BE49-F238E27FC236}">
                    <a16:creationId xmlns:a16="http://schemas.microsoft.com/office/drawing/2014/main" id="{882102F7-6924-504D-DE43-A40A00FB961B}"/>
                  </a:ext>
                </a:extLst>
              </p:cNvPr>
              <p:cNvSpPr txBox="1">
                <a:spLocks/>
              </p:cNvSpPr>
              <p:nvPr/>
            </p:nvSpPr>
            <p:spPr>
              <a:xfrm>
                <a:off x="828000" y="2216988"/>
                <a:ext cx="945250" cy="216000"/>
              </a:xfrm>
              <a:prstGeom prst="rect">
                <a:avLst/>
              </a:prstGeom>
              <a:solidFill>
                <a:schemeClr val="bg2"/>
              </a:solid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ctr"/>
                <a:r>
                  <a:rPr lang="en-AU" sz="1400">
                    <a:solidFill>
                      <a:schemeClr val="bg1"/>
                    </a:solidFill>
                    <a:latin typeface="VIC SemiBold" panose="00000700000000000000" pitchFamily="50" charset="0"/>
                    <a:cs typeface="Segoe UI Semibold" panose="020B0702040204020203" pitchFamily="34" charset="0"/>
                  </a:rPr>
                  <a:t>BASELINE</a:t>
                </a:r>
              </a:p>
            </p:txBody>
          </p:sp>
        </p:grpSp>
        <p:grpSp>
          <p:nvGrpSpPr>
            <p:cNvPr id="16" name="Group 15">
              <a:extLst>
                <a:ext uri="{FF2B5EF4-FFF2-40B4-BE49-F238E27FC236}">
                  <a16:creationId xmlns:a16="http://schemas.microsoft.com/office/drawing/2014/main" id="{E76B6B70-2510-3FE4-8F50-6A2A683B9869}"/>
                </a:ext>
              </a:extLst>
            </p:cNvPr>
            <p:cNvGrpSpPr>
              <a:grpSpLocks noChangeAspect="1"/>
            </p:cNvGrpSpPr>
            <p:nvPr/>
          </p:nvGrpSpPr>
          <p:grpSpPr>
            <a:xfrm>
              <a:off x="2549487" y="2447807"/>
              <a:ext cx="1811664" cy="497346"/>
              <a:chOff x="2875313" y="2036988"/>
              <a:chExt cx="1764000" cy="576000"/>
            </a:xfrm>
            <a:solidFill>
              <a:schemeClr val="accent3"/>
            </a:solidFill>
          </p:grpSpPr>
          <p:grpSp>
            <p:nvGrpSpPr>
              <p:cNvPr id="17" name="Graphic 3">
                <a:extLst>
                  <a:ext uri="{FF2B5EF4-FFF2-40B4-BE49-F238E27FC236}">
                    <a16:creationId xmlns:a16="http://schemas.microsoft.com/office/drawing/2014/main" id="{2B64EFC0-1FD8-D1D6-B60B-7F4F11DF67AE}"/>
                  </a:ext>
                </a:extLst>
              </p:cNvPr>
              <p:cNvGrpSpPr>
                <a:grpSpLocks/>
              </p:cNvGrpSpPr>
              <p:nvPr/>
            </p:nvGrpSpPr>
            <p:grpSpPr>
              <a:xfrm>
                <a:off x="2875313" y="2036988"/>
                <a:ext cx="1764000" cy="576000"/>
                <a:chOff x="2000250" y="2000250"/>
                <a:chExt cx="5907976" cy="2857500"/>
              </a:xfrm>
              <a:grpFill/>
            </p:grpSpPr>
            <p:sp>
              <p:nvSpPr>
                <p:cNvPr id="20" name="Freeform: Shape 19">
                  <a:extLst>
                    <a:ext uri="{FF2B5EF4-FFF2-40B4-BE49-F238E27FC236}">
                      <a16:creationId xmlns:a16="http://schemas.microsoft.com/office/drawing/2014/main" id="{A49D9AE1-F4D7-2307-F6F0-B18721FA69FA}"/>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solidFill>
                  <a:schemeClr val="bg2"/>
                </a:solidFill>
                <a:ln w="9525" cap="flat">
                  <a:noFill/>
                  <a:prstDash val="solid"/>
                  <a:miter/>
                </a:ln>
              </p:spPr>
              <p:txBody>
                <a:bodyPr rtlCol="0" anchor="ctr"/>
                <a:lstStyle/>
                <a:p>
                  <a:endParaRPr lang="en-AU"/>
                </a:p>
              </p:txBody>
            </p:sp>
            <p:sp>
              <p:nvSpPr>
                <p:cNvPr id="21" name="Freeform: Shape 20">
                  <a:extLst>
                    <a:ext uri="{FF2B5EF4-FFF2-40B4-BE49-F238E27FC236}">
                      <a16:creationId xmlns:a16="http://schemas.microsoft.com/office/drawing/2014/main" id="{F9B36A74-4B24-97F0-7801-12FC820FEE1D}"/>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bg2">
                    <a:lumMod val="90000"/>
                  </a:schemeClr>
                </a:solidFill>
                <a:ln w="9525" cap="flat">
                  <a:noFill/>
                  <a:prstDash val="solid"/>
                  <a:miter/>
                </a:ln>
              </p:spPr>
              <p:txBody>
                <a:bodyPr rtlCol="0" anchor="ctr"/>
                <a:lstStyle/>
                <a:p>
                  <a:endParaRPr lang="en-AU"/>
                </a:p>
              </p:txBody>
            </p:sp>
          </p:grpSp>
          <p:sp>
            <p:nvSpPr>
              <p:cNvPr id="18" name="Text Placeholder 14">
                <a:extLst>
                  <a:ext uri="{FF2B5EF4-FFF2-40B4-BE49-F238E27FC236}">
                    <a16:creationId xmlns:a16="http://schemas.microsoft.com/office/drawing/2014/main" id="{9B9029C9-48F4-79DC-845D-7D91520C77F0}"/>
                  </a:ext>
                </a:extLst>
              </p:cNvPr>
              <p:cNvSpPr txBox="1">
                <a:spLocks/>
              </p:cNvSpPr>
              <p:nvPr/>
            </p:nvSpPr>
            <p:spPr>
              <a:xfrm>
                <a:off x="3003371" y="2216988"/>
                <a:ext cx="723595" cy="216000"/>
              </a:xfrm>
              <a:prstGeom prst="rect">
                <a:avLst/>
              </a:prstGeom>
              <a:solidFill>
                <a:schemeClr val="bg2"/>
              </a:solid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VIC SemiBold" panose="00000700000000000000" pitchFamily="50" charset="0"/>
                    <a:ea typeface="+mn-ea"/>
                    <a:cs typeface="Segoe UI Semibold" panose="020B0702040204020203" pitchFamily="34" charset="0"/>
                  </a:rPr>
                  <a:t>DEFINE</a:t>
                </a:r>
              </a:p>
            </p:txBody>
          </p:sp>
        </p:grpSp>
      </p:grpSp>
      <p:grpSp>
        <p:nvGrpSpPr>
          <p:cNvPr id="31" name="Group 30">
            <a:extLst>
              <a:ext uri="{FF2B5EF4-FFF2-40B4-BE49-F238E27FC236}">
                <a16:creationId xmlns:a16="http://schemas.microsoft.com/office/drawing/2014/main" id="{2B3D3A23-7D83-988C-ED53-10A2524CBA1E}"/>
              </a:ext>
            </a:extLst>
          </p:cNvPr>
          <p:cNvGrpSpPr/>
          <p:nvPr/>
        </p:nvGrpSpPr>
        <p:grpSpPr>
          <a:xfrm>
            <a:off x="5175441" y="2897207"/>
            <a:ext cx="4178408" cy="3221832"/>
            <a:chOff x="5175444" y="2444835"/>
            <a:chExt cx="3831532" cy="3221832"/>
          </a:xfrm>
        </p:grpSpPr>
        <p:sp>
          <p:nvSpPr>
            <p:cNvPr id="7" name="Text Placeholder 7">
              <a:extLst>
                <a:ext uri="{FF2B5EF4-FFF2-40B4-BE49-F238E27FC236}">
                  <a16:creationId xmlns:a16="http://schemas.microsoft.com/office/drawing/2014/main" id="{5FCCBEDA-C82A-2496-7182-CE49AAA6956E}"/>
                </a:ext>
              </a:extLst>
            </p:cNvPr>
            <p:cNvSpPr txBox="1">
              <a:spLocks/>
            </p:cNvSpPr>
            <p:nvPr/>
          </p:nvSpPr>
          <p:spPr>
            <a:xfrm>
              <a:off x="5181590" y="2444835"/>
              <a:ext cx="1826003" cy="322183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400"/>
                </a:spcAft>
                <a:defRPr/>
              </a:pPr>
              <a:r>
                <a:rPr lang="en-AU" sz="1200">
                  <a:solidFill>
                    <a:schemeClr val="accent3"/>
                  </a:solidFill>
                  <a:effectLst/>
                  <a:latin typeface="VIC SemiBold" panose="00000700000000000000" pitchFamily="50" charset="0"/>
                  <a:ea typeface="Calibri" panose="020F0502020204030204" pitchFamily="34" charset="0"/>
                  <a:cs typeface="Segoe UI Semibold" panose="020B0702040204020203" pitchFamily="34" charset="0"/>
                </a:rPr>
                <a:t>Design ‘better practice’ processes</a:t>
              </a:r>
              <a:endParaRPr lang="en-AU" sz="1200">
                <a:solidFill>
                  <a:schemeClr val="accent3"/>
                </a:solidFill>
                <a:latin typeface="VIC SemiBold" panose="00000700000000000000" pitchFamily="50" charset="0"/>
                <a:cs typeface="Segoe UI Semibold" panose="020B0702040204020203" pitchFamily="34" charset="0"/>
              </a:endParaRPr>
            </a:p>
            <a:p>
              <a:pPr>
                <a:spcBef>
                  <a:spcPts val="0"/>
                </a:spcBef>
                <a:spcAft>
                  <a:spcPts val="400"/>
                </a:spcAft>
                <a:defRPr/>
              </a:pPr>
              <a:r>
                <a:rPr lang="en-AU" sz="1200">
                  <a:solidFill>
                    <a:schemeClr val="tx2"/>
                  </a:solidFill>
                  <a:latin typeface="+mn-lt"/>
                </a:rPr>
                <a:t>Work through the ‘better practice’ permission journey and use it to design an improved permission process.</a:t>
              </a:r>
            </a:p>
            <a:p>
              <a:pPr>
                <a:spcBef>
                  <a:spcPts val="0"/>
                </a:spcBef>
                <a:spcAft>
                  <a:spcPts val="400"/>
                </a:spcAft>
                <a:defRPr/>
              </a:pPr>
              <a:r>
                <a:rPr lang="en-AU" sz="1200">
                  <a:solidFill>
                    <a:schemeClr val="tx2"/>
                  </a:solidFill>
                  <a:latin typeface="+mn-lt"/>
                </a:rPr>
                <a:t>Consider your requirements for digital reform, including through Service Victoria. </a:t>
              </a:r>
            </a:p>
          </p:txBody>
        </p:sp>
        <p:sp>
          <p:nvSpPr>
            <p:cNvPr id="8" name="Text Placeholder 7">
              <a:extLst>
                <a:ext uri="{FF2B5EF4-FFF2-40B4-BE49-F238E27FC236}">
                  <a16:creationId xmlns:a16="http://schemas.microsoft.com/office/drawing/2014/main" id="{D45F94DD-93FC-4E95-85B9-6BBA5DE3E5E7}"/>
                </a:ext>
              </a:extLst>
            </p:cNvPr>
            <p:cNvSpPr txBox="1">
              <a:spLocks/>
            </p:cNvSpPr>
            <p:nvPr/>
          </p:nvSpPr>
          <p:spPr>
            <a:xfrm>
              <a:off x="7180973" y="2444835"/>
              <a:ext cx="1826003" cy="3221832"/>
            </a:xfrm>
            <a:prstGeom prst="rect">
              <a:avLst/>
            </a:prstGeom>
            <a:solidFill>
              <a:schemeClr val="bg1"/>
            </a:solidFill>
          </p:spPr>
          <p:txBody>
            <a:bodyPr wrap="square" lIns="108000" tIns="648000" rIns="108000" bIns="72000">
              <a:noAutofit/>
            </a:bodyPr>
            <a:lstStyle>
              <a:lvl1pPr marL="0" indent="0" algn="l" defTabSz="914349" rtl="0" eaLnBrk="1" latinLnBrk="0" hangingPunct="1">
                <a:spcBef>
                  <a:spcPts val="1200"/>
                </a:spcBef>
                <a:buFont typeface="Arial" pitchFamily="34" charset="0"/>
                <a:buNone/>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1pPr>
              <a:lvl2pPr marL="108000" indent="-108000" algn="l" defTabSz="914349" rtl="0" eaLnBrk="1" latinLnBrk="0" hangingPunct="1">
                <a:spcBef>
                  <a:spcPts val="400"/>
                </a:spcBef>
                <a:buClr>
                  <a:schemeClr val="bg1"/>
                </a:buClr>
                <a:buFont typeface="Arial" panose="020B0604020202020204" pitchFamily="34" charset="0"/>
                <a:buChar char="•"/>
                <a:defRPr sz="1600" kern="1200" spc="0" baseline="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2pPr>
              <a:lvl3pPr marL="25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3pPr>
              <a:lvl4pPr marL="396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4pPr>
              <a:lvl5pPr marL="612000" indent="-108000" algn="l" defTabSz="914349" rtl="0" eaLnBrk="1" latinLnBrk="0" hangingPunct="1">
                <a:spcBef>
                  <a:spcPts val="400"/>
                </a:spcBef>
                <a:buClr>
                  <a:schemeClr val="bg1"/>
                </a:buClr>
                <a:buFont typeface="Arial" panose="020B0604020202020204" pitchFamily="34" charset="0"/>
                <a:buChar char="•"/>
                <a:defRPr sz="1600" kern="1200" spc="0">
                  <a:solidFill>
                    <a:schemeClr val="bg1"/>
                  </a:solidFill>
                  <a:latin typeface="Segoe UI Semilight" panose="020B0402040204020203" pitchFamily="34" charset="0"/>
                  <a:ea typeface="Segoe UI" panose="020B0502040204020203" pitchFamily="34" charset="0"/>
                  <a:cs typeface="Segoe UI Semilight" panose="020B0402040204020203" pitchFamily="34" charset="0"/>
                </a:defRPr>
              </a:lvl5pPr>
              <a:lvl6pPr marL="539970" indent="-269985" algn="l" defTabSz="914349" rtl="0" eaLnBrk="1" latinLnBrk="0" hangingPunct="1">
                <a:spcBef>
                  <a:spcPts val="400"/>
                </a:spcBef>
                <a:buClr>
                  <a:schemeClr val="bg2"/>
                </a:buClr>
                <a:buFont typeface="+mj-lt"/>
                <a:buAutoNum type="arabi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809955" indent="-269985" algn="l" defTabSz="914349" rtl="0" eaLnBrk="1" latinLnBrk="0" hangingPunct="1">
                <a:spcBef>
                  <a:spcPts val="400"/>
                </a:spcBef>
                <a:buClr>
                  <a:schemeClr val="bg2"/>
                </a:buClr>
                <a:buFont typeface="+mj-lt"/>
                <a:buAutoNum type="alphaLcPeriod"/>
                <a:defRPr sz="14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079940" indent="-269985" algn="l" defTabSz="914349" rtl="0" eaLnBrk="1" latinLnBrk="0" hangingPunct="1">
                <a:spcBef>
                  <a:spcPts val="400"/>
                </a:spcBef>
                <a:buClr>
                  <a:schemeClr val="bg2"/>
                </a:buClr>
                <a:buFont typeface="+mj-lt"/>
                <a:buAutoNum type="romanLcPeriod"/>
                <a:defRPr sz="14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9" rtl="0" eaLnBrk="1" fontAlgn="auto" latinLnBrk="0" hangingPunct="1">
                <a:lnSpc>
                  <a:spcPct val="100000"/>
                </a:lnSpc>
                <a:spcBef>
                  <a:spcPts val="0"/>
                </a:spcBef>
                <a:spcAft>
                  <a:spcPts val="400"/>
                </a:spcAft>
                <a:buClrTx/>
                <a:buSzTx/>
                <a:buFontTx/>
                <a:buNone/>
                <a:tabLst/>
                <a:defRPr/>
              </a:pPr>
              <a:r>
                <a:rPr lang="en-AU" sz="1200">
                  <a:solidFill>
                    <a:schemeClr val="accent3"/>
                  </a:solidFill>
                  <a:latin typeface="VIC SemiBold" panose="00000700000000000000" pitchFamily="50" charset="0"/>
                  <a:ea typeface="Calibri" panose="020F0502020204030204" pitchFamily="34" charset="0"/>
                  <a:cs typeface="Segoe UI Semibold" panose="020B0702040204020203" pitchFamily="34" charset="0"/>
                </a:rPr>
                <a:t>Identify and implement improvements</a:t>
              </a:r>
            </a:p>
            <a:p>
              <a:pPr>
                <a:spcBef>
                  <a:spcPts val="0"/>
                </a:spcBef>
                <a:spcAft>
                  <a:spcPts val="400"/>
                </a:spcAft>
                <a:defRPr/>
              </a:pPr>
              <a:r>
                <a:rPr lang="en-AU" sz="1200">
                  <a:solidFill>
                    <a:schemeClr val="tx2"/>
                  </a:solidFill>
                  <a:latin typeface="+mn-lt"/>
                </a:rPr>
                <a:t>Conduct an in-depth review of key stages and components to identify improvements.</a:t>
              </a:r>
              <a:endParaRPr lang="en-US" sz="1200">
                <a:solidFill>
                  <a:schemeClr val="tx2"/>
                </a:solidFill>
                <a:latin typeface="+mn-lt"/>
              </a:endParaRPr>
            </a:p>
            <a:p>
              <a:pPr>
                <a:spcBef>
                  <a:spcPts val="0"/>
                </a:spcBef>
                <a:spcAft>
                  <a:spcPts val="400"/>
                </a:spcAft>
                <a:defRPr/>
              </a:pPr>
              <a:r>
                <a:rPr lang="en-AU" sz="1200">
                  <a:solidFill>
                    <a:schemeClr val="tx2"/>
                  </a:solidFill>
                  <a:latin typeface="+mn-lt"/>
                  <a:ea typeface="+mn-ea"/>
                </a:rPr>
                <a:t>Document and prioritise opportunities, actions, and enablers for reform and digitisation, developing an action plan. </a:t>
              </a:r>
            </a:p>
          </p:txBody>
        </p:sp>
        <p:grpSp>
          <p:nvGrpSpPr>
            <p:cNvPr id="22" name="Group 21">
              <a:extLst>
                <a:ext uri="{FF2B5EF4-FFF2-40B4-BE49-F238E27FC236}">
                  <a16:creationId xmlns:a16="http://schemas.microsoft.com/office/drawing/2014/main" id="{CF2FA8EB-880B-916D-769D-2C475C68AE2E}"/>
                </a:ext>
              </a:extLst>
            </p:cNvPr>
            <p:cNvGrpSpPr>
              <a:grpSpLocks noChangeAspect="1"/>
            </p:cNvGrpSpPr>
            <p:nvPr/>
          </p:nvGrpSpPr>
          <p:grpSpPr>
            <a:xfrm>
              <a:off x="5175444" y="2447807"/>
              <a:ext cx="1815005" cy="497346"/>
              <a:chOff x="5050687" y="2036988"/>
              <a:chExt cx="1692000" cy="576000"/>
            </a:xfrm>
            <a:solidFill>
              <a:schemeClr val="accent3"/>
            </a:solidFill>
          </p:grpSpPr>
          <p:grpSp>
            <p:nvGrpSpPr>
              <p:cNvPr id="23" name="Graphic 3">
                <a:extLst>
                  <a:ext uri="{FF2B5EF4-FFF2-40B4-BE49-F238E27FC236}">
                    <a16:creationId xmlns:a16="http://schemas.microsoft.com/office/drawing/2014/main" id="{0EAB3C07-0174-7EC8-FD4D-3070738B47E0}"/>
                  </a:ext>
                </a:extLst>
              </p:cNvPr>
              <p:cNvGrpSpPr>
                <a:grpSpLocks/>
              </p:cNvGrpSpPr>
              <p:nvPr/>
            </p:nvGrpSpPr>
            <p:grpSpPr>
              <a:xfrm>
                <a:off x="5050687" y="2036988"/>
                <a:ext cx="1692000" cy="576000"/>
                <a:chOff x="2000250" y="2000250"/>
                <a:chExt cx="5907976" cy="2857500"/>
              </a:xfrm>
              <a:grpFill/>
            </p:grpSpPr>
            <p:sp>
              <p:nvSpPr>
                <p:cNvPr id="26" name="Freeform: Shape 25">
                  <a:extLst>
                    <a:ext uri="{FF2B5EF4-FFF2-40B4-BE49-F238E27FC236}">
                      <a16:creationId xmlns:a16="http://schemas.microsoft.com/office/drawing/2014/main" id="{B182A366-0949-D39E-538E-730B2C22DAC1}"/>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solidFill>
                  <a:schemeClr val="accent3"/>
                </a:solidFill>
                <a:ln w="9525" cap="flat">
                  <a:noFill/>
                  <a:prstDash val="solid"/>
                  <a:miter/>
                </a:ln>
              </p:spPr>
              <p:txBody>
                <a:bodyPr rtlCol="0" anchor="ctr"/>
                <a:lstStyle/>
                <a:p>
                  <a:endParaRPr lang="en-AU"/>
                </a:p>
              </p:txBody>
            </p:sp>
            <p:sp>
              <p:nvSpPr>
                <p:cNvPr id="27" name="Freeform: Shape 26">
                  <a:extLst>
                    <a:ext uri="{FF2B5EF4-FFF2-40B4-BE49-F238E27FC236}">
                      <a16:creationId xmlns:a16="http://schemas.microsoft.com/office/drawing/2014/main" id="{DEFA0C87-2B21-E47C-AFCC-9F903C5A8F8C}"/>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tx2"/>
                </a:solidFill>
                <a:ln w="9525" cap="flat">
                  <a:noFill/>
                  <a:prstDash val="solid"/>
                  <a:miter/>
                </a:ln>
              </p:spPr>
              <p:txBody>
                <a:bodyPr rtlCol="0" anchor="ctr"/>
                <a:lstStyle/>
                <a:p>
                  <a:endParaRPr lang="en-AU"/>
                </a:p>
              </p:txBody>
            </p:sp>
          </p:grpSp>
          <p:sp>
            <p:nvSpPr>
              <p:cNvPr id="24" name="Text Placeholder 14">
                <a:extLst>
                  <a:ext uri="{FF2B5EF4-FFF2-40B4-BE49-F238E27FC236}">
                    <a16:creationId xmlns:a16="http://schemas.microsoft.com/office/drawing/2014/main" id="{195EB1DB-BAEE-1AE5-782B-303471B07803}"/>
                  </a:ext>
                </a:extLst>
              </p:cNvPr>
              <p:cNvSpPr txBox="1">
                <a:spLocks/>
              </p:cNvSpPr>
              <p:nvPr/>
            </p:nvSpPr>
            <p:spPr>
              <a:xfrm>
                <a:off x="5178746" y="2216988"/>
                <a:ext cx="719768" cy="216000"/>
              </a:xfrm>
              <a:prstGeom prst="rect">
                <a:avLst/>
              </a:prstGeom>
              <a:solidFill>
                <a:schemeClr val="accent3"/>
              </a:solid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VIC SemiBold" panose="00000700000000000000" pitchFamily="50" charset="0"/>
                    <a:ea typeface="+mn-ea"/>
                    <a:cs typeface="Segoe UI Semibold" panose="020B0702040204020203" pitchFamily="34" charset="0"/>
                  </a:rPr>
                  <a:t>DESIGN</a:t>
                </a:r>
              </a:p>
            </p:txBody>
          </p:sp>
        </p:grpSp>
        <p:grpSp>
          <p:nvGrpSpPr>
            <p:cNvPr id="28" name="Group 27">
              <a:extLst>
                <a:ext uri="{FF2B5EF4-FFF2-40B4-BE49-F238E27FC236}">
                  <a16:creationId xmlns:a16="http://schemas.microsoft.com/office/drawing/2014/main" id="{3FF62D95-52A8-C8DD-7EB2-6ECC940261B6}"/>
                </a:ext>
              </a:extLst>
            </p:cNvPr>
            <p:cNvGrpSpPr>
              <a:grpSpLocks noChangeAspect="1"/>
            </p:cNvGrpSpPr>
            <p:nvPr/>
          </p:nvGrpSpPr>
          <p:grpSpPr>
            <a:xfrm>
              <a:off x="7178312" y="2444835"/>
              <a:ext cx="1814376" cy="497346"/>
              <a:chOff x="7226061" y="2036988"/>
              <a:chExt cx="1692000" cy="576000"/>
            </a:xfrm>
            <a:solidFill>
              <a:schemeClr val="accent3"/>
            </a:solidFill>
          </p:grpSpPr>
          <p:grpSp>
            <p:nvGrpSpPr>
              <p:cNvPr id="29" name="Graphic 3">
                <a:extLst>
                  <a:ext uri="{FF2B5EF4-FFF2-40B4-BE49-F238E27FC236}">
                    <a16:creationId xmlns:a16="http://schemas.microsoft.com/office/drawing/2014/main" id="{7AE9B926-C793-96F1-0081-C7A8853AA8C9}"/>
                  </a:ext>
                </a:extLst>
              </p:cNvPr>
              <p:cNvGrpSpPr>
                <a:grpSpLocks/>
              </p:cNvGrpSpPr>
              <p:nvPr/>
            </p:nvGrpSpPr>
            <p:grpSpPr>
              <a:xfrm>
                <a:off x="7226061" y="2036988"/>
                <a:ext cx="1692000" cy="576000"/>
                <a:chOff x="2000250" y="2000250"/>
                <a:chExt cx="5907976" cy="2857500"/>
              </a:xfrm>
              <a:grpFill/>
            </p:grpSpPr>
            <p:sp>
              <p:nvSpPr>
                <p:cNvPr id="32" name="Freeform: Shape 31">
                  <a:extLst>
                    <a:ext uri="{FF2B5EF4-FFF2-40B4-BE49-F238E27FC236}">
                      <a16:creationId xmlns:a16="http://schemas.microsoft.com/office/drawing/2014/main" id="{92F3D8AD-59C0-3649-6B62-DA540488B49E}"/>
                    </a:ext>
                  </a:extLst>
                </p:cNvPr>
                <p:cNvSpPr/>
                <p:nvPr/>
              </p:nvSpPr>
              <p:spPr>
                <a:xfrm>
                  <a:off x="2000250" y="2000250"/>
                  <a:ext cx="5907976" cy="2857500"/>
                </a:xfrm>
                <a:custGeom>
                  <a:avLst/>
                  <a:gdLst>
                    <a:gd name="connsiteX0" fmla="*/ 4994434 w 5907976"/>
                    <a:gd name="connsiteY0" fmla="*/ 0 h 2857500"/>
                    <a:gd name="connsiteX1" fmla="*/ 5907977 w 5907976"/>
                    <a:gd name="connsiteY1" fmla="*/ 1428750 h 2857500"/>
                    <a:gd name="connsiteX2" fmla="*/ 4994434 w 5907976"/>
                    <a:gd name="connsiteY2" fmla="*/ 2857500 h 2857500"/>
                    <a:gd name="connsiteX3" fmla="*/ 0 w 5907976"/>
                    <a:gd name="connsiteY3" fmla="*/ 2857500 h 2857500"/>
                    <a:gd name="connsiteX4" fmla="*/ 0 w 5907976"/>
                    <a:gd name="connsiteY4" fmla="*/ 0 h 2857500"/>
                    <a:gd name="connsiteX5" fmla="*/ 4994434 w 5907976"/>
                    <a:gd name="connsiteY5" fmla="*/ 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7976" h="2857500">
                      <a:moveTo>
                        <a:pt x="4994434" y="0"/>
                      </a:moveTo>
                      <a:lnTo>
                        <a:pt x="5907977" y="1428750"/>
                      </a:lnTo>
                      <a:lnTo>
                        <a:pt x="4994434" y="2857500"/>
                      </a:lnTo>
                      <a:lnTo>
                        <a:pt x="0" y="2857500"/>
                      </a:lnTo>
                      <a:lnTo>
                        <a:pt x="0" y="0"/>
                      </a:lnTo>
                      <a:lnTo>
                        <a:pt x="4994434" y="0"/>
                      </a:lnTo>
                    </a:path>
                  </a:pathLst>
                </a:custGeom>
                <a:solidFill>
                  <a:schemeClr val="accent3"/>
                </a:solidFill>
                <a:ln w="9525" cap="flat">
                  <a:noFill/>
                  <a:prstDash val="solid"/>
                  <a:miter/>
                </a:ln>
              </p:spPr>
              <p:txBody>
                <a:bodyPr rtlCol="0" anchor="ctr"/>
                <a:lstStyle/>
                <a:p>
                  <a:endParaRPr lang="en-AU"/>
                </a:p>
              </p:txBody>
            </p:sp>
            <p:sp>
              <p:nvSpPr>
                <p:cNvPr id="33" name="Freeform: Shape 32">
                  <a:extLst>
                    <a:ext uri="{FF2B5EF4-FFF2-40B4-BE49-F238E27FC236}">
                      <a16:creationId xmlns:a16="http://schemas.microsoft.com/office/drawing/2014/main" id="{0477DBC0-9464-653E-91A4-02F353B5D0C9}"/>
                    </a:ext>
                  </a:extLst>
                </p:cNvPr>
                <p:cNvSpPr/>
                <p:nvPr/>
              </p:nvSpPr>
              <p:spPr>
                <a:xfrm>
                  <a:off x="6338030" y="2000250"/>
                  <a:ext cx="1256156" cy="2857500"/>
                </a:xfrm>
                <a:custGeom>
                  <a:avLst/>
                  <a:gdLst>
                    <a:gd name="connsiteX0" fmla="*/ 342519 w 1256156"/>
                    <a:gd name="connsiteY0" fmla="*/ 0 h 2857500"/>
                    <a:gd name="connsiteX1" fmla="*/ 91345 w 1256156"/>
                    <a:gd name="connsiteY1" fmla="*/ 0 h 2857500"/>
                    <a:gd name="connsiteX2" fmla="*/ 0 w 1256156"/>
                    <a:gd name="connsiteY2" fmla="*/ 0 h 2857500"/>
                    <a:gd name="connsiteX3" fmla="*/ 913543 w 1256156"/>
                    <a:gd name="connsiteY3" fmla="*/ 1428750 h 2857500"/>
                    <a:gd name="connsiteX4" fmla="*/ 0 w 1256156"/>
                    <a:gd name="connsiteY4" fmla="*/ 2857500 h 2857500"/>
                    <a:gd name="connsiteX5" fmla="*/ 342519 w 1256156"/>
                    <a:gd name="connsiteY5" fmla="*/ 2857500 h 2857500"/>
                    <a:gd name="connsiteX6" fmla="*/ 1256157 w 1256156"/>
                    <a:gd name="connsiteY6" fmla="*/ 1428750 h 28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156" h="2857500">
                      <a:moveTo>
                        <a:pt x="342519" y="0"/>
                      </a:moveTo>
                      <a:lnTo>
                        <a:pt x="91345" y="0"/>
                      </a:lnTo>
                      <a:lnTo>
                        <a:pt x="0" y="0"/>
                      </a:lnTo>
                      <a:lnTo>
                        <a:pt x="913543" y="1428750"/>
                      </a:lnTo>
                      <a:lnTo>
                        <a:pt x="0" y="2857500"/>
                      </a:lnTo>
                      <a:lnTo>
                        <a:pt x="342519" y="2857500"/>
                      </a:lnTo>
                      <a:lnTo>
                        <a:pt x="1256157" y="1428750"/>
                      </a:lnTo>
                      <a:close/>
                    </a:path>
                  </a:pathLst>
                </a:custGeom>
                <a:solidFill>
                  <a:schemeClr val="tx2"/>
                </a:solidFill>
                <a:ln w="9525" cap="flat">
                  <a:noFill/>
                  <a:prstDash val="solid"/>
                  <a:miter/>
                </a:ln>
              </p:spPr>
              <p:txBody>
                <a:bodyPr rtlCol="0" anchor="ctr"/>
                <a:lstStyle/>
                <a:p>
                  <a:endParaRPr lang="en-AU"/>
                </a:p>
              </p:txBody>
            </p:sp>
          </p:grpSp>
          <p:sp>
            <p:nvSpPr>
              <p:cNvPr id="30" name="Text Placeholder 14">
                <a:extLst>
                  <a:ext uri="{FF2B5EF4-FFF2-40B4-BE49-F238E27FC236}">
                    <a16:creationId xmlns:a16="http://schemas.microsoft.com/office/drawing/2014/main" id="{FA6E83EA-5C77-B024-6F82-CAF9CAE7D3E7}"/>
                  </a:ext>
                </a:extLst>
              </p:cNvPr>
              <p:cNvSpPr txBox="1">
                <a:spLocks/>
              </p:cNvSpPr>
              <p:nvPr/>
            </p:nvSpPr>
            <p:spPr>
              <a:xfrm>
                <a:off x="7354118" y="2216988"/>
                <a:ext cx="1024310" cy="216000"/>
              </a:xfrm>
              <a:prstGeom prst="rect">
                <a:avLst/>
              </a:prstGeom>
              <a:solidFill>
                <a:schemeClr val="accent3"/>
              </a:solidFill>
              <a:ln w="19050">
                <a:noFill/>
              </a:ln>
            </p:spPr>
            <p:txBody>
              <a:bodyPr wrap="square" lIns="36000" tIns="36000" rIns="36000" bIns="36000" anchor="ctr" anchorCtr="0">
                <a:noAutofit/>
              </a:bodyPr>
              <a:lstStyle>
                <a:lvl1pPr marL="0" indent="0" algn="l" defTabSz="1039033" rtl="0" eaLnBrk="1" latinLnBrk="0" hangingPunct="1">
                  <a:spcBef>
                    <a:spcPts val="455"/>
                  </a:spcBef>
                  <a:buFont typeface="Arial" pitchFamily="34" charset="0"/>
                  <a:buNone/>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1pPr>
                <a:lvl2pPr marL="108000" indent="-288000"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2pPr>
                <a:lvl3pPr marL="68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3pPr>
                <a:lvl4pPr marL="1044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4pPr>
                <a:lvl5pPr marL="1368000" indent="-306801" algn="l" defTabSz="1039033" rtl="0" eaLnBrk="1" latinLnBrk="0" hangingPunct="1">
                  <a:spcBef>
                    <a:spcPts val="455"/>
                  </a:spcBef>
                  <a:buClr>
                    <a:schemeClr val="bg2"/>
                  </a:buClr>
                  <a:buFont typeface="Arial" pitchFamily="34" charset="0"/>
                  <a:buChar char="•"/>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5pPr>
                <a:lvl6pPr marL="613602" indent="-306801" algn="l" defTabSz="1039033" rtl="0" eaLnBrk="1" latinLnBrk="0" hangingPunct="1">
                  <a:spcBef>
                    <a:spcPts val="455"/>
                  </a:spcBef>
                  <a:buClr>
                    <a:schemeClr val="bg2"/>
                  </a:buClr>
                  <a:buFont typeface="+mj-lt"/>
                  <a:buAutoNum type="arabi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6pPr>
                <a:lvl7pPr marL="920403" indent="-306801" algn="l" defTabSz="1039033" rtl="0" eaLnBrk="1" latinLnBrk="0" hangingPunct="1">
                  <a:spcBef>
                    <a:spcPts val="455"/>
                  </a:spcBef>
                  <a:buClr>
                    <a:schemeClr val="bg2"/>
                  </a:buClr>
                  <a:buFont typeface="+mj-lt"/>
                  <a:buAutoNum type="alphaLcPeriod"/>
                  <a:defRPr sz="2000" kern="1200" spc="0">
                    <a:solidFill>
                      <a:schemeClr val="bg2"/>
                    </a:solidFill>
                    <a:latin typeface="Segoe UI" panose="020B0502040204020203" pitchFamily="34" charset="0"/>
                    <a:ea typeface="Segoe UI" panose="020B0502040204020203" pitchFamily="34" charset="0"/>
                    <a:cs typeface="Segoe UI" panose="020B0502040204020203" pitchFamily="34" charset="0"/>
                  </a:defRPr>
                </a:lvl7pPr>
                <a:lvl8pPr marL="1227204" indent="-306801" algn="l" defTabSz="1039033" rtl="0" eaLnBrk="1" latinLnBrk="0" hangingPunct="1">
                  <a:spcBef>
                    <a:spcPts val="455"/>
                  </a:spcBef>
                  <a:buClr>
                    <a:schemeClr val="bg2"/>
                  </a:buClr>
                  <a:buFont typeface="+mj-lt"/>
                  <a:buAutoNum type="romanLcPeriod"/>
                  <a:defRPr sz="2000" kern="1200" spc="0" baseline="0">
                    <a:solidFill>
                      <a:schemeClr val="bg2"/>
                    </a:solidFill>
                    <a:latin typeface="Segoe UI" panose="020B0502040204020203" pitchFamily="34" charset="0"/>
                    <a:ea typeface="Segoe UI" panose="020B0502040204020203" pitchFamily="34" charset="0"/>
                    <a:cs typeface="Segoe UI" panose="020B0502040204020203" pitchFamily="34" charset="0"/>
                  </a:defRPr>
                </a:lvl8pPr>
                <a:lvl9pPr marL="4415889" indent="-259758" algn="l" defTabSz="103903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400" b="0" i="0" u="none" strike="noStrike" kern="1200" cap="none" spc="0" normalizeH="0" baseline="0" noProof="0">
                    <a:ln>
                      <a:noFill/>
                    </a:ln>
                    <a:solidFill>
                      <a:prstClr val="white"/>
                    </a:solidFill>
                    <a:effectLst/>
                    <a:uLnTx/>
                    <a:uFillTx/>
                    <a:latin typeface="VIC SemiBold" panose="00000700000000000000" pitchFamily="50" charset="0"/>
                    <a:ea typeface="+mn-ea"/>
                    <a:cs typeface="Segoe UI Semibold" panose="020B0702040204020203" pitchFamily="34" charset="0"/>
                  </a:rPr>
                  <a:t>IMPLEMENT</a:t>
                </a:r>
              </a:p>
            </p:txBody>
          </p:sp>
        </p:grpSp>
      </p:grpSp>
      <p:sp>
        <p:nvSpPr>
          <p:cNvPr id="2" name="Rectangle 1">
            <a:extLst>
              <a:ext uri="{FF2B5EF4-FFF2-40B4-BE49-F238E27FC236}">
                <a16:creationId xmlns:a16="http://schemas.microsoft.com/office/drawing/2014/main" id="{8A08785D-E2D6-7C2A-A941-9F8A0CAEBCD6}"/>
              </a:ext>
            </a:extLst>
          </p:cNvPr>
          <p:cNvSpPr/>
          <p:nvPr/>
        </p:nvSpPr>
        <p:spPr>
          <a:xfrm>
            <a:off x="541338" y="2012895"/>
            <a:ext cx="4216732" cy="70813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i="1">
                <a:solidFill>
                  <a:schemeClr val="bg2"/>
                </a:solidFill>
                <a:latin typeface="+mj-lt"/>
                <a:cs typeface="Segoe UI Semilight" panose="020B0402040204020203" pitchFamily="34" charset="0"/>
              </a:rPr>
              <a:t>Primarily for Service Owners – you are a regulatory leader or senior manager responsible for administering the permission.</a:t>
            </a:r>
            <a:endParaRPr lang="en-AU" sz="1200">
              <a:solidFill>
                <a:schemeClr val="bg2"/>
              </a:solidFill>
              <a:latin typeface="+mj-lt"/>
              <a:cs typeface="Segoe UI Semilight" panose="020B0402040204020203" pitchFamily="34" charset="0"/>
            </a:endParaRPr>
          </a:p>
        </p:txBody>
      </p:sp>
      <p:sp>
        <p:nvSpPr>
          <p:cNvPr id="4" name="Rectangle 3">
            <a:extLst>
              <a:ext uri="{FF2B5EF4-FFF2-40B4-BE49-F238E27FC236}">
                <a16:creationId xmlns:a16="http://schemas.microsoft.com/office/drawing/2014/main" id="{3FD720DC-3A8E-9AD4-CE25-D74678F45FC3}"/>
              </a:ext>
            </a:extLst>
          </p:cNvPr>
          <p:cNvSpPr/>
          <p:nvPr/>
        </p:nvSpPr>
        <p:spPr>
          <a:xfrm>
            <a:off x="5181590" y="2012895"/>
            <a:ext cx="4178409" cy="7081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i="1">
                <a:solidFill>
                  <a:schemeClr val="tx2"/>
                </a:solidFill>
                <a:latin typeface="+mj-lt"/>
                <a:cs typeface="Segoe UI Semilight" panose="020B0402040204020203" pitchFamily="34" charset="0"/>
              </a:rPr>
              <a:t>Primarily for Reform Officers – you are a reform officer or team member responsible for designing and implementing regulatory improvements.  </a:t>
            </a:r>
          </a:p>
        </p:txBody>
      </p:sp>
      <p:sp>
        <p:nvSpPr>
          <p:cNvPr id="9" name="Rectangle 8">
            <a:extLst>
              <a:ext uri="{FF2B5EF4-FFF2-40B4-BE49-F238E27FC236}">
                <a16:creationId xmlns:a16="http://schemas.microsoft.com/office/drawing/2014/main" id="{78264FEE-B902-E569-9476-126F910D9DE7}"/>
              </a:ext>
            </a:extLst>
          </p:cNvPr>
          <p:cNvSpPr/>
          <p:nvPr/>
        </p:nvSpPr>
        <p:spPr>
          <a:xfrm>
            <a:off x="541338" y="1762803"/>
            <a:ext cx="4216732" cy="25009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VIC SemiBold" panose="00000700000000000000" pitchFamily="50" charset="0"/>
                <a:cs typeface="Segoe UI Semibold" panose="020B0702040204020203" pitchFamily="34" charset="0"/>
              </a:rPr>
              <a:t>PART A </a:t>
            </a:r>
          </a:p>
        </p:txBody>
      </p:sp>
      <p:sp>
        <p:nvSpPr>
          <p:cNvPr id="13" name="Rectangle 12">
            <a:extLst>
              <a:ext uri="{FF2B5EF4-FFF2-40B4-BE49-F238E27FC236}">
                <a16:creationId xmlns:a16="http://schemas.microsoft.com/office/drawing/2014/main" id="{FB69B6B7-FA59-492A-BCC7-C053E79D47DA}"/>
              </a:ext>
            </a:extLst>
          </p:cNvPr>
          <p:cNvSpPr/>
          <p:nvPr/>
        </p:nvSpPr>
        <p:spPr>
          <a:xfrm>
            <a:off x="5181590" y="1762802"/>
            <a:ext cx="4178409" cy="2500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a:solidFill>
                  <a:schemeClr val="bg1"/>
                </a:solidFill>
                <a:latin typeface="VIC SemiBold" panose="00000700000000000000" pitchFamily="50" charset="0"/>
                <a:cs typeface="Segoe UI Semibold" panose="020B0702040204020203" pitchFamily="34" charset="0"/>
              </a:rPr>
              <a:t>PART B </a:t>
            </a:r>
          </a:p>
        </p:txBody>
      </p:sp>
      <p:sp>
        <p:nvSpPr>
          <p:cNvPr id="19" name="TextBox 18">
            <a:extLst>
              <a:ext uri="{FF2B5EF4-FFF2-40B4-BE49-F238E27FC236}">
                <a16:creationId xmlns:a16="http://schemas.microsoft.com/office/drawing/2014/main" id="{B252F91B-E030-5BFD-92E8-B161785069BE}"/>
              </a:ext>
            </a:extLst>
          </p:cNvPr>
          <p:cNvSpPr txBox="1"/>
          <p:nvPr/>
        </p:nvSpPr>
        <p:spPr>
          <a:xfrm>
            <a:off x="539999" y="6366884"/>
            <a:ext cx="7157973" cy="320995"/>
          </a:xfrm>
          <a:prstGeom prst="rect">
            <a:avLst/>
          </a:prstGeom>
          <a:noFill/>
        </p:spPr>
        <p:txBody>
          <a:bodyPr wrap="none" lIns="36000" tIns="36000" rIns="36000" bIns="36000" rtlCol="0">
            <a:noAutofit/>
          </a:bodyPr>
          <a:lstStyle/>
          <a:p>
            <a:pPr algn="l"/>
            <a:r>
              <a:rPr lang="en-AU" sz="900">
                <a:solidFill>
                  <a:srgbClr val="1F2A44"/>
                </a:solidFill>
                <a:cs typeface="Segoe UI Semilight" panose="020B0402040204020203" pitchFamily="34" charset="0"/>
              </a:rPr>
              <a:t>Note: Going through this process might surface strategic questions related to the policy, role and design of your permission.</a:t>
            </a:r>
          </a:p>
          <a:p>
            <a:pPr algn="l"/>
            <a:r>
              <a:rPr lang="en-AU" sz="900">
                <a:solidFill>
                  <a:srgbClr val="1F2A44"/>
                </a:solidFill>
                <a:cs typeface="Segoe UI Semilight" panose="020B0402040204020203" pitchFamily="34" charset="0"/>
              </a:rPr>
              <a:t>Refer to Page 9 for other resources to help you with these broader considerations. </a:t>
            </a:r>
          </a:p>
        </p:txBody>
      </p:sp>
      <p:sp>
        <p:nvSpPr>
          <p:cNvPr id="34" name="Rectangle 33">
            <a:extLst>
              <a:ext uri="{FF2B5EF4-FFF2-40B4-BE49-F238E27FC236}">
                <a16:creationId xmlns:a16="http://schemas.microsoft.com/office/drawing/2014/main" id="{04087F29-6A4F-F067-D108-F1943726B4EE}"/>
              </a:ext>
            </a:extLst>
          </p:cNvPr>
          <p:cNvSpPr/>
          <p:nvPr/>
        </p:nvSpPr>
        <p:spPr>
          <a:xfrm>
            <a:off x="444306" y="1208374"/>
            <a:ext cx="8931469" cy="445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AU" sz="1200" b="1">
                <a:solidFill>
                  <a:schemeClr val="tx2"/>
                </a:solidFill>
                <a:latin typeface="VIC SemiBold" panose="00000700000000000000" pitchFamily="50" charset="0"/>
                <a:cs typeface="Segoe UI Semilight" panose="020B0402040204020203" pitchFamily="34" charset="0"/>
              </a:rPr>
              <a:t>Follow this four-step process to develop an action plan </a:t>
            </a:r>
            <a:r>
              <a:rPr lang="en-AU" sz="1200">
                <a:solidFill>
                  <a:schemeClr val="tx2"/>
                </a:solidFill>
                <a:latin typeface="VIC SemiBold" panose="00000700000000000000" pitchFamily="50" charset="0"/>
                <a:cs typeface="Segoe UI Semilight" panose="020B0402040204020203" pitchFamily="34" charset="0"/>
              </a:rPr>
              <a:t>and related outputs (e.g., documented system requirements) to improve your permission processes and ensure they are ‘digitally ready’. The Playbook is separated in two parts. </a:t>
            </a:r>
          </a:p>
        </p:txBody>
      </p:sp>
    </p:spTree>
    <p:extLst>
      <p:ext uri="{BB962C8B-B14F-4D97-AF65-F5344CB8AC3E}">
        <p14:creationId xmlns:p14="http://schemas.microsoft.com/office/powerpoint/2010/main" val="3207993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SUITABILITY</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51826"/>
            <a:ext cx="6147329" cy="3101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Digital channels should be used where possible to capture and verify suitability information (e.g., declarations enabled by identity, National Police Checks, and other common checks from reputable bodies). Where possible, you should reuse common capabilities to capture and verify suitability information, including reuse of Service Victoria National Police Check service.</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Digital systems should be used to automate the outcomes of suitability enabled by defined logic and business rules, including preventing an application from being submitted, dynamically asking for further information or as a input to risk assessment.</a:t>
            </a:r>
          </a:p>
          <a:p>
            <a:pPr marL="171450" indent="-171450">
              <a:spcBef>
                <a:spcPts val="600"/>
              </a:spcBef>
              <a:buFont typeface="Arial" panose="020B0604020202020204" pitchFamily="34" charset="0"/>
              <a:buChar char="•"/>
              <a:defRPr/>
            </a:pPr>
            <a:r>
              <a:rPr lang="en-AU" sz="1050">
                <a:solidFill>
                  <a:srgbClr val="1F2A44"/>
                </a:solidFill>
              </a:rPr>
              <a:t>Where you are unable to reuse Service Victoria National Police Check and other common capabilities, you should look to minimise suitability requirements. You should avoid capturing and storing suitability information. Any suitability information should be appropriately discarded once suitability is verified, or as soon as possible.</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National Police Check. Aligns to Assess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40</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rgbClr val="1F2A44"/>
              </a:solidFill>
            </a:endParaRPr>
          </a:p>
        </p:txBody>
      </p:sp>
      <p:sp>
        <p:nvSpPr>
          <p:cNvPr id="10" name="Rectangle 9">
            <a:extLst>
              <a:ext uri="{FF2B5EF4-FFF2-40B4-BE49-F238E27FC236}">
                <a16:creationId xmlns:a16="http://schemas.microsoft.com/office/drawing/2014/main" id="{33409E3C-4CE2-6D0D-3026-1BFB7098B5A5}"/>
              </a:ext>
            </a:extLst>
          </p:cNvPr>
          <p:cNvSpPr/>
          <p:nvPr/>
        </p:nvSpPr>
        <p:spPr>
          <a:xfrm>
            <a:off x="6928408" y="5472348"/>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CONFIGURABLE COMPONENT </a:t>
            </a:r>
          </a:p>
        </p:txBody>
      </p:sp>
      <p:sp>
        <p:nvSpPr>
          <p:cNvPr id="11" name="TextBox 10">
            <a:extLst>
              <a:ext uri="{FF2B5EF4-FFF2-40B4-BE49-F238E27FC236}">
                <a16:creationId xmlns:a16="http://schemas.microsoft.com/office/drawing/2014/main" id="{7AC7B29E-DB7D-66E8-06CD-7CCD9D7B4B73}"/>
              </a:ext>
            </a:extLst>
          </p:cNvPr>
          <p:cNvSpPr txBox="1">
            <a:spLocks/>
          </p:cNvSpPr>
          <p:nvPr/>
        </p:nvSpPr>
        <p:spPr>
          <a:xfrm>
            <a:off x="6928408" y="3106870"/>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2" name="Rectangle 11">
            <a:extLst>
              <a:ext uri="{FF2B5EF4-FFF2-40B4-BE49-F238E27FC236}">
                <a16:creationId xmlns:a16="http://schemas.microsoft.com/office/drawing/2014/main" id="{7AEE0E26-CDC5-4EFD-9C84-CBBE3AA41862}"/>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COMMON COMPONENT</a:t>
            </a:r>
          </a:p>
        </p:txBody>
      </p:sp>
      <p:sp>
        <p:nvSpPr>
          <p:cNvPr id="14" name="Isosceles Triangle 13">
            <a:extLst>
              <a:ext uri="{FF2B5EF4-FFF2-40B4-BE49-F238E27FC236}">
                <a16:creationId xmlns:a16="http://schemas.microsoft.com/office/drawing/2014/main" id="{C77BBDF7-09CB-0719-8536-105766FDE0EB}"/>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Rectangle 14">
            <a:extLst>
              <a:ext uri="{FF2B5EF4-FFF2-40B4-BE49-F238E27FC236}">
                <a16:creationId xmlns:a16="http://schemas.microsoft.com/office/drawing/2014/main" id="{5948720F-170E-9CCE-099A-1437BBD4247D}"/>
              </a:ext>
            </a:extLst>
          </p:cNvPr>
          <p:cNvSpPr/>
          <p:nvPr/>
        </p:nvSpPr>
        <p:spPr>
          <a:xfrm>
            <a:off x="6928408" y="4115183"/>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Suitability should be common across many, if not most, applications.</a:t>
            </a:r>
          </a:p>
          <a:p>
            <a:pPr>
              <a:spcBef>
                <a:spcPts val="600"/>
              </a:spcBef>
            </a:pPr>
            <a:r>
              <a:rPr lang="en-AU" sz="1050">
                <a:solidFill>
                  <a:srgbClr val="1F2A44"/>
                </a:solidFill>
              </a:rPr>
              <a:t>DTF is developing a common framework for suitability, more specifically FPT.</a:t>
            </a:r>
          </a:p>
        </p:txBody>
      </p:sp>
      <p:sp>
        <p:nvSpPr>
          <p:cNvPr id="16" name="Rectangle 15">
            <a:extLst>
              <a:ext uri="{FF2B5EF4-FFF2-40B4-BE49-F238E27FC236}">
                <a16:creationId xmlns:a16="http://schemas.microsoft.com/office/drawing/2014/main" id="{4C1B936E-2B6D-F84E-39E0-14EF3712B1E5}"/>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4" name="Half Frame 3">
            <a:extLst>
              <a:ext uri="{FF2B5EF4-FFF2-40B4-BE49-F238E27FC236}">
                <a16:creationId xmlns:a16="http://schemas.microsoft.com/office/drawing/2014/main" id="{B57ED108-A13C-C2B7-DB4D-33E36C178C33}"/>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4A2A8A77-A152-B022-0369-A795463CE8FB}"/>
              </a:ext>
            </a:extLst>
          </p:cNvPr>
          <p:cNvSpPr/>
          <p:nvPr/>
        </p:nvSpPr>
        <p:spPr>
          <a:xfrm>
            <a:off x="507472" y="3022193"/>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5238A6C4-C2E9-4835-7A4F-8EC5FEFC060A}"/>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8" name="TextBox 17">
            <a:extLst>
              <a:ext uri="{FF2B5EF4-FFF2-40B4-BE49-F238E27FC236}">
                <a16:creationId xmlns:a16="http://schemas.microsoft.com/office/drawing/2014/main" id="{5C1B70D5-3EBD-3F01-3D51-4580C33EE4BA}"/>
              </a:ext>
            </a:extLst>
          </p:cNvPr>
          <p:cNvSpPr txBox="1">
            <a:spLocks/>
          </p:cNvSpPr>
          <p:nvPr/>
        </p:nvSpPr>
        <p:spPr>
          <a:xfrm>
            <a:off x="541338" y="3051825"/>
            <a:ext cx="2218640"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9" name="Group 18">
            <a:extLst>
              <a:ext uri="{FF2B5EF4-FFF2-40B4-BE49-F238E27FC236}">
                <a16:creationId xmlns:a16="http://schemas.microsoft.com/office/drawing/2014/main" id="{8740D6AB-FE92-14A1-FE7A-75C1F4813896}"/>
              </a:ext>
            </a:extLst>
          </p:cNvPr>
          <p:cNvGrpSpPr/>
          <p:nvPr/>
        </p:nvGrpSpPr>
        <p:grpSpPr>
          <a:xfrm>
            <a:off x="5001608" y="1206055"/>
            <a:ext cx="1378221" cy="266700"/>
            <a:chOff x="659872" y="1381120"/>
            <a:chExt cx="1466953" cy="266700"/>
          </a:xfrm>
        </p:grpSpPr>
        <p:sp>
          <p:nvSpPr>
            <p:cNvPr id="22" name="Half Frame 21">
              <a:extLst>
                <a:ext uri="{FF2B5EF4-FFF2-40B4-BE49-F238E27FC236}">
                  <a16:creationId xmlns:a16="http://schemas.microsoft.com/office/drawing/2014/main" id="{7FE224F5-836E-42EA-8391-553FA5AD8DB9}"/>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3" name="TextBox 22">
              <a:extLst>
                <a:ext uri="{FF2B5EF4-FFF2-40B4-BE49-F238E27FC236}">
                  <a16:creationId xmlns:a16="http://schemas.microsoft.com/office/drawing/2014/main" id="{80A73767-CC53-566E-4B45-84C74C9DD4D8}"/>
                </a:ext>
              </a:extLst>
            </p:cNvPr>
            <p:cNvSpPr txBox="1">
              <a:spLocks/>
            </p:cNvSpPr>
            <p:nvPr/>
          </p:nvSpPr>
          <p:spPr>
            <a:xfrm>
              <a:off x="693739" y="1414195"/>
              <a:ext cx="1433086"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5" name="Rectangle 4">
            <a:extLst>
              <a:ext uri="{FF2B5EF4-FFF2-40B4-BE49-F238E27FC236}">
                <a16:creationId xmlns:a16="http://schemas.microsoft.com/office/drawing/2014/main" id="{9F5021D3-40EB-86C2-999C-DFCFAF124385}"/>
              </a:ext>
            </a:extLst>
          </p:cNvPr>
          <p:cNvSpPr/>
          <p:nvPr/>
        </p:nvSpPr>
        <p:spPr>
          <a:xfrm>
            <a:off x="5044666" y="1242126"/>
            <a:ext cx="4369400" cy="165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a:t>
            </a:r>
          </a:p>
          <a:p>
            <a:pPr marL="171450" indent="-171450">
              <a:spcBef>
                <a:spcPts val="600"/>
              </a:spcBef>
              <a:buFont typeface="Arial" panose="020B0604020202020204" pitchFamily="34" charset="0"/>
              <a:buChar char="•"/>
            </a:pPr>
            <a:r>
              <a:rPr lang="en-AU" sz="1050">
                <a:solidFill>
                  <a:srgbClr val="1F2A44"/>
                </a:solidFill>
              </a:rPr>
              <a:t>Declaration of suitability </a:t>
            </a:r>
          </a:p>
          <a:p>
            <a:pPr marL="171450" indent="-171450">
              <a:spcBef>
                <a:spcPts val="600"/>
              </a:spcBef>
              <a:buFont typeface="Arial" panose="020B0604020202020204" pitchFamily="34" charset="0"/>
              <a:buChar char="•"/>
            </a:pPr>
            <a:r>
              <a:rPr lang="en-AU" sz="1050">
                <a:solidFill>
                  <a:srgbClr val="1F2A44"/>
                </a:solidFill>
              </a:rPr>
              <a:t>Common suitability information (e.g., National Police Check)</a:t>
            </a:r>
          </a:p>
          <a:p>
            <a:pPr marL="171450" indent="-171450">
              <a:spcBef>
                <a:spcPts val="600"/>
              </a:spcBef>
              <a:buFont typeface="Arial" panose="020B0604020202020204" pitchFamily="34" charset="0"/>
              <a:buChar char="•"/>
            </a:pPr>
            <a:r>
              <a:rPr lang="en-AU" sz="1050">
                <a:solidFill>
                  <a:srgbClr val="1F2A44"/>
                </a:solidFill>
              </a:rPr>
              <a:t>Additional suitability information (e.g., character reference)</a:t>
            </a:r>
          </a:p>
          <a:p>
            <a:pPr marL="171450" indent="-171450">
              <a:spcBef>
                <a:spcPts val="600"/>
              </a:spcBef>
              <a:buFont typeface="Arial" panose="020B0604020202020204" pitchFamily="34" charset="0"/>
              <a:buChar char="•"/>
            </a:pPr>
            <a:r>
              <a:rPr lang="en-AU" sz="1050">
                <a:solidFill>
                  <a:srgbClr val="1F2A44"/>
                </a:solidFill>
              </a:rPr>
              <a:t>Additional information for any non-compliance against suitability criteria.</a:t>
            </a:r>
          </a:p>
          <a:p>
            <a:pPr>
              <a:spcBef>
                <a:spcPts val="600"/>
              </a:spcBef>
            </a:pPr>
            <a:endParaRPr lang="en-AU" sz="800">
              <a:solidFill>
                <a:srgbClr val="1F2A44"/>
              </a:solidFill>
            </a:endParaRPr>
          </a:p>
        </p:txBody>
      </p:sp>
      <p:sp>
        <p:nvSpPr>
          <p:cNvPr id="9" name="Rectangle 8">
            <a:extLst>
              <a:ext uri="{FF2B5EF4-FFF2-40B4-BE49-F238E27FC236}">
                <a16:creationId xmlns:a16="http://schemas.microsoft.com/office/drawing/2014/main" id="{EF95EDCF-703C-3019-F84E-886EC3661D4D}"/>
              </a:ext>
            </a:extLst>
          </p:cNvPr>
          <p:cNvSpPr/>
          <p:nvPr/>
        </p:nvSpPr>
        <p:spPr>
          <a:xfrm>
            <a:off x="554554" y="1244067"/>
            <a:ext cx="4369400" cy="16509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a:t>
            </a:r>
          </a:p>
          <a:p>
            <a:pPr marL="171450" indent="-171450">
              <a:spcBef>
                <a:spcPts val="600"/>
              </a:spcBef>
              <a:buFont typeface="Arial" panose="020B0604020202020204" pitchFamily="34" charset="0"/>
              <a:buChar char="•"/>
            </a:pPr>
            <a:r>
              <a:rPr lang="en-AU" sz="1050">
                <a:solidFill>
                  <a:srgbClr val="1F2A44"/>
                </a:solidFill>
              </a:rPr>
              <a:t>Declaration or demonstration of suitability </a:t>
            </a:r>
          </a:p>
          <a:p>
            <a:pPr marL="171450" indent="-171450">
              <a:spcBef>
                <a:spcPts val="600"/>
              </a:spcBef>
              <a:buFont typeface="Arial" panose="020B0604020202020204" pitchFamily="34" charset="0"/>
              <a:buChar char="•"/>
            </a:pPr>
            <a:r>
              <a:rPr lang="en-AU" sz="1050">
                <a:solidFill>
                  <a:srgbClr val="1F2A44"/>
                </a:solidFill>
              </a:rPr>
              <a:t>Common suitability information (e.g., National Police Check)</a:t>
            </a:r>
          </a:p>
          <a:p>
            <a:pPr marL="171450" indent="-171450">
              <a:spcBef>
                <a:spcPts val="600"/>
              </a:spcBef>
              <a:buFont typeface="Arial" panose="020B0604020202020204" pitchFamily="34" charset="0"/>
              <a:buChar char="•"/>
            </a:pPr>
            <a:r>
              <a:rPr lang="en-AU" sz="1050">
                <a:solidFill>
                  <a:srgbClr val="1F2A44"/>
                </a:solidFill>
              </a:rPr>
              <a:t>Additional suitability information (e.g., character reference)</a:t>
            </a:r>
          </a:p>
          <a:p>
            <a:pPr marL="171450" indent="-171450">
              <a:spcBef>
                <a:spcPts val="600"/>
              </a:spcBef>
              <a:buFont typeface="Arial" panose="020B0604020202020204" pitchFamily="34" charset="0"/>
              <a:buChar char="•"/>
            </a:pPr>
            <a:r>
              <a:rPr lang="en-AU" sz="1050">
                <a:solidFill>
                  <a:srgbClr val="1F2A44"/>
                </a:solidFill>
              </a:rPr>
              <a:t>Additional information for any non-compliance against suitability criteria.</a:t>
            </a:r>
          </a:p>
          <a:p>
            <a:pPr>
              <a:spcBef>
                <a:spcPts val="600"/>
              </a:spcBef>
            </a:pPr>
            <a:endParaRPr lang="en-AU" sz="800">
              <a:solidFill>
                <a:srgbClr val="1F2A44"/>
              </a:solidFill>
            </a:endParaRPr>
          </a:p>
        </p:txBody>
      </p:sp>
      <p:cxnSp>
        <p:nvCxnSpPr>
          <p:cNvPr id="6" name="Straight Connector 5">
            <a:extLst>
              <a:ext uri="{FF2B5EF4-FFF2-40B4-BE49-F238E27FC236}">
                <a16:creationId xmlns:a16="http://schemas.microsoft.com/office/drawing/2014/main" id="{76C483CD-6F0A-AF1F-E275-9DD46CBD4F67}"/>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029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316974"/>
            <a:ext cx="8824914" cy="770966"/>
          </a:xfrm>
        </p:spPr>
        <p:txBody>
          <a:bodyPr vert="horz"/>
          <a:lstStyle/>
          <a:p>
            <a:pPr>
              <a:spcBef>
                <a:spcPts val="600"/>
              </a:spcBef>
              <a:spcAft>
                <a:spcPts val="500"/>
              </a:spcAft>
            </a:pPr>
            <a:br>
              <a:rPr lang="en-AU" b="1"/>
            </a:br>
            <a:r>
              <a:rPr lang="en-AU" sz="2200" b="1"/>
              <a:t>PERMISSION INFORMATION</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7"/>
            <a:ext cx="8823324"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Regulators capture detailed information about permissions to assess applications</a:t>
            </a:r>
            <a:r>
              <a:rPr lang="en-AU" sz="1050">
                <a:solidFill>
                  <a:srgbClr val="1F2A44"/>
                </a:solidFill>
              </a:rPr>
              <a:t>. This builds from information about the applicant (e.g., applicant information, identity, suitability, etc.) to incorporate a set of information specific to the permission being issued. Permission information can be considered in six components – </a:t>
            </a:r>
            <a:r>
              <a:rPr lang="en-AU" sz="1050" i="1">
                <a:solidFill>
                  <a:srgbClr val="1F2A44"/>
                </a:solidFill>
              </a:rPr>
              <a:t>business information, occupational information, activity information, premises information, licensing information, </a:t>
            </a:r>
            <a:r>
              <a:rPr lang="en-AU" sz="1050">
                <a:solidFill>
                  <a:srgbClr val="1F2A44"/>
                </a:solidFill>
              </a:rPr>
              <a:t>and</a:t>
            </a:r>
            <a:r>
              <a:rPr lang="en-AU" sz="1050" i="1">
                <a:solidFill>
                  <a:srgbClr val="1F2A44"/>
                </a:solidFill>
              </a:rPr>
              <a:t> mutual recognition information</a:t>
            </a:r>
            <a:r>
              <a:rPr lang="en-AU" sz="1050">
                <a:solidFill>
                  <a:srgbClr val="1F2A44"/>
                </a:solidFill>
              </a:rPr>
              <a:t>.</a:t>
            </a:r>
            <a:endParaRPr lang="en-AU" sz="1050" i="1">
              <a:solidFill>
                <a:srgbClr val="1F2A44"/>
              </a:solidFill>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41</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8" y="2611814"/>
            <a:ext cx="8823324" cy="358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a:solidFill>
                  <a:srgbClr val="1F2A44"/>
                </a:solidFill>
              </a:rPr>
              <a:t>Applicants can provide the permission information required for a specific information component, with transparency over why it is required and how it is used. Where possible, this is pre-filled from an account or profile and validated through the application.</a:t>
            </a:r>
          </a:p>
          <a:p>
            <a:pPr>
              <a:spcBef>
                <a:spcPts val="600"/>
              </a:spcBef>
            </a:pPr>
            <a:r>
              <a:rPr lang="en-AU" sz="1050">
                <a:solidFill>
                  <a:srgbClr val="1F2A44"/>
                </a:solidFill>
              </a:rPr>
              <a:t>You should assess the minimum information generally required for each permission, likely correlated to the lowest risk applications, and the additional information required for higher risk applications. This may be defined by legislation, but at minimum should be enough to make an assessment about the permission. Different permission types generally require different permission information, for example: </a:t>
            </a:r>
          </a:p>
          <a:p>
            <a:pPr marL="171450" indent="-171450">
              <a:spcBef>
                <a:spcPts val="600"/>
              </a:spcBef>
              <a:buFont typeface="Arial" panose="020B0604020202020204" pitchFamily="34" charset="0"/>
              <a:buChar char="•"/>
            </a:pPr>
            <a:r>
              <a:rPr lang="en-AU" sz="1050">
                <a:solidFill>
                  <a:srgbClr val="1F2A44"/>
                </a:solidFill>
              </a:rPr>
              <a:t>Occupation licence – occupation information (e.g., qualifications, etc.), often licensing and mutual recognition information.</a:t>
            </a:r>
          </a:p>
          <a:p>
            <a:pPr marL="171450" indent="-171450">
              <a:spcBef>
                <a:spcPts val="600"/>
              </a:spcBef>
              <a:buFont typeface="Arial" panose="020B0604020202020204" pitchFamily="34" charset="0"/>
              <a:buChar char="•"/>
            </a:pPr>
            <a:r>
              <a:rPr lang="en-AU" sz="1050">
                <a:solidFill>
                  <a:srgbClr val="1F2A44"/>
                </a:solidFill>
              </a:rPr>
              <a:t>Business licence – business information (e.g., business structure, directors, etc.), often activity and premises information.</a:t>
            </a:r>
          </a:p>
          <a:p>
            <a:pPr marL="171450" indent="-171450">
              <a:spcBef>
                <a:spcPts val="600"/>
              </a:spcBef>
              <a:buFont typeface="Arial" panose="020B0604020202020204" pitchFamily="34" charset="0"/>
              <a:buChar char="•"/>
            </a:pPr>
            <a:r>
              <a:rPr lang="en-AU" sz="1050">
                <a:solidFill>
                  <a:srgbClr val="1F2A44"/>
                </a:solidFill>
              </a:rPr>
              <a:t>Activity permit – business information, activity information, potential premises information.</a:t>
            </a:r>
          </a:p>
          <a:p>
            <a:pPr>
              <a:spcBef>
                <a:spcPts val="600"/>
              </a:spcBef>
            </a:pPr>
            <a:r>
              <a:rPr lang="en-AU" sz="1050">
                <a:solidFill>
                  <a:srgbClr val="1F2A44"/>
                </a:solidFill>
              </a:rPr>
              <a:t>You should look for opportunities to streamline the capture of permission information, such as through a declaration or capturing relevant extracts of information through the application form rather than uploading large documents.</a:t>
            </a:r>
          </a:p>
          <a:p>
            <a:pPr>
              <a:spcBef>
                <a:spcPts val="600"/>
              </a:spcBef>
            </a:pPr>
            <a:r>
              <a:rPr lang="en-AU" sz="1050">
                <a:solidFill>
                  <a:srgbClr val="1F2A44"/>
                </a:solidFill>
              </a:rPr>
              <a:t>Where there is variability between applications, you should look to stream applications based on defined business rules to adjust required permission information based on risk, generally more information for higher risk applications. You should also look to broader intelligence and information sources to assist regulators with their assessment.</a:t>
            </a:r>
          </a:p>
        </p:txBody>
      </p:sp>
      <p:sp>
        <p:nvSpPr>
          <p:cNvPr id="4" name="Half Frame 3">
            <a:extLst>
              <a:ext uri="{FF2B5EF4-FFF2-40B4-BE49-F238E27FC236}">
                <a16:creationId xmlns:a16="http://schemas.microsoft.com/office/drawing/2014/main" id="{6CD8AB2B-FAF9-6D03-2B6D-85739CE4D43C}"/>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5DF901E1-509B-18E3-C14D-3B9FB7C7FFD7}"/>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7C758839-72B0-ABEB-60DD-7FB88EDF0B88}"/>
              </a:ext>
            </a:extLst>
          </p:cNvPr>
          <p:cNvSpPr/>
          <p:nvPr/>
        </p:nvSpPr>
        <p:spPr>
          <a:xfrm>
            <a:off x="507786" y="25821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7DC2E875-391F-B3B2-61CF-4FF0DE799822}"/>
              </a:ext>
            </a:extLst>
          </p:cNvPr>
          <p:cNvSpPr txBox="1">
            <a:spLocks/>
          </p:cNvSpPr>
          <p:nvPr/>
        </p:nvSpPr>
        <p:spPr>
          <a:xfrm>
            <a:off x="541652"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3" name="Straight Connector 2">
            <a:extLst>
              <a:ext uri="{FF2B5EF4-FFF2-40B4-BE49-F238E27FC236}">
                <a16:creationId xmlns:a16="http://schemas.microsoft.com/office/drawing/2014/main" id="{82AD2C18-FD7E-57AE-6CBF-48E168176816}"/>
              </a:ext>
            </a:extLst>
          </p:cNvPr>
          <p:cNvCxnSpPr>
            <a:cxnSpLocks/>
          </p:cNvCxnSpPr>
          <p:nvPr/>
        </p:nvCxnSpPr>
        <p:spPr>
          <a:xfrm>
            <a:off x="541338" y="980309"/>
            <a:ext cx="883813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7134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7019170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213C8E4-CD40-48CF-3530-C8460A1C3982}"/>
              </a:ext>
            </a:extLst>
          </p:cNvPr>
          <p:cNvSpPr txBox="1">
            <a:spLocks/>
          </p:cNvSpPr>
          <p:nvPr/>
        </p:nvSpPr>
        <p:spPr>
          <a:xfrm>
            <a:off x="550360" y="5325771"/>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PREMISES INFORMATION**</a:t>
            </a:r>
          </a:p>
        </p:txBody>
      </p:sp>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PERMISSION INFORMATION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474D32-720B-C11B-3757-8ADF02822CE5}"/>
              </a:ext>
            </a:extLst>
          </p:cNvPr>
          <p:cNvSpPr txBox="1">
            <a:spLocks/>
          </p:cNvSpPr>
          <p:nvPr/>
        </p:nvSpPr>
        <p:spPr>
          <a:xfrm>
            <a:off x="550360" y="1230345"/>
            <a:ext cx="1223044" cy="766578"/>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OCCUPATIONAL INFORMATION*</a:t>
            </a:r>
          </a:p>
        </p:txBody>
      </p:sp>
      <p:sp>
        <p:nvSpPr>
          <p:cNvPr id="24" name="TextBox 23">
            <a:extLst>
              <a:ext uri="{FF2B5EF4-FFF2-40B4-BE49-F238E27FC236}">
                <a16:creationId xmlns:a16="http://schemas.microsoft.com/office/drawing/2014/main" id="{46EC155E-DC6E-1779-2439-92CC7EF615FD}"/>
              </a:ext>
            </a:extLst>
          </p:cNvPr>
          <p:cNvSpPr txBox="1">
            <a:spLocks/>
          </p:cNvSpPr>
          <p:nvPr/>
        </p:nvSpPr>
        <p:spPr>
          <a:xfrm>
            <a:off x="550360" y="2058146"/>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BUSINESS INFORMATION*</a:t>
            </a:r>
          </a:p>
        </p:txBody>
      </p:sp>
      <p:grpSp>
        <p:nvGrpSpPr>
          <p:cNvPr id="47" name="Group 46">
            <a:extLst>
              <a:ext uri="{FF2B5EF4-FFF2-40B4-BE49-F238E27FC236}">
                <a16:creationId xmlns:a16="http://schemas.microsoft.com/office/drawing/2014/main" id="{AC44359F-11FC-5549-80AF-28F197F88A4F}"/>
              </a:ext>
            </a:extLst>
          </p:cNvPr>
          <p:cNvGrpSpPr/>
          <p:nvPr/>
        </p:nvGrpSpPr>
        <p:grpSpPr>
          <a:xfrm>
            <a:off x="8716488" y="6268555"/>
            <a:ext cx="1193470" cy="593401"/>
            <a:chOff x="10069009" y="3750634"/>
            <a:chExt cx="1704975" cy="847725"/>
          </a:xfrm>
        </p:grpSpPr>
        <p:sp>
          <p:nvSpPr>
            <p:cNvPr id="48" name="Freeform: Shape 47">
              <a:extLst>
                <a:ext uri="{FF2B5EF4-FFF2-40B4-BE49-F238E27FC236}">
                  <a16:creationId xmlns:a16="http://schemas.microsoft.com/office/drawing/2014/main" id="{2D2CC4BD-D126-3801-C195-6AE12F4EB15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Shape 48">
              <a:extLst>
                <a:ext uri="{FF2B5EF4-FFF2-40B4-BE49-F238E27FC236}">
                  <a16:creationId xmlns:a16="http://schemas.microsoft.com/office/drawing/2014/main" id="{F5C51B0B-878A-D008-3EE9-0AABC19A9388}"/>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0" name="TextBox 49">
            <a:extLst>
              <a:ext uri="{FF2B5EF4-FFF2-40B4-BE49-F238E27FC236}">
                <a16:creationId xmlns:a16="http://schemas.microsoft.com/office/drawing/2014/main" id="{81C5DCF6-A124-51FF-48CA-2BE3BF8BA234}"/>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schemeClr val="bg1"/>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42</a:t>
            </a:fld>
            <a:endParaRPr kumimoji="0" lang="en-AU" sz="1200" b="0" i="0" u="none" strike="noStrike" kern="1200" cap="none" spc="0" normalizeH="0" baseline="0" noProof="0">
              <a:ln>
                <a:noFill/>
              </a:ln>
              <a:solidFill>
                <a:schemeClr val="bg1"/>
              </a:solidFill>
              <a:effectLst/>
              <a:uLnTx/>
              <a:uFillTx/>
              <a:latin typeface="+mj-lt"/>
              <a:ea typeface="Segoe UI" panose="020B0502040204020203" pitchFamily="34" charset="0"/>
              <a:cs typeface="Segoe UI" panose="020B0502040204020203" pitchFamily="34" charset="0"/>
            </a:endParaRPr>
          </a:p>
        </p:txBody>
      </p:sp>
      <p:sp>
        <p:nvSpPr>
          <p:cNvPr id="89" name="TextBox 88">
            <a:extLst>
              <a:ext uri="{FF2B5EF4-FFF2-40B4-BE49-F238E27FC236}">
                <a16:creationId xmlns:a16="http://schemas.microsoft.com/office/drawing/2014/main" id="{48560754-551B-959E-0827-7B7A5B5EA6EC}"/>
              </a:ext>
            </a:extLst>
          </p:cNvPr>
          <p:cNvSpPr txBox="1">
            <a:spLocks/>
          </p:cNvSpPr>
          <p:nvPr/>
        </p:nvSpPr>
        <p:spPr>
          <a:xfrm>
            <a:off x="550360" y="2875780"/>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ACTIVITY INFORMATION*</a:t>
            </a:r>
          </a:p>
        </p:txBody>
      </p:sp>
      <p:sp>
        <p:nvSpPr>
          <p:cNvPr id="95" name="TextBox 94">
            <a:extLst>
              <a:ext uri="{FF2B5EF4-FFF2-40B4-BE49-F238E27FC236}">
                <a16:creationId xmlns:a16="http://schemas.microsoft.com/office/drawing/2014/main" id="{28F68D0E-361E-F8B9-3BD8-17EE1C5EF6C3}"/>
              </a:ext>
            </a:extLst>
          </p:cNvPr>
          <p:cNvSpPr txBox="1">
            <a:spLocks/>
          </p:cNvSpPr>
          <p:nvPr/>
        </p:nvSpPr>
        <p:spPr>
          <a:xfrm>
            <a:off x="550360" y="3693414"/>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LICENSING INFORMATION*</a:t>
            </a:r>
          </a:p>
        </p:txBody>
      </p:sp>
      <p:sp>
        <p:nvSpPr>
          <p:cNvPr id="98" name="TextBox 97">
            <a:extLst>
              <a:ext uri="{FF2B5EF4-FFF2-40B4-BE49-F238E27FC236}">
                <a16:creationId xmlns:a16="http://schemas.microsoft.com/office/drawing/2014/main" id="{C39990C2-3E03-FAEF-4124-D7BD25AF38D0}"/>
              </a:ext>
            </a:extLst>
          </p:cNvPr>
          <p:cNvSpPr txBox="1">
            <a:spLocks/>
          </p:cNvSpPr>
          <p:nvPr/>
        </p:nvSpPr>
        <p:spPr>
          <a:xfrm>
            <a:off x="550360" y="4507198"/>
            <a:ext cx="1223044" cy="766579"/>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00" b="1" i="0" u="none" strike="noStrike" kern="1200" cap="none" spc="0" normalizeH="0" baseline="0" noProof="0">
                <a:ln>
                  <a:noFill/>
                </a:ln>
                <a:solidFill>
                  <a:schemeClr val="bg1"/>
                </a:solidFill>
                <a:effectLst/>
                <a:uLnTx/>
                <a:uFillTx/>
                <a:ea typeface="+mn-ea"/>
                <a:cs typeface="+mn-cs"/>
              </a:rPr>
              <a:t>MUTUAL RECOGNITION INFORMATION*</a:t>
            </a:r>
          </a:p>
        </p:txBody>
      </p:sp>
      <p:grpSp>
        <p:nvGrpSpPr>
          <p:cNvPr id="7" name="Group 6">
            <a:extLst>
              <a:ext uri="{FF2B5EF4-FFF2-40B4-BE49-F238E27FC236}">
                <a16:creationId xmlns:a16="http://schemas.microsoft.com/office/drawing/2014/main" id="{1BEB1368-E961-2402-3CAA-3840ECFFA419}"/>
              </a:ext>
            </a:extLst>
          </p:cNvPr>
          <p:cNvGrpSpPr/>
          <p:nvPr/>
        </p:nvGrpSpPr>
        <p:grpSpPr>
          <a:xfrm>
            <a:off x="1831389" y="1228911"/>
            <a:ext cx="7544384" cy="4870952"/>
            <a:chOff x="1831390" y="1228911"/>
            <a:chExt cx="7413319" cy="4870952"/>
          </a:xfrm>
        </p:grpSpPr>
        <p:sp>
          <p:nvSpPr>
            <p:cNvPr id="3" name="Rectangle 2">
              <a:extLst>
                <a:ext uri="{FF2B5EF4-FFF2-40B4-BE49-F238E27FC236}">
                  <a16:creationId xmlns:a16="http://schemas.microsoft.com/office/drawing/2014/main" id="{EE62BBFD-ECE7-FE98-B1AF-0DEB6257873C}"/>
                </a:ext>
              </a:extLst>
            </p:cNvPr>
            <p:cNvSpPr/>
            <p:nvPr/>
          </p:nvSpPr>
          <p:spPr>
            <a:xfrm>
              <a:off x="5632944" y="5336520"/>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can be complex (e.g., architectural plans), which should only be used where required given increased burden. Site inspections should only be conducted where there is a clear rationale for doing so.</a:t>
              </a:r>
            </a:p>
          </p:txBody>
        </p:sp>
        <p:sp>
          <p:nvSpPr>
            <p:cNvPr id="6" name="Rectangle 5">
              <a:extLst>
                <a:ext uri="{FF2B5EF4-FFF2-40B4-BE49-F238E27FC236}">
                  <a16:creationId xmlns:a16="http://schemas.microsoft.com/office/drawing/2014/main" id="{B2562DCB-E89A-7FA4-B4F1-3B40C6C30860}"/>
                </a:ext>
              </a:extLst>
            </p:cNvPr>
            <p:cNvSpPr/>
            <p:nvPr/>
          </p:nvSpPr>
          <p:spPr>
            <a:xfrm>
              <a:off x="1831390" y="5328860"/>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about the premises or location relevant for a permission (e.g., address, location information, premises specifications and designs, tenure details, geospatial data etc.). Most relevant for premises permissions. </a:t>
              </a:r>
            </a:p>
          </p:txBody>
        </p:sp>
        <p:sp>
          <p:nvSpPr>
            <p:cNvPr id="64" name="Rectangle 63">
              <a:extLst>
                <a:ext uri="{FF2B5EF4-FFF2-40B4-BE49-F238E27FC236}">
                  <a16:creationId xmlns:a16="http://schemas.microsoft.com/office/drawing/2014/main" id="{ABF61342-B0DE-B973-C7E2-BF2E9A99E84F}"/>
                </a:ext>
              </a:extLst>
            </p:cNvPr>
            <p:cNvSpPr/>
            <p:nvPr/>
          </p:nvSpPr>
          <p:spPr>
            <a:xfrm>
              <a:off x="5638885" y="1228912"/>
              <a:ext cx="3605823" cy="766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should be sourced and verified from trusted data sources where available (e.g., My </a:t>
              </a:r>
              <a:r>
                <a:rPr lang="en-AU" sz="1000" err="1">
                  <a:solidFill>
                    <a:srgbClr val="1F2A44"/>
                  </a:solidFill>
                </a:rPr>
                <a:t>eQuals</a:t>
              </a:r>
              <a:r>
                <a:rPr lang="en-AU" sz="1000">
                  <a:solidFill>
                    <a:srgbClr val="1F2A44"/>
                  </a:solidFill>
                </a:rPr>
                <a:t> for higher education qualifications).</a:t>
              </a:r>
            </a:p>
          </p:txBody>
        </p:sp>
        <p:sp>
          <p:nvSpPr>
            <p:cNvPr id="69" name="Rectangle 68">
              <a:extLst>
                <a:ext uri="{FF2B5EF4-FFF2-40B4-BE49-F238E27FC236}">
                  <a16:creationId xmlns:a16="http://schemas.microsoft.com/office/drawing/2014/main" id="{F21D98E3-579E-5652-B1A7-60DC20E16DCF}"/>
                </a:ext>
              </a:extLst>
            </p:cNvPr>
            <p:cNvSpPr/>
            <p:nvPr/>
          </p:nvSpPr>
          <p:spPr>
            <a:xfrm>
              <a:off x="5638886" y="2068895"/>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should be sourced and verified from trusted data sources where available (e.g., ASIC for business information). Service Victoria’s Business Verification Service verifies ABN and business registry information.</a:t>
              </a:r>
            </a:p>
          </p:txBody>
        </p:sp>
        <p:sp>
          <p:nvSpPr>
            <p:cNvPr id="91" name="Rectangle 90">
              <a:extLst>
                <a:ext uri="{FF2B5EF4-FFF2-40B4-BE49-F238E27FC236}">
                  <a16:creationId xmlns:a16="http://schemas.microsoft.com/office/drawing/2014/main" id="{784AD1B0-AC9F-CFCB-761D-3D6DEB890956}"/>
                </a:ext>
              </a:extLst>
            </p:cNvPr>
            <p:cNvSpPr/>
            <p:nvPr/>
          </p:nvSpPr>
          <p:spPr>
            <a:xfrm>
              <a:off x="5638885" y="2886529"/>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is variable to different activities. This can be configured to facilitate varying requirements.</a:t>
              </a:r>
            </a:p>
          </p:txBody>
        </p:sp>
        <p:sp>
          <p:nvSpPr>
            <p:cNvPr id="97" name="Rectangle 96">
              <a:extLst>
                <a:ext uri="{FF2B5EF4-FFF2-40B4-BE49-F238E27FC236}">
                  <a16:creationId xmlns:a16="http://schemas.microsoft.com/office/drawing/2014/main" id="{A383B343-ED3F-2674-F6A1-E6794AB91947}"/>
                </a:ext>
              </a:extLst>
            </p:cNvPr>
            <p:cNvSpPr/>
            <p:nvPr/>
          </p:nvSpPr>
          <p:spPr>
            <a:xfrm>
              <a:off x="5638885" y="3704163"/>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should be pre-populated or automatically captured where possible. Service Victoria Business Profile and Customer Record will capture licensing information for many permissions.</a:t>
              </a:r>
            </a:p>
          </p:txBody>
        </p:sp>
        <p:sp>
          <p:nvSpPr>
            <p:cNvPr id="100" name="Rectangle 99">
              <a:extLst>
                <a:ext uri="{FF2B5EF4-FFF2-40B4-BE49-F238E27FC236}">
                  <a16:creationId xmlns:a16="http://schemas.microsoft.com/office/drawing/2014/main" id="{B6B91D3A-EFEF-749B-C8D3-9052C91EF289}"/>
                </a:ext>
              </a:extLst>
            </p:cNvPr>
            <p:cNvSpPr/>
            <p:nvPr/>
          </p:nvSpPr>
          <p:spPr>
            <a:xfrm>
              <a:off x="5638885" y="4517947"/>
              <a:ext cx="3605823" cy="76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defRPr/>
              </a:pPr>
              <a:r>
                <a:rPr lang="en-AU" sz="1000">
                  <a:solidFill>
                    <a:srgbClr val="1F2A44"/>
                  </a:solidFill>
                </a:rPr>
                <a:t>Information is generally available in different formats from other jurisdictions. Data structures should be designed to enable and ensure compatibility with other jurisdictions.</a:t>
              </a:r>
            </a:p>
          </p:txBody>
        </p:sp>
        <p:sp>
          <p:nvSpPr>
            <p:cNvPr id="58" name="Rectangle 57">
              <a:extLst>
                <a:ext uri="{FF2B5EF4-FFF2-40B4-BE49-F238E27FC236}">
                  <a16:creationId xmlns:a16="http://schemas.microsoft.com/office/drawing/2014/main" id="{7011CDAF-5322-54E3-D25E-1DDF32A23270}"/>
                </a:ext>
              </a:extLst>
            </p:cNvPr>
            <p:cNvSpPr/>
            <p:nvPr/>
          </p:nvSpPr>
          <p:spPr>
            <a:xfrm>
              <a:off x="1837332" y="1228911"/>
              <a:ext cx="3747762" cy="7665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1000">
                  <a:solidFill>
                    <a:srgbClr val="1F2A44"/>
                  </a:solidFill>
                </a:rPr>
                <a:t>Information related to an applicant’s qualifications and skills (e.g., formal higher education and VET qualifications, training, practical experience, etc.). Most relevant for occupational licensing.</a:t>
              </a:r>
            </a:p>
          </p:txBody>
        </p:sp>
        <p:sp>
          <p:nvSpPr>
            <p:cNvPr id="65" name="Rectangle 64">
              <a:extLst>
                <a:ext uri="{FF2B5EF4-FFF2-40B4-BE49-F238E27FC236}">
                  <a16:creationId xmlns:a16="http://schemas.microsoft.com/office/drawing/2014/main" id="{B38467F5-E703-375A-B650-2DE87E4640EB}"/>
                </a:ext>
              </a:extLst>
            </p:cNvPr>
            <p:cNvSpPr/>
            <p:nvPr/>
          </p:nvSpPr>
          <p:spPr>
            <a:xfrm>
              <a:off x="1837332" y="2061235"/>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00" b="0" i="0" u="none" strike="noStrike" kern="1200" cap="none" spc="0" normalizeH="0" baseline="0" noProof="0">
                  <a:ln>
                    <a:noFill/>
                  </a:ln>
                  <a:solidFill>
                    <a:srgbClr val="1F2A44"/>
                  </a:solidFill>
                  <a:effectLst/>
                  <a:uLnTx/>
                  <a:uFillTx/>
                  <a:ea typeface="+mn-ea"/>
                  <a:cs typeface="+mn-cs"/>
                </a:rPr>
                <a:t>Information </a:t>
              </a:r>
              <a:r>
                <a:rPr lang="en-AU" sz="1000">
                  <a:solidFill>
                    <a:srgbClr val="1F2A44"/>
                  </a:solidFill>
                </a:rPr>
                <a:t>useful to identify and assess businesses (e.g., organisation and structure, financial viability, directors, etc.). Most relevant for business permissions and where businesses are applicants for other permissions.</a:t>
              </a:r>
              <a:endParaRPr kumimoji="0" lang="en-AU" sz="1000" b="0" i="0" u="none" strike="noStrike" kern="1200" cap="none" spc="0" normalizeH="0" baseline="0" noProof="0">
                <a:ln>
                  <a:noFill/>
                </a:ln>
                <a:solidFill>
                  <a:srgbClr val="1F2A44"/>
                </a:solidFill>
                <a:effectLst/>
                <a:uLnTx/>
                <a:uFillTx/>
                <a:ea typeface="+mn-ea"/>
                <a:cs typeface="+mn-cs"/>
              </a:endParaRPr>
            </a:p>
          </p:txBody>
        </p:sp>
        <p:sp>
          <p:nvSpPr>
            <p:cNvPr id="90" name="Rectangle 89">
              <a:extLst>
                <a:ext uri="{FF2B5EF4-FFF2-40B4-BE49-F238E27FC236}">
                  <a16:creationId xmlns:a16="http://schemas.microsoft.com/office/drawing/2014/main" id="{FF49FF46-3397-1BCE-DEEB-63FAB7055CBA}"/>
                </a:ext>
              </a:extLst>
            </p:cNvPr>
            <p:cNvSpPr/>
            <p:nvPr/>
          </p:nvSpPr>
          <p:spPr>
            <a:xfrm>
              <a:off x="1837331" y="2878869"/>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regarding one-off or regular events and projects (e.g., time, location, and event specific details required to assess the feasibility, impact, and suitability of events, etc.). Most relevant for permits.</a:t>
              </a:r>
            </a:p>
          </p:txBody>
        </p:sp>
        <p:sp>
          <p:nvSpPr>
            <p:cNvPr id="96" name="Rectangle 95">
              <a:extLst>
                <a:ext uri="{FF2B5EF4-FFF2-40B4-BE49-F238E27FC236}">
                  <a16:creationId xmlns:a16="http://schemas.microsoft.com/office/drawing/2014/main" id="{4963A34F-49E3-9909-C063-1BC1DE677582}"/>
                </a:ext>
              </a:extLst>
            </p:cNvPr>
            <p:cNvSpPr/>
            <p:nvPr/>
          </p:nvSpPr>
          <p:spPr>
            <a:xfrm>
              <a:off x="1837331" y="3696503"/>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of the businesses’ history with the regulator and other regulators (e.g., licences currently and previously held, outcomes, conditions, etc.). Relevant for many permissions. </a:t>
              </a:r>
            </a:p>
          </p:txBody>
        </p:sp>
        <p:sp>
          <p:nvSpPr>
            <p:cNvPr id="99" name="Rectangle 98">
              <a:extLst>
                <a:ext uri="{FF2B5EF4-FFF2-40B4-BE49-F238E27FC236}">
                  <a16:creationId xmlns:a16="http://schemas.microsoft.com/office/drawing/2014/main" id="{27DD8DCE-4AC4-5CBA-8931-2A77A773A605}"/>
                </a:ext>
              </a:extLst>
            </p:cNvPr>
            <p:cNvSpPr/>
            <p:nvPr/>
          </p:nvSpPr>
          <p:spPr>
            <a:xfrm>
              <a:off x="1837331" y="4510287"/>
              <a:ext cx="3747762" cy="763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a:solidFill>
                    <a:srgbClr val="1F2A44"/>
                  </a:solidFill>
                </a:rPr>
                <a:t>Information of the applicant’s relevant history with other regulators (e.g., standing, compliance, character, etc.), in particular jurisdictions outside of Victoria. Most relevant for mutual recognition.</a:t>
              </a:r>
            </a:p>
          </p:txBody>
        </p:sp>
      </p:grpSp>
      <p:sp>
        <p:nvSpPr>
          <p:cNvPr id="8" name="TextBox 7">
            <a:extLst>
              <a:ext uri="{FF2B5EF4-FFF2-40B4-BE49-F238E27FC236}">
                <a16:creationId xmlns:a16="http://schemas.microsoft.com/office/drawing/2014/main" id="{C81E46F7-DC1A-0708-05A7-AC5C2F7E6B66}"/>
              </a:ext>
            </a:extLst>
          </p:cNvPr>
          <p:cNvSpPr txBox="1"/>
          <p:nvPr/>
        </p:nvSpPr>
        <p:spPr>
          <a:xfrm>
            <a:off x="539999" y="6318091"/>
            <a:ext cx="6725097" cy="266700"/>
          </a:xfrm>
          <a:prstGeom prst="rect">
            <a:avLst/>
          </a:prstGeom>
          <a:noFill/>
        </p:spPr>
        <p:txBody>
          <a:bodyPr wrap="none" lIns="36000" tIns="36000" rIns="36000" bIns="36000" rtlCol="0" anchor="ctr">
            <a:noAutofit/>
          </a:bodyPr>
          <a:lstStyle>
            <a:defPPr>
              <a:defRPr lang="en-US"/>
            </a:defPPr>
            <a:lvl1pPr>
              <a:defRPr sz="1000" b="1">
                <a:solidFill>
                  <a:schemeClr val="tx2"/>
                </a:solidFill>
              </a:defRPr>
            </a:lvl1pPr>
          </a:lstStyle>
          <a:p>
            <a:r>
              <a:rPr lang="en-AU" sz="900" b="0" dirty="0"/>
              <a:t>*Permission information will generally be captured at the Permission layer under your data model and linked to the Permission Entity account. </a:t>
            </a:r>
            <a:br>
              <a:rPr lang="en-AU" sz="900" b="0" dirty="0"/>
            </a:br>
            <a:r>
              <a:rPr lang="en-AU" sz="900" b="0" dirty="0"/>
              <a:t>**Premises information will generally be captured alongside the Permission layer under your data model, linked to the Permission Entity account.. </a:t>
            </a:r>
            <a:br>
              <a:rPr lang="en-AU" sz="900" b="0" dirty="0"/>
            </a:br>
            <a:r>
              <a:rPr lang="en-AU" sz="900" b="0" dirty="0"/>
              <a:t>An example </a:t>
            </a:r>
            <a:r>
              <a:rPr lang="en-AU" sz="900" b="0" dirty="0">
                <a:hlinkClick r:id="rId6" action="ppaction://hlinksldjump"/>
              </a:rPr>
              <a:t>data model </a:t>
            </a:r>
            <a:r>
              <a:rPr lang="en-AU" sz="900" b="0" dirty="0"/>
              <a:t>and </a:t>
            </a:r>
            <a:r>
              <a:rPr lang="en-AU" sz="900" b="0" dirty="0">
                <a:hlinkClick r:id="rId7" action="ppaction://hlinksldjump"/>
              </a:rPr>
              <a:t>relationship model </a:t>
            </a:r>
            <a:r>
              <a:rPr lang="en-AU" sz="900" b="0" dirty="0"/>
              <a:t>are provided in the appendices.</a:t>
            </a:r>
          </a:p>
        </p:txBody>
      </p:sp>
    </p:spTree>
    <p:extLst>
      <p:ext uri="{BB962C8B-B14F-4D97-AF65-F5344CB8AC3E}">
        <p14:creationId xmlns:p14="http://schemas.microsoft.com/office/powerpoint/2010/main" val="26906592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PERMISSION INFORMATION</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pPr>
            <a:r>
              <a:rPr lang="en-AU" sz="1050">
                <a:solidFill>
                  <a:srgbClr val="1F2A44"/>
                </a:solidFill>
              </a:rPr>
              <a:t>Permission information should be pre-filled from an existing account or profile or related application where possible. </a:t>
            </a:r>
          </a:p>
          <a:p>
            <a:pPr marL="171450" indent="-171450">
              <a:spcBef>
                <a:spcPts val="600"/>
              </a:spcBef>
              <a:buFont typeface="Arial" panose="020B0604020202020204" pitchFamily="34" charset="0"/>
              <a:buChar char="•"/>
            </a:pPr>
            <a:r>
              <a:rPr lang="en-AU" sz="1050">
                <a:solidFill>
                  <a:srgbClr val="1F2A44"/>
                </a:solidFill>
              </a:rPr>
              <a:t>Information should be validated through the application where it can be. This could include simple validation through common processes (e.g., premises and business lookup) or verification with external data sources (e.g., higher education qualification verification, related permissions, etc.) through integration or APIs.</a:t>
            </a:r>
          </a:p>
          <a:p>
            <a:pPr marL="171450" indent="-171450">
              <a:spcBef>
                <a:spcPts val="600"/>
              </a:spcBef>
              <a:buFont typeface="Arial" panose="020B0604020202020204" pitchFamily="34" charset="0"/>
              <a:buChar char="•"/>
            </a:pPr>
            <a:r>
              <a:rPr lang="en-AU" sz="1050">
                <a:solidFill>
                  <a:srgbClr val="1F2A44"/>
                </a:solidFill>
              </a:rPr>
              <a:t>Applications should look to conditionally stream applicants based on defined business rules to adjust required information based on risk, where there is variance between applications or where permission information is only required in some circumstances. </a:t>
            </a:r>
          </a:p>
          <a:p>
            <a:pPr marL="171450" indent="-171450">
              <a:spcBef>
                <a:spcPts val="600"/>
              </a:spcBef>
              <a:buFont typeface="Arial" panose="020B0604020202020204" pitchFamily="34" charset="0"/>
              <a:buChar char="•"/>
            </a:pPr>
            <a:r>
              <a:rPr lang="en-AU" sz="1050">
                <a:solidFill>
                  <a:srgbClr val="1F2A44"/>
                </a:solidFill>
              </a:rPr>
              <a:t>Information should be captured in a consistent data structure and format, in a way that enables improved data quality, including restricted entry fields or other formats (e.g., document upload). Permission information is generally captured against the permission, under the permission holder account.*</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Customer and Business Profile, Business Verification Service, Customer Record. Aligns to Assess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a:t>
            </a:r>
          </a:p>
          <a:p>
            <a:pPr marL="171450" indent="-171450">
              <a:spcBef>
                <a:spcPts val="600"/>
              </a:spcBef>
              <a:buFont typeface="Arial" panose="020B0604020202020204" pitchFamily="34" charset="0"/>
              <a:buChar char="•"/>
            </a:pPr>
            <a:r>
              <a:rPr lang="en-AU" sz="1050">
                <a:solidFill>
                  <a:srgbClr val="1F2A44"/>
                </a:solidFill>
              </a:rPr>
              <a:t>Permission information and documentation required across six configurable components – </a:t>
            </a:r>
            <a:r>
              <a:rPr lang="en-AU" sz="1050" i="1">
                <a:solidFill>
                  <a:srgbClr val="1F2A44"/>
                </a:solidFill>
              </a:rPr>
              <a:t>occupational information, business information, activity information, premises information, licensing information, </a:t>
            </a:r>
            <a:r>
              <a:rPr lang="en-AU" sz="1050">
                <a:solidFill>
                  <a:srgbClr val="1F2A44"/>
                </a:solidFill>
              </a:rPr>
              <a:t>and</a:t>
            </a:r>
            <a:r>
              <a:rPr lang="en-AU" sz="1050" i="1">
                <a:solidFill>
                  <a:srgbClr val="1F2A44"/>
                </a:solidFill>
              </a:rPr>
              <a:t> mutual recognition information.</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Arial"/>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43</a:t>
            </a:fld>
            <a:endParaRPr kumimoji="0" lang="en-AU" sz="1200" b="0" i="0" u="none" strike="noStrike" kern="1200" cap="none" spc="0" normalizeH="0" baseline="0" noProof="0">
              <a:ln>
                <a:noFill/>
              </a:ln>
              <a:solidFill>
                <a:prstClr val="white"/>
              </a:solidFill>
              <a:effectLst/>
              <a:uLnTx/>
              <a:uFillTx/>
              <a:latin typeface="Arial"/>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b="1">
                <a:solidFill>
                  <a:srgbClr val="1F2A44"/>
                </a:solidFill>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Permission information and documentation required</a:t>
            </a:r>
            <a:r>
              <a:rPr kumimoji="0" lang="en-AU" sz="1050" b="0" i="0" u="none" strike="noStrike" kern="1200" cap="none" spc="0" normalizeH="0" baseline="0" noProof="0">
                <a:ln>
                  <a:noFill/>
                </a:ln>
                <a:solidFill>
                  <a:srgbClr val="1F2A44"/>
                </a:solidFill>
                <a:effectLst/>
                <a:uLnTx/>
                <a:uFillTx/>
                <a:latin typeface="Arial"/>
                <a:ea typeface="+mn-ea"/>
                <a:cs typeface="+mn-cs"/>
              </a:rPr>
              <a:t> to support eligibility, risk and application assessment.</a:t>
            </a:r>
          </a:p>
        </p:txBody>
      </p:sp>
      <p:sp>
        <p:nvSpPr>
          <p:cNvPr id="14" name="Rectangle 13">
            <a:extLst>
              <a:ext uri="{FF2B5EF4-FFF2-40B4-BE49-F238E27FC236}">
                <a16:creationId xmlns:a16="http://schemas.microsoft.com/office/drawing/2014/main" id="{5BBC5445-1CA1-5806-222E-606DEC9B4C25}"/>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5" name="Rectangle 14">
            <a:extLst>
              <a:ext uri="{FF2B5EF4-FFF2-40B4-BE49-F238E27FC236}">
                <a16:creationId xmlns:a16="http://schemas.microsoft.com/office/drawing/2014/main" id="{9B9FC4DA-B15D-49B7-9D99-C42F96D6144A}"/>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CONFIGURABLE COMPONENT</a:t>
            </a:r>
          </a:p>
        </p:txBody>
      </p:sp>
      <p:sp>
        <p:nvSpPr>
          <p:cNvPr id="16" name="TextBox 15">
            <a:extLst>
              <a:ext uri="{FF2B5EF4-FFF2-40B4-BE49-F238E27FC236}">
                <a16:creationId xmlns:a16="http://schemas.microsoft.com/office/drawing/2014/main" id="{322A8688-321C-F7A2-FBB3-F5DF539A33BC}"/>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7" name="Rectangle 16">
            <a:extLst>
              <a:ext uri="{FF2B5EF4-FFF2-40B4-BE49-F238E27FC236}">
                <a16:creationId xmlns:a16="http://schemas.microsoft.com/office/drawing/2014/main" id="{912090F8-5134-69C3-75B1-CF8FA1276A37}"/>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COMMON COMPONENT</a:t>
            </a:r>
          </a:p>
        </p:txBody>
      </p:sp>
      <p:sp>
        <p:nvSpPr>
          <p:cNvPr id="18" name="Isosceles Triangle 17">
            <a:extLst>
              <a:ext uri="{FF2B5EF4-FFF2-40B4-BE49-F238E27FC236}">
                <a16:creationId xmlns:a16="http://schemas.microsoft.com/office/drawing/2014/main" id="{56E63C69-A4B6-7485-E085-A4DD43A6EF1D}"/>
              </a:ext>
            </a:extLst>
          </p:cNvPr>
          <p:cNvSpPr/>
          <p:nvPr/>
        </p:nvSpPr>
        <p:spPr>
          <a:xfrm rot="18900000">
            <a:off x="6897872" y="41206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Rectangle 18">
            <a:extLst>
              <a:ext uri="{FF2B5EF4-FFF2-40B4-BE49-F238E27FC236}">
                <a16:creationId xmlns:a16="http://schemas.microsoft.com/office/drawing/2014/main" id="{5E2F5C62-95FB-124D-9A27-43EB4EFD297B}"/>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Permission information requirements vary and are configurable across regulators.</a:t>
            </a:r>
          </a:p>
          <a:p>
            <a:pPr>
              <a:spcBef>
                <a:spcPts val="600"/>
              </a:spcBef>
            </a:pPr>
            <a:r>
              <a:rPr lang="en-AU" sz="1050">
                <a:solidFill>
                  <a:srgbClr val="1F2A44"/>
                </a:solidFill>
              </a:rPr>
              <a:t>Components should be consistent where possible, with configurable information.</a:t>
            </a:r>
          </a:p>
          <a:p>
            <a:pPr>
              <a:spcBef>
                <a:spcPts val="600"/>
              </a:spcBef>
            </a:pPr>
            <a:endParaRPr lang="en-AU" sz="1050">
              <a:solidFill>
                <a:srgbClr val="1F2A44"/>
              </a:solidFill>
            </a:endParaRPr>
          </a:p>
        </p:txBody>
      </p:sp>
      <p:sp>
        <p:nvSpPr>
          <p:cNvPr id="4" name="Half Frame 3">
            <a:extLst>
              <a:ext uri="{FF2B5EF4-FFF2-40B4-BE49-F238E27FC236}">
                <a16:creationId xmlns:a16="http://schemas.microsoft.com/office/drawing/2014/main" id="{321CF6D0-DC23-3562-59CB-9FD732E2DA37}"/>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99FCB2A8-9CCA-61D0-3DFE-4346E8516246}"/>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TextBox 9">
            <a:extLst>
              <a:ext uri="{FF2B5EF4-FFF2-40B4-BE49-F238E27FC236}">
                <a16:creationId xmlns:a16="http://schemas.microsoft.com/office/drawing/2014/main" id="{A45D9DDB-ECA7-06C2-FF48-8B22164BFF14}"/>
              </a:ext>
            </a:extLst>
          </p:cNvPr>
          <p:cNvSpPr txBox="1">
            <a:spLocks/>
          </p:cNvSpPr>
          <p:nvPr/>
        </p:nvSpPr>
        <p:spPr>
          <a:xfrm>
            <a:off x="541337" y="1241437"/>
            <a:ext cx="1211961"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1" name="TextBox 10">
            <a:extLst>
              <a:ext uri="{FF2B5EF4-FFF2-40B4-BE49-F238E27FC236}">
                <a16:creationId xmlns:a16="http://schemas.microsoft.com/office/drawing/2014/main" id="{ED7ADB22-5C00-2C69-7486-22480B6D0335}"/>
              </a:ext>
            </a:extLst>
          </p:cNvPr>
          <p:cNvSpPr txBox="1">
            <a:spLocks/>
          </p:cNvSpPr>
          <p:nvPr/>
        </p:nvSpPr>
        <p:spPr>
          <a:xfrm>
            <a:off x="541338" y="3076914"/>
            <a:ext cx="2206056"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2" name="Group 11">
            <a:extLst>
              <a:ext uri="{FF2B5EF4-FFF2-40B4-BE49-F238E27FC236}">
                <a16:creationId xmlns:a16="http://schemas.microsoft.com/office/drawing/2014/main" id="{FC552DDF-587C-C0EE-1F20-A6F67A1EC197}"/>
              </a:ext>
            </a:extLst>
          </p:cNvPr>
          <p:cNvGrpSpPr/>
          <p:nvPr/>
        </p:nvGrpSpPr>
        <p:grpSpPr>
          <a:xfrm>
            <a:off x="5001608" y="1206055"/>
            <a:ext cx="1365637" cy="266700"/>
            <a:chOff x="659872" y="1381120"/>
            <a:chExt cx="1453559" cy="266700"/>
          </a:xfrm>
        </p:grpSpPr>
        <p:sp>
          <p:nvSpPr>
            <p:cNvPr id="22" name="Half Frame 21">
              <a:extLst>
                <a:ext uri="{FF2B5EF4-FFF2-40B4-BE49-F238E27FC236}">
                  <a16:creationId xmlns:a16="http://schemas.microsoft.com/office/drawing/2014/main" id="{188F0EFB-DD89-6EEA-B931-F0C085653FFD}"/>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3" name="TextBox 22">
              <a:extLst>
                <a:ext uri="{FF2B5EF4-FFF2-40B4-BE49-F238E27FC236}">
                  <a16:creationId xmlns:a16="http://schemas.microsoft.com/office/drawing/2014/main" id="{66DDB313-0A5D-AA40-1C04-98B48A180E18}"/>
                </a:ext>
              </a:extLst>
            </p:cNvPr>
            <p:cNvSpPr txBox="1">
              <a:spLocks/>
            </p:cNvSpPr>
            <p:nvPr/>
          </p:nvSpPr>
          <p:spPr>
            <a:xfrm>
              <a:off x="693739" y="1414195"/>
              <a:ext cx="1419692"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27" name="Rectangle 26">
            <a:extLst>
              <a:ext uri="{FF2B5EF4-FFF2-40B4-BE49-F238E27FC236}">
                <a16:creationId xmlns:a16="http://schemas.microsoft.com/office/drawing/2014/main" id="{8E1466DE-0145-D19C-0B8D-F5743EF102AE}"/>
              </a:ext>
            </a:extLst>
          </p:cNvPr>
          <p:cNvSpPr/>
          <p:nvPr/>
        </p:nvSpPr>
        <p:spPr>
          <a:xfrm>
            <a:off x="457446" y="6350387"/>
            <a:ext cx="6931746"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900" b="0" i="0" u="none" strike="noStrike" kern="1200" cap="none" spc="0" normalizeH="0" baseline="0" noProof="0">
                <a:ln>
                  <a:noFill/>
                </a:ln>
                <a:solidFill>
                  <a:srgbClr val="1F2A44"/>
                </a:solidFill>
                <a:effectLst/>
                <a:uLnTx/>
                <a:uFillTx/>
                <a:ea typeface="+mn-ea"/>
                <a:cs typeface="Segoe UI Semilight" panose="020B0402040204020203" pitchFamily="34" charset="0"/>
              </a:rPr>
              <a:t>*See slide </a:t>
            </a:r>
            <a:r>
              <a:rPr lang="en-AU" sz="900">
                <a:solidFill>
                  <a:srgbClr val="1F2A44"/>
                </a:solidFill>
                <a:cs typeface="Segoe UI Semilight" panose="020B0402040204020203" pitchFamily="34" charset="0"/>
              </a:rPr>
              <a:t>30</a:t>
            </a:r>
            <a:r>
              <a:rPr kumimoji="0" lang="en-AU" sz="900" b="0" i="0" u="none" strike="noStrike" kern="1200" cap="none" spc="0" normalizeH="0" baseline="0" noProof="0">
                <a:ln>
                  <a:noFill/>
                </a:ln>
                <a:solidFill>
                  <a:srgbClr val="1F2A44"/>
                </a:solidFill>
                <a:effectLst/>
                <a:uLnTx/>
                <a:uFillTx/>
                <a:ea typeface="+mn-ea"/>
                <a:cs typeface="Segoe UI Semilight" panose="020B0402040204020203" pitchFamily="34" charset="0"/>
              </a:rPr>
              <a:t> for more information on how to structure your data through data models  </a:t>
            </a:r>
            <a:endParaRPr lang="en-AU" sz="900">
              <a:solidFill>
                <a:schemeClr val="bg2"/>
              </a:solidFill>
            </a:endParaRPr>
          </a:p>
        </p:txBody>
      </p:sp>
    </p:spTree>
    <p:extLst>
      <p:ext uri="{BB962C8B-B14F-4D97-AF65-F5344CB8AC3E}">
        <p14:creationId xmlns:p14="http://schemas.microsoft.com/office/powerpoint/2010/main" val="540280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DECLARATIONS</a:t>
            </a:r>
            <a:br>
              <a:rPr lang="en-AU"/>
            </a:br>
            <a:endParaRPr lang="en-AU" sz="900">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7" y="1238116"/>
            <a:ext cx="8834437" cy="853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Declarations can be an important tool for applicants to attest to statements or that the information they have provided is true and correct. </a:t>
            </a:r>
            <a:r>
              <a:rPr lang="en-AU" sz="1050">
                <a:solidFill>
                  <a:srgbClr val="1F2A44"/>
                </a:solidFill>
              </a:rPr>
              <a:t>They are an enabler of better practice permissions and can be used at different points throughout the application, with a final declaration often required prior to submission. </a:t>
            </a: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44</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7" y="2377635"/>
            <a:ext cx="8834437" cy="3381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a:solidFill>
                  <a:srgbClr val="1F2A44"/>
                </a:solidFill>
              </a:rPr>
              <a:t>Applicants are able to provide declarations, rather than provide additional information and evidence, where possible and commensurate with risk. Declarations are clear and applicants understand what they are declaring.</a:t>
            </a:r>
          </a:p>
          <a:p>
            <a:pPr>
              <a:spcBef>
                <a:spcPts val="600"/>
              </a:spcBef>
            </a:pPr>
            <a:r>
              <a:rPr lang="en-AU" sz="1050">
                <a:solidFill>
                  <a:srgbClr val="1F2A44"/>
                </a:solidFill>
              </a:rPr>
              <a:t>You should consider the points in an application at which declarations can be used to make and confirm claims, in an accessible way. This may include a declaration of identity, suitability, or permission information (rather than providing further information), a declaration against certain criteria, additional information, conditions, or a final declaration of the application. </a:t>
            </a:r>
          </a:p>
          <a:p>
            <a:pPr>
              <a:spcBef>
                <a:spcPts val="600"/>
              </a:spcBef>
            </a:pPr>
            <a:r>
              <a:rPr lang="en-AU" sz="1050">
                <a:solidFill>
                  <a:srgbClr val="1F2A44"/>
                </a:solidFill>
              </a:rPr>
              <a:t>Declarations should account for scope of legislation and the level of risk involved with the information, as well as the availability of measures available to enquire, monitor, investigate and act on false, misleading or incomplete information after an application (e.g., inquiry powers, suspensions, revocations, penalties, etc.).</a:t>
            </a:r>
          </a:p>
          <a:p>
            <a:pPr>
              <a:spcBef>
                <a:spcPts val="600"/>
              </a:spcBef>
            </a:pPr>
            <a:r>
              <a:rPr lang="en-AU" sz="1050">
                <a:solidFill>
                  <a:srgbClr val="1F2A44"/>
                </a:solidFill>
              </a:rPr>
              <a:t>You should consider the different types of declaration that could be used. </a:t>
            </a:r>
          </a:p>
          <a:p>
            <a:pPr marL="171450" indent="-171450">
              <a:spcBef>
                <a:spcPts val="600"/>
              </a:spcBef>
              <a:buFont typeface="Arial" panose="020B0604020202020204" pitchFamily="34" charset="0"/>
              <a:buChar char="•"/>
            </a:pPr>
            <a:r>
              <a:rPr lang="en-AU" sz="1050">
                <a:solidFill>
                  <a:srgbClr val="1F2A44"/>
                </a:solidFill>
              </a:rPr>
              <a:t>A simple declaration (e.g., tick a ‘confirmation as true’ box in the application) may be sufficient for many applications, particularly for lower risk information and applications and where your scheme allows for investigation and penalties.</a:t>
            </a:r>
          </a:p>
          <a:p>
            <a:pPr marL="171450" indent="-171450">
              <a:spcBef>
                <a:spcPts val="600"/>
              </a:spcBef>
              <a:buFont typeface="Arial" panose="020B0604020202020204" pitchFamily="34" charset="0"/>
              <a:buChar char="•"/>
            </a:pPr>
            <a:r>
              <a:rPr lang="en-AU" sz="1050">
                <a:solidFill>
                  <a:srgbClr val="1F2A44"/>
                </a:solidFill>
              </a:rPr>
              <a:t>A statutory declaration may be required for higher risk applications, with additional controls and mechanisms for action under the </a:t>
            </a:r>
            <a:r>
              <a:rPr lang="en-AU" sz="1050" i="1">
                <a:solidFill>
                  <a:srgbClr val="1F2A44"/>
                </a:solidFill>
              </a:rPr>
              <a:t>Oaths and Affirmations Act 2018</a:t>
            </a:r>
            <a:r>
              <a:rPr lang="en-AU" sz="1050">
                <a:solidFill>
                  <a:srgbClr val="1F2A44"/>
                </a:solidFill>
              </a:rPr>
              <a:t>. These require external production and citation before being provided, which can add significant effort for applicants.</a:t>
            </a:r>
          </a:p>
          <a:p>
            <a:pPr>
              <a:spcBef>
                <a:spcPts val="600"/>
              </a:spcBef>
            </a:pPr>
            <a:r>
              <a:rPr lang="en-AU" sz="1050">
                <a:solidFill>
                  <a:srgbClr val="1F2A44"/>
                </a:solidFill>
              </a:rPr>
              <a:t>Declaration settings should be regularly reviewed and updated to ensure they are up to date with legislative requirements.</a:t>
            </a:r>
          </a:p>
          <a:p>
            <a:pPr>
              <a:spcBef>
                <a:spcPts val="600"/>
              </a:spcBef>
            </a:pPr>
            <a:endParaRPr lang="en-AU" sz="1050">
              <a:solidFill>
                <a:srgbClr val="1F2A44"/>
              </a:solidFill>
            </a:endParaRPr>
          </a:p>
        </p:txBody>
      </p:sp>
      <p:sp>
        <p:nvSpPr>
          <p:cNvPr id="4" name="Half Frame 3">
            <a:extLst>
              <a:ext uri="{FF2B5EF4-FFF2-40B4-BE49-F238E27FC236}">
                <a16:creationId xmlns:a16="http://schemas.microsoft.com/office/drawing/2014/main" id="{69FB17C9-A9C6-D901-CE3E-E3A2C2EFC394}"/>
              </a:ext>
            </a:extLst>
          </p:cNvPr>
          <p:cNvSpPr/>
          <p:nvPr/>
        </p:nvSpPr>
        <p:spPr>
          <a:xfrm>
            <a:off x="507472" y="1204289"/>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C371E16E-EEAF-C968-2952-75E30284F4F3}"/>
              </a:ext>
            </a:extLst>
          </p:cNvPr>
          <p:cNvSpPr txBox="1">
            <a:spLocks/>
          </p:cNvSpPr>
          <p:nvPr/>
        </p:nvSpPr>
        <p:spPr>
          <a:xfrm>
            <a:off x="541338" y="1235487"/>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5" name="Half Frame 14">
            <a:extLst>
              <a:ext uri="{FF2B5EF4-FFF2-40B4-BE49-F238E27FC236}">
                <a16:creationId xmlns:a16="http://schemas.microsoft.com/office/drawing/2014/main" id="{242AFAB8-DA85-80C5-07A7-1961FC6D59E5}"/>
              </a:ext>
            </a:extLst>
          </p:cNvPr>
          <p:cNvSpPr/>
          <p:nvPr/>
        </p:nvSpPr>
        <p:spPr>
          <a:xfrm>
            <a:off x="541338" y="2342245"/>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TextBox 15">
            <a:extLst>
              <a:ext uri="{FF2B5EF4-FFF2-40B4-BE49-F238E27FC236}">
                <a16:creationId xmlns:a16="http://schemas.microsoft.com/office/drawing/2014/main" id="{81221DB2-C2DA-1AE8-C15C-61BD6955C705}"/>
              </a:ext>
            </a:extLst>
          </p:cNvPr>
          <p:cNvSpPr txBox="1">
            <a:spLocks/>
          </p:cNvSpPr>
          <p:nvPr/>
        </p:nvSpPr>
        <p:spPr>
          <a:xfrm>
            <a:off x="575204" y="2377636"/>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3" name="Straight Connector 2">
            <a:extLst>
              <a:ext uri="{FF2B5EF4-FFF2-40B4-BE49-F238E27FC236}">
                <a16:creationId xmlns:a16="http://schemas.microsoft.com/office/drawing/2014/main" id="{BEA52857-50CD-56F6-2C75-6C89EDB62BB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582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6254791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Depending on the circumstances, applications should design declarations that are either 'absolute' (e.g., declaration required to progress) or non-absolute (e.g., compliant or not compliant, declaration with criteria, with ability to provide further information if not complaint).</a:t>
            </a:r>
            <a:endParaRPr lang="en-AU" sz="1050" b="1">
              <a:solidFill>
                <a:srgbClr val="1F2A44"/>
              </a:solidFill>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Declarations should draw from a library of common declarations, developed by the regulator. Declarations should be designed into the application process depending on the information provided in each stage and should therefore be standard across similar applications.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They should be automatically recorded in systems and provide a reliable record that can be used if required to verify declared content (e.g., for future compliance assurance or investigations).</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N/A. Aligns to Assess in the Service Victoria GRID.</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APPLICANTS</a:t>
            </a:r>
            <a:endParaRPr lang="en-AU" sz="1050">
              <a:solidFill>
                <a:srgbClr val="1F2A44"/>
              </a:solidFill>
            </a:endParaRPr>
          </a:p>
          <a:p>
            <a:pPr marL="171450" indent="-171450">
              <a:spcBef>
                <a:spcPts val="600"/>
              </a:spcBef>
              <a:buFont typeface="Arial" panose="020B0604020202020204" pitchFamily="34" charset="0"/>
              <a:buChar char="•"/>
            </a:pPr>
            <a:r>
              <a:rPr lang="en-AU" sz="1050">
                <a:solidFill>
                  <a:srgbClr val="1F2A44"/>
                </a:solidFill>
              </a:rPr>
              <a:t>Declaration of compliance with stated criteria.</a:t>
            </a:r>
          </a:p>
          <a:p>
            <a:pPr marL="171450" indent="-171450">
              <a:spcBef>
                <a:spcPts val="600"/>
              </a:spcBef>
              <a:buFont typeface="Arial" panose="020B0604020202020204" pitchFamily="34" charset="0"/>
              <a:buChar char="•"/>
            </a:pPr>
            <a:r>
              <a:rPr lang="en-AU" sz="1050">
                <a:solidFill>
                  <a:srgbClr val="1F2A44"/>
                </a:solidFill>
              </a:rPr>
              <a:t>Declaration of understanding and agreement with future conduct and compliance requirements.</a:t>
            </a:r>
          </a:p>
          <a:p>
            <a:pPr marL="171450" indent="-171450">
              <a:spcBef>
                <a:spcPts val="600"/>
              </a:spcBef>
              <a:buFont typeface="Arial" panose="020B0604020202020204" pitchFamily="34" charset="0"/>
              <a:buChar char="•"/>
            </a:pPr>
            <a:r>
              <a:rPr lang="en-AU" sz="1050">
                <a:solidFill>
                  <a:srgbClr val="1F2A44"/>
                </a:solidFill>
              </a:rPr>
              <a:t>Additional information, where declarations are unable to be made by applicants, where relevant.</a:t>
            </a:r>
            <a:endParaRPr lang="en-AU" sz="100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45</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a:t>
            </a:r>
          </a:p>
          <a:p>
            <a:pPr marL="171450" indent="-171450">
              <a:spcBef>
                <a:spcPts val="600"/>
              </a:spcBef>
              <a:buFont typeface="Arial" panose="020B0604020202020204" pitchFamily="34" charset="0"/>
              <a:buChar char="•"/>
            </a:pPr>
            <a:r>
              <a:rPr lang="en-AU" sz="1050">
                <a:solidFill>
                  <a:srgbClr val="1F2A44"/>
                </a:solidFill>
              </a:rPr>
              <a:t>Declarations.</a:t>
            </a:r>
          </a:p>
          <a:p>
            <a:pPr marL="171450" indent="-171450">
              <a:spcBef>
                <a:spcPts val="600"/>
              </a:spcBef>
              <a:buFont typeface="Arial" panose="020B0604020202020204" pitchFamily="34" charset="0"/>
              <a:buChar char="•"/>
            </a:pPr>
            <a:r>
              <a:rPr lang="en-AU" sz="1050">
                <a:solidFill>
                  <a:srgbClr val="1F2A44"/>
                </a:solidFill>
              </a:rPr>
              <a:t>Additional information, where provided by applicants.</a:t>
            </a:r>
          </a:p>
          <a:p>
            <a:pPr>
              <a:spcBef>
                <a:spcPts val="600"/>
              </a:spcBef>
            </a:pPr>
            <a:endParaRPr lang="en-AU" sz="1000">
              <a:solidFill>
                <a:srgbClr val="1F2A44"/>
              </a:solidFill>
            </a:endParaRPr>
          </a:p>
        </p:txBody>
      </p:sp>
      <p:sp>
        <p:nvSpPr>
          <p:cNvPr id="10" name="Rectangle 9">
            <a:extLst>
              <a:ext uri="{FF2B5EF4-FFF2-40B4-BE49-F238E27FC236}">
                <a16:creationId xmlns:a16="http://schemas.microsoft.com/office/drawing/2014/main" id="{213A8039-B35D-5F7D-6D79-88A988259D03}"/>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8" name="Rectangle 17">
            <a:extLst>
              <a:ext uri="{FF2B5EF4-FFF2-40B4-BE49-F238E27FC236}">
                <a16:creationId xmlns:a16="http://schemas.microsoft.com/office/drawing/2014/main" id="{B07F507A-94B6-8F2E-28F2-B37E800A07F5}"/>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latin typeface="+mj-lt"/>
              </a:rPr>
              <a:t>CONFIGURABLE COMPONENT</a:t>
            </a:r>
          </a:p>
        </p:txBody>
      </p:sp>
      <p:sp>
        <p:nvSpPr>
          <p:cNvPr id="19" name="TextBox 18">
            <a:extLst>
              <a:ext uri="{FF2B5EF4-FFF2-40B4-BE49-F238E27FC236}">
                <a16:creationId xmlns:a16="http://schemas.microsoft.com/office/drawing/2014/main" id="{A3367876-7D68-FA0C-56E7-7D21CDCA831E}"/>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22" name="Rectangle 21">
            <a:extLst>
              <a:ext uri="{FF2B5EF4-FFF2-40B4-BE49-F238E27FC236}">
                <a16:creationId xmlns:a16="http://schemas.microsoft.com/office/drawing/2014/main" id="{36EB7DA3-D7EB-E219-49B0-09DF659C513C}"/>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mj-lt"/>
              </a:rPr>
              <a:t>COMMON COMPONENT</a:t>
            </a:r>
          </a:p>
        </p:txBody>
      </p:sp>
      <p:sp>
        <p:nvSpPr>
          <p:cNvPr id="23" name="Isosceles Triangle 22">
            <a:extLst>
              <a:ext uri="{FF2B5EF4-FFF2-40B4-BE49-F238E27FC236}">
                <a16:creationId xmlns:a16="http://schemas.microsoft.com/office/drawing/2014/main" id="{70D93873-8051-3B20-E4CC-796E3AD7E600}"/>
              </a:ext>
            </a:extLst>
          </p:cNvPr>
          <p:cNvSpPr/>
          <p:nvPr/>
        </p:nvSpPr>
        <p:spPr>
          <a:xfrm rot="18900000">
            <a:off x="6897872" y="41206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Rectangle 26">
            <a:extLst>
              <a:ext uri="{FF2B5EF4-FFF2-40B4-BE49-F238E27FC236}">
                <a16:creationId xmlns:a16="http://schemas.microsoft.com/office/drawing/2014/main" id="{DFE739B7-2DB2-98D8-5681-F4AD7ECCF39E}"/>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Declarations are often specific to the information required or legislation.</a:t>
            </a:r>
          </a:p>
          <a:p>
            <a:pPr>
              <a:spcBef>
                <a:spcPts val="600"/>
              </a:spcBef>
            </a:pPr>
            <a:r>
              <a:rPr lang="en-AU" sz="1050">
                <a:solidFill>
                  <a:srgbClr val="1F2A44"/>
                </a:solidFill>
              </a:rPr>
              <a:t>Declarations should look to follow consistent patterns.</a:t>
            </a:r>
          </a:p>
          <a:p>
            <a:pPr>
              <a:spcBef>
                <a:spcPts val="600"/>
              </a:spcBef>
            </a:pPr>
            <a:endParaRPr lang="en-AU" sz="1050">
              <a:solidFill>
                <a:srgbClr val="1F2A44"/>
              </a:solidFill>
            </a:endParaRPr>
          </a:p>
        </p:txBody>
      </p:sp>
      <p:sp>
        <p:nvSpPr>
          <p:cNvPr id="4" name="Half Frame 3">
            <a:extLst>
              <a:ext uri="{FF2B5EF4-FFF2-40B4-BE49-F238E27FC236}">
                <a16:creationId xmlns:a16="http://schemas.microsoft.com/office/drawing/2014/main" id="{C6C8424B-0D5E-4EDA-9AAD-CDC107797742}"/>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Half Frame 8">
            <a:extLst>
              <a:ext uri="{FF2B5EF4-FFF2-40B4-BE49-F238E27FC236}">
                <a16:creationId xmlns:a16="http://schemas.microsoft.com/office/drawing/2014/main" id="{EA6F21B8-032E-13C2-8501-D30FB71F52BE}"/>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TextBox 10">
            <a:extLst>
              <a:ext uri="{FF2B5EF4-FFF2-40B4-BE49-F238E27FC236}">
                <a16:creationId xmlns:a16="http://schemas.microsoft.com/office/drawing/2014/main" id="{E56D537D-A547-D05A-E391-31D8E1ED96D0}"/>
              </a:ext>
            </a:extLst>
          </p:cNvPr>
          <p:cNvSpPr txBox="1">
            <a:spLocks/>
          </p:cNvSpPr>
          <p:nvPr/>
        </p:nvSpPr>
        <p:spPr>
          <a:xfrm>
            <a:off x="541338" y="1241437"/>
            <a:ext cx="1182600"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2" name="TextBox 11">
            <a:extLst>
              <a:ext uri="{FF2B5EF4-FFF2-40B4-BE49-F238E27FC236}">
                <a16:creationId xmlns:a16="http://schemas.microsoft.com/office/drawing/2014/main" id="{77CF3E9D-041E-22D3-CE6B-EB2BAAB1BBCF}"/>
              </a:ext>
            </a:extLst>
          </p:cNvPr>
          <p:cNvSpPr txBox="1">
            <a:spLocks/>
          </p:cNvSpPr>
          <p:nvPr/>
        </p:nvSpPr>
        <p:spPr>
          <a:xfrm>
            <a:off x="541338" y="3076914"/>
            <a:ext cx="2197668"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4" name="Group 13">
            <a:extLst>
              <a:ext uri="{FF2B5EF4-FFF2-40B4-BE49-F238E27FC236}">
                <a16:creationId xmlns:a16="http://schemas.microsoft.com/office/drawing/2014/main" id="{84B4B8B5-AA42-0807-79AF-FEDD993ABE4B}"/>
              </a:ext>
            </a:extLst>
          </p:cNvPr>
          <p:cNvGrpSpPr/>
          <p:nvPr/>
        </p:nvGrpSpPr>
        <p:grpSpPr>
          <a:xfrm>
            <a:off x="5001608" y="1206055"/>
            <a:ext cx="1374024" cy="266700"/>
            <a:chOff x="659872" y="1381120"/>
            <a:chExt cx="1432344" cy="266700"/>
          </a:xfrm>
        </p:grpSpPr>
        <p:sp>
          <p:nvSpPr>
            <p:cNvPr id="15" name="Half Frame 14">
              <a:extLst>
                <a:ext uri="{FF2B5EF4-FFF2-40B4-BE49-F238E27FC236}">
                  <a16:creationId xmlns:a16="http://schemas.microsoft.com/office/drawing/2014/main" id="{66287F29-340F-E1A8-35B1-95C39B052B48}"/>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16" name="TextBox 15">
              <a:extLst>
                <a:ext uri="{FF2B5EF4-FFF2-40B4-BE49-F238E27FC236}">
                  <a16:creationId xmlns:a16="http://schemas.microsoft.com/office/drawing/2014/main" id="{9F29DA15-015A-0245-5460-DC8905E2D470}"/>
                </a:ext>
              </a:extLst>
            </p:cNvPr>
            <p:cNvSpPr txBox="1">
              <a:spLocks/>
            </p:cNvSpPr>
            <p:nvPr/>
          </p:nvSpPr>
          <p:spPr>
            <a:xfrm>
              <a:off x="693738" y="1414195"/>
              <a:ext cx="1398478"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44" name="Title 1">
            <a:extLst>
              <a:ext uri="{FF2B5EF4-FFF2-40B4-BE49-F238E27FC236}">
                <a16:creationId xmlns:a16="http://schemas.microsoft.com/office/drawing/2014/main" id="{95CB88B3-E1E2-47DF-22EB-82FA88C9CCA8}"/>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DECLARATIONS</a:t>
            </a:r>
            <a:br>
              <a:rPr lang="en-AU"/>
            </a:br>
            <a:endParaRPr lang="en-AU" sz="900">
              <a:latin typeface="+mn-lt"/>
              <a:ea typeface="+mn-ea"/>
              <a:cs typeface="+mn-cs"/>
            </a:endParaRPr>
          </a:p>
        </p:txBody>
      </p:sp>
    </p:spTree>
    <p:extLst>
      <p:ext uri="{BB962C8B-B14F-4D97-AF65-F5344CB8AC3E}">
        <p14:creationId xmlns:p14="http://schemas.microsoft.com/office/powerpoint/2010/main" val="3093171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PAYMENTS</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38130" cy="853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Most permissions require the associated fee to be paid with applications, as well as through renewals.</a:t>
            </a:r>
            <a:r>
              <a:rPr kumimoji="0" lang="en-AU" sz="1050" b="0" i="0" u="none" strike="noStrike" kern="1200" cap="none" spc="0" normalizeH="0" baseline="0" noProof="0">
                <a:ln>
                  <a:noFill/>
                </a:ln>
                <a:solidFill>
                  <a:srgbClr val="1F2A44"/>
                </a:solidFill>
                <a:effectLst/>
                <a:uLnTx/>
                <a:uFillTx/>
                <a:ea typeface="+mn-ea"/>
                <a:cs typeface="+mn-cs"/>
              </a:rPr>
              <a:t> </a:t>
            </a:r>
            <a:r>
              <a:rPr lang="en-AU" sz="1050">
                <a:solidFill>
                  <a:srgbClr val="1F2A44"/>
                </a:solidFill>
              </a:rPr>
              <a:t>Payments vary between regulators and permissions. Some have simple, set fee structures while others are calculated on fee units or on a pro-rata basis.</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46</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8" y="2407072"/>
            <a:ext cx="8838130" cy="358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Applicants understand fees and how they are calculated, and are able to complete payments through common processes as part of the application process.</a:t>
            </a:r>
          </a:p>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should look for opportunities to make payments as streamlined and simple as possible for applicants.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Provide information about estimated fees before and during the application, with transparency over how they are derived and calculated.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Calculate fees automatically based on information provided through the application.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Provide easy payment methods that applicants are familiar with and can pay as part of the application (e.g., credit cards, PayPal, etc.), with support for those who are less able to use those methods (e.g., less digitally able, disadvantaged applicants).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Consider payment options that might be useful for applicants (e.g., different periods, instalments), providing this doesn’t overcomplicate the payments process.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Assess whether refunds may be required and how they are administered (e.g., through the same payment gateway or separately, recognising they are generally lower volume).</a:t>
            </a:r>
          </a:p>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These considerations are based on the administration of payments being with your control. This is not always the case and you may have limited control over the design of pricing and fees and administration of payments.</a:t>
            </a:r>
          </a:p>
        </p:txBody>
      </p:sp>
      <p:sp>
        <p:nvSpPr>
          <p:cNvPr id="4" name="Half Frame 3">
            <a:extLst>
              <a:ext uri="{FF2B5EF4-FFF2-40B4-BE49-F238E27FC236}">
                <a16:creationId xmlns:a16="http://schemas.microsoft.com/office/drawing/2014/main" id="{01038EBF-FAE4-ECAA-A9EE-DE64D5F83D21}"/>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0ED90AAE-05F0-837C-8099-99C11960CA27}"/>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5A6F770A-F6F5-E2F0-2AB0-7D86D6529593}"/>
              </a:ext>
            </a:extLst>
          </p:cNvPr>
          <p:cNvSpPr/>
          <p:nvPr/>
        </p:nvSpPr>
        <p:spPr>
          <a:xfrm>
            <a:off x="507472" y="237744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27C6A6F8-62BE-626F-2579-379408C8BB00}"/>
              </a:ext>
            </a:extLst>
          </p:cNvPr>
          <p:cNvSpPr txBox="1">
            <a:spLocks/>
          </p:cNvSpPr>
          <p:nvPr/>
        </p:nvSpPr>
        <p:spPr>
          <a:xfrm>
            <a:off x="541338" y="2404443"/>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3" name="Straight Connector 2">
            <a:extLst>
              <a:ext uri="{FF2B5EF4-FFF2-40B4-BE49-F238E27FC236}">
                <a16:creationId xmlns:a16="http://schemas.microsoft.com/office/drawing/2014/main" id="{9E12373A-FF88-8FF9-97FA-B4E345F498C5}"/>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528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PAYMENTS</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4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Payments should be made in the most convenient and relevant way that applicants are familiar with, supported by technology (e.g., online payments using credit card, payment gateways like PayPal, etc.). Service Victoria Payments Gateway can be reused*.</a:t>
            </a:r>
          </a:p>
          <a:p>
            <a:pPr marL="171450" marR="0" lvl="0" indent="-171450" algn="l" defTabSz="914349"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Payments should be automatically calculated based on information provided by applicants, in line with regulatory requirements. Where possible, they should be completed as part of the application, not through a separate process (e.g., invoice and subsequent payment). </a:t>
            </a:r>
          </a:p>
          <a:p>
            <a:pPr marL="171450" marR="0" lvl="0" indent="-171450" algn="l" defTabSz="914349"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Payments should be automatically reconciled with applications in regulator systems where this is possible.</a:t>
            </a:r>
          </a:p>
          <a:p>
            <a:pPr marL="171450" marR="0" lvl="0" indent="-171450" algn="l" defTabSz="914349"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AU" sz="1050">
                <a:solidFill>
                  <a:srgbClr val="1F2A44"/>
                </a:solidFill>
              </a:rPr>
              <a:t>Payment reference number and receipt of payment should be automatically provided to applicants at the point of submission to provide security to the business.</a:t>
            </a:r>
          </a:p>
          <a:p>
            <a:pPr>
              <a:spcBef>
                <a:spcPts val="4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Payment Gateway. Aligns to Pay in the Service Victoria GRID.</a:t>
            </a:r>
          </a:p>
          <a:p>
            <a:pPr marL="0" marR="0" lvl="0" indent="0" algn="l" defTabSz="914349" rtl="0" eaLnBrk="1" fontAlgn="auto" latinLnBrk="0" hangingPunct="1">
              <a:lnSpc>
                <a:spcPct val="100000"/>
              </a:lnSpc>
              <a:spcBef>
                <a:spcPts val="4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 </a:t>
            </a: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FROM APPLICANT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Fee estimate and calculated amount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Payment details (depending on payment method e.g., credit card details)</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47</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Payment amount, reconciled</a:t>
            </a:r>
            <a:r>
              <a:rPr lang="en-AU" sz="1050">
                <a:solidFill>
                  <a:srgbClr val="1F2A44"/>
                </a:solidFill>
              </a:rPr>
              <a:t> with application</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Record of payment (e.g., transaction record)</a:t>
            </a:r>
          </a:p>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TO APPLICANT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Record of payment (e.g., </a:t>
            </a:r>
            <a:r>
              <a:rPr kumimoji="0" lang="en-AU" sz="1050" b="0" i="0" u="none" strike="noStrike" kern="1200" cap="none" spc="0" normalizeH="0" baseline="0" noProof="0" err="1">
                <a:ln>
                  <a:noFill/>
                </a:ln>
                <a:solidFill>
                  <a:srgbClr val="1F2A44"/>
                </a:solidFill>
                <a:effectLst/>
                <a:uLnTx/>
                <a:uFillTx/>
                <a:ea typeface="+mn-ea"/>
                <a:cs typeface="+mn-cs"/>
              </a:rPr>
              <a:t>rece</a:t>
            </a:r>
            <a:r>
              <a:rPr lang="en-AU" sz="1050" err="1">
                <a:solidFill>
                  <a:srgbClr val="1F2A44"/>
                </a:solidFill>
              </a:rPr>
              <a:t>ipt</a:t>
            </a:r>
            <a:r>
              <a:rPr lang="en-AU" sz="1050">
                <a:solidFill>
                  <a:srgbClr val="1F2A44"/>
                </a:solidFill>
              </a:rPr>
              <a:t>)</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11" name="Rectangle 10">
            <a:extLst>
              <a:ext uri="{FF2B5EF4-FFF2-40B4-BE49-F238E27FC236}">
                <a16:creationId xmlns:a16="http://schemas.microsoft.com/office/drawing/2014/main" id="{ADD13A03-E3A1-4490-D909-DEF6A2B7C1E1}"/>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12" name="Isosceles Triangle 11">
            <a:extLst>
              <a:ext uri="{FF2B5EF4-FFF2-40B4-BE49-F238E27FC236}">
                <a16:creationId xmlns:a16="http://schemas.microsoft.com/office/drawing/2014/main" id="{BA6BAEF9-C66A-8151-77F1-5012D81DE907}"/>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4D3C0C65-5FA0-5F7A-C692-926AA1C44C17}"/>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5" name="TextBox 14">
            <a:extLst>
              <a:ext uri="{FF2B5EF4-FFF2-40B4-BE49-F238E27FC236}">
                <a16:creationId xmlns:a16="http://schemas.microsoft.com/office/drawing/2014/main" id="{752D3694-E290-AFA2-258E-E1325EDB04ED}"/>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6" name="Rectangle 15">
            <a:extLst>
              <a:ext uri="{FF2B5EF4-FFF2-40B4-BE49-F238E27FC236}">
                <a16:creationId xmlns:a16="http://schemas.microsoft.com/office/drawing/2014/main" id="{51689AF5-B1B6-D612-5A36-A591B5F667B8}"/>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Payments should be common across permissions and regulators.</a:t>
            </a:r>
          </a:p>
          <a:p>
            <a:pPr>
              <a:spcBef>
                <a:spcPts val="600"/>
              </a:spcBef>
            </a:pPr>
            <a:r>
              <a:rPr lang="en-AU" sz="1050">
                <a:solidFill>
                  <a:srgbClr val="1F2A44"/>
                </a:solidFill>
              </a:rPr>
              <a:t>Service Victoria Payments Gateway provides a common capability.</a:t>
            </a:r>
          </a:p>
        </p:txBody>
      </p:sp>
      <p:sp>
        <p:nvSpPr>
          <p:cNvPr id="17" name="Rectangle 16">
            <a:extLst>
              <a:ext uri="{FF2B5EF4-FFF2-40B4-BE49-F238E27FC236}">
                <a16:creationId xmlns:a16="http://schemas.microsoft.com/office/drawing/2014/main" id="{9B920397-9A37-0BC5-8F9B-317D79A7DDFB}"/>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4" name="Half Frame 3">
            <a:extLst>
              <a:ext uri="{FF2B5EF4-FFF2-40B4-BE49-F238E27FC236}">
                <a16:creationId xmlns:a16="http://schemas.microsoft.com/office/drawing/2014/main" id="{05AA346E-50B3-3006-1F4B-10C3328B63F2}"/>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Half Frame 7">
            <a:extLst>
              <a:ext uri="{FF2B5EF4-FFF2-40B4-BE49-F238E27FC236}">
                <a16:creationId xmlns:a16="http://schemas.microsoft.com/office/drawing/2014/main" id="{D8E5BBAB-8CFA-5896-B294-F585A03D7B77}"/>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TextBox 8">
            <a:extLst>
              <a:ext uri="{FF2B5EF4-FFF2-40B4-BE49-F238E27FC236}">
                <a16:creationId xmlns:a16="http://schemas.microsoft.com/office/drawing/2014/main" id="{C43BF6DA-B3F5-179C-48BB-01EAB5A5C992}"/>
              </a:ext>
            </a:extLst>
          </p:cNvPr>
          <p:cNvSpPr txBox="1">
            <a:spLocks/>
          </p:cNvSpPr>
          <p:nvPr/>
        </p:nvSpPr>
        <p:spPr>
          <a:xfrm>
            <a:off x="541338" y="1241437"/>
            <a:ext cx="1165822"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8" name="TextBox 17">
            <a:extLst>
              <a:ext uri="{FF2B5EF4-FFF2-40B4-BE49-F238E27FC236}">
                <a16:creationId xmlns:a16="http://schemas.microsoft.com/office/drawing/2014/main" id="{52A35EF4-8C63-E3E4-D14C-13F8CB97A936}"/>
              </a:ext>
            </a:extLst>
          </p:cNvPr>
          <p:cNvSpPr txBox="1">
            <a:spLocks/>
          </p:cNvSpPr>
          <p:nvPr/>
        </p:nvSpPr>
        <p:spPr>
          <a:xfrm>
            <a:off x="541338" y="3076914"/>
            <a:ext cx="2197668"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9" name="Group 18">
            <a:extLst>
              <a:ext uri="{FF2B5EF4-FFF2-40B4-BE49-F238E27FC236}">
                <a16:creationId xmlns:a16="http://schemas.microsoft.com/office/drawing/2014/main" id="{23AA94C0-C279-0394-EC9F-021D30A5DAAC}"/>
              </a:ext>
            </a:extLst>
          </p:cNvPr>
          <p:cNvGrpSpPr/>
          <p:nvPr/>
        </p:nvGrpSpPr>
        <p:grpSpPr>
          <a:xfrm>
            <a:off x="5001608" y="1206055"/>
            <a:ext cx="1378221" cy="266700"/>
            <a:chOff x="659872" y="1381120"/>
            <a:chExt cx="1466953" cy="266700"/>
          </a:xfrm>
        </p:grpSpPr>
        <p:sp>
          <p:nvSpPr>
            <p:cNvPr id="22" name="Half Frame 21">
              <a:extLst>
                <a:ext uri="{FF2B5EF4-FFF2-40B4-BE49-F238E27FC236}">
                  <a16:creationId xmlns:a16="http://schemas.microsoft.com/office/drawing/2014/main" id="{C954745B-32EB-A76E-C5C1-286FFBDA287B}"/>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23" name="TextBox 22">
              <a:extLst>
                <a:ext uri="{FF2B5EF4-FFF2-40B4-BE49-F238E27FC236}">
                  <a16:creationId xmlns:a16="http://schemas.microsoft.com/office/drawing/2014/main" id="{5C931089-4A1E-9F0E-A0AD-D6A29F715906}"/>
                </a:ext>
              </a:extLst>
            </p:cNvPr>
            <p:cNvSpPr txBox="1">
              <a:spLocks/>
            </p:cNvSpPr>
            <p:nvPr/>
          </p:nvSpPr>
          <p:spPr>
            <a:xfrm>
              <a:off x="693739" y="1414195"/>
              <a:ext cx="1433086"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
        <p:nvSpPr>
          <p:cNvPr id="5" name="Rectangle 4">
            <a:extLst>
              <a:ext uri="{FF2B5EF4-FFF2-40B4-BE49-F238E27FC236}">
                <a16:creationId xmlns:a16="http://schemas.microsoft.com/office/drawing/2014/main" id="{0350FA28-426D-BE15-B078-F86BB275C449}"/>
              </a:ext>
            </a:extLst>
          </p:cNvPr>
          <p:cNvSpPr/>
          <p:nvPr/>
        </p:nvSpPr>
        <p:spPr>
          <a:xfrm>
            <a:off x="449058" y="6350387"/>
            <a:ext cx="6931746"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900" b="0" i="0" u="none" strike="noStrike" kern="1200" cap="none" spc="0" normalizeH="0" baseline="0" noProof="0">
                <a:ln>
                  <a:noFill/>
                </a:ln>
                <a:solidFill>
                  <a:srgbClr val="1F2A44"/>
                </a:solidFill>
                <a:effectLst/>
                <a:uLnTx/>
                <a:uFillTx/>
                <a:ea typeface="+mn-ea"/>
                <a:cs typeface="+mn-cs"/>
              </a:rPr>
              <a:t>*Note - a Westpac Merchant ID is currently required to use the Service Victoria Payments Gateway.</a:t>
            </a:r>
            <a:endParaRPr lang="en-AU" sz="900">
              <a:solidFill>
                <a:schemeClr val="bg2"/>
              </a:solidFill>
            </a:endParaRPr>
          </a:p>
        </p:txBody>
      </p:sp>
    </p:spTree>
    <p:extLst>
      <p:ext uri="{BB962C8B-B14F-4D97-AF65-F5344CB8AC3E}">
        <p14:creationId xmlns:p14="http://schemas.microsoft.com/office/powerpoint/2010/main" val="6861898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SUBMIT</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34436" cy="108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Applications need to be submitted to enter the approvals process.</a:t>
            </a:r>
            <a:r>
              <a:rPr lang="en-AU" sz="1050" b="1">
                <a:solidFill>
                  <a:srgbClr val="1F2A44"/>
                </a:solidFill>
              </a:rPr>
              <a:t> </a:t>
            </a:r>
            <a:r>
              <a:rPr kumimoji="0" lang="en-AU" sz="1050" b="0" i="0" u="none" strike="noStrike" kern="1200" cap="none" spc="0" normalizeH="0" baseline="0" noProof="0">
                <a:ln>
                  <a:noFill/>
                </a:ln>
                <a:solidFill>
                  <a:srgbClr val="1F2A44"/>
                </a:solidFill>
                <a:effectLst/>
                <a:uLnTx/>
                <a:uFillTx/>
                <a:ea typeface="+mn-ea"/>
                <a:cs typeface="+mn-cs"/>
              </a:rPr>
              <a:t>Once submitted, applications are lodged with the regulator, attached with a reference number to commence the review and assessment process</a:t>
            </a:r>
            <a:r>
              <a:rPr lang="en-AU" sz="1050">
                <a:solidFill>
                  <a:srgbClr val="1F2A44"/>
                </a:solidFill>
              </a:rPr>
              <a:t>. W</a:t>
            </a:r>
            <a:r>
              <a:rPr kumimoji="0" lang="en-AU" sz="1050" b="0" i="0" u="none" strike="noStrike" kern="1200" cap="none" spc="0" normalizeH="0" baseline="0" noProof="0">
                <a:ln>
                  <a:noFill/>
                </a:ln>
                <a:solidFill>
                  <a:srgbClr val="1F2A44"/>
                </a:solidFill>
                <a:effectLst/>
                <a:uLnTx/>
                <a:uFillTx/>
                <a:ea typeface="+mn-ea"/>
                <a:cs typeface="+mn-cs"/>
              </a:rPr>
              <a:t>here this is automated, the </a:t>
            </a:r>
            <a:r>
              <a:rPr lang="en-AU" sz="1050">
                <a:solidFill>
                  <a:srgbClr val="1F2A44"/>
                </a:solidFill>
              </a:rPr>
              <a:t>application outcome should be provided.</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48</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7" y="2611814"/>
            <a:ext cx="8834437" cy="3265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Submission of applications is simple and streamlined. Applicants have confirmation of their submitted complete application, which has been lodged with the regulator.</a:t>
            </a:r>
            <a:endParaRPr lang="en-AU" sz="1050">
              <a:solidFill>
                <a:srgbClr val="1F2A44"/>
              </a:solidFill>
            </a:endParaRPr>
          </a:p>
          <a:p>
            <a:pPr>
              <a:spcBef>
                <a:spcPts val="600"/>
              </a:spcBef>
              <a:defRPr/>
            </a:pPr>
            <a:r>
              <a:rPr lang="en-AU" sz="1050">
                <a:solidFill>
                  <a:srgbClr val="1F2A44"/>
                </a:solidFill>
              </a:rPr>
              <a:t>You should look for opportunities to support applicants before and after submission.</a:t>
            </a:r>
          </a:p>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Design applications to not allow submission </a:t>
            </a:r>
            <a:r>
              <a:rPr lang="en-AU" sz="1050">
                <a:solidFill>
                  <a:srgbClr val="1F2A44"/>
                </a:solidFill>
              </a:rPr>
              <a:t>until complete, except in defined circumstances. Any areas requiring clarification or further information should be clearly identified to the applicant. </a:t>
            </a:r>
          </a:p>
          <a:p>
            <a:pPr marL="171450" indent="-171450">
              <a:spcBef>
                <a:spcPts val="600"/>
              </a:spcBef>
              <a:buFont typeface="Arial" panose="020B0604020202020204" pitchFamily="34" charset="0"/>
              <a:buChar char="•"/>
              <a:defRPr/>
            </a:pPr>
            <a:r>
              <a:rPr lang="en-AU" sz="1050">
                <a:solidFill>
                  <a:srgbClr val="1F2A44"/>
                </a:solidFill>
              </a:rPr>
              <a:t>You should allow applicants to save and resume an application prior to submission.</a:t>
            </a:r>
          </a:p>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Provide </a:t>
            </a:r>
            <a:r>
              <a:rPr lang="en-AU" sz="1050">
                <a:solidFill>
                  <a:srgbClr val="1F2A44"/>
                </a:solidFill>
              </a:rPr>
              <a:t>confirmation of submission, including a reference number where possible. This can be provided at the point in time (e.g., on the screen), as well as sent to the applicant (e.g., through email).</a:t>
            </a:r>
          </a:p>
          <a:p>
            <a:pPr marL="171450" indent="-171450">
              <a:spcBef>
                <a:spcPts val="600"/>
              </a:spcBef>
              <a:buFont typeface="Arial" panose="020B0604020202020204" pitchFamily="34" charset="0"/>
              <a:buChar char="•"/>
              <a:defRPr/>
            </a:pPr>
            <a:r>
              <a:rPr lang="en-AU" sz="1050">
                <a:solidFill>
                  <a:srgbClr val="1F2A44"/>
                </a:solidFill>
              </a:rPr>
              <a:t>Outline the next steps following submission, including guidance to set expectations around likely processing times and any further interactions. This should be connected to broader information and a point of contact.</a:t>
            </a:r>
          </a:p>
          <a:p>
            <a:pPr marL="171450" indent="-171450">
              <a:spcBef>
                <a:spcPts val="600"/>
              </a:spcBef>
              <a:buFont typeface="Arial" panose="020B0604020202020204" pitchFamily="34" charset="0"/>
              <a:buChar char="•"/>
              <a:defRPr/>
            </a:pPr>
            <a:r>
              <a:rPr lang="en-AU" sz="1050">
                <a:solidFill>
                  <a:srgbClr val="1F2A44"/>
                </a:solidFill>
              </a:rPr>
              <a:t>Seek feedback on the application experience, including satisfaction and areas for continuous improvement.</a:t>
            </a:r>
            <a:endParaRPr kumimoji="0" lang="en-AU" sz="1050" b="0" i="0" u="none" strike="noStrike" kern="1200" cap="none" spc="0" normalizeH="0" baseline="0" noProof="0">
              <a:ln>
                <a:noFill/>
              </a:ln>
              <a:solidFill>
                <a:srgbClr val="1F2A44"/>
              </a:solidFill>
              <a:effectLst/>
              <a:uLnTx/>
              <a:uFillTx/>
              <a:ea typeface="+mn-ea"/>
              <a:cs typeface="+mn-cs"/>
            </a:endParaRPr>
          </a:p>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For lower risk permissions that can be automatically approved and issued following defined business rules, confirmation of outcome and issuance and any other </a:t>
            </a:r>
            <a:r>
              <a:rPr lang="en-AU" sz="1050">
                <a:solidFill>
                  <a:srgbClr val="1F2A44"/>
                </a:solidFill>
              </a:rPr>
              <a:t>relevant details </a:t>
            </a:r>
            <a:r>
              <a:rPr kumimoji="0" lang="en-AU" sz="1050" b="0" i="0" u="none" strike="noStrike" kern="1200" cap="none" spc="0" normalizeH="0" baseline="0" noProof="0">
                <a:ln>
                  <a:noFill/>
                </a:ln>
                <a:solidFill>
                  <a:srgbClr val="1F2A44"/>
                </a:solidFill>
                <a:effectLst/>
                <a:uLnTx/>
                <a:uFillTx/>
                <a:ea typeface="+mn-ea"/>
                <a:cs typeface="+mn-cs"/>
              </a:rPr>
              <a:t>should be provided straight after submission.</a:t>
            </a:r>
          </a:p>
        </p:txBody>
      </p:sp>
      <p:sp>
        <p:nvSpPr>
          <p:cNvPr id="4" name="Half Frame 3">
            <a:extLst>
              <a:ext uri="{FF2B5EF4-FFF2-40B4-BE49-F238E27FC236}">
                <a16:creationId xmlns:a16="http://schemas.microsoft.com/office/drawing/2014/main" id="{F3D61C85-B9D7-854E-732A-464F0DADC2FD}"/>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21C06E0F-F031-CC3C-5FB3-EE9B758AF269}"/>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
        <p:nvSpPr>
          <p:cNvPr id="16" name="Half Frame 15">
            <a:extLst>
              <a:ext uri="{FF2B5EF4-FFF2-40B4-BE49-F238E27FC236}">
                <a16:creationId xmlns:a16="http://schemas.microsoft.com/office/drawing/2014/main" id="{257C4284-E393-F0ED-E503-176ED1D77F2C}"/>
              </a:ext>
            </a:extLst>
          </p:cNvPr>
          <p:cNvSpPr/>
          <p:nvPr/>
        </p:nvSpPr>
        <p:spPr>
          <a:xfrm>
            <a:off x="541338" y="25821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TextBox 16">
            <a:extLst>
              <a:ext uri="{FF2B5EF4-FFF2-40B4-BE49-F238E27FC236}">
                <a16:creationId xmlns:a16="http://schemas.microsoft.com/office/drawing/2014/main" id="{81DF58C2-1285-9269-5D66-8A99C16D9F9B}"/>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cxnSp>
        <p:nvCxnSpPr>
          <p:cNvPr id="3" name="Straight Connector 2">
            <a:extLst>
              <a:ext uri="{FF2B5EF4-FFF2-40B4-BE49-F238E27FC236}">
                <a16:creationId xmlns:a16="http://schemas.microsoft.com/office/drawing/2014/main" id="{36E2321F-444E-1D81-094B-FBFD5B1B87D5}"/>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731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SUBMIT</a:t>
            </a:r>
            <a:br>
              <a:rPr lang="en-AU" b="1"/>
            </a:br>
            <a:endParaRPr lang="en-AU" sz="900" b="1">
              <a:latin typeface="+mn-lt"/>
              <a:ea typeface="+mn-ea"/>
              <a:cs typeface="+mn-cs"/>
            </a:endParaRPr>
          </a:p>
        </p:txBody>
      </p:sp>
      <p:sp>
        <p:nvSpPr>
          <p:cNvPr id="43" name="Rectangle 42">
            <a:extLst>
              <a:ext uri="{FF2B5EF4-FFF2-40B4-BE49-F238E27FC236}">
                <a16:creationId xmlns:a16="http://schemas.microsoft.com/office/drawing/2014/main" id="{F6F60EBD-C75E-19EB-7FEA-3867A7A82854}"/>
              </a:ext>
            </a:extLst>
          </p:cNvPr>
          <p:cNvSpPr/>
          <p:nvPr/>
        </p:nvSpPr>
        <p:spPr>
          <a:xfrm>
            <a:off x="9177042" y="364035"/>
            <a:ext cx="728958"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9" name="Group 28">
            <a:extLst>
              <a:ext uri="{FF2B5EF4-FFF2-40B4-BE49-F238E27FC236}">
                <a16:creationId xmlns:a16="http://schemas.microsoft.com/office/drawing/2014/main" id="{76D1D169-E757-3EC5-9CAC-403AD12B16F7}"/>
              </a:ext>
            </a:extLst>
          </p:cNvPr>
          <p:cNvGrpSpPr/>
          <p:nvPr/>
        </p:nvGrpSpPr>
        <p:grpSpPr>
          <a:xfrm>
            <a:off x="8901369" y="346399"/>
            <a:ext cx="515313" cy="515313"/>
            <a:chOff x="722538" y="2874633"/>
            <a:chExt cx="360000" cy="360000"/>
          </a:xfrm>
        </p:grpSpPr>
        <p:sp>
          <p:nvSpPr>
            <p:cNvPr id="38" name="Oval 37">
              <a:extLst>
                <a:ext uri="{FF2B5EF4-FFF2-40B4-BE49-F238E27FC236}">
                  <a16:creationId xmlns:a16="http://schemas.microsoft.com/office/drawing/2014/main" id="{714486E1-7B7B-D2F7-601A-E449EB03226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9" name="Oval 38">
              <a:extLst>
                <a:ext uri="{FF2B5EF4-FFF2-40B4-BE49-F238E27FC236}">
                  <a16:creationId xmlns:a16="http://schemas.microsoft.com/office/drawing/2014/main" id="{58E28C9C-7399-2CA0-EE26-AEB78806B6A2}"/>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9B894D3A-842C-5389-21EF-1366BFD0A3CC}"/>
              </a:ext>
            </a:extLst>
          </p:cNvPr>
          <p:cNvGrpSpPr>
            <a:grpSpLocks noChangeAspect="1"/>
          </p:cNvGrpSpPr>
          <p:nvPr/>
        </p:nvGrpSpPr>
        <p:grpSpPr>
          <a:xfrm>
            <a:off x="9029547" y="483725"/>
            <a:ext cx="250904" cy="236474"/>
            <a:chOff x="9502776" y="4360863"/>
            <a:chExt cx="496888" cy="468313"/>
          </a:xfrm>
          <a:solidFill>
            <a:schemeClr val="tx2"/>
          </a:solidFill>
        </p:grpSpPr>
        <p:sp>
          <p:nvSpPr>
            <p:cNvPr id="31" name="Freeform 6">
              <a:extLst>
                <a:ext uri="{FF2B5EF4-FFF2-40B4-BE49-F238E27FC236}">
                  <a16:creationId xmlns:a16="http://schemas.microsoft.com/office/drawing/2014/main" id="{236AAF2A-E301-62ED-E9EC-461CDFBA5F8C}"/>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7">
              <a:extLst>
                <a:ext uri="{FF2B5EF4-FFF2-40B4-BE49-F238E27FC236}">
                  <a16:creationId xmlns:a16="http://schemas.microsoft.com/office/drawing/2014/main" id="{C607BD4C-FC6A-CFC0-6B81-ACB655BDFAA4}"/>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8">
              <a:extLst>
                <a:ext uri="{FF2B5EF4-FFF2-40B4-BE49-F238E27FC236}">
                  <a16:creationId xmlns:a16="http://schemas.microsoft.com/office/drawing/2014/main" id="{BFCD0CAB-6E36-1A49-0DCC-11AD39A4965B}"/>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9">
              <a:extLst>
                <a:ext uri="{FF2B5EF4-FFF2-40B4-BE49-F238E27FC236}">
                  <a16:creationId xmlns:a16="http://schemas.microsoft.com/office/drawing/2014/main" id="{5BB57499-BE38-DA8D-68C9-272A3595690A}"/>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10">
              <a:extLst>
                <a:ext uri="{FF2B5EF4-FFF2-40B4-BE49-F238E27FC236}">
                  <a16:creationId xmlns:a16="http://schemas.microsoft.com/office/drawing/2014/main" id="{A90E66A9-8CF7-FF02-2B1F-B795B1FE25B1}"/>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11">
              <a:extLst>
                <a:ext uri="{FF2B5EF4-FFF2-40B4-BE49-F238E27FC236}">
                  <a16:creationId xmlns:a16="http://schemas.microsoft.com/office/drawing/2014/main" id="{F2440657-F948-CEC9-5F12-FAA3044D9BF8}"/>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12">
              <a:extLst>
                <a:ext uri="{FF2B5EF4-FFF2-40B4-BE49-F238E27FC236}">
                  <a16:creationId xmlns:a16="http://schemas.microsoft.com/office/drawing/2014/main" id="{814345A0-A5D4-1BB5-8AF6-59C52FD57FB7}"/>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Applicants should be able to save and resume their application at any point prior to submission. This can be captured as a draft application.</a:t>
            </a:r>
          </a:p>
          <a:p>
            <a:pPr marL="171450" indent="-171450">
              <a:spcBef>
                <a:spcPts val="600"/>
              </a:spcBef>
              <a:buFont typeface="Arial" panose="020B0604020202020204" pitchFamily="34" charset="0"/>
              <a:buChar char="•"/>
              <a:defRPr/>
            </a:pPr>
            <a:r>
              <a:rPr lang="en-AU" sz="1050">
                <a:solidFill>
                  <a:srgbClr val="1F2A44"/>
                </a:solidFill>
              </a:rPr>
              <a:t>Digital forms should ensure that required information is incorporated before an applicant can submit, with business rules for any (generally rare) circumstances where not all information is required (e.g., applicants experiencing disadvantage or technology limitations, where the applicant may be referred to the regulator).</a:t>
            </a:r>
          </a:p>
          <a:p>
            <a:pPr marL="171450" indent="-171450">
              <a:spcBef>
                <a:spcPts val="600"/>
              </a:spcBef>
              <a:buFont typeface="Arial" panose="020B0604020202020204" pitchFamily="34" charset="0"/>
              <a:buChar char="•"/>
              <a:defRPr/>
            </a:pPr>
            <a:r>
              <a:rPr lang="en-AU" sz="1050">
                <a:solidFill>
                  <a:srgbClr val="1F2A44"/>
                </a:solidFill>
              </a:rPr>
              <a:t>Applicants should receive a confirmation of submission. Where the digital application process is integrated with regulator systems, submission should automatically create a record and trigger the review process, including automated review steps based on the information provided.</a:t>
            </a:r>
          </a:p>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Regulator Platform</a:t>
            </a:r>
            <a:r>
              <a:rPr kumimoji="0" lang="en-AU" sz="1050" b="0" i="1" u="none" strike="noStrike" kern="1200" cap="none" spc="0" normalizeH="0" baseline="0" noProof="0">
                <a:ln>
                  <a:noFill/>
                </a:ln>
                <a:solidFill>
                  <a:srgbClr val="1F2A44"/>
                </a:solidFill>
                <a:effectLst/>
                <a:uLnTx/>
                <a:uFillTx/>
                <a:ea typeface="+mn-ea"/>
                <a:cs typeface="+mn-cs"/>
              </a:rPr>
              <a:t>.</a:t>
            </a:r>
            <a:r>
              <a:rPr lang="en-AU" sz="1050" i="1">
                <a:solidFill>
                  <a:srgbClr val="1F2A44"/>
                </a:solidFill>
              </a:rPr>
              <a:t> Aligns to Assess in the Service Victoria GRID.</a:t>
            </a:r>
            <a:endParaRPr kumimoji="0" lang="en-AU" sz="1050" b="0" i="1" u="none" strike="noStrike" kern="1200" cap="none" spc="0" normalizeH="0" baseline="0" noProof="0">
              <a:ln>
                <a:noFill/>
              </a:ln>
              <a:solidFill>
                <a:srgbClr val="1F2A44"/>
              </a:solidFill>
              <a:effectLst/>
              <a:uLnTx/>
              <a:uFillTx/>
              <a:ea typeface="+mn-ea"/>
              <a:cs typeface="+mn-cs"/>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b="1">
                <a:solidFill>
                  <a:srgbClr val="1F2A44"/>
                </a:solidFill>
              </a:rPr>
              <a:t>FROM APPLICANT</a:t>
            </a:r>
          </a:p>
          <a:p>
            <a:pPr marL="171450" indent="-171450">
              <a:spcBef>
                <a:spcPts val="600"/>
              </a:spcBef>
              <a:buFont typeface="Arial" panose="020B0604020202020204" pitchFamily="34" charset="0"/>
              <a:buChar char="•"/>
              <a:defRPr/>
            </a:pPr>
            <a:r>
              <a:rPr lang="en-AU" sz="1050">
                <a:solidFill>
                  <a:srgbClr val="1F2A44"/>
                </a:solidFill>
              </a:rPr>
              <a:t>Application is submitted with all required information</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0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49</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b="1">
                <a:solidFill>
                  <a:srgbClr val="1F2A44"/>
                </a:solidFill>
              </a:rPr>
              <a:t>TO APPLICANT</a:t>
            </a:r>
          </a:p>
          <a:p>
            <a:pPr marL="171450" indent="-171450">
              <a:spcBef>
                <a:spcPts val="600"/>
              </a:spcBef>
              <a:buFont typeface="Arial" panose="020B0604020202020204" pitchFamily="34" charset="0"/>
              <a:buChar char="•"/>
              <a:defRPr/>
            </a:pPr>
            <a:r>
              <a:rPr lang="en-AU" sz="1050">
                <a:solidFill>
                  <a:srgbClr val="1F2A44"/>
                </a:solidFill>
              </a:rPr>
              <a:t>Confirmation of submission, including reference number</a:t>
            </a:r>
          </a:p>
          <a:p>
            <a:pPr marL="171450" indent="-171450">
              <a:spcBef>
                <a:spcPts val="600"/>
              </a:spcBef>
              <a:buFont typeface="Arial" panose="020B0604020202020204" pitchFamily="34" charset="0"/>
              <a:buChar char="•"/>
              <a:defRPr/>
            </a:pPr>
            <a:r>
              <a:rPr lang="en-AU" sz="1050">
                <a:solidFill>
                  <a:srgbClr val="1F2A44"/>
                </a:solidFill>
              </a:rPr>
              <a:t>For automated applications, the application outcome</a:t>
            </a:r>
          </a:p>
          <a:p>
            <a:pPr>
              <a:spcBef>
                <a:spcPts val="600"/>
              </a:spcBef>
              <a:defRPr/>
            </a:pPr>
            <a:r>
              <a:rPr lang="en-AU" sz="1050" b="1">
                <a:solidFill>
                  <a:srgbClr val="1F2A44"/>
                </a:solidFill>
              </a:rPr>
              <a:t>TO REGULATOR</a:t>
            </a:r>
          </a:p>
          <a:p>
            <a:pPr marL="171450" indent="-171450">
              <a:spcBef>
                <a:spcPts val="600"/>
              </a:spcBef>
              <a:buFont typeface="Arial" panose="020B0604020202020204" pitchFamily="34" charset="0"/>
              <a:buChar char="•"/>
              <a:defRPr/>
            </a:pPr>
            <a:r>
              <a:rPr lang="en-AU" sz="1050">
                <a:solidFill>
                  <a:srgbClr val="1F2A44"/>
                </a:solidFill>
              </a:rPr>
              <a:t>Submitted application</a:t>
            </a:r>
          </a:p>
          <a:p>
            <a:pPr marL="171450" indent="-171450">
              <a:spcBef>
                <a:spcPts val="600"/>
              </a:spcBef>
              <a:buFont typeface="Arial" panose="020B0604020202020204" pitchFamily="34" charset="0"/>
              <a:buChar char="•"/>
              <a:defRPr/>
            </a:pPr>
            <a:r>
              <a:rPr lang="en-AU" sz="1050">
                <a:solidFill>
                  <a:srgbClr val="1F2A44"/>
                </a:solidFill>
              </a:rPr>
              <a:t>For automated applications, the application outcome</a:t>
            </a:r>
          </a:p>
        </p:txBody>
      </p:sp>
      <p:sp>
        <p:nvSpPr>
          <p:cNvPr id="40" name="Rectangle 39">
            <a:extLst>
              <a:ext uri="{FF2B5EF4-FFF2-40B4-BE49-F238E27FC236}">
                <a16:creationId xmlns:a16="http://schemas.microsoft.com/office/drawing/2014/main" id="{657C6E4D-F95E-C31D-323E-7A4913A2FAD0}"/>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41" name="Isosceles Triangle 40">
            <a:extLst>
              <a:ext uri="{FF2B5EF4-FFF2-40B4-BE49-F238E27FC236}">
                <a16:creationId xmlns:a16="http://schemas.microsoft.com/office/drawing/2014/main" id="{C8E2D797-BEC4-8DAB-AC8F-970BAF4D5107}"/>
              </a:ext>
            </a:extLst>
          </p:cNvPr>
          <p:cNvSpPr/>
          <p:nvPr/>
        </p:nvSpPr>
        <p:spPr>
          <a:xfrm rot="18900000">
            <a:off x="6897872" y="3438200"/>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Rectangle 8">
            <a:extLst>
              <a:ext uri="{FF2B5EF4-FFF2-40B4-BE49-F238E27FC236}">
                <a16:creationId xmlns:a16="http://schemas.microsoft.com/office/drawing/2014/main" id="{23437D6F-2DB5-13E1-E40C-30F6F19437C9}"/>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0" name="TextBox 9">
            <a:extLst>
              <a:ext uri="{FF2B5EF4-FFF2-40B4-BE49-F238E27FC236}">
                <a16:creationId xmlns:a16="http://schemas.microsoft.com/office/drawing/2014/main" id="{F869D131-31D0-0A8A-A01D-5843CCD3E331}"/>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4" name="Rectangle 13">
            <a:extLst>
              <a:ext uri="{FF2B5EF4-FFF2-40B4-BE49-F238E27FC236}">
                <a16:creationId xmlns:a16="http://schemas.microsoft.com/office/drawing/2014/main" id="{1646BFF3-0E7D-D964-4305-6E073D310FD9}"/>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200">
                <a:solidFill>
                  <a:srgbClr val="1F2A44"/>
                </a:solidFill>
              </a:rPr>
              <a:t>Submit should be common across permissions and regulators.</a:t>
            </a:r>
          </a:p>
          <a:p>
            <a:pPr>
              <a:spcBef>
                <a:spcPts val="600"/>
              </a:spcBef>
            </a:pPr>
            <a:endParaRPr lang="en-AU" sz="1200">
              <a:solidFill>
                <a:srgbClr val="1F2A44"/>
              </a:solidFill>
            </a:endParaRPr>
          </a:p>
        </p:txBody>
      </p:sp>
      <p:sp>
        <p:nvSpPr>
          <p:cNvPr id="15" name="Rectangle 14">
            <a:extLst>
              <a:ext uri="{FF2B5EF4-FFF2-40B4-BE49-F238E27FC236}">
                <a16:creationId xmlns:a16="http://schemas.microsoft.com/office/drawing/2014/main" id="{523EB3FD-EC71-1CEA-F23C-F3538FDE19CF}"/>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tx2"/>
                </a:solidFill>
                <a:effectLst/>
                <a:uLnTx/>
                <a:uFillTx/>
                <a:ea typeface="+mn-ea"/>
                <a:cs typeface="+mn-cs"/>
              </a:rPr>
              <a:t>CONFIGURABLE COMPONENT </a:t>
            </a:r>
          </a:p>
        </p:txBody>
      </p:sp>
      <p:sp>
        <p:nvSpPr>
          <p:cNvPr id="4" name="Half Frame 3">
            <a:extLst>
              <a:ext uri="{FF2B5EF4-FFF2-40B4-BE49-F238E27FC236}">
                <a16:creationId xmlns:a16="http://schemas.microsoft.com/office/drawing/2014/main" id="{259A798E-0062-9027-03D1-CDACC7DFE159}"/>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Half Frame 10">
            <a:extLst>
              <a:ext uri="{FF2B5EF4-FFF2-40B4-BE49-F238E27FC236}">
                <a16:creationId xmlns:a16="http://schemas.microsoft.com/office/drawing/2014/main" id="{AAD19D9E-83B5-121F-53B9-A2C6A3127192}"/>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A2AB3CFB-27C5-9BD9-7B51-3006F8B6AAAF}"/>
              </a:ext>
            </a:extLst>
          </p:cNvPr>
          <p:cNvSpPr txBox="1">
            <a:spLocks/>
          </p:cNvSpPr>
          <p:nvPr/>
        </p:nvSpPr>
        <p:spPr>
          <a:xfrm>
            <a:off x="541338" y="1241437"/>
            <a:ext cx="1170016"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6" name="TextBox 15">
            <a:extLst>
              <a:ext uri="{FF2B5EF4-FFF2-40B4-BE49-F238E27FC236}">
                <a16:creationId xmlns:a16="http://schemas.microsoft.com/office/drawing/2014/main" id="{E14BE857-A23A-AE51-457F-066028FC8DBB}"/>
              </a:ext>
            </a:extLst>
          </p:cNvPr>
          <p:cNvSpPr txBox="1">
            <a:spLocks/>
          </p:cNvSpPr>
          <p:nvPr/>
        </p:nvSpPr>
        <p:spPr>
          <a:xfrm>
            <a:off x="541338" y="3076914"/>
            <a:ext cx="2185084"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grpSp>
        <p:nvGrpSpPr>
          <p:cNvPr id="17" name="Group 16">
            <a:extLst>
              <a:ext uri="{FF2B5EF4-FFF2-40B4-BE49-F238E27FC236}">
                <a16:creationId xmlns:a16="http://schemas.microsoft.com/office/drawing/2014/main" id="{E61768F3-AE5B-E786-6F28-64121D727649}"/>
              </a:ext>
            </a:extLst>
          </p:cNvPr>
          <p:cNvGrpSpPr/>
          <p:nvPr/>
        </p:nvGrpSpPr>
        <p:grpSpPr>
          <a:xfrm>
            <a:off x="5001608" y="1206055"/>
            <a:ext cx="1365636" cy="266700"/>
            <a:chOff x="659872" y="1381120"/>
            <a:chExt cx="1432344" cy="266700"/>
          </a:xfrm>
        </p:grpSpPr>
        <p:sp>
          <p:nvSpPr>
            <p:cNvPr id="18" name="Half Frame 17">
              <a:extLst>
                <a:ext uri="{FF2B5EF4-FFF2-40B4-BE49-F238E27FC236}">
                  <a16:creationId xmlns:a16="http://schemas.microsoft.com/office/drawing/2014/main" id="{DD579E36-6079-E7D6-5A1E-ED75178EF410}"/>
                </a:ext>
              </a:extLst>
            </p:cNvPr>
            <p:cNvSpPr/>
            <p:nvPr/>
          </p:nvSpPr>
          <p:spPr>
            <a:xfrm>
              <a:off x="659872" y="138112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a:solidFill>
                  <a:schemeClr val="bg2"/>
                </a:solidFill>
              </a:endParaRPr>
            </a:p>
          </p:txBody>
        </p:sp>
        <p:sp>
          <p:nvSpPr>
            <p:cNvPr id="19" name="TextBox 18">
              <a:extLst>
                <a:ext uri="{FF2B5EF4-FFF2-40B4-BE49-F238E27FC236}">
                  <a16:creationId xmlns:a16="http://schemas.microsoft.com/office/drawing/2014/main" id="{E0C6F5AB-CCD4-1DCF-37AF-F9D89C9D43CB}"/>
                </a:ext>
              </a:extLst>
            </p:cNvPr>
            <p:cNvSpPr txBox="1">
              <a:spLocks/>
            </p:cNvSpPr>
            <p:nvPr/>
          </p:nvSpPr>
          <p:spPr>
            <a:xfrm>
              <a:off x="693738" y="1414195"/>
              <a:ext cx="1398478"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grpSp>
    </p:spTree>
    <p:extLst>
      <p:ext uri="{BB962C8B-B14F-4D97-AF65-F5344CB8AC3E}">
        <p14:creationId xmlns:p14="http://schemas.microsoft.com/office/powerpoint/2010/main" val="318501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3722BA-3B83-64B5-7493-5AC0FF432220}"/>
              </a:ext>
            </a:extLst>
          </p:cNvPr>
          <p:cNvSpPr>
            <a:spLocks noGrp="1"/>
          </p:cNvSpPr>
          <p:nvPr>
            <p:ph type="body" sz="quarter" idx="10"/>
          </p:nvPr>
        </p:nvSpPr>
        <p:spPr/>
        <p:txBody>
          <a:bodyPr/>
          <a:lstStyle/>
          <a:p>
            <a:r>
              <a:rPr lang="en-AU" b="1"/>
              <a:t>DESIGN</a:t>
            </a:r>
          </a:p>
        </p:txBody>
      </p:sp>
    </p:spTree>
    <p:extLst>
      <p:ext uri="{BB962C8B-B14F-4D97-AF65-F5344CB8AC3E}">
        <p14:creationId xmlns:p14="http://schemas.microsoft.com/office/powerpoint/2010/main" val="20141060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APPLY</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50861" y="1167617"/>
            <a:ext cx="4263736" cy="198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4" y="1167617"/>
            <a:ext cx="4287478" cy="198000"/>
          </a:xfrm>
          <a:prstGeom prst="rect">
            <a:avLst/>
          </a:prstGeom>
          <a:solidFill>
            <a:schemeClr val="accent3"/>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INDICATIVE MEASURES OF SUCCESS</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sp>
        <p:nvSpPr>
          <p:cNvPr id="8" name="Rectangle 7">
            <a:extLst>
              <a:ext uri="{FF2B5EF4-FFF2-40B4-BE49-F238E27FC236}">
                <a16:creationId xmlns:a16="http://schemas.microsoft.com/office/drawing/2014/main" id="{DF8E0629-2D4F-C8A6-A1D5-1295F9FCC67D}"/>
              </a:ext>
            </a:extLst>
          </p:cNvPr>
          <p:cNvSpPr/>
          <p:nvPr/>
        </p:nvSpPr>
        <p:spPr>
          <a:xfrm>
            <a:off x="1327978"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and prioritise opportunities to update and design the application process.</a:t>
            </a:r>
          </a:p>
        </p:txBody>
      </p:sp>
      <p:sp>
        <p:nvSpPr>
          <p:cNvPr id="9" name="Rectangle 8">
            <a:extLst>
              <a:ext uri="{FF2B5EF4-FFF2-40B4-BE49-F238E27FC236}">
                <a16:creationId xmlns:a16="http://schemas.microsoft.com/office/drawing/2014/main" id="{0D771411-B168-77F3-6284-AA0C86E7194B}"/>
              </a:ext>
            </a:extLst>
          </p:cNvPr>
          <p:cNvSpPr/>
          <p:nvPr/>
        </p:nvSpPr>
        <p:spPr>
          <a:xfrm>
            <a:off x="6818044" y="5411104"/>
            <a:ext cx="247587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requirements and specifications to digitise the application process.</a:t>
            </a:r>
          </a:p>
        </p:txBody>
      </p:sp>
      <p:sp>
        <p:nvSpPr>
          <p:cNvPr id="10" name="Rectangle 9">
            <a:extLst>
              <a:ext uri="{FF2B5EF4-FFF2-40B4-BE49-F238E27FC236}">
                <a16:creationId xmlns:a16="http://schemas.microsoft.com/office/drawing/2014/main" id="{C4E5C010-14F8-DC03-667C-05AE4C02D3E3}"/>
              </a:ext>
            </a:extLst>
          </p:cNvPr>
          <p:cNvSpPr/>
          <p:nvPr/>
        </p:nvSpPr>
        <p:spPr>
          <a:xfrm>
            <a:off x="3998978" y="5411104"/>
            <a:ext cx="275131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Outline and investigate opportunities to digitise the application process (e.g., with Service Victoria).</a:t>
            </a:r>
          </a:p>
        </p:txBody>
      </p:sp>
      <p:grpSp>
        <p:nvGrpSpPr>
          <p:cNvPr id="29" name="Group 28">
            <a:extLst>
              <a:ext uri="{FF2B5EF4-FFF2-40B4-BE49-F238E27FC236}">
                <a16:creationId xmlns:a16="http://schemas.microsoft.com/office/drawing/2014/main" id="{733ED822-CE68-1166-CEF8-C9E35272B0B2}"/>
              </a:ext>
            </a:extLst>
          </p:cNvPr>
          <p:cNvGrpSpPr/>
          <p:nvPr/>
        </p:nvGrpSpPr>
        <p:grpSpPr>
          <a:xfrm>
            <a:off x="550861" y="1461453"/>
            <a:ext cx="8824914" cy="569924"/>
            <a:chOff x="550861" y="1461453"/>
            <a:chExt cx="8824914" cy="569924"/>
          </a:xfrm>
        </p:grpSpPr>
        <p:sp>
          <p:nvSpPr>
            <p:cNvPr id="21" name="Rectangle 20">
              <a:extLst>
                <a:ext uri="{FF2B5EF4-FFF2-40B4-BE49-F238E27FC236}">
                  <a16:creationId xmlns:a16="http://schemas.microsoft.com/office/drawing/2014/main" id="{0362635B-C5A6-B63C-1E2F-28A94A5C0A0F}"/>
                </a:ext>
              </a:extLst>
            </p:cNvPr>
            <p:cNvSpPr/>
            <p:nvPr/>
          </p:nvSpPr>
          <p:spPr>
            <a:xfrm>
              <a:off x="5085475" y="1461453"/>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Improved applicant satisfaction, reduce number and complexity of contacts for information.</a:t>
              </a:r>
            </a:p>
          </p:txBody>
        </p:sp>
        <p:sp>
          <p:nvSpPr>
            <p:cNvPr id="26" name="Rectangle 25">
              <a:extLst>
                <a:ext uri="{FF2B5EF4-FFF2-40B4-BE49-F238E27FC236}">
                  <a16:creationId xmlns:a16="http://schemas.microsoft.com/office/drawing/2014/main" id="{95566999-A32B-E5A6-76AA-0A094BD23EF1}"/>
                </a:ext>
              </a:extLst>
            </p:cNvPr>
            <p:cNvSpPr/>
            <p:nvPr/>
          </p:nvSpPr>
          <p:spPr>
            <a:xfrm>
              <a:off x="550861" y="1461453"/>
              <a:ext cx="426373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information do you capture that is not required (e.g., defined by legislation, to achieve regulatory outcomes)? Can you streamline or remove this from the application process?</a:t>
              </a:r>
            </a:p>
          </p:txBody>
        </p:sp>
        <p:cxnSp>
          <p:nvCxnSpPr>
            <p:cNvPr id="17" name="Straight Connector 16">
              <a:extLst>
                <a:ext uri="{FF2B5EF4-FFF2-40B4-BE49-F238E27FC236}">
                  <a16:creationId xmlns:a16="http://schemas.microsoft.com/office/drawing/2014/main" id="{3184EB6D-A48C-1010-913C-38BA5773A653}"/>
                </a:ext>
              </a:extLst>
            </p:cNvPr>
            <p:cNvCxnSpPr/>
            <p:nvPr/>
          </p:nvCxnSpPr>
          <p:spPr>
            <a:xfrm>
              <a:off x="4830335" y="174491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9D71F73B-0170-3705-4223-DC463D4FC78D}"/>
              </a:ext>
            </a:extLst>
          </p:cNvPr>
          <p:cNvGrpSpPr/>
          <p:nvPr/>
        </p:nvGrpSpPr>
        <p:grpSpPr>
          <a:xfrm>
            <a:off x="550216" y="2100011"/>
            <a:ext cx="8825556" cy="677976"/>
            <a:chOff x="550216" y="2101159"/>
            <a:chExt cx="8825556" cy="677976"/>
          </a:xfrm>
        </p:grpSpPr>
        <p:sp>
          <p:nvSpPr>
            <p:cNvPr id="34" name="Rectangle 33">
              <a:extLst>
                <a:ext uri="{FF2B5EF4-FFF2-40B4-BE49-F238E27FC236}">
                  <a16:creationId xmlns:a16="http://schemas.microsoft.com/office/drawing/2014/main" id="{A7EA0C82-C4FA-1988-E7FF-C1500B6B6BC5}"/>
                </a:ext>
              </a:extLst>
            </p:cNvPr>
            <p:cNvSpPr/>
            <p:nvPr/>
          </p:nvSpPr>
          <p:spPr>
            <a:xfrm>
              <a:off x="550216" y="2101159"/>
              <a:ext cx="4263736" cy="67797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the common reasons that applicants contact you for support or where applications are below standard (e.g., you send RFIs)? Is it clear what information applicants must provide?</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01159"/>
              <a:ext cx="4290300" cy="67797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Improved quality of applications.</a:t>
              </a:r>
            </a:p>
          </p:txBody>
        </p:sp>
        <p:cxnSp>
          <p:nvCxnSpPr>
            <p:cNvPr id="20" name="Straight Connector 19">
              <a:extLst>
                <a:ext uri="{FF2B5EF4-FFF2-40B4-BE49-F238E27FC236}">
                  <a16:creationId xmlns:a16="http://schemas.microsoft.com/office/drawing/2014/main" id="{763C89D7-5B01-0836-5B11-4B8A5B06202F}"/>
                </a:ext>
              </a:extLst>
            </p:cNvPr>
            <p:cNvCxnSpPr/>
            <p:nvPr/>
          </p:nvCxnSpPr>
          <p:spPr>
            <a:xfrm>
              <a:off x="4830335" y="2462175"/>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4B6980E4-9E5C-CC17-C508-8E1F4800844E}"/>
              </a:ext>
            </a:extLst>
          </p:cNvPr>
          <p:cNvGrpSpPr/>
          <p:nvPr/>
        </p:nvGrpSpPr>
        <p:grpSpPr>
          <a:xfrm>
            <a:off x="550216" y="2846621"/>
            <a:ext cx="8825556" cy="569924"/>
            <a:chOff x="550216" y="2854408"/>
            <a:chExt cx="8825556" cy="569924"/>
          </a:xfrm>
        </p:grpSpPr>
        <p:sp>
          <p:nvSpPr>
            <p:cNvPr id="18" name="Rectangle 17">
              <a:extLst>
                <a:ext uri="{FF2B5EF4-FFF2-40B4-BE49-F238E27FC236}">
                  <a16:creationId xmlns:a16="http://schemas.microsoft.com/office/drawing/2014/main" id="{65F7700B-321B-C88A-F402-7F61801C68DF}"/>
                </a:ext>
              </a:extLst>
            </p:cNvPr>
            <p:cNvSpPr/>
            <p:nvPr/>
          </p:nvSpPr>
          <p:spPr>
            <a:xfrm>
              <a:off x="5085472" y="2854408"/>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Reduced number of requests for further information.</a:t>
              </a:r>
            </a:p>
          </p:txBody>
        </p:sp>
        <p:sp>
          <p:nvSpPr>
            <p:cNvPr id="38" name="Rectangle 37">
              <a:extLst>
                <a:ext uri="{FF2B5EF4-FFF2-40B4-BE49-F238E27FC236}">
                  <a16:creationId xmlns:a16="http://schemas.microsoft.com/office/drawing/2014/main" id="{219FB0F4-B4EF-231A-3C1F-BB60ED885D9B}"/>
                </a:ext>
              </a:extLst>
            </p:cNvPr>
            <p:cNvSpPr/>
            <p:nvPr/>
          </p:nvSpPr>
          <p:spPr>
            <a:xfrm>
              <a:off x="550216" y="2854408"/>
              <a:ext cx="426373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How can you design your applications to be dynamically streamed, based on the key risk indicators (including where applicants are likely to be rejected)?</a:t>
              </a:r>
            </a:p>
          </p:txBody>
        </p:sp>
        <p:cxnSp>
          <p:nvCxnSpPr>
            <p:cNvPr id="23" name="Straight Connector 22">
              <a:extLst>
                <a:ext uri="{FF2B5EF4-FFF2-40B4-BE49-F238E27FC236}">
                  <a16:creationId xmlns:a16="http://schemas.microsoft.com/office/drawing/2014/main" id="{241AD464-910F-39FE-C34E-2C8B68978592}"/>
                </a:ext>
              </a:extLst>
            </p:cNvPr>
            <p:cNvCxnSpPr>
              <a:cxnSpLocks/>
            </p:cNvCxnSpPr>
            <p:nvPr/>
          </p:nvCxnSpPr>
          <p:spPr>
            <a:xfrm>
              <a:off x="4830335" y="313937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973BC9F3-A386-9645-7DCD-F26064C25489}"/>
              </a:ext>
            </a:extLst>
          </p:cNvPr>
          <p:cNvGrpSpPr/>
          <p:nvPr/>
        </p:nvGrpSpPr>
        <p:grpSpPr>
          <a:xfrm>
            <a:off x="550216" y="3485179"/>
            <a:ext cx="8825556" cy="503996"/>
            <a:chOff x="550216" y="3499605"/>
            <a:chExt cx="8825556" cy="503996"/>
          </a:xfrm>
        </p:grpSpPr>
        <p:sp>
          <p:nvSpPr>
            <p:cNvPr id="22" name="Rectangle 21">
              <a:extLst>
                <a:ext uri="{FF2B5EF4-FFF2-40B4-BE49-F238E27FC236}">
                  <a16:creationId xmlns:a16="http://schemas.microsoft.com/office/drawing/2014/main" id="{0D18BA38-3099-4616-5D7F-3980146E64F7}"/>
                </a:ext>
              </a:extLst>
            </p:cNvPr>
            <p:cNvSpPr/>
            <p:nvPr/>
          </p:nvSpPr>
          <p:spPr>
            <a:xfrm>
              <a:off x="5085472" y="3499605"/>
              <a:ext cx="4290300" cy="50399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Reduced time to complete applications.</a:t>
              </a:r>
            </a:p>
          </p:txBody>
        </p:sp>
        <p:sp>
          <p:nvSpPr>
            <p:cNvPr id="30" name="Rectangle 29">
              <a:extLst>
                <a:ext uri="{FF2B5EF4-FFF2-40B4-BE49-F238E27FC236}">
                  <a16:creationId xmlns:a16="http://schemas.microsoft.com/office/drawing/2014/main" id="{14319F6C-28B6-8974-961C-91842869EA54}"/>
                </a:ext>
              </a:extLst>
            </p:cNvPr>
            <p:cNvSpPr/>
            <p:nvPr/>
          </p:nvSpPr>
          <p:spPr>
            <a:xfrm>
              <a:off x="550216" y="3499605"/>
              <a:ext cx="4263736" cy="503996"/>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the opportunities to reduce information and preference declarations, commensurate with risk?</a:t>
              </a:r>
            </a:p>
          </p:txBody>
        </p:sp>
        <p:cxnSp>
          <p:nvCxnSpPr>
            <p:cNvPr id="24" name="Straight Connector 23">
              <a:extLst>
                <a:ext uri="{FF2B5EF4-FFF2-40B4-BE49-F238E27FC236}">
                  <a16:creationId xmlns:a16="http://schemas.microsoft.com/office/drawing/2014/main" id="{C248BF51-C151-276A-19B3-7E6EDC7C1492}"/>
                </a:ext>
              </a:extLst>
            </p:cNvPr>
            <p:cNvCxnSpPr>
              <a:cxnSpLocks/>
            </p:cNvCxnSpPr>
            <p:nvPr/>
          </p:nvCxnSpPr>
          <p:spPr>
            <a:xfrm>
              <a:off x="4830335" y="375160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685E4F70-11CB-1D9A-0404-1C2737BCD62F}"/>
              </a:ext>
            </a:extLst>
          </p:cNvPr>
          <p:cNvGrpSpPr/>
          <p:nvPr/>
        </p:nvGrpSpPr>
        <p:grpSpPr>
          <a:xfrm>
            <a:off x="550216" y="4057809"/>
            <a:ext cx="8825556" cy="503995"/>
            <a:chOff x="550216" y="4073151"/>
            <a:chExt cx="8825556" cy="503995"/>
          </a:xfrm>
        </p:grpSpPr>
        <p:sp>
          <p:nvSpPr>
            <p:cNvPr id="39" name="Rectangle 38">
              <a:extLst>
                <a:ext uri="{FF2B5EF4-FFF2-40B4-BE49-F238E27FC236}">
                  <a16:creationId xmlns:a16="http://schemas.microsoft.com/office/drawing/2014/main" id="{673604EE-1625-00FD-1B3E-A26DA2756631}"/>
                </a:ext>
              </a:extLst>
            </p:cNvPr>
            <p:cNvSpPr/>
            <p:nvPr/>
          </p:nvSpPr>
          <p:spPr>
            <a:xfrm>
              <a:off x="550216" y="4073151"/>
              <a:ext cx="4263736" cy="503995"/>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the opportunities to digitise the application process (e.g., end to end digitisation, reuse </a:t>
              </a:r>
              <a:r>
                <a:rPr lang="en-AU" sz="1050" err="1">
                  <a:solidFill>
                    <a:schemeClr val="bg1"/>
                  </a:solidFill>
                </a:rPr>
                <a:t>WoVG</a:t>
              </a:r>
              <a:r>
                <a:rPr lang="en-AU" sz="1050">
                  <a:solidFill>
                    <a:schemeClr val="bg1"/>
                  </a:solidFill>
                </a:rPr>
                <a:t> capability)</a:t>
              </a:r>
            </a:p>
          </p:txBody>
        </p:sp>
        <p:sp>
          <p:nvSpPr>
            <p:cNvPr id="11" name="Rectangle 10">
              <a:extLst>
                <a:ext uri="{FF2B5EF4-FFF2-40B4-BE49-F238E27FC236}">
                  <a16:creationId xmlns:a16="http://schemas.microsoft.com/office/drawing/2014/main" id="{9F4F48DD-C290-AEA8-87A3-1974E66AF846}"/>
                </a:ext>
              </a:extLst>
            </p:cNvPr>
            <p:cNvSpPr/>
            <p:nvPr/>
          </p:nvSpPr>
          <p:spPr>
            <a:xfrm>
              <a:off x="5085472" y="4073151"/>
              <a:ext cx="4290300" cy="503995"/>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Reduced requirements for businesses.</a:t>
              </a:r>
            </a:p>
          </p:txBody>
        </p:sp>
        <p:cxnSp>
          <p:nvCxnSpPr>
            <p:cNvPr id="25" name="Straight Connector 24">
              <a:extLst>
                <a:ext uri="{FF2B5EF4-FFF2-40B4-BE49-F238E27FC236}">
                  <a16:creationId xmlns:a16="http://schemas.microsoft.com/office/drawing/2014/main" id="{C01B5C5A-0FE2-489C-C463-C894C38B0CD0}"/>
                </a:ext>
              </a:extLst>
            </p:cNvPr>
            <p:cNvCxnSpPr>
              <a:cxnSpLocks/>
            </p:cNvCxnSpPr>
            <p:nvPr/>
          </p:nvCxnSpPr>
          <p:spPr>
            <a:xfrm>
              <a:off x="4830335" y="4325148"/>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A66B79EF-9E18-7603-5079-887FCC90E988}"/>
              </a:ext>
            </a:extLst>
          </p:cNvPr>
          <p:cNvGrpSpPr/>
          <p:nvPr/>
        </p:nvGrpSpPr>
        <p:grpSpPr>
          <a:xfrm>
            <a:off x="550216" y="4630438"/>
            <a:ext cx="8825556" cy="569924"/>
            <a:chOff x="550216" y="4630438"/>
            <a:chExt cx="8825556" cy="569924"/>
          </a:xfrm>
        </p:grpSpPr>
        <p:sp>
          <p:nvSpPr>
            <p:cNvPr id="37" name="Rectangle 36">
              <a:extLst>
                <a:ext uri="{FF2B5EF4-FFF2-40B4-BE49-F238E27FC236}">
                  <a16:creationId xmlns:a16="http://schemas.microsoft.com/office/drawing/2014/main" id="{0F25CE36-1EFF-4249-78F9-2BCEFFEC32F4}"/>
                </a:ext>
              </a:extLst>
            </p:cNvPr>
            <p:cNvSpPr/>
            <p:nvPr/>
          </p:nvSpPr>
          <p:spPr>
            <a:xfrm>
              <a:off x="550216" y="4630438"/>
              <a:ext cx="4263736"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policies or business rules can be established to codify processes, including the measurement of risk and complexity in applications, or providing support to applicants?</a:t>
              </a:r>
            </a:p>
          </p:txBody>
        </p:sp>
        <p:sp>
          <p:nvSpPr>
            <p:cNvPr id="12" name="Rectangle 11">
              <a:extLst>
                <a:ext uri="{FF2B5EF4-FFF2-40B4-BE49-F238E27FC236}">
                  <a16:creationId xmlns:a16="http://schemas.microsoft.com/office/drawing/2014/main" id="{F8C7A4A3-5AEA-BF5C-A32F-F23A9ECDB771}"/>
                </a:ext>
              </a:extLst>
            </p:cNvPr>
            <p:cNvSpPr/>
            <p:nvPr/>
          </p:nvSpPr>
          <p:spPr>
            <a:xfrm>
              <a:off x="5085472" y="4630438"/>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More consistent regulatory practice in the apply phase.</a:t>
              </a:r>
            </a:p>
          </p:txBody>
        </p:sp>
        <p:cxnSp>
          <p:nvCxnSpPr>
            <p:cNvPr id="27" name="Straight Connector 26">
              <a:extLst>
                <a:ext uri="{FF2B5EF4-FFF2-40B4-BE49-F238E27FC236}">
                  <a16:creationId xmlns:a16="http://schemas.microsoft.com/office/drawing/2014/main" id="{7A4D3533-9B2F-129B-FCF8-DDD62D1F2FE8}"/>
                </a:ext>
              </a:extLst>
            </p:cNvPr>
            <p:cNvCxnSpPr>
              <a:cxnSpLocks/>
            </p:cNvCxnSpPr>
            <p:nvPr/>
          </p:nvCxnSpPr>
          <p:spPr>
            <a:xfrm>
              <a:off x="4830335" y="491540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9139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1" y="0"/>
            <a:ext cx="9910195"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1940738"/>
            <a:ext cx="2849163" cy="848236"/>
          </a:xfrm>
          <a:noFill/>
        </p:spPr>
        <p:txBody>
          <a:bodyPr lIns="540000"/>
          <a:lstStyle/>
          <a:p>
            <a:r>
              <a:rPr lang="en-AU" sz="3600">
                <a:latin typeface="VIC SemiBold" panose="00000700000000000000" pitchFamily="50" charset="0"/>
              </a:rPr>
              <a:t>REVIEW </a:t>
            </a:r>
            <a:br>
              <a:rPr lang="en-AU" sz="3600">
                <a:latin typeface="VIC SemiBold" panose="00000700000000000000" pitchFamily="50" charset="0"/>
              </a:rPr>
            </a:br>
            <a:r>
              <a:rPr lang="en-AU" sz="3600">
                <a:latin typeface="VIC SemiBold" panose="00000700000000000000" pitchFamily="50" charset="0"/>
              </a:rPr>
              <a:t>&amp; STREAM</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68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extLst>
              <a:ext uri="{FF2B5EF4-FFF2-40B4-BE49-F238E27FC236}">
                <a16:creationId xmlns:a16="http://schemas.microsoft.com/office/drawing/2014/main" id="{B57770E8-237E-E486-96C8-9D53279FF2D2}"/>
              </a:ext>
            </a:extLst>
          </p:cNvPr>
          <p:cNvSpPr/>
          <p:nvPr/>
        </p:nvSpPr>
        <p:spPr>
          <a:xfrm flipH="1">
            <a:off x="4953000" y="1915254"/>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REVIEW</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368613"/>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REQUEST FOR FURTHER INFORMATION</a:t>
            </a:r>
            <a:endParaRPr lang="en-AU" sz="1200">
              <a:solidFill>
                <a:schemeClr val="bg1"/>
              </a:solidFill>
              <a:latin typeface="+mj-lt"/>
            </a:endParaRPr>
          </a:p>
        </p:txBody>
      </p:sp>
      <p:sp>
        <p:nvSpPr>
          <p:cNvPr id="6" name="Flowchart: Process 5">
            <a:extLst>
              <a:ext uri="{FF2B5EF4-FFF2-40B4-BE49-F238E27FC236}">
                <a16:creationId xmlns:a16="http://schemas.microsoft.com/office/drawing/2014/main" id="{C4066122-689D-5ECA-D6E1-4374C312F6BC}"/>
              </a:ext>
            </a:extLst>
          </p:cNvPr>
          <p:cNvSpPr/>
          <p:nvPr/>
        </p:nvSpPr>
        <p:spPr>
          <a:xfrm flipH="1">
            <a:off x="4953000" y="282197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5" action="ppaction://hlinksldjump">
                  <a:extLst>
                    <a:ext uri="{A12FA001-AC4F-418D-AE19-62706E023703}">
                      <ahyp:hlinkClr xmlns:ahyp="http://schemas.microsoft.com/office/drawing/2018/hyperlinkcolor" val="tx"/>
                    </a:ext>
                  </a:extLst>
                </a:hlinkClick>
              </a:rPr>
              <a:t>RISK TRIAGE</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1987591"/>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44664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16" name="Half Frame 15">
            <a:extLst>
              <a:ext uri="{FF2B5EF4-FFF2-40B4-BE49-F238E27FC236}">
                <a16:creationId xmlns:a16="http://schemas.microsoft.com/office/drawing/2014/main" id="{27BFC01B-FADD-26D5-C188-D9DB52396A3F}"/>
              </a:ext>
            </a:extLst>
          </p:cNvPr>
          <p:cNvSpPr/>
          <p:nvPr/>
        </p:nvSpPr>
        <p:spPr>
          <a:xfrm rot="8100000">
            <a:off x="5414395" y="2905706"/>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1"/>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79055" y="2933477"/>
            <a:ext cx="3031364" cy="698988"/>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050"/>
              <a:t>The REVIEW stage covers the review of application information, any requests for further information and triaging based on risk.</a:t>
            </a:r>
          </a:p>
          <a:p>
            <a:pPr>
              <a:spcBef>
                <a:spcPts val="600"/>
              </a:spcBef>
            </a:pPr>
            <a:r>
              <a:rPr lang="en-AU" sz="1050"/>
              <a:t>This stage may not be required or concurrent with assessment for less complex applications or those that can be automated, and triaging may not be required where there is little variation applications.</a:t>
            </a:r>
          </a:p>
          <a:p>
            <a:pPr>
              <a:spcBef>
                <a:spcPts val="600"/>
              </a:spcBef>
            </a:pPr>
            <a:r>
              <a:rPr lang="en-AU" sz="1050"/>
              <a:t>Review of application information should be automated where possible, often through business rules in the APPLY stage. If required, it should determine whether the information is sufficient to make an assessment. Requests for further information should be limited and targeted. Where relevant, applications should be triaged against defined risk criteria to focus regulator effort on assessment.</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1" y="5091544"/>
            <a:ext cx="2139887" cy="1072330"/>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grpSp>
        <p:nvGrpSpPr>
          <p:cNvPr id="32" name="Group 31">
            <a:extLst>
              <a:ext uri="{FF2B5EF4-FFF2-40B4-BE49-F238E27FC236}">
                <a16:creationId xmlns:a16="http://schemas.microsoft.com/office/drawing/2014/main" id="{C8148D37-0256-6553-FECA-F94A54F340DE}"/>
              </a:ext>
            </a:extLst>
          </p:cNvPr>
          <p:cNvGrpSpPr>
            <a:grpSpLocks noChangeAspect="1"/>
          </p:cNvGrpSpPr>
          <p:nvPr/>
        </p:nvGrpSpPr>
        <p:grpSpPr>
          <a:xfrm>
            <a:off x="-536247" y="841658"/>
            <a:ext cx="2139282" cy="2139282"/>
            <a:chOff x="6107113" y="1108075"/>
            <a:chExt cx="542925" cy="542925"/>
          </a:xfrm>
          <a:solidFill>
            <a:schemeClr val="bg1">
              <a:alpha val="7000"/>
            </a:schemeClr>
          </a:solidFill>
        </p:grpSpPr>
        <p:sp>
          <p:nvSpPr>
            <p:cNvPr id="33" name="Freeform 129">
              <a:extLst>
                <a:ext uri="{FF2B5EF4-FFF2-40B4-BE49-F238E27FC236}">
                  <a16:creationId xmlns:a16="http://schemas.microsoft.com/office/drawing/2014/main" id="{4DF3DEDB-12E3-8549-1EB3-AEC74EDC12B8}"/>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0">
              <a:extLst>
                <a:ext uri="{FF2B5EF4-FFF2-40B4-BE49-F238E27FC236}">
                  <a16:creationId xmlns:a16="http://schemas.microsoft.com/office/drawing/2014/main" id="{2AE6940B-702D-F8E5-E53A-D04914A80D47}"/>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5" name="Oval 34">
            <a:extLst>
              <a:ext uri="{FF2B5EF4-FFF2-40B4-BE49-F238E27FC236}">
                <a16:creationId xmlns:a16="http://schemas.microsoft.com/office/drawing/2014/main" id="{3439D3BE-62B4-72BF-7693-A58BEB5F6FEF}"/>
              </a:ext>
            </a:extLst>
          </p:cNvPr>
          <p:cNvSpPr/>
          <p:nvPr/>
        </p:nvSpPr>
        <p:spPr>
          <a:xfrm>
            <a:off x="541338" y="1915254"/>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Oval 35">
            <a:extLst>
              <a:ext uri="{FF2B5EF4-FFF2-40B4-BE49-F238E27FC236}">
                <a16:creationId xmlns:a16="http://schemas.microsoft.com/office/drawing/2014/main" id="{5A1FDCF8-1101-040F-7EEC-43CA9689E5FB}"/>
              </a:ext>
            </a:extLst>
          </p:cNvPr>
          <p:cNvSpPr/>
          <p:nvPr/>
        </p:nvSpPr>
        <p:spPr>
          <a:xfrm>
            <a:off x="627673" y="2001589"/>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7" name="Group 36">
            <a:extLst>
              <a:ext uri="{FF2B5EF4-FFF2-40B4-BE49-F238E27FC236}">
                <a16:creationId xmlns:a16="http://schemas.microsoft.com/office/drawing/2014/main" id="{1FCF235C-AD12-AF1F-C2CF-D25B6ABE6125}"/>
              </a:ext>
            </a:extLst>
          </p:cNvPr>
          <p:cNvGrpSpPr>
            <a:grpSpLocks noChangeAspect="1"/>
          </p:cNvGrpSpPr>
          <p:nvPr/>
        </p:nvGrpSpPr>
        <p:grpSpPr>
          <a:xfrm>
            <a:off x="757564" y="2133178"/>
            <a:ext cx="422978" cy="422978"/>
            <a:chOff x="6107113" y="1108075"/>
            <a:chExt cx="542925" cy="542925"/>
          </a:xfrm>
          <a:solidFill>
            <a:schemeClr val="tx2"/>
          </a:solidFill>
        </p:grpSpPr>
        <p:sp>
          <p:nvSpPr>
            <p:cNvPr id="38" name="Freeform 129">
              <a:extLst>
                <a:ext uri="{FF2B5EF4-FFF2-40B4-BE49-F238E27FC236}">
                  <a16:creationId xmlns:a16="http://schemas.microsoft.com/office/drawing/2014/main" id="{E9696605-B5BA-AF06-C361-04538E356345}"/>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130">
              <a:extLst>
                <a:ext uri="{FF2B5EF4-FFF2-40B4-BE49-F238E27FC236}">
                  <a16:creationId xmlns:a16="http://schemas.microsoft.com/office/drawing/2014/main" id="{6EB17EB5-2D31-9C5A-9DFD-5AD601BFDEBC}"/>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1639889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extLst>
              <p:ext uri="{D42A27DB-BD31-4B8C-83A1-F6EECF244321}">
                <p14:modId xmlns:p14="http://schemas.microsoft.com/office/powerpoint/2010/main" val="26461481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REVIEW &amp; STREAM</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56347"/>
            <a:ext cx="4271526" cy="198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56347"/>
            <a:ext cx="4287481" cy="198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62635B-C5A6-B63C-1E2F-28A94A5C0A0F}"/>
              </a:ext>
            </a:extLst>
          </p:cNvPr>
          <p:cNvSpPr/>
          <p:nvPr/>
        </p:nvSpPr>
        <p:spPr>
          <a:xfrm>
            <a:off x="5085475" y="150594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your current review process, including process and pain points.</a:t>
            </a:r>
          </a:p>
        </p:txBody>
      </p:sp>
      <p:sp>
        <p:nvSpPr>
          <p:cNvPr id="26" name="Rectangle 25">
            <a:extLst>
              <a:ext uri="{FF2B5EF4-FFF2-40B4-BE49-F238E27FC236}">
                <a16:creationId xmlns:a16="http://schemas.microsoft.com/office/drawing/2014/main" id="{95566999-A32B-E5A6-76AA-0A094BD23EF1}"/>
              </a:ext>
            </a:extLst>
          </p:cNvPr>
          <p:cNvSpPr/>
          <p:nvPr/>
        </p:nvSpPr>
        <p:spPr>
          <a:xfrm>
            <a:off x="543070" y="150594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How do you currently review application information? What information requires more comprehensive review?</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2" y="346497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current risk assessment and triage approach.</a:t>
            </a:r>
          </a:p>
        </p:txBody>
      </p:sp>
      <p:sp>
        <p:nvSpPr>
          <p:cNvPr id="30" name="Rectangle 29">
            <a:extLst>
              <a:ext uri="{FF2B5EF4-FFF2-40B4-BE49-F238E27FC236}">
                <a16:creationId xmlns:a16="http://schemas.microsoft.com/office/drawing/2014/main" id="{14319F6C-28B6-8974-961C-91842869EA54}"/>
              </a:ext>
            </a:extLst>
          </p:cNvPr>
          <p:cNvSpPr/>
          <p:nvPr/>
        </p:nvSpPr>
        <p:spPr>
          <a:xfrm>
            <a:off x="542425" y="346497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What information do you or can you use to assess risk, beyond application information (e.g., intelligence, other data sources)?</a:t>
            </a:r>
          </a:p>
        </p:txBody>
      </p:sp>
      <p:sp>
        <p:nvSpPr>
          <p:cNvPr id="34" name="Rectangle 33">
            <a:extLst>
              <a:ext uri="{FF2B5EF4-FFF2-40B4-BE49-F238E27FC236}">
                <a16:creationId xmlns:a16="http://schemas.microsoft.com/office/drawing/2014/main" id="{A7EA0C82-C4FA-1988-E7FF-C1500B6B6BC5}"/>
              </a:ext>
            </a:extLst>
          </p:cNvPr>
          <p:cNvSpPr/>
          <p:nvPr/>
        </p:nvSpPr>
        <p:spPr>
          <a:xfrm>
            <a:off x="542425" y="215895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What are the common reasons of lower quality applications (e.g., common reasons for requests for further information)?</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5895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Analysis of the common requests for further information you require or where applications are below standard.</a:t>
            </a:r>
          </a:p>
        </p:txBody>
      </p:sp>
      <p:sp>
        <p:nvSpPr>
          <p:cNvPr id="15" name="Rectangle 14">
            <a:extLst>
              <a:ext uri="{FF2B5EF4-FFF2-40B4-BE49-F238E27FC236}">
                <a16:creationId xmlns:a16="http://schemas.microsoft.com/office/drawing/2014/main" id="{4D7CD73B-9699-3149-7FEF-D16CEA48B610}"/>
              </a:ext>
            </a:extLst>
          </p:cNvPr>
          <p:cNvSpPr/>
          <p:nvPr/>
        </p:nvSpPr>
        <p:spPr>
          <a:xfrm>
            <a:off x="5085472" y="477099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Codified business rules to stream based on risk and complexity</a:t>
            </a:r>
          </a:p>
        </p:txBody>
      </p:sp>
      <p:sp>
        <p:nvSpPr>
          <p:cNvPr id="37" name="Rectangle 36">
            <a:extLst>
              <a:ext uri="{FF2B5EF4-FFF2-40B4-BE49-F238E27FC236}">
                <a16:creationId xmlns:a16="http://schemas.microsoft.com/office/drawing/2014/main" id="{0F25CE36-1EFF-4249-78F9-2BCEFFEC32F4}"/>
              </a:ext>
            </a:extLst>
          </p:cNvPr>
          <p:cNvSpPr/>
          <p:nvPr/>
        </p:nvSpPr>
        <p:spPr>
          <a:xfrm>
            <a:off x="542425" y="477099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How do these above considerations feed into business rules for streaming, and how are streaming decisions made and recorded?</a:t>
            </a:r>
          </a:p>
        </p:txBody>
      </p:sp>
      <p:sp>
        <p:nvSpPr>
          <p:cNvPr id="18" name="Rectangle 17">
            <a:extLst>
              <a:ext uri="{FF2B5EF4-FFF2-40B4-BE49-F238E27FC236}">
                <a16:creationId xmlns:a16="http://schemas.microsoft.com/office/drawing/2014/main" id="{65F7700B-321B-C88A-F402-7F61801C68DF}"/>
              </a:ext>
            </a:extLst>
          </p:cNvPr>
          <p:cNvSpPr/>
          <p:nvPr/>
        </p:nvSpPr>
        <p:spPr>
          <a:xfrm>
            <a:off x="5085472" y="281196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Analysis of key indicators of regulatory risk.</a:t>
            </a:r>
          </a:p>
        </p:txBody>
      </p:sp>
      <p:sp>
        <p:nvSpPr>
          <p:cNvPr id="38" name="Rectangle 37">
            <a:extLst>
              <a:ext uri="{FF2B5EF4-FFF2-40B4-BE49-F238E27FC236}">
                <a16:creationId xmlns:a16="http://schemas.microsoft.com/office/drawing/2014/main" id="{219FB0F4-B4EF-231A-3C1F-BB60ED885D9B}"/>
              </a:ext>
            </a:extLst>
          </p:cNvPr>
          <p:cNvSpPr/>
          <p:nvPr/>
        </p:nvSpPr>
        <p:spPr>
          <a:xfrm>
            <a:off x="542425" y="281196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What are the key indicators of regulatory risk for the permission? </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2" y="4117984"/>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Analysis of current state processes for applicant triaging</a:t>
            </a:r>
          </a:p>
        </p:txBody>
      </p:sp>
      <p:sp>
        <p:nvSpPr>
          <p:cNvPr id="39" name="Rectangle 38">
            <a:extLst>
              <a:ext uri="{FF2B5EF4-FFF2-40B4-BE49-F238E27FC236}">
                <a16:creationId xmlns:a16="http://schemas.microsoft.com/office/drawing/2014/main" id="{673604EE-1625-00FD-1B3E-A26DA2756631}"/>
              </a:ext>
            </a:extLst>
          </p:cNvPr>
          <p:cNvSpPr/>
          <p:nvPr/>
        </p:nvSpPr>
        <p:spPr>
          <a:xfrm>
            <a:off x="542425" y="4117984"/>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How do you currently assess risk of an applicant and triage applications?</a:t>
            </a:r>
          </a:p>
        </p:txBody>
      </p:sp>
      <p:sp>
        <p:nvSpPr>
          <p:cNvPr id="6" name="Rectangle 5">
            <a:extLst>
              <a:ext uri="{FF2B5EF4-FFF2-40B4-BE49-F238E27FC236}">
                <a16:creationId xmlns:a16="http://schemas.microsoft.com/office/drawing/2014/main" id="{3AA6DB74-BDD7-D991-7F67-25013F9A02A6}"/>
              </a:ext>
            </a:extLst>
          </p:cNvPr>
          <p:cNvSpPr/>
          <p:nvPr/>
        </p:nvSpPr>
        <p:spPr>
          <a:xfrm>
            <a:off x="5084385" y="5424006"/>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Clear metrics for time and resource allocation based on streams, and level of decision-maker</a:t>
            </a:r>
          </a:p>
        </p:txBody>
      </p:sp>
      <p:sp>
        <p:nvSpPr>
          <p:cNvPr id="7" name="Rectangle 6">
            <a:extLst>
              <a:ext uri="{FF2B5EF4-FFF2-40B4-BE49-F238E27FC236}">
                <a16:creationId xmlns:a16="http://schemas.microsoft.com/office/drawing/2014/main" id="{8C1BF2E3-58AA-BE37-D050-DC084AEF8A03}"/>
              </a:ext>
            </a:extLst>
          </p:cNvPr>
          <p:cNvSpPr/>
          <p:nvPr/>
        </p:nvSpPr>
        <p:spPr>
          <a:xfrm>
            <a:off x="541338" y="5424006"/>
            <a:ext cx="4269794"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100">
                <a:solidFill>
                  <a:schemeClr val="bg1"/>
                </a:solidFill>
              </a:rPr>
              <a:t>Within determined streams, what level of effort is allocated to each application, and how is this quantified and managed in terms of resource allocation. </a:t>
            </a:r>
          </a:p>
        </p:txBody>
      </p:sp>
      <p:cxnSp>
        <p:nvCxnSpPr>
          <p:cNvPr id="35" name="Straight Connector 34">
            <a:extLst>
              <a:ext uri="{FF2B5EF4-FFF2-40B4-BE49-F238E27FC236}">
                <a16:creationId xmlns:a16="http://schemas.microsoft.com/office/drawing/2014/main" id="{AE0368CD-209D-CA5D-2380-1F959FA1CE11}"/>
              </a:ext>
            </a:extLst>
          </p:cNvPr>
          <p:cNvCxnSpPr/>
          <p:nvPr/>
        </p:nvCxnSpPr>
        <p:spPr>
          <a:xfrm>
            <a:off x="4830335" y="174491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E7489D5-8E5B-21D3-05B9-4C5F3A245166}"/>
              </a:ext>
            </a:extLst>
          </p:cNvPr>
          <p:cNvCxnSpPr/>
          <p:nvPr/>
        </p:nvCxnSpPr>
        <p:spPr>
          <a:xfrm>
            <a:off x="4830335" y="246217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29945DD-468D-CC34-9AC1-5DB98D66C4C0}"/>
              </a:ext>
            </a:extLst>
          </p:cNvPr>
          <p:cNvCxnSpPr/>
          <p:nvPr/>
        </p:nvCxnSpPr>
        <p:spPr>
          <a:xfrm>
            <a:off x="4830335" y="308715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6DA3D8-ABB1-BE6F-6D6B-1DC191D4F20C}"/>
              </a:ext>
            </a:extLst>
          </p:cNvPr>
          <p:cNvCxnSpPr/>
          <p:nvPr/>
        </p:nvCxnSpPr>
        <p:spPr>
          <a:xfrm>
            <a:off x="4830335" y="372891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7D1F578-D823-7795-4BE3-FDF1ED927847}"/>
              </a:ext>
            </a:extLst>
          </p:cNvPr>
          <p:cNvCxnSpPr/>
          <p:nvPr/>
        </p:nvCxnSpPr>
        <p:spPr>
          <a:xfrm>
            <a:off x="4830335" y="440841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B76F8D9-1A42-A2D6-1603-FC6087DA9FAD}"/>
              </a:ext>
            </a:extLst>
          </p:cNvPr>
          <p:cNvCxnSpPr/>
          <p:nvPr/>
        </p:nvCxnSpPr>
        <p:spPr>
          <a:xfrm>
            <a:off x="4830335" y="5045982"/>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6FE47D78-9557-9A5A-F416-6900451BB0D0}"/>
              </a:ext>
            </a:extLst>
          </p:cNvPr>
          <p:cNvCxnSpPr/>
          <p:nvPr/>
        </p:nvCxnSpPr>
        <p:spPr>
          <a:xfrm>
            <a:off x="4830335" y="571290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0767520F-0F67-1294-AC5E-C0B08DEBD178}"/>
              </a:ext>
            </a:extLst>
          </p:cNvPr>
          <p:cNvSpPr/>
          <p:nvPr/>
        </p:nvSpPr>
        <p:spPr>
          <a:xfrm>
            <a:off x="376256" y="166924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47" name="Oval 46">
            <a:extLst>
              <a:ext uri="{FF2B5EF4-FFF2-40B4-BE49-F238E27FC236}">
                <a16:creationId xmlns:a16="http://schemas.microsoft.com/office/drawing/2014/main" id="{5E61C941-2CA6-1470-2FC5-F820C6E6BDFE}"/>
              </a:ext>
            </a:extLst>
          </p:cNvPr>
          <p:cNvSpPr/>
          <p:nvPr/>
        </p:nvSpPr>
        <p:spPr>
          <a:xfrm>
            <a:off x="376256" y="230784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48" name="Oval 47">
            <a:extLst>
              <a:ext uri="{FF2B5EF4-FFF2-40B4-BE49-F238E27FC236}">
                <a16:creationId xmlns:a16="http://schemas.microsoft.com/office/drawing/2014/main" id="{30B7F4CA-234F-2657-D48D-162D3DBD12C6}"/>
              </a:ext>
            </a:extLst>
          </p:cNvPr>
          <p:cNvSpPr/>
          <p:nvPr/>
        </p:nvSpPr>
        <p:spPr>
          <a:xfrm>
            <a:off x="376256" y="2964837"/>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49" name="Oval 48">
            <a:extLst>
              <a:ext uri="{FF2B5EF4-FFF2-40B4-BE49-F238E27FC236}">
                <a16:creationId xmlns:a16="http://schemas.microsoft.com/office/drawing/2014/main" id="{66F63096-F6DB-7B68-A569-EE07D4FBF9AD}"/>
              </a:ext>
            </a:extLst>
          </p:cNvPr>
          <p:cNvSpPr/>
          <p:nvPr/>
        </p:nvSpPr>
        <p:spPr>
          <a:xfrm>
            <a:off x="376256" y="3623936"/>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50" name="Oval 49">
            <a:extLst>
              <a:ext uri="{FF2B5EF4-FFF2-40B4-BE49-F238E27FC236}">
                <a16:creationId xmlns:a16="http://schemas.microsoft.com/office/drawing/2014/main" id="{10740C89-469F-5C79-6BAB-919046D739B7}"/>
              </a:ext>
            </a:extLst>
          </p:cNvPr>
          <p:cNvSpPr/>
          <p:nvPr/>
        </p:nvSpPr>
        <p:spPr>
          <a:xfrm>
            <a:off x="376256" y="4277833"/>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51" name="Oval 50">
            <a:extLst>
              <a:ext uri="{FF2B5EF4-FFF2-40B4-BE49-F238E27FC236}">
                <a16:creationId xmlns:a16="http://schemas.microsoft.com/office/drawing/2014/main" id="{17E9547F-699B-EE55-FC30-AA5338F760C8}"/>
              </a:ext>
            </a:extLst>
          </p:cNvPr>
          <p:cNvSpPr/>
          <p:nvPr/>
        </p:nvSpPr>
        <p:spPr>
          <a:xfrm>
            <a:off x="376256" y="491396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sp>
        <p:nvSpPr>
          <p:cNvPr id="52" name="Oval 51">
            <a:extLst>
              <a:ext uri="{FF2B5EF4-FFF2-40B4-BE49-F238E27FC236}">
                <a16:creationId xmlns:a16="http://schemas.microsoft.com/office/drawing/2014/main" id="{D5BA45F9-530C-C181-371F-355D09D187B0}"/>
              </a:ext>
            </a:extLst>
          </p:cNvPr>
          <p:cNvSpPr/>
          <p:nvPr/>
        </p:nvSpPr>
        <p:spPr>
          <a:xfrm>
            <a:off x="376256" y="5598960"/>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7</a:t>
            </a:r>
          </a:p>
        </p:txBody>
      </p:sp>
    </p:spTree>
    <p:extLst>
      <p:ext uri="{BB962C8B-B14F-4D97-AF65-F5344CB8AC3E}">
        <p14:creationId xmlns:p14="http://schemas.microsoft.com/office/powerpoint/2010/main" val="42513383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71ACD2C7-B9A7-6129-0137-34F1E6E0F023}"/>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23" name="Isosceles Triangle 22">
            <a:extLst>
              <a:ext uri="{FF2B5EF4-FFF2-40B4-BE49-F238E27FC236}">
                <a16:creationId xmlns:a16="http://schemas.microsoft.com/office/drawing/2014/main" id="{699248B5-7B28-940B-17F8-EBE971A22F73}"/>
              </a:ext>
            </a:extLst>
          </p:cNvPr>
          <p:cNvSpPr/>
          <p:nvPr/>
        </p:nvSpPr>
        <p:spPr>
          <a:xfrm rot="5400000">
            <a:off x="916291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48" name="Rectangle 147">
            <a:extLst>
              <a:ext uri="{FF2B5EF4-FFF2-40B4-BE49-F238E27FC236}">
                <a16:creationId xmlns:a16="http://schemas.microsoft.com/office/drawing/2014/main" id="{D1237E8B-1DB5-F53C-469D-E10AE425B82F}"/>
              </a:ext>
            </a:extLst>
          </p:cNvPr>
          <p:cNvSpPr/>
          <p:nvPr/>
        </p:nvSpPr>
        <p:spPr>
          <a:xfrm>
            <a:off x="807167" y="1941009"/>
            <a:ext cx="8672393"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139" name="Rectangle 138">
            <a:extLst>
              <a:ext uri="{FF2B5EF4-FFF2-40B4-BE49-F238E27FC236}">
                <a16:creationId xmlns:a16="http://schemas.microsoft.com/office/drawing/2014/main" id="{6286CC51-44C9-0EC3-8DE0-DDFE2FDEC02A}"/>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140" name="Rectangle 139">
            <a:extLst>
              <a:ext uri="{FF2B5EF4-FFF2-40B4-BE49-F238E27FC236}">
                <a16:creationId xmlns:a16="http://schemas.microsoft.com/office/drawing/2014/main" id="{9DB14A9B-57A8-9AD7-CD62-8C1DC8F8130F}"/>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aphicFrame>
        <p:nvGraphicFramePr>
          <p:cNvPr id="3" name="Object 2" hidden="1">
            <a:extLst>
              <a:ext uri="{FF2B5EF4-FFF2-40B4-BE49-F238E27FC236}">
                <a16:creationId xmlns:a16="http://schemas.microsoft.com/office/drawing/2014/main" id="{E24807DC-8FDC-695F-D181-D30306B941AB}"/>
              </a:ext>
            </a:extLst>
          </p:cNvPr>
          <p:cNvGraphicFramePr>
            <a:graphicFrameLocks noChangeAspect="1"/>
          </p:cNvGraphicFramePr>
          <p:nvPr>
            <p:custDataLst>
              <p:tags r:id="rId1"/>
            </p:custDataLst>
            <p:extLst>
              <p:ext uri="{D42A27DB-BD31-4B8C-83A1-F6EECF244321}">
                <p14:modId xmlns:p14="http://schemas.microsoft.com/office/powerpoint/2010/main" val="4200329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3" name="Object 2" hidden="1">
                        <a:extLst>
                          <a:ext uri="{FF2B5EF4-FFF2-40B4-BE49-F238E27FC236}">
                            <a16:creationId xmlns:a16="http://schemas.microsoft.com/office/drawing/2014/main" id="{E24807DC-8FDC-695F-D181-D30306B941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Arrow: Pentagon 6">
            <a:extLst>
              <a:ext uri="{FF2B5EF4-FFF2-40B4-BE49-F238E27FC236}">
                <a16:creationId xmlns:a16="http://schemas.microsoft.com/office/drawing/2014/main" id="{651C606F-CBCA-50B8-57CC-89284DB63661}"/>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cxnSp>
        <p:nvCxnSpPr>
          <p:cNvPr id="155" name="Straight Connector 154">
            <a:extLst>
              <a:ext uri="{FF2B5EF4-FFF2-40B4-BE49-F238E27FC236}">
                <a16:creationId xmlns:a16="http://schemas.microsoft.com/office/drawing/2014/main" id="{15277A9A-46BA-8AB8-E54C-59E615EAB21F}"/>
              </a:ext>
            </a:extLst>
          </p:cNvPr>
          <p:cNvCxnSpPr>
            <a:cxnSpLocks/>
            <a:stCxn id="26" idx="3"/>
            <a:endCxn id="24" idx="3"/>
          </p:cNvCxnSpPr>
          <p:nvPr/>
        </p:nvCxnSpPr>
        <p:spPr>
          <a:xfrm>
            <a:off x="8396866" y="1504597"/>
            <a:ext cx="758499" cy="458"/>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bject 41">
            <a:extLst>
              <a:ext uri="{FF2B5EF4-FFF2-40B4-BE49-F238E27FC236}">
                <a16:creationId xmlns:a16="http://schemas.microsoft.com/office/drawing/2014/main" id="{C2A80DBF-5FC5-3297-20F1-43805F3EC543}"/>
              </a:ext>
            </a:extLst>
          </p:cNvPr>
          <p:cNvSpPr txBox="1"/>
          <p:nvPr/>
        </p:nvSpPr>
        <p:spPr>
          <a:xfrm>
            <a:off x="1688745" y="3150086"/>
            <a:ext cx="1716375" cy="3159233"/>
          </a:xfrm>
          <a:prstGeom prst="rect">
            <a:avLst/>
          </a:prstGeom>
          <a:solidFill>
            <a:schemeClr val="bg2"/>
          </a:solidFill>
        </p:spPr>
        <p:txBody>
          <a:bodyPr vert="horz" wrap="square" lIns="36000" tIns="72000" rIns="36000" bIns="36000" rtlCol="0" anchor="t">
            <a:noAutofit/>
          </a:bodyPr>
          <a:lstStyle/>
          <a:p>
            <a:pPr algn="ctr"/>
            <a:r>
              <a:rPr lang="en-AU" sz="900">
                <a:solidFill>
                  <a:schemeClr val="tx2"/>
                </a:solidFill>
                <a:latin typeface="VIC Medium" panose="00000600000000000000" pitchFamily="50" charset="0"/>
                <a:cs typeface="Times New Roman"/>
              </a:rPr>
              <a:t>Application information initial review / triage</a:t>
            </a:r>
            <a:endParaRPr lang="en-AU" sz="900">
              <a:solidFill>
                <a:schemeClr val="tx2"/>
              </a:solidFill>
              <a:latin typeface="VIC Medium" panose="00000600000000000000" pitchFamily="50" charset="0"/>
              <a:cs typeface="Open Sans"/>
            </a:endParaRPr>
          </a:p>
        </p:txBody>
      </p:sp>
      <p:sp>
        <p:nvSpPr>
          <p:cNvPr id="9" name="object 41">
            <a:extLst>
              <a:ext uri="{FF2B5EF4-FFF2-40B4-BE49-F238E27FC236}">
                <a16:creationId xmlns:a16="http://schemas.microsoft.com/office/drawing/2014/main" id="{8A541263-DBA3-49D4-6455-51A8D76D5C9A}"/>
              </a:ext>
            </a:extLst>
          </p:cNvPr>
          <p:cNvSpPr txBox="1"/>
          <p:nvPr/>
        </p:nvSpPr>
        <p:spPr>
          <a:xfrm>
            <a:off x="935497" y="2019892"/>
            <a:ext cx="3786153" cy="922814"/>
          </a:xfrm>
          <a:prstGeom prst="rect">
            <a:avLst/>
          </a:prstGeom>
          <a:solidFill>
            <a:schemeClr val="bg2"/>
          </a:solidFill>
        </p:spPr>
        <p:txBody>
          <a:bodyPr vert="horz" wrap="square" lIns="36000" tIns="36000" rIns="36000" bIns="36000" rtlCol="0" anchor="t">
            <a:noAutofit/>
          </a:bodyPr>
          <a:lstStyle/>
          <a:p>
            <a:pPr marL="12700" algn="ctr"/>
            <a:r>
              <a:rPr lang="en-AU" sz="900">
                <a:solidFill>
                  <a:schemeClr val="tx2"/>
                </a:solidFill>
                <a:latin typeface="VIC Medium" panose="00000600000000000000" pitchFamily="50" charset="0"/>
                <a:cs typeface="Open Sans"/>
              </a:rPr>
              <a:t>Information</a:t>
            </a:r>
            <a:r>
              <a:rPr lang="en-AU" sz="900" spc="185">
                <a:solidFill>
                  <a:schemeClr val="tx2"/>
                </a:solidFill>
                <a:latin typeface="VIC Medium" panose="00000600000000000000" pitchFamily="50" charset="0"/>
                <a:cs typeface="Open Sans"/>
              </a:rPr>
              <a:t> </a:t>
            </a:r>
            <a:r>
              <a:rPr lang="en-AU" sz="900" spc="-10">
                <a:solidFill>
                  <a:schemeClr val="tx2"/>
                </a:solidFill>
                <a:latin typeface="VIC Medium" panose="00000600000000000000" pitchFamily="50" charset="0"/>
                <a:cs typeface="Open Sans"/>
              </a:rPr>
              <a:t>Environment</a:t>
            </a:r>
            <a:endParaRPr lang="en-AU" sz="900">
              <a:solidFill>
                <a:schemeClr val="tx2"/>
              </a:solidFill>
              <a:latin typeface="VIC Medium" panose="00000600000000000000" pitchFamily="50" charset="0"/>
              <a:cs typeface="Open Sans"/>
            </a:endParaRPr>
          </a:p>
        </p:txBody>
      </p:sp>
      <p:sp>
        <p:nvSpPr>
          <p:cNvPr id="153" name="Isosceles Triangle 152">
            <a:extLst>
              <a:ext uri="{FF2B5EF4-FFF2-40B4-BE49-F238E27FC236}">
                <a16:creationId xmlns:a16="http://schemas.microsoft.com/office/drawing/2014/main" id="{C6CFE20A-9F1E-D71C-CEA6-53C1E557676D}"/>
              </a:ext>
            </a:extLst>
          </p:cNvPr>
          <p:cNvSpPr/>
          <p:nvPr/>
        </p:nvSpPr>
        <p:spPr>
          <a:xfrm rot="5400000">
            <a:off x="822778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17" name="object 81">
            <a:extLst>
              <a:ext uri="{FF2B5EF4-FFF2-40B4-BE49-F238E27FC236}">
                <a16:creationId xmlns:a16="http://schemas.microsoft.com/office/drawing/2014/main" id="{3D508B9C-F6FA-013A-25A1-ADE0CA391067}"/>
              </a:ext>
            </a:extLst>
          </p:cNvPr>
          <p:cNvSpPr txBox="1"/>
          <p:nvPr/>
        </p:nvSpPr>
        <p:spPr>
          <a:xfrm>
            <a:off x="1821246" y="3642360"/>
            <a:ext cx="1443287" cy="2492969"/>
          </a:xfrm>
          <a:prstGeom prst="rect">
            <a:avLst/>
          </a:prstGeom>
          <a:solidFill>
            <a:schemeClr val="bg1"/>
          </a:solidFill>
          <a:ln>
            <a:noFill/>
          </a:ln>
        </p:spPr>
        <p:txBody>
          <a:bodyPr vert="horz" wrap="square" lIns="36000" tIns="36000" rIns="36000" bIns="108000" rtlCol="0" anchor="b">
            <a:noAutofit/>
          </a:bodyPr>
          <a:lstStyle/>
          <a:p>
            <a:pPr algn="ctr">
              <a:lnSpc>
                <a:spcPct val="90000"/>
              </a:lnSpc>
            </a:pPr>
            <a:r>
              <a:rPr lang="en-AU" sz="1050">
                <a:solidFill>
                  <a:schemeClr val="tx2"/>
                </a:solidFill>
                <a:latin typeface="VIC Medium" panose="00000600000000000000" pitchFamily="50" charset="0"/>
                <a:cs typeface="Times New Roman"/>
              </a:rPr>
              <a:t>Intensity of review categorised using business / </a:t>
            </a:r>
            <a:br>
              <a:rPr lang="en-AU" sz="1050">
                <a:solidFill>
                  <a:schemeClr val="tx2"/>
                </a:solidFill>
                <a:latin typeface="VIC Medium" panose="00000600000000000000" pitchFamily="50" charset="0"/>
                <a:cs typeface="Times New Roman"/>
              </a:rPr>
            </a:br>
            <a:r>
              <a:rPr lang="en-AU" sz="1050">
                <a:solidFill>
                  <a:schemeClr val="tx2"/>
                </a:solidFill>
                <a:latin typeface="VIC Medium" panose="00000600000000000000" pitchFamily="50" charset="0"/>
                <a:cs typeface="Times New Roman"/>
              </a:rPr>
              <a:t>risk rules</a:t>
            </a:r>
            <a:endParaRPr lang="en-AU" sz="1050">
              <a:solidFill>
                <a:schemeClr val="tx2"/>
              </a:solidFill>
              <a:latin typeface="VIC Medium" panose="00000600000000000000" pitchFamily="50" charset="0"/>
              <a:cs typeface="Open Sans"/>
            </a:endParaRPr>
          </a:p>
        </p:txBody>
      </p:sp>
      <p:cxnSp>
        <p:nvCxnSpPr>
          <p:cNvPr id="25" name="Straight Connector 24">
            <a:extLst>
              <a:ext uri="{FF2B5EF4-FFF2-40B4-BE49-F238E27FC236}">
                <a16:creationId xmlns:a16="http://schemas.microsoft.com/office/drawing/2014/main" id="{CB0D470B-15E6-49FC-9C9E-FF218AA5CD27}"/>
              </a:ext>
            </a:extLst>
          </p:cNvPr>
          <p:cNvCxnSpPr>
            <a:cxnSpLocks/>
            <a:endCxn id="26" idx="1"/>
          </p:cNvCxnSpPr>
          <p:nvPr/>
        </p:nvCxnSpPr>
        <p:spPr>
          <a:xfrm>
            <a:off x="2417506" y="1498597"/>
            <a:ext cx="4752819" cy="6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object 83">
            <a:extLst>
              <a:ext uri="{FF2B5EF4-FFF2-40B4-BE49-F238E27FC236}">
                <a16:creationId xmlns:a16="http://schemas.microsoft.com/office/drawing/2014/main" id="{432BCF69-0817-2898-6624-0F5E5B38C721}"/>
              </a:ext>
            </a:extLst>
          </p:cNvPr>
          <p:cNvSpPr txBox="1"/>
          <p:nvPr/>
        </p:nvSpPr>
        <p:spPr>
          <a:xfrm>
            <a:off x="1015068" y="2447335"/>
            <a:ext cx="1402438" cy="42493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additional </a:t>
            </a:r>
            <a:br>
              <a:rPr lang="en-AU" sz="900" spc="-10">
                <a:solidFill>
                  <a:srgbClr val="1A1A1A"/>
                </a:solidFill>
                <a:latin typeface="+mj-lt"/>
                <a:cs typeface="Open Sans"/>
              </a:rPr>
            </a:br>
            <a:r>
              <a:rPr lang="en-AU" sz="900" spc="-10">
                <a:solidFill>
                  <a:srgbClr val="1A1A1A"/>
                </a:solidFill>
                <a:latin typeface="+mj-lt"/>
                <a:cs typeface="Open Sans"/>
              </a:rPr>
              <a:t>documents/</a:t>
            </a:r>
            <a:br>
              <a:rPr lang="en-AU" sz="900" spc="-10">
                <a:solidFill>
                  <a:srgbClr val="1A1A1A"/>
                </a:solidFill>
                <a:latin typeface="+mj-lt"/>
                <a:cs typeface="Open Sans"/>
              </a:rPr>
            </a:br>
            <a:r>
              <a:rPr lang="en-AU" sz="900" spc="-10">
                <a:solidFill>
                  <a:srgbClr val="1A1A1A"/>
                </a:solidFill>
                <a:latin typeface="+mj-lt"/>
                <a:cs typeface="Open Sans"/>
              </a:rPr>
              <a:t>information</a:t>
            </a:r>
          </a:p>
        </p:txBody>
      </p:sp>
      <p:sp>
        <p:nvSpPr>
          <p:cNvPr id="19" name="object 161">
            <a:extLst>
              <a:ext uri="{FF2B5EF4-FFF2-40B4-BE49-F238E27FC236}">
                <a16:creationId xmlns:a16="http://schemas.microsoft.com/office/drawing/2014/main" id="{B6CC3713-7E2C-AD15-0F9D-8CA3549B8FBD}"/>
              </a:ext>
            </a:extLst>
          </p:cNvPr>
          <p:cNvSpPr txBox="1"/>
          <p:nvPr/>
        </p:nvSpPr>
        <p:spPr>
          <a:xfrm>
            <a:off x="1015068" y="2274467"/>
            <a:ext cx="1402438"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24" name="Isosceles Triangle 23">
            <a:extLst>
              <a:ext uri="{FF2B5EF4-FFF2-40B4-BE49-F238E27FC236}">
                <a16:creationId xmlns:a16="http://schemas.microsoft.com/office/drawing/2014/main" id="{BFC7D662-7C27-BCD5-7C31-F7ED6FD52809}"/>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Arrow: Pentagon 25">
            <a:extLst>
              <a:ext uri="{FF2B5EF4-FFF2-40B4-BE49-F238E27FC236}">
                <a16:creationId xmlns:a16="http://schemas.microsoft.com/office/drawing/2014/main" id="{5BA72C06-8AAC-9564-F1FC-59DEE7809BB6}"/>
              </a:ext>
            </a:extLst>
          </p:cNvPr>
          <p:cNvSpPr/>
          <p:nvPr/>
        </p:nvSpPr>
        <p:spPr>
          <a:xfrm>
            <a:off x="7170325" y="1289525"/>
            <a:ext cx="1226541"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STREAM</a:t>
            </a:r>
          </a:p>
        </p:txBody>
      </p:sp>
      <p:sp>
        <p:nvSpPr>
          <p:cNvPr id="29" name="object 83">
            <a:extLst>
              <a:ext uri="{FF2B5EF4-FFF2-40B4-BE49-F238E27FC236}">
                <a16:creationId xmlns:a16="http://schemas.microsoft.com/office/drawing/2014/main" id="{BFD9A830-952D-68FE-6F96-F632C4EC5241}"/>
              </a:ext>
            </a:extLst>
          </p:cNvPr>
          <p:cNvSpPr txBox="1"/>
          <p:nvPr/>
        </p:nvSpPr>
        <p:spPr>
          <a:xfrm>
            <a:off x="2014324" y="4836806"/>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Manual Review</a:t>
            </a:r>
          </a:p>
        </p:txBody>
      </p:sp>
      <p:sp>
        <p:nvSpPr>
          <p:cNvPr id="30" name="object 161">
            <a:extLst>
              <a:ext uri="{FF2B5EF4-FFF2-40B4-BE49-F238E27FC236}">
                <a16:creationId xmlns:a16="http://schemas.microsoft.com/office/drawing/2014/main" id="{7AA80BB2-E86F-571E-2BB4-8023EC5FE573}"/>
              </a:ext>
            </a:extLst>
          </p:cNvPr>
          <p:cNvSpPr txBox="1"/>
          <p:nvPr/>
        </p:nvSpPr>
        <p:spPr>
          <a:xfrm>
            <a:off x="2014324" y="4679428"/>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31" name="object 83">
            <a:extLst>
              <a:ext uri="{FF2B5EF4-FFF2-40B4-BE49-F238E27FC236}">
                <a16:creationId xmlns:a16="http://schemas.microsoft.com/office/drawing/2014/main" id="{9CDCDE4D-7701-47F3-386D-6998125EC9F3}"/>
              </a:ext>
            </a:extLst>
          </p:cNvPr>
          <p:cNvSpPr txBox="1"/>
          <p:nvPr/>
        </p:nvSpPr>
        <p:spPr>
          <a:xfrm>
            <a:off x="2014324" y="4026204"/>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Automatic </a:t>
            </a:r>
            <a:br>
              <a:rPr lang="en-AU" sz="900" spc="-10">
                <a:solidFill>
                  <a:srgbClr val="1A1A1A"/>
                </a:solidFill>
                <a:latin typeface="+mj-lt"/>
                <a:cs typeface="Open Sans"/>
              </a:rPr>
            </a:br>
            <a:r>
              <a:rPr lang="en-AU" sz="900" spc="-10">
                <a:solidFill>
                  <a:srgbClr val="1A1A1A"/>
                </a:solidFill>
                <a:latin typeface="+mj-lt"/>
                <a:cs typeface="Open Sans"/>
              </a:rPr>
              <a:t>Review</a:t>
            </a:r>
          </a:p>
        </p:txBody>
      </p:sp>
      <p:sp>
        <p:nvSpPr>
          <p:cNvPr id="32" name="object 161">
            <a:extLst>
              <a:ext uri="{FF2B5EF4-FFF2-40B4-BE49-F238E27FC236}">
                <a16:creationId xmlns:a16="http://schemas.microsoft.com/office/drawing/2014/main" id="{F74B3886-B222-5C23-5626-1CA939901BAF}"/>
              </a:ext>
            </a:extLst>
          </p:cNvPr>
          <p:cNvSpPr txBox="1"/>
          <p:nvPr/>
        </p:nvSpPr>
        <p:spPr>
          <a:xfrm>
            <a:off x="2014324" y="3868826"/>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sp>
        <p:nvSpPr>
          <p:cNvPr id="34" name="object 83">
            <a:extLst>
              <a:ext uri="{FF2B5EF4-FFF2-40B4-BE49-F238E27FC236}">
                <a16:creationId xmlns:a16="http://schemas.microsoft.com/office/drawing/2014/main" id="{84D8FD63-7472-A356-6982-F1B40DCD877F}"/>
              </a:ext>
            </a:extLst>
          </p:cNvPr>
          <p:cNvSpPr txBox="1"/>
          <p:nvPr/>
        </p:nvSpPr>
        <p:spPr>
          <a:xfrm>
            <a:off x="3598198" y="2431845"/>
            <a:ext cx="1041715"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Request for further information</a:t>
            </a:r>
          </a:p>
        </p:txBody>
      </p:sp>
      <p:sp>
        <p:nvSpPr>
          <p:cNvPr id="35" name="object 161">
            <a:extLst>
              <a:ext uri="{FF2B5EF4-FFF2-40B4-BE49-F238E27FC236}">
                <a16:creationId xmlns:a16="http://schemas.microsoft.com/office/drawing/2014/main" id="{D472451F-D633-B271-8FBE-4F808EE9F551}"/>
              </a:ext>
            </a:extLst>
          </p:cNvPr>
          <p:cNvSpPr txBox="1"/>
          <p:nvPr/>
        </p:nvSpPr>
        <p:spPr>
          <a:xfrm>
            <a:off x="3598198" y="2274467"/>
            <a:ext cx="1041715"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sp>
        <p:nvSpPr>
          <p:cNvPr id="36" name="object 83">
            <a:extLst>
              <a:ext uri="{FF2B5EF4-FFF2-40B4-BE49-F238E27FC236}">
                <a16:creationId xmlns:a16="http://schemas.microsoft.com/office/drawing/2014/main" id="{EE2F5F1F-57C2-78DE-F0EA-D585A51AA646}"/>
              </a:ext>
            </a:extLst>
          </p:cNvPr>
          <p:cNvSpPr txBox="1"/>
          <p:nvPr/>
        </p:nvSpPr>
        <p:spPr>
          <a:xfrm>
            <a:off x="3671243" y="3669255"/>
            <a:ext cx="895623" cy="53082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Is additional information required? </a:t>
            </a:r>
          </a:p>
        </p:txBody>
      </p:sp>
      <p:sp>
        <p:nvSpPr>
          <p:cNvPr id="37" name="object 83">
            <a:extLst>
              <a:ext uri="{FF2B5EF4-FFF2-40B4-BE49-F238E27FC236}">
                <a16:creationId xmlns:a16="http://schemas.microsoft.com/office/drawing/2014/main" id="{ADF3A82A-E607-1381-B033-6D12918DE72A}"/>
              </a:ext>
            </a:extLst>
          </p:cNvPr>
          <p:cNvSpPr txBox="1"/>
          <p:nvPr/>
        </p:nvSpPr>
        <p:spPr>
          <a:xfrm>
            <a:off x="3921055" y="3066392"/>
            <a:ext cx="396000" cy="396000"/>
          </a:xfrm>
          <a:prstGeom prst="ellipse">
            <a:avLst/>
          </a:prstGeom>
          <a:solidFill>
            <a:schemeClr val="accent2"/>
          </a:solidFill>
          <a:ln w="15875">
            <a:solidFill>
              <a:schemeClr val="bg1"/>
            </a:solidFill>
          </a:ln>
        </p:spPr>
        <p:txBody>
          <a:bodyPr vert="horz" wrap="none" lIns="0" tIns="0" rIns="0" bIns="0" rtlCol="0" anchor="ctr">
            <a:noAutofit/>
          </a:bodyPr>
          <a:lstStyle/>
          <a:p>
            <a:pPr marL="16510" marR="8890" indent="5715" algn="ctr"/>
            <a:r>
              <a:rPr lang="en-AU" sz="900" spc="-10">
                <a:solidFill>
                  <a:schemeClr val="bg1"/>
                </a:solidFill>
                <a:latin typeface="+mj-lt"/>
                <a:cs typeface="Open Sans"/>
              </a:rPr>
              <a:t>YES</a:t>
            </a:r>
          </a:p>
        </p:txBody>
      </p:sp>
      <p:sp>
        <p:nvSpPr>
          <p:cNvPr id="38" name="object 83">
            <a:extLst>
              <a:ext uri="{FF2B5EF4-FFF2-40B4-BE49-F238E27FC236}">
                <a16:creationId xmlns:a16="http://schemas.microsoft.com/office/drawing/2014/main" id="{2EA488E6-B899-FE43-126D-E5762D1F0970}"/>
              </a:ext>
            </a:extLst>
          </p:cNvPr>
          <p:cNvSpPr txBox="1"/>
          <p:nvPr/>
        </p:nvSpPr>
        <p:spPr>
          <a:xfrm>
            <a:off x="4795326" y="3692765"/>
            <a:ext cx="396000" cy="396000"/>
          </a:xfrm>
          <a:prstGeom prst="ellipse">
            <a:avLst/>
          </a:prstGeom>
          <a:solidFill>
            <a:schemeClr val="bg1"/>
          </a:solidFill>
          <a:ln w="15875">
            <a:solidFill>
              <a:schemeClr val="tx2"/>
            </a:solidFill>
          </a:ln>
        </p:spPr>
        <p:txBody>
          <a:bodyPr vert="horz" wrap="none" lIns="0" tIns="0" rIns="0" bIns="0" rtlCol="0" anchor="ctr">
            <a:noAutofit/>
          </a:bodyPr>
          <a:lstStyle/>
          <a:p>
            <a:pPr marL="16510" marR="8890" indent="5715" algn="ctr"/>
            <a:r>
              <a:rPr lang="en-AU" sz="900" spc="-10">
                <a:solidFill>
                  <a:schemeClr val="tx2"/>
                </a:solidFill>
                <a:latin typeface="+mj-lt"/>
                <a:cs typeface="Open Sans"/>
              </a:rPr>
              <a:t>NO</a:t>
            </a:r>
          </a:p>
        </p:txBody>
      </p:sp>
      <p:cxnSp>
        <p:nvCxnSpPr>
          <p:cNvPr id="39" name="Straight Connector 38">
            <a:extLst>
              <a:ext uri="{FF2B5EF4-FFF2-40B4-BE49-F238E27FC236}">
                <a16:creationId xmlns:a16="http://schemas.microsoft.com/office/drawing/2014/main" id="{7B3E4B6E-B353-F739-DA84-23B3C8F70C1D}"/>
              </a:ext>
            </a:extLst>
          </p:cNvPr>
          <p:cNvCxnSpPr>
            <a:cxnSpLocks/>
            <a:endCxn id="36" idx="1"/>
          </p:cNvCxnSpPr>
          <p:nvPr/>
        </p:nvCxnSpPr>
        <p:spPr>
          <a:xfrm>
            <a:off x="3405120" y="3889467"/>
            <a:ext cx="266123"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DAF9534-BD2B-71CA-0125-BFA213E267FE}"/>
              </a:ext>
            </a:extLst>
          </p:cNvPr>
          <p:cNvCxnSpPr>
            <a:cxnSpLocks/>
            <a:stCxn id="36" idx="0"/>
            <a:endCxn id="37" idx="4"/>
          </p:cNvCxnSpPr>
          <p:nvPr/>
        </p:nvCxnSpPr>
        <p:spPr>
          <a:xfrm flipV="1">
            <a:off x="4119055" y="3462392"/>
            <a:ext cx="0" cy="20686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12BAC32-C81C-169F-892E-3DFF2FB95168}"/>
              </a:ext>
            </a:extLst>
          </p:cNvPr>
          <p:cNvCxnSpPr>
            <a:cxnSpLocks/>
            <a:stCxn id="37" idx="0"/>
            <a:endCxn id="34" idx="2"/>
          </p:cNvCxnSpPr>
          <p:nvPr/>
        </p:nvCxnSpPr>
        <p:spPr>
          <a:xfrm flipV="1">
            <a:off x="4119055" y="2872269"/>
            <a:ext cx="1" cy="19412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42" name="object 83">
            <a:extLst>
              <a:ext uri="{FF2B5EF4-FFF2-40B4-BE49-F238E27FC236}">
                <a16:creationId xmlns:a16="http://schemas.microsoft.com/office/drawing/2014/main" id="{93B21CC0-1764-296F-05D0-9A369AC83882}"/>
              </a:ext>
            </a:extLst>
          </p:cNvPr>
          <p:cNvSpPr txBox="1"/>
          <p:nvPr/>
        </p:nvSpPr>
        <p:spPr>
          <a:xfrm>
            <a:off x="4545515" y="4309427"/>
            <a:ext cx="895623" cy="440424"/>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Should application continue?</a:t>
            </a:r>
          </a:p>
        </p:txBody>
      </p:sp>
      <p:sp>
        <p:nvSpPr>
          <p:cNvPr id="43" name="object 83">
            <a:extLst>
              <a:ext uri="{FF2B5EF4-FFF2-40B4-BE49-F238E27FC236}">
                <a16:creationId xmlns:a16="http://schemas.microsoft.com/office/drawing/2014/main" id="{C8DDE95B-82AF-6369-F300-2F3A28B3EA77}"/>
              </a:ext>
            </a:extLst>
          </p:cNvPr>
          <p:cNvSpPr txBox="1"/>
          <p:nvPr/>
        </p:nvSpPr>
        <p:spPr>
          <a:xfrm>
            <a:off x="4795326" y="4992595"/>
            <a:ext cx="396000" cy="396000"/>
          </a:xfrm>
          <a:prstGeom prst="ellipse">
            <a:avLst/>
          </a:prstGeom>
          <a:solidFill>
            <a:schemeClr val="bg1"/>
          </a:solidFill>
          <a:ln w="15875">
            <a:solidFill>
              <a:schemeClr val="tx2"/>
            </a:solidFill>
          </a:ln>
        </p:spPr>
        <p:txBody>
          <a:bodyPr vert="horz" wrap="none" lIns="0" tIns="0" rIns="0" bIns="0" rtlCol="0" anchor="ctr">
            <a:noAutofit/>
          </a:bodyPr>
          <a:lstStyle/>
          <a:p>
            <a:pPr marL="16510" marR="8890" indent="5715" algn="ctr"/>
            <a:r>
              <a:rPr lang="en-AU" sz="900" spc="-10">
                <a:solidFill>
                  <a:schemeClr val="tx2"/>
                </a:solidFill>
                <a:latin typeface="+mj-lt"/>
                <a:cs typeface="Open Sans"/>
              </a:rPr>
              <a:t>NO</a:t>
            </a:r>
          </a:p>
        </p:txBody>
      </p:sp>
      <p:sp>
        <p:nvSpPr>
          <p:cNvPr id="44" name="object 83">
            <a:extLst>
              <a:ext uri="{FF2B5EF4-FFF2-40B4-BE49-F238E27FC236}">
                <a16:creationId xmlns:a16="http://schemas.microsoft.com/office/drawing/2014/main" id="{1284F4D3-9D44-7F4F-F813-F541BB471E7D}"/>
              </a:ext>
            </a:extLst>
          </p:cNvPr>
          <p:cNvSpPr txBox="1"/>
          <p:nvPr/>
        </p:nvSpPr>
        <p:spPr>
          <a:xfrm>
            <a:off x="5781896" y="4334512"/>
            <a:ext cx="396000" cy="396000"/>
          </a:xfrm>
          <a:prstGeom prst="ellipse">
            <a:avLst/>
          </a:prstGeom>
          <a:solidFill>
            <a:schemeClr val="accent2"/>
          </a:solidFill>
          <a:ln w="15875">
            <a:solidFill>
              <a:schemeClr val="bg1"/>
            </a:solidFill>
          </a:ln>
        </p:spPr>
        <p:txBody>
          <a:bodyPr vert="horz" wrap="none" lIns="0" tIns="0" rIns="0" bIns="0" rtlCol="0" anchor="ctr">
            <a:noAutofit/>
          </a:bodyPr>
          <a:lstStyle/>
          <a:p>
            <a:pPr marL="16510" marR="8890" indent="5715" algn="ctr"/>
            <a:r>
              <a:rPr lang="en-AU" sz="900" spc="-10">
                <a:solidFill>
                  <a:schemeClr val="bg1"/>
                </a:solidFill>
                <a:latin typeface="+mj-lt"/>
                <a:cs typeface="Open Sans"/>
              </a:rPr>
              <a:t>YES</a:t>
            </a:r>
          </a:p>
        </p:txBody>
      </p:sp>
      <p:cxnSp>
        <p:nvCxnSpPr>
          <p:cNvPr id="45" name="Straight Connector 44">
            <a:extLst>
              <a:ext uri="{FF2B5EF4-FFF2-40B4-BE49-F238E27FC236}">
                <a16:creationId xmlns:a16="http://schemas.microsoft.com/office/drawing/2014/main" id="{6C03002B-168F-3420-3347-DA8AE8A54021}"/>
              </a:ext>
            </a:extLst>
          </p:cNvPr>
          <p:cNvCxnSpPr>
            <a:cxnSpLocks/>
            <a:stCxn id="36" idx="3"/>
          </p:cNvCxnSpPr>
          <p:nvPr/>
        </p:nvCxnSpPr>
        <p:spPr>
          <a:xfrm flipV="1">
            <a:off x="4566866" y="3889467"/>
            <a:ext cx="213460"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759F0D-EB31-CAD4-6BDB-090E76B0ED6A}"/>
              </a:ext>
            </a:extLst>
          </p:cNvPr>
          <p:cNvCxnSpPr>
            <a:cxnSpLocks/>
          </p:cNvCxnSpPr>
          <p:nvPr/>
        </p:nvCxnSpPr>
        <p:spPr>
          <a:xfrm flipH="1">
            <a:off x="4993326" y="4749851"/>
            <a:ext cx="1" cy="214289"/>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972AAF06-DF68-B581-B2EE-DBF3FF762818}"/>
              </a:ext>
            </a:extLst>
          </p:cNvPr>
          <p:cNvGrpSpPr/>
          <p:nvPr/>
        </p:nvGrpSpPr>
        <p:grpSpPr>
          <a:xfrm>
            <a:off x="4070546" y="5711517"/>
            <a:ext cx="1068923" cy="597802"/>
            <a:chOff x="4375909" y="5711517"/>
            <a:chExt cx="756000" cy="597802"/>
          </a:xfrm>
        </p:grpSpPr>
        <p:sp>
          <p:nvSpPr>
            <p:cNvPr id="47" name="object 83">
              <a:extLst>
                <a:ext uri="{FF2B5EF4-FFF2-40B4-BE49-F238E27FC236}">
                  <a16:creationId xmlns:a16="http://schemas.microsoft.com/office/drawing/2014/main" id="{EBC9486C-6595-1A8D-FE3C-C57245B73429}"/>
                </a:ext>
              </a:extLst>
            </p:cNvPr>
            <p:cNvSpPr txBox="1"/>
            <p:nvPr/>
          </p:nvSpPr>
          <p:spPr>
            <a:xfrm>
              <a:off x="4375909"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Record decision</a:t>
              </a:r>
            </a:p>
          </p:txBody>
        </p:sp>
        <p:sp>
          <p:nvSpPr>
            <p:cNvPr id="48" name="object 161">
              <a:extLst>
                <a:ext uri="{FF2B5EF4-FFF2-40B4-BE49-F238E27FC236}">
                  <a16:creationId xmlns:a16="http://schemas.microsoft.com/office/drawing/2014/main" id="{A1952579-DE59-994A-1662-66D265FAECB2}"/>
                </a:ext>
              </a:extLst>
            </p:cNvPr>
            <p:cNvSpPr txBox="1"/>
            <p:nvPr/>
          </p:nvSpPr>
          <p:spPr>
            <a:xfrm>
              <a:off x="4375909"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grpSp>
        <p:nvGrpSpPr>
          <p:cNvPr id="168" name="Group 167">
            <a:extLst>
              <a:ext uri="{FF2B5EF4-FFF2-40B4-BE49-F238E27FC236}">
                <a16:creationId xmlns:a16="http://schemas.microsoft.com/office/drawing/2014/main" id="{73221BBB-EA35-805C-9492-5DC7E876F9C3}"/>
              </a:ext>
            </a:extLst>
          </p:cNvPr>
          <p:cNvGrpSpPr/>
          <p:nvPr/>
        </p:nvGrpSpPr>
        <p:grpSpPr>
          <a:xfrm>
            <a:off x="5330085" y="5711517"/>
            <a:ext cx="1068923" cy="597802"/>
            <a:chOff x="5310055" y="5711517"/>
            <a:chExt cx="756000" cy="597802"/>
          </a:xfrm>
        </p:grpSpPr>
        <p:sp>
          <p:nvSpPr>
            <p:cNvPr id="49" name="object 83">
              <a:extLst>
                <a:ext uri="{FF2B5EF4-FFF2-40B4-BE49-F238E27FC236}">
                  <a16:creationId xmlns:a16="http://schemas.microsoft.com/office/drawing/2014/main" id="{6E56BF55-CE1A-617B-DEAB-6ABBF58471F2}"/>
                </a:ext>
              </a:extLst>
            </p:cNvPr>
            <p:cNvSpPr txBox="1"/>
            <p:nvPr/>
          </p:nvSpPr>
          <p:spPr>
            <a:xfrm>
              <a:off x="5310055"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50" name="object 161">
              <a:extLst>
                <a:ext uri="{FF2B5EF4-FFF2-40B4-BE49-F238E27FC236}">
                  <a16:creationId xmlns:a16="http://schemas.microsoft.com/office/drawing/2014/main" id="{9BBB9138-2061-A30F-FBAC-F1FDCBCF8D3D}"/>
                </a:ext>
              </a:extLst>
            </p:cNvPr>
            <p:cNvSpPr txBox="1"/>
            <p:nvPr/>
          </p:nvSpPr>
          <p:spPr>
            <a:xfrm>
              <a:off x="5310055"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grpSp>
        <p:nvGrpSpPr>
          <p:cNvPr id="169" name="Group 168">
            <a:extLst>
              <a:ext uri="{FF2B5EF4-FFF2-40B4-BE49-F238E27FC236}">
                <a16:creationId xmlns:a16="http://schemas.microsoft.com/office/drawing/2014/main" id="{73133091-40D9-BAAF-1949-78F08C50331E}"/>
              </a:ext>
            </a:extLst>
          </p:cNvPr>
          <p:cNvGrpSpPr/>
          <p:nvPr/>
        </p:nvGrpSpPr>
        <p:grpSpPr>
          <a:xfrm>
            <a:off x="6580782" y="5711517"/>
            <a:ext cx="1068923" cy="597802"/>
            <a:chOff x="6237888" y="5711517"/>
            <a:chExt cx="756000" cy="597802"/>
          </a:xfrm>
        </p:grpSpPr>
        <p:sp>
          <p:nvSpPr>
            <p:cNvPr id="51" name="object 83">
              <a:extLst>
                <a:ext uri="{FF2B5EF4-FFF2-40B4-BE49-F238E27FC236}">
                  <a16:creationId xmlns:a16="http://schemas.microsoft.com/office/drawing/2014/main" id="{1D9D9801-9791-D0DC-ED07-78997455554C}"/>
                </a:ext>
              </a:extLst>
            </p:cNvPr>
            <p:cNvSpPr txBox="1"/>
            <p:nvPr/>
          </p:nvSpPr>
          <p:spPr>
            <a:xfrm>
              <a:off x="6237888" y="5868895"/>
              <a:ext cx="756000"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of outcome</a:t>
              </a:r>
            </a:p>
          </p:txBody>
        </p:sp>
        <p:sp>
          <p:nvSpPr>
            <p:cNvPr id="52" name="object 161">
              <a:extLst>
                <a:ext uri="{FF2B5EF4-FFF2-40B4-BE49-F238E27FC236}">
                  <a16:creationId xmlns:a16="http://schemas.microsoft.com/office/drawing/2014/main" id="{A0BE7430-612C-36DB-9230-8FB8A82C5BD1}"/>
                </a:ext>
              </a:extLst>
            </p:cNvPr>
            <p:cNvSpPr txBox="1"/>
            <p:nvPr/>
          </p:nvSpPr>
          <p:spPr>
            <a:xfrm>
              <a:off x="6237888" y="5711517"/>
              <a:ext cx="756000"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CONFIGURABLE</a:t>
              </a:r>
            </a:p>
          </p:txBody>
        </p:sp>
      </p:grpSp>
      <p:sp>
        <p:nvSpPr>
          <p:cNvPr id="53" name="object 83">
            <a:extLst>
              <a:ext uri="{FF2B5EF4-FFF2-40B4-BE49-F238E27FC236}">
                <a16:creationId xmlns:a16="http://schemas.microsoft.com/office/drawing/2014/main" id="{D49E469F-DB99-383A-FCE7-BED87F861024}"/>
              </a:ext>
            </a:extLst>
          </p:cNvPr>
          <p:cNvSpPr txBox="1"/>
          <p:nvPr/>
        </p:nvSpPr>
        <p:spPr>
          <a:xfrm>
            <a:off x="6463298" y="4312300"/>
            <a:ext cx="97878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Triage based on Risk</a:t>
            </a:r>
          </a:p>
        </p:txBody>
      </p:sp>
      <p:sp>
        <p:nvSpPr>
          <p:cNvPr id="54" name="object 161">
            <a:extLst>
              <a:ext uri="{FF2B5EF4-FFF2-40B4-BE49-F238E27FC236}">
                <a16:creationId xmlns:a16="http://schemas.microsoft.com/office/drawing/2014/main" id="{9EB20FDB-9488-82E7-63FF-F23C1945A4CC}"/>
              </a:ext>
            </a:extLst>
          </p:cNvPr>
          <p:cNvSpPr txBox="1"/>
          <p:nvPr/>
        </p:nvSpPr>
        <p:spPr>
          <a:xfrm>
            <a:off x="6463298" y="4154922"/>
            <a:ext cx="978782" cy="172867"/>
          </a:xfrm>
          <a:prstGeom prst="rect">
            <a:avLst/>
          </a:prstGeom>
          <a:solidFill>
            <a:schemeClr val="tx2"/>
          </a:solidFill>
          <a:ln>
            <a:solidFill>
              <a:schemeClr val="tx2"/>
            </a:solidFill>
          </a:ln>
        </p:spPr>
        <p:txBody>
          <a:bodyPr vert="horz" wrap="square" lIns="0" tIns="36000" rIns="0" bIns="36000" rtlCol="0" anchor="ctr">
            <a:noAutofit/>
          </a:bodyPr>
          <a:lstStyle/>
          <a:p>
            <a:pPr marL="29209" algn="ctr">
              <a:lnSpc>
                <a:spcPct val="90000"/>
              </a:lnSpc>
            </a:pPr>
            <a:r>
              <a:rPr lang="en-AU" sz="900" spc="-10">
                <a:solidFill>
                  <a:schemeClr val="bg1"/>
                </a:solidFill>
                <a:latin typeface="+mj-lt"/>
                <a:cs typeface="Open Sans"/>
              </a:rPr>
              <a:t>COMMON</a:t>
            </a:r>
            <a:endParaRPr lang="en-AU" sz="900">
              <a:solidFill>
                <a:schemeClr val="bg1"/>
              </a:solidFill>
              <a:latin typeface="+mj-lt"/>
              <a:cs typeface="Open Sans"/>
            </a:endParaRPr>
          </a:p>
        </p:txBody>
      </p:sp>
      <p:cxnSp>
        <p:nvCxnSpPr>
          <p:cNvPr id="55" name="Straight Connector 54">
            <a:extLst>
              <a:ext uri="{FF2B5EF4-FFF2-40B4-BE49-F238E27FC236}">
                <a16:creationId xmlns:a16="http://schemas.microsoft.com/office/drawing/2014/main" id="{23C7E274-EE43-DFDE-E7D6-FB71A973063B}"/>
              </a:ext>
            </a:extLst>
          </p:cNvPr>
          <p:cNvCxnSpPr>
            <a:cxnSpLocks/>
          </p:cNvCxnSpPr>
          <p:nvPr/>
        </p:nvCxnSpPr>
        <p:spPr>
          <a:xfrm flipH="1">
            <a:off x="4992713" y="4095640"/>
            <a:ext cx="1227" cy="18000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047D09-BE4D-9BDF-6988-80D24DD4B667}"/>
              </a:ext>
            </a:extLst>
          </p:cNvPr>
          <p:cNvCxnSpPr>
            <a:cxnSpLocks/>
          </p:cNvCxnSpPr>
          <p:nvPr/>
        </p:nvCxnSpPr>
        <p:spPr>
          <a:xfrm>
            <a:off x="4993327" y="5379560"/>
            <a:ext cx="0" cy="303502"/>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EED6525-480E-DD50-BEA4-463B311A7872}"/>
              </a:ext>
            </a:extLst>
          </p:cNvPr>
          <p:cNvCxnSpPr>
            <a:cxnSpLocks/>
          </p:cNvCxnSpPr>
          <p:nvPr/>
        </p:nvCxnSpPr>
        <p:spPr>
          <a:xfrm>
            <a:off x="5151939" y="6089107"/>
            <a:ext cx="178146"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53C7A3B-9FA5-13B8-DA84-E053FABD5A2B}"/>
              </a:ext>
            </a:extLst>
          </p:cNvPr>
          <p:cNvCxnSpPr>
            <a:cxnSpLocks/>
          </p:cNvCxnSpPr>
          <p:nvPr/>
        </p:nvCxnSpPr>
        <p:spPr>
          <a:xfrm>
            <a:off x="6404769" y="6089107"/>
            <a:ext cx="171833" cy="0"/>
          </a:xfrm>
          <a:prstGeom prst="line">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sp>
        <p:nvSpPr>
          <p:cNvPr id="59" name="object 83">
            <a:extLst>
              <a:ext uri="{FF2B5EF4-FFF2-40B4-BE49-F238E27FC236}">
                <a16:creationId xmlns:a16="http://schemas.microsoft.com/office/drawing/2014/main" id="{0A0D5986-F36D-77DE-1515-F153E3861DBA}"/>
              </a:ext>
            </a:extLst>
          </p:cNvPr>
          <p:cNvSpPr txBox="1"/>
          <p:nvPr/>
        </p:nvSpPr>
        <p:spPr>
          <a:xfrm>
            <a:off x="7803044" y="3689797"/>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High</a:t>
            </a:r>
            <a:br>
              <a:rPr lang="en-AU" sz="900" spc="-10">
                <a:solidFill>
                  <a:schemeClr val="bg1"/>
                </a:solidFill>
                <a:latin typeface="+mj-lt"/>
                <a:cs typeface="Open Sans"/>
              </a:rPr>
            </a:br>
            <a:r>
              <a:rPr lang="en-AU" sz="900" spc="-10">
                <a:solidFill>
                  <a:schemeClr val="bg1"/>
                </a:solidFill>
                <a:latin typeface="+mj-lt"/>
                <a:cs typeface="Open Sans"/>
              </a:rPr>
              <a:t>risk</a:t>
            </a:r>
          </a:p>
        </p:txBody>
      </p:sp>
      <p:sp>
        <p:nvSpPr>
          <p:cNvPr id="60" name="object 83">
            <a:extLst>
              <a:ext uri="{FF2B5EF4-FFF2-40B4-BE49-F238E27FC236}">
                <a16:creationId xmlns:a16="http://schemas.microsoft.com/office/drawing/2014/main" id="{A731CAA3-1308-6F1B-AF3F-6C15E01B1566}"/>
              </a:ext>
            </a:extLst>
          </p:cNvPr>
          <p:cNvSpPr txBox="1"/>
          <p:nvPr/>
        </p:nvSpPr>
        <p:spPr>
          <a:xfrm>
            <a:off x="7789974" y="4259639"/>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Medium</a:t>
            </a:r>
            <a:br>
              <a:rPr lang="en-AU" sz="900" spc="-10">
                <a:solidFill>
                  <a:schemeClr val="bg1"/>
                </a:solidFill>
                <a:latin typeface="+mj-lt"/>
                <a:cs typeface="Open Sans"/>
              </a:rPr>
            </a:br>
            <a:r>
              <a:rPr lang="en-AU" sz="900" spc="-10">
                <a:solidFill>
                  <a:schemeClr val="bg1"/>
                </a:solidFill>
                <a:latin typeface="+mj-lt"/>
                <a:cs typeface="Open Sans"/>
              </a:rPr>
              <a:t>risk</a:t>
            </a:r>
          </a:p>
        </p:txBody>
      </p:sp>
      <p:sp>
        <p:nvSpPr>
          <p:cNvPr id="61" name="object 83">
            <a:extLst>
              <a:ext uri="{FF2B5EF4-FFF2-40B4-BE49-F238E27FC236}">
                <a16:creationId xmlns:a16="http://schemas.microsoft.com/office/drawing/2014/main" id="{774CCCB3-6B4D-A105-CC44-11948833806D}"/>
              </a:ext>
            </a:extLst>
          </p:cNvPr>
          <p:cNvSpPr txBox="1"/>
          <p:nvPr/>
        </p:nvSpPr>
        <p:spPr>
          <a:xfrm>
            <a:off x="7802295" y="4865416"/>
            <a:ext cx="540000" cy="540000"/>
          </a:xfrm>
          <a:prstGeom prst="ellipse">
            <a:avLst/>
          </a:prstGeom>
          <a:solidFill>
            <a:schemeClr val="tx2"/>
          </a:solidFill>
          <a:ln>
            <a:noFill/>
          </a:ln>
        </p:spPr>
        <p:txBody>
          <a:bodyPr vert="horz" wrap="none" lIns="0" tIns="0" rIns="0" bIns="0" rtlCol="0" anchor="ctr">
            <a:noAutofit/>
          </a:bodyPr>
          <a:lstStyle/>
          <a:p>
            <a:pPr marR="8890" algn="ctr"/>
            <a:r>
              <a:rPr lang="en-AU" sz="900" spc="-10">
                <a:solidFill>
                  <a:schemeClr val="bg1"/>
                </a:solidFill>
                <a:latin typeface="+mj-lt"/>
                <a:cs typeface="Open Sans"/>
              </a:rPr>
              <a:t>Low</a:t>
            </a:r>
            <a:br>
              <a:rPr lang="en-AU" sz="900" spc="-10">
                <a:solidFill>
                  <a:schemeClr val="bg1"/>
                </a:solidFill>
                <a:latin typeface="+mj-lt"/>
                <a:cs typeface="Open Sans"/>
              </a:rPr>
            </a:br>
            <a:r>
              <a:rPr lang="en-AU" sz="900" spc="-10">
                <a:solidFill>
                  <a:schemeClr val="bg1"/>
                </a:solidFill>
                <a:latin typeface="+mj-lt"/>
                <a:cs typeface="Open Sans"/>
              </a:rPr>
              <a:t>risk</a:t>
            </a:r>
          </a:p>
        </p:txBody>
      </p:sp>
      <p:cxnSp>
        <p:nvCxnSpPr>
          <p:cNvPr id="65" name="Connector: Elbow 64">
            <a:extLst>
              <a:ext uri="{FF2B5EF4-FFF2-40B4-BE49-F238E27FC236}">
                <a16:creationId xmlns:a16="http://schemas.microsoft.com/office/drawing/2014/main" id="{ADF53204-781D-8593-6720-039E6A11FF47}"/>
              </a:ext>
            </a:extLst>
          </p:cNvPr>
          <p:cNvCxnSpPr>
            <a:cxnSpLocks/>
            <a:stCxn id="53" idx="3"/>
            <a:endCxn id="59" idx="2"/>
          </p:cNvCxnSpPr>
          <p:nvPr/>
        </p:nvCxnSpPr>
        <p:spPr>
          <a:xfrm flipV="1">
            <a:off x="7442080" y="3959797"/>
            <a:ext cx="360964" cy="572715"/>
          </a:xfrm>
          <a:prstGeom prst="bentConnector3">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18956AD2-F05E-E945-D951-41408CC529C5}"/>
              </a:ext>
            </a:extLst>
          </p:cNvPr>
          <p:cNvCxnSpPr>
            <a:cxnSpLocks/>
            <a:stCxn id="53" idx="3"/>
            <a:endCxn id="61" idx="2"/>
          </p:cNvCxnSpPr>
          <p:nvPr/>
        </p:nvCxnSpPr>
        <p:spPr>
          <a:xfrm>
            <a:off x="7442080" y="4532512"/>
            <a:ext cx="360215" cy="602904"/>
          </a:xfrm>
          <a:prstGeom prst="bentConnector3">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Connector: Elbow 66">
            <a:extLst>
              <a:ext uri="{FF2B5EF4-FFF2-40B4-BE49-F238E27FC236}">
                <a16:creationId xmlns:a16="http://schemas.microsoft.com/office/drawing/2014/main" id="{6854D096-950F-AA40-51C5-6068BA225E7F}"/>
              </a:ext>
            </a:extLst>
          </p:cNvPr>
          <p:cNvCxnSpPr>
            <a:cxnSpLocks/>
          </p:cNvCxnSpPr>
          <p:nvPr/>
        </p:nvCxnSpPr>
        <p:spPr>
          <a:xfrm flipV="1">
            <a:off x="7622831" y="4535795"/>
            <a:ext cx="108000" cy="911"/>
          </a:xfrm>
          <a:prstGeom prst="bentConnector3">
            <a:avLst>
              <a:gd name="adj1" fmla="val 50000"/>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3AF9141-E932-605D-1456-B4A0E034E038}"/>
              </a:ext>
            </a:extLst>
          </p:cNvPr>
          <p:cNvCxnSpPr>
            <a:stCxn id="42" idx="3"/>
            <a:endCxn id="44" idx="2"/>
          </p:cNvCxnSpPr>
          <p:nvPr/>
        </p:nvCxnSpPr>
        <p:spPr>
          <a:xfrm>
            <a:off x="5441138" y="4529639"/>
            <a:ext cx="340758" cy="2873"/>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3E759714-9E6E-2B77-EC4E-7B6686AA0E2A}"/>
              </a:ext>
            </a:extLst>
          </p:cNvPr>
          <p:cNvCxnSpPr>
            <a:cxnSpLocks/>
          </p:cNvCxnSpPr>
          <p:nvPr/>
        </p:nvCxnSpPr>
        <p:spPr>
          <a:xfrm>
            <a:off x="6177896" y="4532512"/>
            <a:ext cx="285402"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FD145E1A-DF22-5985-3C9B-3314F88A7DB9}"/>
              </a:ext>
            </a:extLst>
          </p:cNvPr>
          <p:cNvGrpSpPr/>
          <p:nvPr/>
        </p:nvGrpSpPr>
        <p:grpSpPr>
          <a:xfrm>
            <a:off x="3713844" y="549571"/>
            <a:ext cx="5645516" cy="261833"/>
            <a:chOff x="925392" y="-114258"/>
            <a:chExt cx="8426850" cy="390829"/>
          </a:xfrm>
        </p:grpSpPr>
        <p:sp>
          <p:nvSpPr>
            <p:cNvPr id="74" name="Arrow: Pentagon 73">
              <a:extLst>
                <a:ext uri="{FF2B5EF4-FFF2-40B4-BE49-F238E27FC236}">
                  <a16:creationId xmlns:a16="http://schemas.microsoft.com/office/drawing/2014/main" id="{DC2E44FA-19DD-37A1-BE56-A8D01AFE0EBD}"/>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75" name="Isosceles Triangle 74">
              <a:extLst>
                <a:ext uri="{FF2B5EF4-FFF2-40B4-BE49-F238E27FC236}">
                  <a16:creationId xmlns:a16="http://schemas.microsoft.com/office/drawing/2014/main" id="{09B8EB14-15EC-1EE7-88C1-5D51593DDF8B}"/>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6" name="Arrow: Pentagon 75">
              <a:extLst>
                <a:ext uri="{FF2B5EF4-FFF2-40B4-BE49-F238E27FC236}">
                  <a16:creationId xmlns:a16="http://schemas.microsoft.com/office/drawing/2014/main" id="{1D823628-D216-C5FF-F091-8CF1DE2F7108}"/>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77" name="Oval 76">
              <a:extLst>
                <a:ext uri="{FF2B5EF4-FFF2-40B4-BE49-F238E27FC236}">
                  <a16:creationId xmlns:a16="http://schemas.microsoft.com/office/drawing/2014/main" id="{7A0ACBF5-324E-B0DF-48D1-C4E41BB8134B}"/>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8" name="Oval 77">
              <a:extLst>
                <a:ext uri="{FF2B5EF4-FFF2-40B4-BE49-F238E27FC236}">
                  <a16:creationId xmlns:a16="http://schemas.microsoft.com/office/drawing/2014/main" id="{7696FA58-EE6B-3364-25AC-E4414110FCAA}"/>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79" name="Isosceles Triangle 78">
              <a:extLst>
                <a:ext uri="{FF2B5EF4-FFF2-40B4-BE49-F238E27FC236}">
                  <a16:creationId xmlns:a16="http://schemas.microsoft.com/office/drawing/2014/main" id="{2B4339A0-381D-7FC2-E6C4-BC202647160B}"/>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0" name="Isosceles Triangle 79">
              <a:extLst>
                <a:ext uri="{FF2B5EF4-FFF2-40B4-BE49-F238E27FC236}">
                  <a16:creationId xmlns:a16="http://schemas.microsoft.com/office/drawing/2014/main" id="{21F2AE7C-9BF2-3005-2472-5B2967A59BE0}"/>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1" name="Arrow: Pentagon 80">
              <a:extLst>
                <a:ext uri="{FF2B5EF4-FFF2-40B4-BE49-F238E27FC236}">
                  <a16:creationId xmlns:a16="http://schemas.microsoft.com/office/drawing/2014/main" id="{A54773F2-0F37-6BC7-8FD7-7F8076CAF561}"/>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82" name="Isosceles Triangle 81">
              <a:extLst>
                <a:ext uri="{FF2B5EF4-FFF2-40B4-BE49-F238E27FC236}">
                  <a16:creationId xmlns:a16="http://schemas.microsoft.com/office/drawing/2014/main" id="{BC934036-D607-8638-FD15-DD502F404559}"/>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3" name="Isosceles Triangle 82">
              <a:extLst>
                <a:ext uri="{FF2B5EF4-FFF2-40B4-BE49-F238E27FC236}">
                  <a16:creationId xmlns:a16="http://schemas.microsoft.com/office/drawing/2014/main" id="{898D5CE7-9B43-9D40-5E09-8BD2D737E8A1}"/>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4" name="Arrow: Pentagon 83">
              <a:extLst>
                <a:ext uri="{FF2B5EF4-FFF2-40B4-BE49-F238E27FC236}">
                  <a16:creationId xmlns:a16="http://schemas.microsoft.com/office/drawing/2014/main" id="{7F581C68-229C-34FA-7016-59A630DE9E74}"/>
                </a:ext>
              </a:extLst>
            </p:cNvPr>
            <p:cNvSpPr/>
            <p:nvPr/>
          </p:nvSpPr>
          <p:spPr>
            <a:xfrm>
              <a:off x="4036700"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bg1"/>
                  </a:solidFill>
                  <a:latin typeface="+mj-lt"/>
                </a:rPr>
                <a:t>REVIEW &amp; STREAM</a:t>
              </a:r>
            </a:p>
          </p:txBody>
        </p:sp>
        <p:sp>
          <p:nvSpPr>
            <p:cNvPr id="85" name="Isosceles Triangle 84">
              <a:extLst>
                <a:ext uri="{FF2B5EF4-FFF2-40B4-BE49-F238E27FC236}">
                  <a16:creationId xmlns:a16="http://schemas.microsoft.com/office/drawing/2014/main" id="{70B2F054-4157-E531-D8B3-5FFDDB9834CF}"/>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6" name="Isosceles Triangle 85">
              <a:extLst>
                <a:ext uri="{FF2B5EF4-FFF2-40B4-BE49-F238E27FC236}">
                  <a16:creationId xmlns:a16="http://schemas.microsoft.com/office/drawing/2014/main" id="{5AEC4D1F-5A66-4B4E-DCD9-06EF97A55886}"/>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7" name="Arrow: Pentagon 86">
              <a:extLst>
                <a:ext uri="{FF2B5EF4-FFF2-40B4-BE49-F238E27FC236}">
                  <a16:creationId xmlns:a16="http://schemas.microsoft.com/office/drawing/2014/main" id="{25E60281-F880-1A94-A963-37C03FA88894}"/>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88" name="Isosceles Triangle 87">
              <a:extLst>
                <a:ext uri="{FF2B5EF4-FFF2-40B4-BE49-F238E27FC236}">
                  <a16:creationId xmlns:a16="http://schemas.microsoft.com/office/drawing/2014/main" id="{05176B01-E235-D89D-F500-FEE1148E37C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9" name="Isosceles Triangle 88">
              <a:extLst>
                <a:ext uri="{FF2B5EF4-FFF2-40B4-BE49-F238E27FC236}">
                  <a16:creationId xmlns:a16="http://schemas.microsoft.com/office/drawing/2014/main" id="{877472E2-75E5-951D-083E-F1979947312A}"/>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0" name="Arrow: Pentagon 89">
              <a:extLst>
                <a:ext uri="{FF2B5EF4-FFF2-40B4-BE49-F238E27FC236}">
                  <a16:creationId xmlns:a16="http://schemas.microsoft.com/office/drawing/2014/main" id="{A1338A85-372B-05B8-BBF2-61426BC125A6}"/>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91" name="Isosceles Triangle 90">
              <a:extLst>
                <a:ext uri="{FF2B5EF4-FFF2-40B4-BE49-F238E27FC236}">
                  <a16:creationId xmlns:a16="http://schemas.microsoft.com/office/drawing/2014/main" id="{184BBED8-F324-697F-C45E-A91E026CFB41}"/>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92" name="Group 91">
              <a:extLst>
                <a:ext uri="{FF2B5EF4-FFF2-40B4-BE49-F238E27FC236}">
                  <a16:creationId xmlns:a16="http://schemas.microsoft.com/office/drawing/2014/main" id="{E83F4A8F-B77C-4E8B-6E0B-BA040BB0700B}"/>
                </a:ext>
              </a:extLst>
            </p:cNvPr>
            <p:cNvGrpSpPr/>
            <p:nvPr/>
          </p:nvGrpSpPr>
          <p:grpSpPr>
            <a:xfrm>
              <a:off x="2390627" y="-114258"/>
              <a:ext cx="390829" cy="390829"/>
              <a:chOff x="722538" y="2874633"/>
              <a:chExt cx="360000" cy="360000"/>
            </a:xfrm>
          </p:grpSpPr>
          <p:sp>
            <p:nvSpPr>
              <p:cNvPr id="131" name="Oval 130">
                <a:extLst>
                  <a:ext uri="{FF2B5EF4-FFF2-40B4-BE49-F238E27FC236}">
                    <a16:creationId xmlns:a16="http://schemas.microsoft.com/office/drawing/2014/main" id="{13DA98BA-F3A8-F8B0-649B-D8DC88163A01}"/>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2" name="Oval 131">
                <a:extLst>
                  <a:ext uri="{FF2B5EF4-FFF2-40B4-BE49-F238E27FC236}">
                    <a16:creationId xmlns:a16="http://schemas.microsoft.com/office/drawing/2014/main" id="{5453318D-E4AC-0849-9D52-FCD340F22A0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93" name="Oval 92">
              <a:extLst>
                <a:ext uri="{FF2B5EF4-FFF2-40B4-BE49-F238E27FC236}">
                  <a16:creationId xmlns:a16="http://schemas.microsoft.com/office/drawing/2014/main" id="{A97B6BCA-3689-D5F0-9AAB-06589CFC8990}"/>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4" name="Oval 93">
              <a:extLst>
                <a:ext uri="{FF2B5EF4-FFF2-40B4-BE49-F238E27FC236}">
                  <a16:creationId xmlns:a16="http://schemas.microsoft.com/office/drawing/2014/main" id="{3F0EA29D-1AAE-286A-737A-6146F91EE4C9}"/>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5" name="Oval 94">
              <a:extLst>
                <a:ext uri="{FF2B5EF4-FFF2-40B4-BE49-F238E27FC236}">
                  <a16:creationId xmlns:a16="http://schemas.microsoft.com/office/drawing/2014/main" id="{F8C73F43-BBFF-C7F0-0B99-88B6C7DFE987}"/>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96" name="Oval 95">
              <a:extLst>
                <a:ext uri="{FF2B5EF4-FFF2-40B4-BE49-F238E27FC236}">
                  <a16:creationId xmlns:a16="http://schemas.microsoft.com/office/drawing/2014/main" id="{408F1D57-CE35-0CE6-A963-07306902D4D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97" name="Group 96">
              <a:extLst>
                <a:ext uri="{FF2B5EF4-FFF2-40B4-BE49-F238E27FC236}">
                  <a16:creationId xmlns:a16="http://schemas.microsoft.com/office/drawing/2014/main" id="{D054BA66-9127-1366-428A-47EBAD44DC7C}"/>
                </a:ext>
              </a:extLst>
            </p:cNvPr>
            <p:cNvGrpSpPr/>
            <p:nvPr/>
          </p:nvGrpSpPr>
          <p:grpSpPr>
            <a:xfrm>
              <a:off x="6761224" y="-114258"/>
              <a:ext cx="390829" cy="390829"/>
              <a:chOff x="722538" y="2874633"/>
              <a:chExt cx="360000" cy="360000"/>
            </a:xfrm>
          </p:grpSpPr>
          <p:sp>
            <p:nvSpPr>
              <p:cNvPr id="129" name="Oval 128">
                <a:extLst>
                  <a:ext uri="{FF2B5EF4-FFF2-40B4-BE49-F238E27FC236}">
                    <a16:creationId xmlns:a16="http://schemas.microsoft.com/office/drawing/2014/main" id="{BD79DE58-F90D-7A04-3C5B-DC9698F51EFE}"/>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0" name="Oval 129">
                <a:extLst>
                  <a:ext uri="{FF2B5EF4-FFF2-40B4-BE49-F238E27FC236}">
                    <a16:creationId xmlns:a16="http://schemas.microsoft.com/office/drawing/2014/main" id="{39F3BC05-7B41-9CCE-A333-B7A5A6D1B6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98" name="Group 97">
              <a:extLst>
                <a:ext uri="{FF2B5EF4-FFF2-40B4-BE49-F238E27FC236}">
                  <a16:creationId xmlns:a16="http://schemas.microsoft.com/office/drawing/2014/main" id="{A1B5C895-AD3B-060D-946A-10641C7C7F77}"/>
                </a:ext>
              </a:extLst>
            </p:cNvPr>
            <p:cNvGrpSpPr/>
            <p:nvPr/>
          </p:nvGrpSpPr>
          <p:grpSpPr>
            <a:xfrm>
              <a:off x="8222725" y="-114258"/>
              <a:ext cx="390829" cy="390829"/>
              <a:chOff x="722538" y="2874633"/>
              <a:chExt cx="360000" cy="360000"/>
            </a:xfrm>
          </p:grpSpPr>
          <p:sp>
            <p:nvSpPr>
              <p:cNvPr id="127" name="Oval 126">
                <a:extLst>
                  <a:ext uri="{FF2B5EF4-FFF2-40B4-BE49-F238E27FC236}">
                    <a16:creationId xmlns:a16="http://schemas.microsoft.com/office/drawing/2014/main" id="{2B877E1B-68CB-2CA8-9BDB-BCE09D54012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8" name="Oval 127">
                <a:extLst>
                  <a:ext uri="{FF2B5EF4-FFF2-40B4-BE49-F238E27FC236}">
                    <a16:creationId xmlns:a16="http://schemas.microsoft.com/office/drawing/2014/main" id="{84C83F63-7104-D8D4-879E-7868DD2B660B}"/>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99" name="Group 5">
              <a:extLst>
                <a:ext uri="{FF2B5EF4-FFF2-40B4-BE49-F238E27FC236}">
                  <a16:creationId xmlns:a16="http://schemas.microsoft.com/office/drawing/2014/main" id="{49E5479F-95EA-C108-744C-886953226992}"/>
                </a:ext>
              </a:extLst>
            </p:cNvPr>
            <p:cNvGrpSpPr>
              <a:grpSpLocks noChangeAspect="1"/>
            </p:cNvGrpSpPr>
            <p:nvPr/>
          </p:nvGrpSpPr>
          <p:grpSpPr bwMode="auto">
            <a:xfrm>
              <a:off x="1012667" y="-30941"/>
              <a:ext cx="217278" cy="216000"/>
              <a:chOff x="3163" y="2182"/>
              <a:chExt cx="340" cy="338"/>
            </a:xfrm>
            <a:solidFill>
              <a:schemeClr val="tx2"/>
            </a:solidFill>
          </p:grpSpPr>
          <p:sp>
            <p:nvSpPr>
              <p:cNvPr id="124" name="Freeform 6">
                <a:extLst>
                  <a:ext uri="{FF2B5EF4-FFF2-40B4-BE49-F238E27FC236}">
                    <a16:creationId xmlns:a16="http://schemas.microsoft.com/office/drawing/2014/main" id="{BC86C44F-F95D-0C64-C707-563DA3F5127D}"/>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5" name="Freeform 7">
                <a:extLst>
                  <a:ext uri="{FF2B5EF4-FFF2-40B4-BE49-F238E27FC236}">
                    <a16:creationId xmlns:a16="http://schemas.microsoft.com/office/drawing/2014/main" id="{16E54967-8161-EE02-09B3-5BBD63D102E6}"/>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6" name="Freeform 8">
                <a:extLst>
                  <a:ext uri="{FF2B5EF4-FFF2-40B4-BE49-F238E27FC236}">
                    <a16:creationId xmlns:a16="http://schemas.microsoft.com/office/drawing/2014/main" id="{69B517B0-E98D-5B79-240B-60E62E452EF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0" name="Group 99">
              <a:extLst>
                <a:ext uri="{FF2B5EF4-FFF2-40B4-BE49-F238E27FC236}">
                  <a16:creationId xmlns:a16="http://schemas.microsoft.com/office/drawing/2014/main" id="{4D8B210C-B1A0-69B3-9DDA-F8549364B96D}"/>
                </a:ext>
              </a:extLst>
            </p:cNvPr>
            <p:cNvGrpSpPr/>
            <p:nvPr/>
          </p:nvGrpSpPr>
          <p:grpSpPr>
            <a:xfrm>
              <a:off x="2487841" y="-10106"/>
              <a:ext cx="190293" cy="179349"/>
              <a:chOff x="2297686" y="3724331"/>
              <a:chExt cx="190293" cy="179349"/>
            </a:xfrm>
            <a:solidFill>
              <a:schemeClr val="tx2"/>
            </a:solidFill>
          </p:grpSpPr>
          <p:sp>
            <p:nvSpPr>
              <p:cNvPr id="117" name="Freeform 6">
                <a:extLst>
                  <a:ext uri="{FF2B5EF4-FFF2-40B4-BE49-F238E27FC236}">
                    <a16:creationId xmlns:a16="http://schemas.microsoft.com/office/drawing/2014/main" id="{BE35DA39-B64E-FF51-4AB1-05E59BE050A9}"/>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8" name="Freeform 7">
                <a:extLst>
                  <a:ext uri="{FF2B5EF4-FFF2-40B4-BE49-F238E27FC236}">
                    <a16:creationId xmlns:a16="http://schemas.microsoft.com/office/drawing/2014/main" id="{CCDC39E6-0834-856D-5262-C529D1E3272E}"/>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9" name="Freeform 8">
                <a:extLst>
                  <a:ext uri="{FF2B5EF4-FFF2-40B4-BE49-F238E27FC236}">
                    <a16:creationId xmlns:a16="http://schemas.microsoft.com/office/drawing/2014/main" id="{52F600EF-6400-7BC9-6156-A597A6E22297}"/>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0" name="Freeform 9">
                <a:extLst>
                  <a:ext uri="{FF2B5EF4-FFF2-40B4-BE49-F238E27FC236}">
                    <a16:creationId xmlns:a16="http://schemas.microsoft.com/office/drawing/2014/main" id="{61D9AD33-06E0-3466-FFE5-108EEE12D843}"/>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1" name="Freeform 10">
                <a:extLst>
                  <a:ext uri="{FF2B5EF4-FFF2-40B4-BE49-F238E27FC236}">
                    <a16:creationId xmlns:a16="http://schemas.microsoft.com/office/drawing/2014/main" id="{F078028C-9A70-4678-3641-B4001B97073B}"/>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2" name="Freeform 11">
                <a:extLst>
                  <a:ext uri="{FF2B5EF4-FFF2-40B4-BE49-F238E27FC236}">
                    <a16:creationId xmlns:a16="http://schemas.microsoft.com/office/drawing/2014/main" id="{2B16E860-41B3-ED8C-FFA1-AB79510CB0CD}"/>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23" name="Freeform 12">
                <a:extLst>
                  <a:ext uri="{FF2B5EF4-FFF2-40B4-BE49-F238E27FC236}">
                    <a16:creationId xmlns:a16="http://schemas.microsoft.com/office/drawing/2014/main" id="{9CE6F3A3-4F67-8A0C-217C-97ECDB22B2C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1" name="Group 100">
              <a:extLst>
                <a:ext uri="{FF2B5EF4-FFF2-40B4-BE49-F238E27FC236}">
                  <a16:creationId xmlns:a16="http://schemas.microsoft.com/office/drawing/2014/main" id="{1810DA01-D427-7CCC-580B-DC0A3841A67D}"/>
                </a:ext>
              </a:extLst>
            </p:cNvPr>
            <p:cNvGrpSpPr>
              <a:grpSpLocks noChangeAspect="1"/>
            </p:cNvGrpSpPr>
            <p:nvPr/>
          </p:nvGrpSpPr>
          <p:grpSpPr>
            <a:xfrm>
              <a:off x="3924973" y="-38452"/>
              <a:ext cx="210796" cy="210796"/>
              <a:chOff x="6107113" y="1108074"/>
              <a:chExt cx="542925" cy="542924"/>
            </a:xfrm>
            <a:solidFill>
              <a:schemeClr val="tx2"/>
            </a:solidFill>
          </p:grpSpPr>
          <p:sp>
            <p:nvSpPr>
              <p:cNvPr id="115" name="Freeform 129">
                <a:extLst>
                  <a:ext uri="{FF2B5EF4-FFF2-40B4-BE49-F238E27FC236}">
                    <a16:creationId xmlns:a16="http://schemas.microsoft.com/office/drawing/2014/main" id="{16296990-51A2-E407-F97A-214C01DA71E2}"/>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6" name="Freeform 130">
                <a:extLst>
                  <a:ext uri="{FF2B5EF4-FFF2-40B4-BE49-F238E27FC236}">
                    <a16:creationId xmlns:a16="http://schemas.microsoft.com/office/drawing/2014/main" id="{0B37D226-A91A-00E0-805C-A85308668652}"/>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102" name="Group 101">
              <a:extLst>
                <a:ext uri="{FF2B5EF4-FFF2-40B4-BE49-F238E27FC236}">
                  <a16:creationId xmlns:a16="http://schemas.microsoft.com/office/drawing/2014/main" id="{F4D53950-B5FB-5EC0-487F-F4791228D35F}"/>
                </a:ext>
              </a:extLst>
            </p:cNvPr>
            <p:cNvGrpSpPr>
              <a:grpSpLocks noChangeAspect="1"/>
            </p:cNvGrpSpPr>
            <p:nvPr/>
          </p:nvGrpSpPr>
          <p:grpSpPr>
            <a:xfrm>
              <a:off x="5422216" y="-25635"/>
              <a:ext cx="162076" cy="200370"/>
              <a:chOff x="5126038" y="3305175"/>
              <a:chExt cx="436562" cy="539750"/>
            </a:xfrm>
            <a:solidFill>
              <a:schemeClr val="tx2"/>
            </a:solidFill>
          </p:grpSpPr>
          <p:sp>
            <p:nvSpPr>
              <p:cNvPr id="108" name="Freeform 34">
                <a:extLst>
                  <a:ext uri="{FF2B5EF4-FFF2-40B4-BE49-F238E27FC236}">
                    <a16:creationId xmlns:a16="http://schemas.microsoft.com/office/drawing/2014/main" id="{2C6A643E-ADCD-9D6C-5047-769801EA9EC6}"/>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09" name="Freeform 35">
                <a:extLst>
                  <a:ext uri="{FF2B5EF4-FFF2-40B4-BE49-F238E27FC236}">
                    <a16:creationId xmlns:a16="http://schemas.microsoft.com/office/drawing/2014/main" id="{4B8A1B55-4C7F-C871-8EE3-D4F7AE2E3339}"/>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0" name="Freeform 36">
                <a:extLst>
                  <a:ext uri="{FF2B5EF4-FFF2-40B4-BE49-F238E27FC236}">
                    <a16:creationId xmlns:a16="http://schemas.microsoft.com/office/drawing/2014/main" id="{AA311AD5-AE05-D6BA-8983-73DF9F228591}"/>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1" name="Freeform 37">
                <a:extLst>
                  <a:ext uri="{FF2B5EF4-FFF2-40B4-BE49-F238E27FC236}">
                    <a16:creationId xmlns:a16="http://schemas.microsoft.com/office/drawing/2014/main" id="{84A1360E-0522-0347-117B-CB205BBE14C7}"/>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2" name="Freeform 38">
                <a:extLst>
                  <a:ext uri="{FF2B5EF4-FFF2-40B4-BE49-F238E27FC236}">
                    <a16:creationId xmlns:a16="http://schemas.microsoft.com/office/drawing/2014/main" id="{9B5AED84-08B9-082F-19E8-CB98C41267B0}"/>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3" name="Freeform 39">
                <a:extLst>
                  <a:ext uri="{FF2B5EF4-FFF2-40B4-BE49-F238E27FC236}">
                    <a16:creationId xmlns:a16="http://schemas.microsoft.com/office/drawing/2014/main" id="{D05CC69A-C394-176B-A6E0-BFE9168B73E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14" name="Freeform 40">
                <a:extLst>
                  <a:ext uri="{FF2B5EF4-FFF2-40B4-BE49-F238E27FC236}">
                    <a16:creationId xmlns:a16="http://schemas.microsoft.com/office/drawing/2014/main" id="{94B497F9-029C-3DE3-883F-C8AB21D9DECD}"/>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103" name="Freeform 23">
              <a:extLst>
                <a:ext uri="{FF2B5EF4-FFF2-40B4-BE49-F238E27FC236}">
                  <a16:creationId xmlns:a16="http://schemas.microsoft.com/office/drawing/2014/main" id="{41AA6FB2-535A-3FC1-5458-1BB900488BEE}"/>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104" name="Oval 103">
              <a:extLst>
                <a:ext uri="{FF2B5EF4-FFF2-40B4-BE49-F238E27FC236}">
                  <a16:creationId xmlns:a16="http://schemas.microsoft.com/office/drawing/2014/main" id="{DB004C97-3662-58ED-01C2-E3B2BE252D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105" name="Group 104">
              <a:extLst>
                <a:ext uri="{FF2B5EF4-FFF2-40B4-BE49-F238E27FC236}">
                  <a16:creationId xmlns:a16="http://schemas.microsoft.com/office/drawing/2014/main" id="{32D1591B-5B4C-2222-5B95-34F3D83E7AE4}"/>
                </a:ext>
              </a:extLst>
            </p:cNvPr>
            <p:cNvGrpSpPr>
              <a:grpSpLocks noChangeAspect="1"/>
            </p:cNvGrpSpPr>
            <p:nvPr/>
          </p:nvGrpSpPr>
          <p:grpSpPr>
            <a:xfrm>
              <a:off x="8315918" y="-5729"/>
              <a:ext cx="204441" cy="158141"/>
              <a:chOff x="8389938" y="1176338"/>
              <a:chExt cx="539751" cy="417513"/>
            </a:xfrm>
            <a:solidFill>
              <a:schemeClr val="tx2"/>
            </a:solidFill>
          </p:grpSpPr>
          <p:sp>
            <p:nvSpPr>
              <p:cNvPr id="106" name="Freeform 23">
                <a:extLst>
                  <a:ext uri="{FF2B5EF4-FFF2-40B4-BE49-F238E27FC236}">
                    <a16:creationId xmlns:a16="http://schemas.microsoft.com/office/drawing/2014/main" id="{2EC740F5-4C6A-5862-EFE2-19664EB39E9D}"/>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107" name="Freeform 24">
                <a:extLst>
                  <a:ext uri="{FF2B5EF4-FFF2-40B4-BE49-F238E27FC236}">
                    <a16:creationId xmlns:a16="http://schemas.microsoft.com/office/drawing/2014/main" id="{AB89F18A-1428-2993-6686-533B90BE8844}"/>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133" name="object 41">
            <a:extLst>
              <a:ext uri="{FF2B5EF4-FFF2-40B4-BE49-F238E27FC236}">
                <a16:creationId xmlns:a16="http://schemas.microsoft.com/office/drawing/2014/main" id="{C82853D8-97D0-7E49-BA20-00DC92A33649}"/>
              </a:ext>
            </a:extLst>
          </p:cNvPr>
          <p:cNvSpPr txBox="1"/>
          <p:nvPr/>
        </p:nvSpPr>
        <p:spPr>
          <a:xfrm>
            <a:off x="8696746" y="4152080"/>
            <a:ext cx="721512" cy="1275499"/>
          </a:xfrm>
          <a:prstGeom prst="rect">
            <a:avLst/>
          </a:prstGeom>
          <a:solidFill>
            <a:schemeClr val="bg2"/>
          </a:solidFill>
        </p:spPr>
        <p:txBody>
          <a:bodyPr vert="horz" wrap="square" lIns="36000" tIns="36000" rIns="36000" bIns="36000" rtlCol="0" anchor="t">
            <a:noAutofit/>
          </a:bodyPr>
          <a:lstStyle/>
          <a:p>
            <a:pPr algn="ctr"/>
            <a:endParaRPr lang="en-AU" sz="1050">
              <a:latin typeface="+mj-lt"/>
              <a:cs typeface="Open Sans"/>
            </a:endParaRPr>
          </a:p>
        </p:txBody>
      </p:sp>
      <p:sp>
        <p:nvSpPr>
          <p:cNvPr id="134" name="object 81">
            <a:extLst>
              <a:ext uri="{FF2B5EF4-FFF2-40B4-BE49-F238E27FC236}">
                <a16:creationId xmlns:a16="http://schemas.microsoft.com/office/drawing/2014/main" id="{6F3B46A9-76AF-7C52-B9C5-C217EE1365BE}"/>
              </a:ext>
            </a:extLst>
          </p:cNvPr>
          <p:cNvSpPr txBox="1"/>
          <p:nvPr/>
        </p:nvSpPr>
        <p:spPr>
          <a:xfrm>
            <a:off x="8737322" y="4198422"/>
            <a:ext cx="640359" cy="1181138"/>
          </a:xfrm>
          <a:prstGeom prst="rect">
            <a:avLst/>
          </a:prstGeom>
          <a:solidFill>
            <a:schemeClr val="bg1"/>
          </a:solidFill>
          <a:ln>
            <a:noFill/>
          </a:ln>
        </p:spPr>
        <p:txBody>
          <a:bodyPr vert="horz" wrap="square" lIns="36000" tIns="36000" rIns="36000" bIns="36000" rtlCol="0" anchor="b">
            <a:noAutofit/>
          </a:bodyPr>
          <a:lstStyle/>
          <a:p>
            <a:pPr algn="ctr">
              <a:lnSpc>
                <a:spcPct val="90000"/>
              </a:lnSpc>
            </a:pPr>
            <a:r>
              <a:rPr lang="en-AU" sz="900">
                <a:latin typeface="+mj-lt"/>
                <a:cs typeface="Times New Roman"/>
              </a:rPr>
              <a:t>Assign based on Risk</a:t>
            </a:r>
            <a:endParaRPr lang="en-AU" sz="900">
              <a:solidFill>
                <a:srgbClr val="1A1A1A"/>
              </a:solidFill>
              <a:latin typeface="+mj-lt"/>
              <a:cs typeface="Open Sans"/>
            </a:endParaRPr>
          </a:p>
        </p:txBody>
      </p:sp>
      <p:sp>
        <p:nvSpPr>
          <p:cNvPr id="135" name="object 83">
            <a:extLst>
              <a:ext uri="{FF2B5EF4-FFF2-40B4-BE49-F238E27FC236}">
                <a16:creationId xmlns:a16="http://schemas.microsoft.com/office/drawing/2014/main" id="{68BA8C88-B0B4-CB14-407A-9A43548753AE}"/>
              </a:ext>
            </a:extLst>
          </p:cNvPr>
          <p:cNvSpPr txBox="1"/>
          <p:nvPr/>
        </p:nvSpPr>
        <p:spPr>
          <a:xfrm>
            <a:off x="8795631" y="4329243"/>
            <a:ext cx="523744"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VIC SemiBold" panose="00000700000000000000" pitchFamily="50" charset="0"/>
                <a:cs typeface="Open Sans"/>
              </a:rPr>
              <a:t>Assign</a:t>
            </a:r>
          </a:p>
        </p:txBody>
      </p:sp>
      <p:sp>
        <p:nvSpPr>
          <p:cNvPr id="4" name="Title 1">
            <a:extLst>
              <a:ext uri="{FF2B5EF4-FFF2-40B4-BE49-F238E27FC236}">
                <a16:creationId xmlns:a16="http://schemas.microsoft.com/office/drawing/2014/main" id="{E898C651-BA08-E978-EB2F-BE9E3D3511F7}"/>
              </a:ext>
            </a:extLst>
          </p:cNvPr>
          <p:cNvSpPr>
            <a:spLocks noGrp="1"/>
          </p:cNvSpPr>
          <p:nvPr>
            <p:ph type="title"/>
          </p:nvPr>
        </p:nvSpPr>
        <p:spPr>
          <a:xfrm>
            <a:off x="540000" y="292457"/>
            <a:ext cx="2802935" cy="597842"/>
          </a:xfrm>
        </p:spPr>
        <p:txBody>
          <a:bodyPr vert="horz"/>
          <a:lstStyle/>
          <a:p>
            <a:r>
              <a:rPr lang="en-AU" b="1"/>
              <a:t>Better Practice Permission Journey </a:t>
            </a:r>
          </a:p>
        </p:txBody>
      </p:sp>
      <p:cxnSp>
        <p:nvCxnSpPr>
          <p:cNvPr id="144" name="Straight Arrow Connector 143">
            <a:extLst>
              <a:ext uri="{FF2B5EF4-FFF2-40B4-BE49-F238E27FC236}">
                <a16:creationId xmlns:a16="http://schemas.microsoft.com/office/drawing/2014/main" id="{B53BF059-6485-7DBC-52A4-EC5DCE3CE936}"/>
              </a:ext>
            </a:extLst>
          </p:cNvPr>
          <p:cNvCxnSpPr>
            <a:cxnSpLocks/>
            <a:stCxn id="34" idx="1"/>
          </p:cNvCxnSpPr>
          <p:nvPr/>
        </p:nvCxnSpPr>
        <p:spPr>
          <a:xfrm flipH="1">
            <a:off x="2428492" y="2652057"/>
            <a:ext cx="1169706"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151" name="Group 150">
            <a:extLst>
              <a:ext uri="{FF2B5EF4-FFF2-40B4-BE49-F238E27FC236}">
                <a16:creationId xmlns:a16="http://schemas.microsoft.com/office/drawing/2014/main" id="{4ACD6697-2841-95BA-AAAD-0E72881DE033}"/>
              </a:ext>
            </a:extLst>
          </p:cNvPr>
          <p:cNvGrpSpPr/>
          <p:nvPr/>
        </p:nvGrpSpPr>
        <p:grpSpPr>
          <a:xfrm>
            <a:off x="935498" y="1280444"/>
            <a:ext cx="1613663" cy="466980"/>
            <a:chOff x="935498" y="1280444"/>
            <a:chExt cx="1613663" cy="466980"/>
          </a:xfrm>
        </p:grpSpPr>
        <p:sp>
          <p:nvSpPr>
            <p:cNvPr id="12" name="Isosceles Triangle 11">
              <a:extLst>
                <a:ext uri="{FF2B5EF4-FFF2-40B4-BE49-F238E27FC236}">
                  <a16:creationId xmlns:a16="http://schemas.microsoft.com/office/drawing/2014/main" id="{D561F9C0-883A-2D6A-158B-2AB5DB7BA8C2}"/>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3" name="Arrow: Pentagon 12">
              <a:extLst>
                <a:ext uri="{FF2B5EF4-FFF2-40B4-BE49-F238E27FC236}">
                  <a16:creationId xmlns:a16="http://schemas.microsoft.com/office/drawing/2014/main" id="{5502455C-D560-97E0-58EC-D1B260121E6E}"/>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REVIEW</a:t>
              </a:r>
            </a:p>
          </p:txBody>
        </p:sp>
        <p:sp>
          <p:nvSpPr>
            <p:cNvPr id="14" name="Oval 13">
              <a:extLst>
                <a:ext uri="{FF2B5EF4-FFF2-40B4-BE49-F238E27FC236}">
                  <a16:creationId xmlns:a16="http://schemas.microsoft.com/office/drawing/2014/main" id="{1C934B8D-19D2-F27F-2E89-85F7D2D52146}"/>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Oval 14">
              <a:extLst>
                <a:ext uri="{FF2B5EF4-FFF2-40B4-BE49-F238E27FC236}">
                  <a16:creationId xmlns:a16="http://schemas.microsoft.com/office/drawing/2014/main" id="{E66F6F29-1B23-28AD-7696-A6C9E835C9C6}"/>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Isosceles Triangle 15">
              <a:extLst>
                <a:ext uri="{FF2B5EF4-FFF2-40B4-BE49-F238E27FC236}">
                  <a16:creationId xmlns:a16="http://schemas.microsoft.com/office/drawing/2014/main" id="{1A940BCE-2ED8-9207-9FC3-1FF04BF17B85}"/>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0" name="Group 19">
              <a:extLst>
                <a:ext uri="{FF2B5EF4-FFF2-40B4-BE49-F238E27FC236}">
                  <a16:creationId xmlns:a16="http://schemas.microsoft.com/office/drawing/2014/main" id="{C4D65027-622A-BB07-B848-DEE4FFD9A790}"/>
                </a:ext>
              </a:extLst>
            </p:cNvPr>
            <p:cNvGrpSpPr/>
            <p:nvPr/>
          </p:nvGrpSpPr>
          <p:grpSpPr>
            <a:xfrm>
              <a:off x="1059020" y="1399655"/>
              <a:ext cx="210796" cy="210796"/>
              <a:chOff x="2991985" y="825673"/>
              <a:chExt cx="210796" cy="210796"/>
            </a:xfrm>
          </p:grpSpPr>
          <p:sp>
            <p:nvSpPr>
              <p:cNvPr id="21" name="Freeform 129">
                <a:extLst>
                  <a:ext uri="{FF2B5EF4-FFF2-40B4-BE49-F238E27FC236}">
                    <a16:creationId xmlns:a16="http://schemas.microsoft.com/office/drawing/2014/main" id="{71DD3D03-DB78-9954-785A-7A022C6F3233}"/>
                  </a:ext>
                </a:extLst>
              </p:cNvPr>
              <p:cNvSpPr>
                <a:spLocks noEditPoints="1"/>
              </p:cNvSpPr>
              <p:nvPr/>
            </p:nvSpPr>
            <p:spPr bwMode="auto">
              <a:xfrm>
                <a:off x="2991985" y="825673"/>
                <a:ext cx="210796" cy="210796"/>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130">
                <a:extLst>
                  <a:ext uri="{FF2B5EF4-FFF2-40B4-BE49-F238E27FC236}">
                    <a16:creationId xmlns:a16="http://schemas.microsoft.com/office/drawing/2014/main" id="{7D1581BB-29C8-E5A8-619D-F16AFF67561E}"/>
                  </a:ext>
                </a:extLst>
              </p:cNvPr>
              <p:cNvSpPr>
                <a:spLocks/>
              </p:cNvSpPr>
              <p:nvPr/>
            </p:nvSpPr>
            <p:spPr bwMode="auto">
              <a:xfrm>
                <a:off x="3038829" y="880530"/>
                <a:ext cx="84442" cy="83825"/>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152" name="Isosceles Triangle 151">
            <a:extLst>
              <a:ext uri="{FF2B5EF4-FFF2-40B4-BE49-F238E27FC236}">
                <a16:creationId xmlns:a16="http://schemas.microsoft.com/office/drawing/2014/main" id="{DABF3472-8353-4781-2022-FA91BD64D453}"/>
              </a:ext>
            </a:extLst>
          </p:cNvPr>
          <p:cNvSpPr/>
          <p:nvPr/>
        </p:nvSpPr>
        <p:spPr>
          <a:xfrm rot="5400000">
            <a:off x="8146850" y="1446575"/>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 name="Oval 1">
            <a:extLst>
              <a:ext uri="{FF2B5EF4-FFF2-40B4-BE49-F238E27FC236}">
                <a16:creationId xmlns:a16="http://schemas.microsoft.com/office/drawing/2014/main" id="{4194E96D-3AD6-8684-E084-0417F42CC5E3}"/>
              </a:ext>
            </a:extLst>
          </p:cNvPr>
          <p:cNvSpPr/>
          <p:nvPr/>
        </p:nvSpPr>
        <p:spPr>
          <a:xfrm>
            <a:off x="1697292" y="444771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1</a:t>
            </a:r>
          </a:p>
        </p:txBody>
      </p:sp>
      <p:sp>
        <p:nvSpPr>
          <p:cNvPr id="142" name="Half Frame 141">
            <a:extLst>
              <a:ext uri="{FF2B5EF4-FFF2-40B4-BE49-F238E27FC236}">
                <a16:creationId xmlns:a16="http://schemas.microsoft.com/office/drawing/2014/main" id="{7ECFC067-A7D2-393B-A588-7566E2B40C94}"/>
              </a:ext>
            </a:extLst>
          </p:cNvPr>
          <p:cNvSpPr/>
          <p:nvPr/>
        </p:nvSpPr>
        <p:spPr>
          <a:xfrm>
            <a:off x="4952406" y="2015640"/>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60" name="Freeform: Shape 159">
            <a:extLst>
              <a:ext uri="{FF2B5EF4-FFF2-40B4-BE49-F238E27FC236}">
                <a16:creationId xmlns:a16="http://schemas.microsoft.com/office/drawing/2014/main" id="{656D82A0-5EB0-C366-8E1A-ACBF18CAFB53}"/>
              </a:ext>
            </a:extLst>
          </p:cNvPr>
          <p:cNvSpPr/>
          <p:nvPr/>
        </p:nvSpPr>
        <p:spPr>
          <a:xfrm>
            <a:off x="1178653" y="2940368"/>
            <a:ext cx="511729" cy="947430"/>
          </a:xfrm>
          <a:custGeom>
            <a:avLst/>
            <a:gdLst>
              <a:gd name="connsiteX0" fmla="*/ 0 w 511729"/>
              <a:gd name="connsiteY0" fmla="*/ 0 h 989901"/>
              <a:gd name="connsiteX1" fmla="*/ 0 w 511729"/>
              <a:gd name="connsiteY1" fmla="*/ 989901 h 989901"/>
              <a:gd name="connsiteX2" fmla="*/ 511729 w 511729"/>
              <a:gd name="connsiteY2" fmla="*/ 989901 h 989901"/>
            </a:gdLst>
            <a:ahLst/>
            <a:cxnLst>
              <a:cxn ang="0">
                <a:pos x="connsiteX0" y="connsiteY0"/>
              </a:cxn>
              <a:cxn ang="0">
                <a:pos x="connsiteX1" y="connsiteY1"/>
              </a:cxn>
              <a:cxn ang="0">
                <a:pos x="connsiteX2" y="connsiteY2"/>
              </a:cxn>
            </a:cxnLst>
            <a:rect l="l" t="t" r="r" b="b"/>
            <a:pathLst>
              <a:path w="511729" h="989901">
                <a:moveTo>
                  <a:pt x="0" y="0"/>
                </a:moveTo>
                <a:lnTo>
                  <a:pt x="0" y="989901"/>
                </a:lnTo>
                <a:lnTo>
                  <a:pt x="511729" y="989901"/>
                </a:lnTo>
              </a:path>
            </a:pathLst>
          </a:custGeom>
          <a:noFill/>
          <a:ln w="127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2" name="Oval 161">
            <a:extLst>
              <a:ext uri="{FF2B5EF4-FFF2-40B4-BE49-F238E27FC236}">
                <a16:creationId xmlns:a16="http://schemas.microsoft.com/office/drawing/2014/main" id="{16255C8A-2F0B-7715-0CF9-D66234C83579}"/>
              </a:ext>
            </a:extLst>
          </p:cNvPr>
          <p:cNvSpPr/>
          <p:nvPr/>
        </p:nvSpPr>
        <p:spPr>
          <a:xfrm>
            <a:off x="4395738" y="328610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2</a:t>
            </a:r>
          </a:p>
        </p:txBody>
      </p:sp>
      <p:sp>
        <p:nvSpPr>
          <p:cNvPr id="163" name="Oval 162">
            <a:extLst>
              <a:ext uri="{FF2B5EF4-FFF2-40B4-BE49-F238E27FC236}">
                <a16:creationId xmlns:a16="http://schemas.microsoft.com/office/drawing/2014/main" id="{8676D611-DC3B-24FA-813E-8DAD4993831B}"/>
              </a:ext>
            </a:extLst>
          </p:cNvPr>
          <p:cNvSpPr/>
          <p:nvPr/>
        </p:nvSpPr>
        <p:spPr>
          <a:xfrm>
            <a:off x="6821432" y="380318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3</a:t>
            </a:r>
          </a:p>
        </p:txBody>
      </p:sp>
      <p:sp>
        <p:nvSpPr>
          <p:cNvPr id="171" name="Oval 170">
            <a:extLst>
              <a:ext uri="{FF2B5EF4-FFF2-40B4-BE49-F238E27FC236}">
                <a16:creationId xmlns:a16="http://schemas.microsoft.com/office/drawing/2014/main" id="{2753B8A4-088C-5B32-D401-4A250C248957}"/>
              </a:ext>
            </a:extLst>
          </p:cNvPr>
          <p:cNvSpPr/>
          <p:nvPr/>
        </p:nvSpPr>
        <p:spPr>
          <a:xfrm>
            <a:off x="7950207" y="5530860"/>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4</a:t>
            </a:r>
          </a:p>
        </p:txBody>
      </p:sp>
      <p:sp>
        <p:nvSpPr>
          <p:cNvPr id="172" name="Oval 171">
            <a:extLst>
              <a:ext uri="{FF2B5EF4-FFF2-40B4-BE49-F238E27FC236}">
                <a16:creationId xmlns:a16="http://schemas.microsoft.com/office/drawing/2014/main" id="{5B543438-6566-455F-3EB3-79A601C80F5F}"/>
              </a:ext>
            </a:extLst>
          </p:cNvPr>
          <p:cNvSpPr/>
          <p:nvPr/>
        </p:nvSpPr>
        <p:spPr>
          <a:xfrm>
            <a:off x="8935413" y="380318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5</a:t>
            </a:r>
          </a:p>
        </p:txBody>
      </p:sp>
      <p:sp>
        <p:nvSpPr>
          <p:cNvPr id="138" name="object 112">
            <a:extLst>
              <a:ext uri="{FF2B5EF4-FFF2-40B4-BE49-F238E27FC236}">
                <a16:creationId xmlns:a16="http://schemas.microsoft.com/office/drawing/2014/main" id="{8E79E5BB-F58D-E9E3-ABF3-FE2A9D5C17A0}"/>
              </a:ext>
            </a:extLst>
          </p:cNvPr>
          <p:cNvSpPr txBox="1"/>
          <p:nvPr/>
        </p:nvSpPr>
        <p:spPr>
          <a:xfrm>
            <a:off x="5030991" y="2091442"/>
            <a:ext cx="4278898" cy="1545299"/>
          </a:xfrm>
          <a:prstGeom prst="rect">
            <a:avLst/>
          </a:prstGeom>
          <a:solidFill>
            <a:schemeClr val="bg1"/>
          </a:solidFill>
          <a:ln w="15875">
            <a:solidFill>
              <a:schemeClr val="accent2"/>
            </a:solidFill>
          </a:ln>
        </p:spPr>
        <p:txBody>
          <a:bodyPr vert="horz" wrap="square" lIns="36000" tIns="36000" rIns="36000" bIns="36000" rtlCol="0" anchor="ctr">
            <a:noAutofit/>
          </a:bodyPr>
          <a:lstStyle/>
          <a:p>
            <a:r>
              <a:rPr lang="en-AU" sz="1050" b="1">
                <a:latin typeface="+mj-lt"/>
                <a:cs typeface="Times New Roman"/>
              </a:rPr>
              <a:t>REVIEW &amp; STREAM</a:t>
            </a:r>
            <a:r>
              <a:rPr lang="en-AU" sz="1050">
                <a:latin typeface="+mj-lt"/>
                <a:cs typeface="Times New Roman"/>
              </a:rPr>
              <a:t>: Better practice review is automated where it can be. Where it is useful and there is variation, applications are triaged</a:t>
            </a:r>
            <a:r>
              <a:rPr lang="en-AU" sz="1050">
                <a:cs typeface="Times New Roman"/>
              </a:rPr>
              <a:t> and allocated to different assessment pathways or streams depending on the level of risk or complexity. Requests for additional information might be required at this stage if not sufficient to make an assessment. </a:t>
            </a:r>
            <a:endParaRPr lang="en-AU" sz="1050">
              <a:latin typeface="+mj-lt"/>
              <a:cs typeface="Times New Roman"/>
            </a:endParaRPr>
          </a:p>
          <a:p>
            <a:pPr>
              <a:spcBef>
                <a:spcPts val="600"/>
              </a:spcBef>
            </a:pPr>
            <a:r>
              <a:rPr lang="en-AU" sz="1050"/>
              <a:t>This stage may not be required for less complex applications or those that can be automated, or you may not need all components.</a:t>
            </a:r>
          </a:p>
        </p:txBody>
      </p:sp>
      <p:sp>
        <p:nvSpPr>
          <p:cNvPr id="182" name="Freeform: Shape 181">
            <a:extLst>
              <a:ext uri="{FF2B5EF4-FFF2-40B4-BE49-F238E27FC236}">
                <a16:creationId xmlns:a16="http://schemas.microsoft.com/office/drawing/2014/main" id="{7C76950D-95B3-C6A3-B447-B532C740846D}"/>
              </a:ext>
            </a:extLst>
          </p:cNvPr>
          <p:cNvSpPr/>
          <p:nvPr/>
        </p:nvSpPr>
        <p:spPr>
          <a:xfrm>
            <a:off x="8330268" y="3955409"/>
            <a:ext cx="175456" cy="1191237"/>
          </a:xfrm>
          <a:custGeom>
            <a:avLst/>
            <a:gdLst>
              <a:gd name="connsiteX0" fmla="*/ 0 w 121641"/>
              <a:gd name="connsiteY0" fmla="*/ 0 h 1191237"/>
              <a:gd name="connsiteX1" fmla="*/ 121641 w 121641"/>
              <a:gd name="connsiteY1" fmla="*/ 0 h 1191237"/>
              <a:gd name="connsiteX2" fmla="*/ 121641 w 121641"/>
              <a:gd name="connsiteY2" fmla="*/ 1191237 h 1191237"/>
              <a:gd name="connsiteX3" fmla="*/ 8389 w 121641"/>
              <a:gd name="connsiteY3" fmla="*/ 1191237 h 1191237"/>
            </a:gdLst>
            <a:ahLst/>
            <a:cxnLst>
              <a:cxn ang="0">
                <a:pos x="connsiteX0" y="connsiteY0"/>
              </a:cxn>
              <a:cxn ang="0">
                <a:pos x="connsiteX1" y="connsiteY1"/>
              </a:cxn>
              <a:cxn ang="0">
                <a:pos x="connsiteX2" y="connsiteY2"/>
              </a:cxn>
              <a:cxn ang="0">
                <a:pos x="connsiteX3" y="connsiteY3"/>
              </a:cxn>
            </a:cxnLst>
            <a:rect l="l" t="t" r="r" b="b"/>
            <a:pathLst>
              <a:path w="121641" h="1191237">
                <a:moveTo>
                  <a:pt x="0" y="0"/>
                </a:moveTo>
                <a:lnTo>
                  <a:pt x="121641" y="0"/>
                </a:lnTo>
                <a:lnTo>
                  <a:pt x="121641" y="1191237"/>
                </a:lnTo>
                <a:lnTo>
                  <a:pt x="8389" y="1191237"/>
                </a:lnTo>
              </a:path>
            </a:pathLst>
          </a:custGeom>
          <a:noFill/>
          <a:ln w="12700">
            <a:solidFill>
              <a:schemeClr val="tx2"/>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87" name="Straight Arrow Connector 186">
            <a:extLst>
              <a:ext uri="{FF2B5EF4-FFF2-40B4-BE49-F238E27FC236}">
                <a16:creationId xmlns:a16="http://schemas.microsoft.com/office/drawing/2014/main" id="{C4E08566-D9CC-1BDE-450E-A7D41C0D62C9}"/>
              </a:ext>
            </a:extLst>
          </p:cNvPr>
          <p:cNvCxnSpPr>
            <a:cxnSpLocks/>
          </p:cNvCxnSpPr>
          <p:nvPr/>
        </p:nvCxnSpPr>
        <p:spPr>
          <a:xfrm>
            <a:off x="8323045" y="4532512"/>
            <a:ext cx="367413" cy="0"/>
          </a:xfrm>
          <a:prstGeom prst="straightConnector1">
            <a:avLst/>
          </a:prstGeom>
          <a:ln w="12700">
            <a:solidFill>
              <a:schemeClr val="tx2"/>
            </a:solidFill>
            <a:tailEnd type="triangle" w="med" len="med"/>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57E77FA1-E445-21A2-11F6-9834CEDE2E8E}"/>
              </a:ext>
            </a:extLst>
          </p:cNvPr>
          <p:cNvGrpSpPr/>
          <p:nvPr/>
        </p:nvGrpSpPr>
        <p:grpSpPr>
          <a:xfrm>
            <a:off x="8719473" y="5666247"/>
            <a:ext cx="1193470" cy="1193469"/>
            <a:chOff x="10069009" y="2893384"/>
            <a:chExt cx="1704975" cy="1704975"/>
          </a:xfrm>
        </p:grpSpPr>
        <p:sp>
          <p:nvSpPr>
            <p:cNvPr id="6" name="Freeform: Shape 5">
              <a:extLst>
                <a:ext uri="{FF2B5EF4-FFF2-40B4-BE49-F238E27FC236}">
                  <a16:creationId xmlns:a16="http://schemas.microsoft.com/office/drawing/2014/main" id="{20475EF1-CEFB-F2E4-D3B6-B8DF4587993C}"/>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F0666F93-B419-7A89-85B6-F73E7F235E60}"/>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83532CAE-9F36-957D-A554-F6B6A48E2013}"/>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27" name="TextBox 26">
            <a:extLst>
              <a:ext uri="{FF2B5EF4-FFF2-40B4-BE49-F238E27FC236}">
                <a16:creationId xmlns:a16="http://schemas.microsoft.com/office/drawing/2014/main" id="{70591C1D-AA5A-54E6-F793-799BAFDB6ABF}"/>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53</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28" name="Rectangle 27">
            <a:extLst>
              <a:ext uri="{FF2B5EF4-FFF2-40B4-BE49-F238E27FC236}">
                <a16:creationId xmlns:a16="http://schemas.microsoft.com/office/drawing/2014/main" id="{593997D4-E107-1E9C-C7FB-F8E1647D7D68}"/>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35305110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420297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Half Frame 13">
            <a:extLst>
              <a:ext uri="{FF2B5EF4-FFF2-40B4-BE49-F238E27FC236}">
                <a16:creationId xmlns:a16="http://schemas.microsoft.com/office/drawing/2014/main" id="{F09B9A1E-0510-4894-736E-CD3CD3703C96}"/>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8" name="Rectangle 17">
            <a:extLst>
              <a:ext uri="{FF2B5EF4-FFF2-40B4-BE49-F238E27FC236}">
                <a16:creationId xmlns:a16="http://schemas.microsoft.com/office/drawing/2014/main" id="{93FE4CA4-62BB-3966-A35B-FCC83391EAFC}"/>
              </a:ext>
            </a:extLst>
          </p:cNvPr>
          <p:cNvSpPr/>
          <p:nvPr/>
        </p:nvSpPr>
        <p:spPr>
          <a:xfrm>
            <a:off x="541338" y="2609185"/>
            <a:ext cx="8838130" cy="3268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Application information is reviewed as soon as possible after submission to ensure that it meets requirements and is sufficient to make an assessment. This can streamline the process for applicants, particularly where further information is required.</a:t>
            </a:r>
          </a:p>
          <a:p>
            <a:pPr marL="171450" indent="-171450">
              <a:spcBef>
                <a:spcPts val="600"/>
              </a:spcBef>
              <a:buFont typeface="Arial" panose="020B0604020202020204" pitchFamily="34" charset="0"/>
              <a:buChar char="•"/>
              <a:defRPr/>
            </a:pPr>
            <a:r>
              <a:rPr lang="en-AU" sz="1050">
                <a:solidFill>
                  <a:srgbClr val="1F2A44"/>
                </a:solidFill>
              </a:rPr>
              <a:t>Automate review of information where possible. This can be done through logic and business rules as part of the APPLY stage </a:t>
            </a:r>
            <a:br>
              <a:rPr lang="en-AU" sz="1050">
                <a:solidFill>
                  <a:srgbClr val="1F2A44"/>
                </a:solidFill>
              </a:rPr>
            </a:br>
            <a:r>
              <a:rPr lang="en-AU" sz="1050">
                <a:solidFill>
                  <a:srgbClr val="1F2A44"/>
                </a:solidFill>
              </a:rPr>
              <a:t>(e.g. validation of information through business rules as part of the application form, verification of identity) or through verification with other information sources (e.g. verification of information with external information sources). This can be done for a subset of application information.</a:t>
            </a:r>
          </a:p>
          <a:p>
            <a:pPr marL="171450" indent="-171450">
              <a:spcBef>
                <a:spcPts val="600"/>
              </a:spcBef>
              <a:buFont typeface="Arial" panose="020B0604020202020204" pitchFamily="34" charset="0"/>
              <a:buChar char="•"/>
              <a:defRPr/>
            </a:pPr>
            <a:r>
              <a:rPr lang="en-AU" sz="1050">
                <a:solidFill>
                  <a:srgbClr val="1F2A44"/>
                </a:solidFill>
              </a:rPr>
              <a:t>Manual review should be done where this can streamline approvals and where it cannot be automated. Information may require manual review where this can reduce any delays for applicants (e.g. for more complex information or attached documents to ensure they meets requirements, for common sources of RFIs). This can also be done for a subset of application information.</a:t>
            </a:r>
          </a:p>
          <a:p>
            <a:pPr>
              <a:spcBef>
                <a:spcPts val="600"/>
              </a:spcBef>
              <a:defRPr/>
            </a:pPr>
            <a:r>
              <a:rPr lang="en-AU" sz="1050">
                <a:solidFill>
                  <a:srgbClr val="1F2A44"/>
                </a:solidFill>
              </a:rPr>
              <a:t>Where information is insufficient to make an assessment (e.g. does not meet requirements or requires clarification), a request for further information is often made to the applicant. This should be done as close to submission as possible. Where an application is unlikely to receive approval following review, this should be rejected early, with appropriate justification and aligned with administrative law requirements.</a:t>
            </a: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1438"/>
            <a:ext cx="8838130" cy="1050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Application information should be reviewed before it is assessed, where this can streamline approvals. </a:t>
            </a:r>
            <a:r>
              <a:rPr lang="en-AU" sz="1050">
                <a:solidFill>
                  <a:srgbClr val="1F2A44"/>
                </a:solidFill>
              </a:rPr>
              <a:t>Application information can be reviewed to check that it meets requirements and is sufficient to make an assessment. This should be done as close to submission as possible to reduce any delays. It should be automated where possible, often through logic and business rules as part of the APPLY stage or may be concurrent with the ASSESS stage.</a:t>
            </a: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54</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C74DF60B-B647-BE9D-E3C9-B46176081F3B}"/>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B7A96212-84E0-B021-852D-3ABD6D4049F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0A4786BD-B86F-15F9-05BE-3D093FB7E0B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1D8AD88F-AA58-AB2C-B6FF-82242660C94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9332F76E-032D-49B9-8E3D-8E7E86798FC7}"/>
                </a:ext>
              </a:extLst>
            </p:cNvPr>
            <p:cNvGrpSpPr>
              <a:grpSpLocks noChangeAspect="1"/>
            </p:cNvGrpSpPr>
            <p:nvPr/>
          </p:nvGrpSpPr>
          <p:grpSpPr>
            <a:xfrm>
              <a:off x="9024657" y="464323"/>
              <a:ext cx="268735" cy="268735"/>
              <a:chOff x="6107113" y="1108075"/>
              <a:chExt cx="542925" cy="542925"/>
            </a:xfrm>
            <a:solidFill>
              <a:schemeClr val="tx2"/>
            </a:solidFill>
          </p:grpSpPr>
          <p:sp>
            <p:nvSpPr>
              <p:cNvPr id="12" name="Freeform 129">
                <a:extLst>
                  <a:ext uri="{FF2B5EF4-FFF2-40B4-BE49-F238E27FC236}">
                    <a16:creationId xmlns:a16="http://schemas.microsoft.com/office/drawing/2014/main" id="{CE9D3B85-0B95-F363-ED31-50E0F6587D56}"/>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0">
                <a:extLst>
                  <a:ext uri="{FF2B5EF4-FFF2-40B4-BE49-F238E27FC236}">
                    <a16:creationId xmlns:a16="http://schemas.microsoft.com/office/drawing/2014/main" id="{00267900-604E-262B-659B-E6DA8E77C35E}"/>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8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Half Frame 31">
            <a:extLst>
              <a:ext uri="{FF2B5EF4-FFF2-40B4-BE49-F238E27FC236}">
                <a16:creationId xmlns:a16="http://schemas.microsoft.com/office/drawing/2014/main" id="{8564AD15-B631-F2C9-D2D5-35839CDE6599}"/>
              </a:ext>
            </a:extLst>
          </p:cNvPr>
          <p:cNvSpPr/>
          <p:nvPr/>
        </p:nvSpPr>
        <p:spPr>
          <a:xfrm>
            <a:off x="536047"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itle 1">
            <a:extLst>
              <a:ext uri="{FF2B5EF4-FFF2-40B4-BE49-F238E27FC236}">
                <a16:creationId xmlns:a16="http://schemas.microsoft.com/office/drawing/2014/main" id="{80FF7557-2A38-A3DC-6210-5A13C3CD7E83}"/>
              </a:ext>
            </a:extLst>
          </p:cNvPr>
          <p:cNvSpPr txBox="1">
            <a:spLocks/>
          </p:cNvSpPr>
          <p:nvPr/>
        </p:nvSpPr>
        <p:spPr>
          <a:xfrm>
            <a:off x="554554" y="566273"/>
            <a:ext cx="8824914" cy="521667"/>
          </a:xfrm>
          <a:prstGeom prst="rect">
            <a:avLst/>
          </a:prstGeom>
        </p:spPr>
        <p:txBody>
          <a:bodyPr vert="horz"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pPr>
              <a:spcBef>
                <a:spcPts val="600"/>
              </a:spcBef>
              <a:spcAft>
                <a:spcPts val="500"/>
              </a:spcAft>
            </a:pPr>
            <a:r>
              <a:rPr lang="en-AU" sz="2200" b="1"/>
              <a:t>REVIEW</a:t>
            </a:r>
            <a:br>
              <a:rPr lang="en-AU" b="1"/>
            </a:br>
            <a:endParaRPr lang="en-AU" sz="900" b="1">
              <a:latin typeface="+mn-lt"/>
              <a:ea typeface="+mn-ea"/>
              <a:cs typeface="+mn-cs"/>
            </a:endParaRPr>
          </a:p>
        </p:txBody>
      </p:sp>
      <p:sp>
        <p:nvSpPr>
          <p:cNvPr id="27" name="TextBox 26">
            <a:extLst>
              <a:ext uri="{FF2B5EF4-FFF2-40B4-BE49-F238E27FC236}">
                <a16:creationId xmlns:a16="http://schemas.microsoft.com/office/drawing/2014/main" id="{33875D88-B466-27CB-7E5F-FDE813AAC912}"/>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28" name="TextBox 27">
            <a:extLst>
              <a:ext uri="{FF2B5EF4-FFF2-40B4-BE49-F238E27FC236}">
                <a16:creationId xmlns:a16="http://schemas.microsoft.com/office/drawing/2014/main" id="{163934A6-A827-6B5C-3527-2AEB49C7410D}"/>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36085350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5060249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REVIEW</a:t>
            </a:r>
            <a:r>
              <a:rPr lang="en-AU" sz="1600" b="1">
                <a:latin typeface="Segoe UI" panose="020B0502040204020203" pitchFamily="34" charset="0"/>
                <a:cs typeface="Segoe UI" panose="020B0502040204020203" pitchFamily="34" charset="0"/>
              </a:rPr>
              <a:t> </a:t>
            </a:r>
            <a:br>
              <a:rPr lang="en-AU"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Reviews should be automated where possible, following clearly defined logic and business rules (which you should ensure are compliant with legislation, fair and justifiable). This can often be done through the application form itself as part of the APPLY stage. Identify which data sources can enable automated review.</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Front and back-end systems should identify and facilitate manual review of information (e.g. complex information, attached documents), record review conclusions and considerations for assessment and enable internal referral where relevant. They should also capture information to enable triaging based on risk.</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review is automated, previous applications could be audited in bulk or individually to ensure automated steps are functioning as intended to assure consistency and integrity.</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Regulator Platform. Integration with data sources. Aligns to Assess in the Service Victoria GRID for both automated assessment (part of APPLY) and manual assessment (part of REVIEW and ASSESSMENT).</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APPLY:</a:t>
            </a:r>
          </a:p>
          <a:p>
            <a:pPr marL="171450" indent="-171450">
              <a:spcBef>
                <a:spcPts val="600"/>
              </a:spcBef>
              <a:buFont typeface="Arial" panose="020B0604020202020204" pitchFamily="34" charset="0"/>
              <a:buChar char="•"/>
            </a:pPr>
            <a:r>
              <a:rPr lang="en-AU" sz="1050">
                <a:solidFill>
                  <a:srgbClr val="1F2A44"/>
                </a:solidFill>
              </a:rPr>
              <a:t>Application information, including information automatically reviewed and requiring manual review.</a:t>
            </a:r>
          </a:p>
          <a:p>
            <a:pPr>
              <a:spcBef>
                <a:spcPts val="600"/>
              </a:spcBef>
            </a:pPr>
            <a:endParaRPr lang="en-AU" sz="105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55</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4BDE4FAC-89FF-CCCD-2235-DB97ED4FDADC}"/>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528C6CE5-8463-7D0D-4106-F364E366DE3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Oval 4">
              <a:extLst>
                <a:ext uri="{FF2B5EF4-FFF2-40B4-BE49-F238E27FC236}">
                  <a16:creationId xmlns:a16="http://schemas.microsoft.com/office/drawing/2014/main" id="{F8192005-FE06-AAB0-D805-B9E9DC27C4C8}"/>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Oval 5">
              <a:extLst>
                <a:ext uri="{FF2B5EF4-FFF2-40B4-BE49-F238E27FC236}">
                  <a16:creationId xmlns:a16="http://schemas.microsoft.com/office/drawing/2014/main" id="{FCEF969E-D11B-3736-01CC-53320BED6739}"/>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 name="Group 6">
              <a:extLst>
                <a:ext uri="{FF2B5EF4-FFF2-40B4-BE49-F238E27FC236}">
                  <a16:creationId xmlns:a16="http://schemas.microsoft.com/office/drawing/2014/main" id="{B47DD158-DFC8-C474-422E-454E58D751A6}"/>
                </a:ext>
              </a:extLst>
            </p:cNvPr>
            <p:cNvGrpSpPr>
              <a:grpSpLocks noChangeAspect="1"/>
            </p:cNvGrpSpPr>
            <p:nvPr/>
          </p:nvGrpSpPr>
          <p:grpSpPr>
            <a:xfrm>
              <a:off x="9024657" y="464323"/>
              <a:ext cx="268735" cy="268735"/>
              <a:chOff x="6107113" y="1108075"/>
              <a:chExt cx="542925" cy="542925"/>
            </a:xfrm>
            <a:solidFill>
              <a:schemeClr val="tx2"/>
            </a:solidFill>
          </p:grpSpPr>
          <p:sp>
            <p:nvSpPr>
              <p:cNvPr id="8" name="Freeform 129">
                <a:extLst>
                  <a:ext uri="{FF2B5EF4-FFF2-40B4-BE49-F238E27FC236}">
                    <a16:creationId xmlns:a16="http://schemas.microsoft.com/office/drawing/2014/main" id="{F0F6E9E2-C9D4-1576-BD61-789000079514}"/>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130">
                <a:extLst>
                  <a:ext uri="{FF2B5EF4-FFF2-40B4-BE49-F238E27FC236}">
                    <a16:creationId xmlns:a16="http://schemas.microsoft.com/office/drawing/2014/main" id="{58B76076-6C44-3C5B-C74D-6F432F0E412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NEXT STAGE:</a:t>
            </a:r>
          </a:p>
          <a:p>
            <a:pPr marL="171450" indent="-171450">
              <a:spcBef>
                <a:spcPts val="600"/>
              </a:spcBef>
              <a:buFont typeface="Arial" panose="020B0604020202020204" pitchFamily="34" charset="0"/>
              <a:buChar char="•"/>
            </a:pPr>
            <a:r>
              <a:rPr lang="en-AU" sz="1050">
                <a:solidFill>
                  <a:srgbClr val="1F2A44"/>
                </a:solidFill>
              </a:rPr>
              <a:t>Reviewed application information, ready for triage and assessment, including identification of relevant next steps for application.</a:t>
            </a:r>
          </a:p>
          <a:p>
            <a:pPr marL="171450" indent="-171450">
              <a:spcBef>
                <a:spcPts val="600"/>
              </a:spcBef>
              <a:buFont typeface="Arial" panose="020B0604020202020204" pitchFamily="34" charset="0"/>
              <a:buChar char="•"/>
            </a:pPr>
            <a:r>
              <a:rPr lang="en-AU" sz="1050">
                <a:solidFill>
                  <a:srgbClr val="1F2A44"/>
                </a:solidFill>
              </a:rPr>
              <a:t>Any requests for further information.</a:t>
            </a:r>
          </a:p>
        </p:txBody>
      </p:sp>
      <p:sp>
        <p:nvSpPr>
          <p:cNvPr id="27" name="Rectangle 26">
            <a:extLst>
              <a:ext uri="{FF2B5EF4-FFF2-40B4-BE49-F238E27FC236}">
                <a16:creationId xmlns:a16="http://schemas.microsoft.com/office/drawing/2014/main" id="{0350F12A-0266-8CBF-A39B-B135FF0C4F73}"/>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rPr>
              <a:t>COMMON COMPONENT</a:t>
            </a:r>
          </a:p>
        </p:txBody>
      </p:sp>
      <p:sp>
        <p:nvSpPr>
          <p:cNvPr id="32" name="Rectangle 31">
            <a:extLst>
              <a:ext uri="{FF2B5EF4-FFF2-40B4-BE49-F238E27FC236}">
                <a16:creationId xmlns:a16="http://schemas.microsoft.com/office/drawing/2014/main" id="{F61D5CA9-7C35-27B7-BB4F-57570D4AE7CB}"/>
              </a:ext>
            </a:extLst>
          </p:cNvPr>
          <p:cNvSpPr/>
          <p:nvPr/>
        </p:nvSpPr>
        <p:spPr>
          <a:xfrm>
            <a:off x="6928408" y="4090594"/>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CONFIGURABLE COMPONENT</a:t>
            </a:r>
          </a:p>
        </p:txBody>
      </p:sp>
      <p:sp>
        <p:nvSpPr>
          <p:cNvPr id="33" name="Isosceles Triangle 32">
            <a:extLst>
              <a:ext uri="{FF2B5EF4-FFF2-40B4-BE49-F238E27FC236}">
                <a16:creationId xmlns:a16="http://schemas.microsoft.com/office/drawing/2014/main" id="{FD9EF0E6-8419-DBE0-0083-17E1E3DEBEF6}"/>
              </a:ext>
            </a:extLst>
          </p:cNvPr>
          <p:cNvSpPr/>
          <p:nvPr/>
        </p:nvSpPr>
        <p:spPr>
          <a:xfrm rot="18900000">
            <a:off x="6894874" y="4110711"/>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4" name="Rectangle 33">
            <a:extLst>
              <a:ext uri="{FF2B5EF4-FFF2-40B4-BE49-F238E27FC236}">
                <a16:creationId xmlns:a16="http://schemas.microsoft.com/office/drawing/2014/main" id="{BC9E7D1D-35F0-6201-E587-0F694B9FE9C0}"/>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36" name="Rectangle 35">
            <a:extLst>
              <a:ext uri="{FF2B5EF4-FFF2-40B4-BE49-F238E27FC236}">
                <a16:creationId xmlns:a16="http://schemas.microsoft.com/office/drawing/2014/main" id="{1EEAF77F-50B4-9B55-C7CA-5D5FC79F230D}"/>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Automated and manual review can be common across permissions and regulators.</a:t>
            </a:r>
          </a:p>
          <a:p>
            <a:pPr>
              <a:spcBef>
                <a:spcPts val="600"/>
              </a:spcBef>
            </a:pPr>
            <a:r>
              <a:rPr lang="en-AU" sz="1050">
                <a:solidFill>
                  <a:srgbClr val="1F2A44"/>
                </a:solidFill>
              </a:rPr>
              <a:t>The application information being reviewed will vary.</a:t>
            </a:r>
          </a:p>
        </p:txBody>
      </p:sp>
      <p:sp>
        <p:nvSpPr>
          <p:cNvPr id="10" name="TextBox 9">
            <a:extLst>
              <a:ext uri="{FF2B5EF4-FFF2-40B4-BE49-F238E27FC236}">
                <a16:creationId xmlns:a16="http://schemas.microsoft.com/office/drawing/2014/main" id="{92D033ED-56EC-D3A8-198E-33607A3B78A2}"/>
              </a:ext>
            </a:extLst>
          </p:cNvPr>
          <p:cNvSpPr txBox="1">
            <a:spLocks/>
          </p:cNvSpPr>
          <p:nvPr/>
        </p:nvSpPr>
        <p:spPr>
          <a:xfrm>
            <a:off x="541338" y="1241437"/>
            <a:ext cx="1199378"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1" name="TextBox 10">
            <a:extLst>
              <a:ext uri="{FF2B5EF4-FFF2-40B4-BE49-F238E27FC236}">
                <a16:creationId xmlns:a16="http://schemas.microsoft.com/office/drawing/2014/main" id="{79921F81-28B8-DECC-514A-F23D61D5D526}"/>
              </a:ext>
            </a:extLst>
          </p:cNvPr>
          <p:cNvSpPr txBox="1">
            <a:spLocks/>
          </p:cNvSpPr>
          <p:nvPr/>
        </p:nvSpPr>
        <p:spPr>
          <a:xfrm>
            <a:off x="541337" y="3076914"/>
            <a:ext cx="2227029"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22" name="TextBox 21">
            <a:extLst>
              <a:ext uri="{FF2B5EF4-FFF2-40B4-BE49-F238E27FC236}">
                <a16:creationId xmlns:a16="http://schemas.microsoft.com/office/drawing/2014/main" id="{105BED5A-9A1B-6D4B-8CE7-D53E7248952F}"/>
              </a:ext>
            </a:extLst>
          </p:cNvPr>
          <p:cNvSpPr txBox="1">
            <a:spLocks/>
          </p:cNvSpPr>
          <p:nvPr/>
        </p:nvSpPr>
        <p:spPr>
          <a:xfrm>
            <a:off x="5078528" y="1238132"/>
            <a:ext cx="1347439"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
        <p:nvSpPr>
          <p:cNvPr id="28" name="TextBox 27">
            <a:extLst>
              <a:ext uri="{FF2B5EF4-FFF2-40B4-BE49-F238E27FC236}">
                <a16:creationId xmlns:a16="http://schemas.microsoft.com/office/drawing/2014/main" id="{CEFF9322-7E03-1EB5-7F20-EE585E1A9595}"/>
              </a:ext>
            </a:extLst>
          </p:cNvPr>
          <p:cNvSpPr txBox="1">
            <a:spLocks/>
          </p:cNvSpPr>
          <p:nvPr/>
        </p:nvSpPr>
        <p:spPr>
          <a:xfrm>
            <a:off x="6918510" y="3100076"/>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Tree>
    <p:extLst>
      <p:ext uri="{BB962C8B-B14F-4D97-AF65-F5344CB8AC3E}">
        <p14:creationId xmlns:p14="http://schemas.microsoft.com/office/powerpoint/2010/main" val="36848938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8729861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REQUEST FOR FURTHER INFORMATION</a:t>
            </a:r>
            <a:br>
              <a:rPr lang="en-AU" b="1"/>
            </a:b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7" y="1244067"/>
            <a:ext cx="8834437"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Requests for further information (RFI) may be required when additional details are needed from the applicant. </a:t>
            </a:r>
            <a:r>
              <a:rPr lang="en-AU" sz="1050">
                <a:solidFill>
                  <a:srgbClr val="1F2A44"/>
                </a:solidFill>
              </a:rPr>
              <a:t>An RFI is generally triggered by insufficient, unclear or low-quality information during the application process or where the regulator believes additional details are necessary to evaluate application risk and make an effective permission decision.</a:t>
            </a: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56</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C74DF60B-B647-BE9D-E3C9-B46176081F3B}"/>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B7A96212-84E0-B021-852D-3ABD6D4049F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0A4786BD-B86F-15F9-05BE-3D093FB7E0B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1D8AD88F-AA58-AB2C-B6FF-82242660C94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9332F76E-032D-49B9-8E3D-8E7E86798FC7}"/>
                </a:ext>
              </a:extLst>
            </p:cNvPr>
            <p:cNvGrpSpPr>
              <a:grpSpLocks noChangeAspect="1"/>
            </p:cNvGrpSpPr>
            <p:nvPr/>
          </p:nvGrpSpPr>
          <p:grpSpPr>
            <a:xfrm>
              <a:off x="9024657" y="464323"/>
              <a:ext cx="268735" cy="268735"/>
              <a:chOff x="6107113" y="1108075"/>
              <a:chExt cx="542925" cy="542925"/>
            </a:xfrm>
            <a:solidFill>
              <a:schemeClr val="tx2"/>
            </a:solidFill>
          </p:grpSpPr>
          <p:sp>
            <p:nvSpPr>
              <p:cNvPr id="12" name="Freeform 129">
                <a:extLst>
                  <a:ext uri="{FF2B5EF4-FFF2-40B4-BE49-F238E27FC236}">
                    <a16:creationId xmlns:a16="http://schemas.microsoft.com/office/drawing/2014/main" id="{CE9D3B85-0B95-F363-ED31-50E0F6587D56}"/>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0">
                <a:extLst>
                  <a:ext uri="{FF2B5EF4-FFF2-40B4-BE49-F238E27FC236}">
                    <a16:creationId xmlns:a16="http://schemas.microsoft.com/office/drawing/2014/main" id="{00267900-604E-262B-659B-E6DA8E77C35E}"/>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1F7CE53-205E-63A5-336D-8613B4E85A9E}"/>
              </a:ext>
            </a:extLst>
          </p:cNvPr>
          <p:cNvSpPr/>
          <p:nvPr/>
        </p:nvSpPr>
        <p:spPr>
          <a:xfrm>
            <a:off x="541337" y="2609185"/>
            <a:ext cx="8834437" cy="35407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Regulators make RFIs to applicants in instances where there is insufficient information to make an assessment. RFIs should be made as early as possible, though can also be used throughout the review and assessment process.</a:t>
            </a:r>
          </a:p>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should look for opportunities to support applicants through reducing the frequency and complexity of RFIs:</a:t>
            </a:r>
          </a:p>
          <a:p>
            <a:pPr marL="171450" indent="-171450">
              <a:spcBef>
                <a:spcPts val="600"/>
              </a:spcBef>
              <a:buFont typeface="Arial" panose="020B0604020202020204" pitchFamily="34" charset="0"/>
              <a:buChar char="•"/>
              <a:defRPr/>
            </a:pPr>
            <a:r>
              <a:rPr lang="en-AU" sz="1050">
                <a:solidFill>
                  <a:srgbClr val="1F2A44"/>
                </a:solidFill>
              </a:rPr>
              <a:t>You should limit the use of RFIs. They should not be used excessively or without rationale and should not be used as an instrument to delay or restart processing time frames for regulators. They should be supported by clear and limited business rules for when an RFI is acceptable (e.g. for unclear or subjective information that requires clarification).</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RFIs should be specific to distinct pieces of information, rather than entire sections or documents. Applicants should have a clear understanding of what information is required.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RFIs should, in most instances, be made after the entire application has been reviewed, to limit the volume of RFIs.</a:t>
            </a:r>
          </a:p>
          <a:p>
            <a:pPr>
              <a:spcBef>
                <a:spcPts val="600"/>
              </a:spcBef>
              <a:defRPr/>
            </a:pPr>
            <a:r>
              <a:rPr lang="en-AU" sz="1050">
                <a:solidFill>
                  <a:srgbClr val="1F2A44"/>
                </a:solidFill>
              </a:rPr>
              <a:t>Common RFIs are a useful source of feedback and intelligence. You should look for opportunities for continuous improvement based on common RFIs, including through improved information surfaced at the right time and design of the application process. </a:t>
            </a:r>
          </a:p>
          <a:p>
            <a:pPr>
              <a:spcBef>
                <a:spcPts val="600"/>
              </a:spcBef>
              <a:defRPr/>
            </a:pPr>
            <a:r>
              <a:rPr lang="en-AU" sz="1050">
                <a:solidFill>
                  <a:srgbClr val="1F2A44"/>
                </a:solidFill>
              </a:rPr>
              <a:t>The RFI process can also be used for </a:t>
            </a:r>
            <a:r>
              <a:rPr lang="en-AU" sz="1050" i="1">
                <a:solidFill>
                  <a:srgbClr val="1F2A44"/>
                </a:solidFill>
              </a:rPr>
              <a:t>requests for action,</a:t>
            </a:r>
            <a:r>
              <a:rPr lang="en-AU" sz="1050">
                <a:solidFill>
                  <a:srgbClr val="1F2A44"/>
                </a:solidFill>
              </a:rPr>
              <a:t> which may involve the applicant having to action a request other than provide information (e.g., making alterations to a premise, proposing and agreeing conditions). These can be initiated following additional assessments, such as site inspections.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1050">
              <a:solidFill>
                <a:srgbClr val="1F2A44"/>
              </a:solidFill>
            </a:endParaRPr>
          </a:p>
        </p:txBody>
      </p:sp>
      <p:sp>
        <p:nvSpPr>
          <p:cNvPr id="25" name="Half Frame 24">
            <a:extLst>
              <a:ext uri="{FF2B5EF4-FFF2-40B4-BE49-F238E27FC236}">
                <a16:creationId xmlns:a16="http://schemas.microsoft.com/office/drawing/2014/main" id="{93BC5641-03B9-8D64-7FB4-50908681992E}"/>
              </a:ext>
            </a:extLst>
          </p:cNvPr>
          <p:cNvSpPr/>
          <p:nvPr/>
        </p:nvSpPr>
        <p:spPr>
          <a:xfrm>
            <a:off x="536047"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Box 25">
            <a:extLst>
              <a:ext uri="{FF2B5EF4-FFF2-40B4-BE49-F238E27FC236}">
                <a16:creationId xmlns:a16="http://schemas.microsoft.com/office/drawing/2014/main" id="{0CE438F4-18F4-81D9-95C7-2558467B4475}"/>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29" name="Half Frame 28">
            <a:extLst>
              <a:ext uri="{FF2B5EF4-FFF2-40B4-BE49-F238E27FC236}">
                <a16:creationId xmlns:a16="http://schemas.microsoft.com/office/drawing/2014/main" id="{7880AFE6-0F6F-121D-4798-5ACC0493E713}"/>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0" name="TextBox 29">
            <a:extLst>
              <a:ext uri="{FF2B5EF4-FFF2-40B4-BE49-F238E27FC236}">
                <a16:creationId xmlns:a16="http://schemas.microsoft.com/office/drawing/2014/main" id="{36EC2F88-0C4E-A827-6D81-35541C5997F9}"/>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30939535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754913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REQUEST FOR FURTHER INFORMATION</a:t>
            </a:r>
            <a:r>
              <a:rPr lang="en-AU" sz="1600" b="1">
                <a:latin typeface="Segoe UI" panose="020B0502040204020203" pitchFamily="34" charset="0"/>
                <a:cs typeface="Segoe UI" panose="020B0502040204020203" pitchFamily="34" charset="0"/>
              </a:rPr>
              <a:t> </a:t>
            </a:r>
            <a:br>
              <a:rPr lang="en-AU" b="1"/>
            </a:br>
            <a:endParaRPr lang="en-AU" sz="900" b="1">
              <a:latin typeface="+mn-lt"/>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7963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Front and back-end systems should be able to issue, receive, and record RFIs where possible. They should prioritise the channel of application or other common channels (e.g. email).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RFIs should link to the original application and provide clear instructions on what is required and timeframes.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Systems should manage and track RFIs, including through alerts or similar to ensure that regulators align to timeframes (e.g. statutory timeframes, service level agreements). Systems should also support reporting on RFIs against targets.</a:t>
            </a:r>
          </a:p>
          <a:p>
            <a:pPr>
              <a:spcBef>
                <a:spcPts val="600"/>
              </a:spcBef>
              <a:defRPr/>
            </a:pPr>
            <a:r>
              <a:rPr lang="en-AU" sz="1050" i="1">
                <a:solidFill>
                  <a:srgbClr val="1F2A44"/>
                </a:solidFill>
              </a:rPr>
              <a:t>Aligned WofG capability: Service Victoria Regulator Platform, including through Service Victoria Permits-as-a-Service Platform and other common channels.</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143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REGULATOR:</a:t>
            </a:r>
          </a:p>
          <a:p>
            <a:pPr marL="171450" indent="-171450">
              <a:spcBef>
                <a:spcPts val="600"/>
              </a:spcBef>
              <a:buFont typeface="Arial" panose="020B0604020202020204" pitchFamily="34" charset="0"/>
              <a:buChar char="•"/>
            </a:pPr>
            <a:r>
              <a:rPr lang="en-AU" sz="1050">
                <a:solidFill>
                  <a:srgbClr val="1F2A44"/>
                </a:solidFill>
              </a:rPr>
              <a:t>RFI following review, with detail about what is required.</a:t>
            </a:r>
          </a:p>
          <a:p>
            <a:pPr marL="171450" indent="-171450">
              <a:spcBef>
                <a:spcPts val="600"/>
              </a:spcBef>
              <a:buFont typeface="Arial" panose="020B0604020202020204" pitchFamily="34" charset="0"/>
              <a:buChar char="•"/>
            </a:pPr>
            <a:r>
              <a:rPr lang="en-AU" sz="1050">
                <a:solidFill>
                  <a:srgbClr val="1F2A44"/>
                </a:solidFill>
              </a:rPr>
              <a:t>Recording of RFI in systems.</a:t>
            </a:r>
          </a:p>
          <a:p>
            <a:pPr>
              <a:spcBef>
                <a:spcPts val="600"/>
              </a:spcBef>
            </a:pPr>
            <a:r>
              <a:rPr lang="en-AU" sz="1050">
                <a:solidFill>
                  <a:srgbClr val="1F2A44"/>
                </a:solidFill>
              </a:rPr>
              <a:t>The RFI process can also be used for requests for action and other interactions with applicants.</a:t>
            </a:r>
          </a:p>
          <a:p>
            <a:pPr marL="171450" indent="-171450">
              <a:spcBef>
                <a:spcPts val="600"/>
              </a:spcBef>
              <a:buFont typeface="Arial" panose="020B0604020202020204" pitchFamily="34" charset="0"/>
              <a:buChar char="•"/>
            </a:pPr>
            <a:endParaRPr lang="en-AU" sz="1050">
              <a:solidFill>
                <a:srgbClr val="1F2A44"/>
              </a:solidFill>
            </a:endParaRPr>
          </a:p>
          <a:p>
            <a:pPr>
              <a:spcBef>
                <a:spcPts val="600"/>
              </a:spcBef>
            </a:pPr>
            <a:r>
              <a:rPr lang="en-AU" sz="1050">
                <a:solidFill>
                  <a:srgbClr val="1F2A44"/>
                </a:solidFill>
              </a:rPr>
              <a:t> </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sz="1200"/>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sz="1200"/>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57</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4BDE4FAC-89FF-CCCD-2235-DB97ED4FDADC}"/>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528C6CE5-8463-7D0D-4106-F364E366DE3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5" name="Oval 4">
              <a:extLst>
                <a:ext uri="{FF2B5EF4-FFF2-40B4-BE49-F238E27FC236}">
                  <a16:creationId xmlns:a16="http://schemas.microsoft.com/office/drawing/2014/main" id="{F8192005-FE06-AAB0-D805-B9E9DC27C4C8}"/>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6" name="Oval 5">
              <a:extLst>
                <a:ext uri="{FF2B5EF4-FFF2-40B4-BE49-F238E27FC236}">
                  <a16:creationId xmlns:a16="http://schemas.microsoft.com/office/drawing/2014/main" id="{FCEF969E-D11B-3736-01CC-53320BED6739}"/>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grpSp>
          <p:nvGrpSpPr>
            <p:cNvPr id="7" name="Group 6">
              <a:extLst>
                <a:ext uri="{FF2B5EF4-FFF2-40B4-BE49-F238E27FC236}">
                  <a16:creationId xmlns:a16="http://schemas.microsoft.com/office/drawing/2014/main" id="{B47DD158-DFC8-C474-422E-454E58D751A6}"/>
                </a:ext>
              </a:extLst>
            </p:cNvPr>
            <p:cNvGrpSpPr>
              <a:grpSpLocks noChangeAspect="1"/>
            </p:cNvGrpSpPr>
            <p:nvPr/>
          </p:nvGrpSpPr>
          <p:grpSpPr>
            <a:xfrm>
              <a:off x="9024657" y="464323"/>
              <a:ext cx="268735" cy="268735"/>
              <a:chOff x="6107113" y="1108075"/>
              <a:chExt cx="542925" cy="542925"/>
            </a:xfrm>
            <a:solidFill>
              <a:schemeClr val="tx2"/>
            </a:solidFill>
          </p:grpSpPr>
          <p:sp>
            <p:nvSpPr>
              <p:cNvPr id="8" name="Freeform 129">
                <a:extLst>
                  <a:ext uri="{FF2B5EF4-FFF2-40B4-BE49-F238E27FC236}">
                    <a16:creationId xmlns:a16="http://schemas.microsoft.com/office/drawing/2014/main" id="{F0F6E9E2-C9D4-1576-BD61-789000079514}"/>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200"/>
              </a:p>
            </p:txBody>
          </p:sp>
          <p:sp>
            <p:nvSpPr>
              <p:cNvPr id="9" name="Freeform 130">
                <a:extLst>
                  <a:ext uri="{FF2B5EF4-FFF2-40B4-BE49-F238E27FC236}">
                    <a16:creationId xmlns:a16="http://schemas.microsoft.com/office/drawing/2014/main" id="{58B76076-6C44-3C5B-C74D-6F432F0E412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1200"/>
              </a:p>
            </p:txBody>
          </p:sp>
        </p:grpSp>
      </p:gr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10AFF2-7F80-EE28-1ABA-F9051B3ECEF9}"/>
              </a:ext>
            </a:extLst>
          </p:cNvPr>
          <p:cNvSpPr/>
          <p:nvPr/>
        </p:nvSpPr>
        <p:spPr>
          <a:xfrm>
            <a:off x="5078528" y="123609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APPLICANT:</a:t>
            </a:r>
          </a:p>
          <a:p>
            <a:pPr marL="171450" indent="-171450">
              <a:spcBef>
                <a:spcPts val="600"/>
              </a:spcBef>
              <a:buFont typeface="Arial" panose="020B0604020202020204" pitchFamily="34" charset="0"/>
              <a:buChar char="•"/>
            </a:pPr>
            <a:r>
              <a:rPr lang="en-AU" sz="1050">
                <a:solidFill>
                  <a:srgbClr val="1F2A44"/>
                </a:solidFill>
              </a:rPr>
              <a:t>RFI to applicant, with detail about what is required, why and by when.</a:t>
            </a:r>
          </a:p>
          <a:p>
            <a:pPr>
              <a:spcBef>
                <a:spcPts val="600"/>
              </a:spcBef>
            </a:pPr>
            <a:r>
              <a:rPr lang="en-AU" sz="1050" b="1">
                <a:solidFill>
                  <a:srgbClr val="1F2A44"/>
                </a:solidFill>
              </a:rPr>
              <a:t>FROM APPLICANT:</a:t>
            </a:r>
          </a:p>
          <a:p>
            <a:pPr marL="171450" indent="-171450">
              <a:spcBef>
                <a:spcPts val="600"/>
              </a:spcBef>
              <a:buFont typeface="Arial" panose="020B0604020202020204" pitchFamily="34" charset="0"/>
              <a:buChar char="•"/>
            </a:pPr>
            <a:r>
              <a:rPr lang="en-AU" sz="1050">
                <a:solidFill>
                  <a:srgbClr val="1F2A44"/>
                </a:solidFill>
              </a:rPr>
              <a:t>Required further information.</a:t>
            </a:r>
          </a:p>
        </p:txBody>
      </p:sp>
      <p:sp>
        <p:nvSpPr>
          <p:cNvPr id="17" name="Rectangle 16">
            <a:extLst>
              <a:ext uri="{FF2B5EF4-FFF2-40B4-BE49-F238E27FC236}">
                <a16:creationId xmlns:a16="http://schemas.microsoft.com/office/drawing/2014/main" id="{EBB2E51F-0851-727D-2A10-B103433D5274}"/>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200">
              <a:solidFill>
                <a:schemeClr val="bg2"/>
              </a:solidFill>
              <a:latin typeface="+mj-lt"/>
            </a:endParaRPr>
          </a:p>
        </p:txBody>
      </p:sp>
      <p:sp>
        <p:nvSpPr>
          <p:cNvPr id="27" name="TextBox 26">
            <a:extLst>
              <a:ext uri="{FF2B5EF4-FFF2-40B4-BE49-F238E27FC236}">
                <a16:creationId xmlns:a16="http://schemas.microsoft.com/office/drawing/2014/main" id="{8C90F29C-E02F-5169-E073-0FA3FCAFED35}"/>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ndParaRPr>
          </a:p>
        </p:txBody>
      </p:sp>
      <p:sp>
        <p:nvSpPr>
          <p:cNvPr id="30" name="Rectangle 29">
            <a:extLst>
              <a:ext uri="{FF2B5EF4-FFF2-40B4-BE49-F238E27FC236}">
                <a16:creationId xmlns:a16="http://schemas.microsoft.com/office/drawing/2014/main" id="{5FDE36C9-04AB-3530-ACBF-D58BF917E028}"/>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32" name="Isosceles Triangle 31">
            <a:extLst>
              <a:ext uri="{FF2B5EF4-FFF2-40B4-BE49-F238E27FC236}">
                <a16:creationId xmlns:a16="http://schemas.microsoft.com/office/drawing/2014/main" id="{3F782CDC-ED24-C742-7C9F-E66E61C3D5DF}"/>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33" name="Rectangle 32">
            <a:extLst>
              <a:ext uri="{FF2B5EF4-FFF2-40B4-BE49-F238E27FC236}">
                <a16:creationId xmlns:a16="http://schemas.microsoft.com/office/drawing/2014/main" id="{9A308B2A-5109-4662-0C1C-884EDF6FE666}"/>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RFIs are common across permissions and regulators.</a:t>
            </a:r>
          </a:p>
          <a:p>
            <a:pPr>
              <a:spcBef>
                <a:spcPts val="600"/>
              </a:spcBef>
            </a:pPr>
            <a:r>
              <a:rPr lang="en-AU" sz="1050">
                <a:solidFill>
                  <a:srgbClr val="1F2A44"/>
                </a:solidFill>
              </a:rPr>
              <a:t>The information being requested will vary.</a:t>
            </a:r>
          </a:p>
          <a:p>
            <a:pPr>
              <a:spcBef>
                <a:spcPts val="600"/>
              </a:spcBef>
            </a:pPr>
            <a:r>
              <a:rPr lang="en-AU" sz="1050">
                <a:solidFill>
                  <a:srgbClr val="1F2A44"/>
                </a:solidFill>
              </a:rPr>
              <a:t> </a:t>
            </a:r>
          </a:p>
        </p:txBody>
      </p:sp>
      <p:sp>
        <p:nvSpPr>
          <p:cNvPr id="34" name="Rectangle 33">
            <a:extLst>
              <a:ext uri="{FF2B5EF4-FFF2-40B4-BE49-F238E27FC236}">
                <a16:creationId xmlns:a16="http://schemas.microsoft.com/office/drawing/2014/main" id="{89318F87-DE79-0792-FD95-E5B04639F388}"/>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8" name="Half Frame 17">
            <a:extLst>
              <a:ext uri="{FF2B5EF4-FFF2-40B4-BE49-F238E27FC236}">
                <a16:creationId xmlns:a16="http://schemas.microsoft.com/office/drawing/2014/main" id="{EC0FF1E2-F1DD-8215-AD94-DDCC749EAB8A}"/>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19" name="Half Frame 18">
            <a:extLst>
              <a:ext uri="{FF2B5EF4-FFF2-40B4-BE49-F238E27FC236}">
                <a16:creationId xmlns:a16="http://schemas.microsoft.com/office/drawing/2014/main" id="{602C72B9-D421-F7AB-40A7-E8732F7A20AC}"/>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2" name="Half Frame 21">
            <a:extLst>
              <a:ext uri="{FF2B5EF4-FFF2-40B4-BE49-F238E27FC236}">
                <a16:creationId xmlns:a16="http://schemas.microsoft.com/office/drawing/2014/main" id="{6955517D-23D1-979B-4F93-CF64EE0FFC70}"/>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3" name="TextBox 22">
            <a:extLst>
              <a:ext uri="{FF2B5EF4-FFF2-40B4-BE49-F238E27FC236}">
                <a16:creationId xmlns:a16="http://schemas.microsoft.com/office/drawing/2014/main" id="{A8A2B3EF-9C28-6766-5DBF-8DB6B0DB883F}"/>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8" name="TextBox 27">
            <a:extLst>
              <a:ext uri="{FF2B5EF4-FFF2-40B4-BE49-F238E27FC236}">
                <a16:creationId xmlns:a16="http://schemas.microsoft.com/office/drawing/2014/main" id="{EA6E69ED-D6EE-00B8-95E5-7EE65D54E0DE}"/>
              </a:ext>
            </a:extLst>
          </p:cNvPr>
          <p:cNvSpPr txBox="1">
            <a:spLocks/>
          </p:cNvSpPr>
          <p:nvPr/>
        </p:nvSpPr>
        <p:spPr>
          <a:xfrm>
            <a:off x="541338" y="3076914"/>
            <a:ext cx="2197668"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29" name="TextBox 28">
            <a:extLst>
              <a:ext uri="{FF2B5EF4-FFF2-40B4-BE49-F238E27FC236}">
                <a16:creationId xmlns:a16="http://schemas.microsoft.com/office/drawing/2014/main" id="{A3C69B2D-A493-5C11-63DD-D9A87654FEC2}"/>
              </a:ext>
            </a:extLst>
          </p:cNvPr>
          <p:cNvSpPr txBox="1">
            <a:spLocks/>
          </p:cNvSpPr>
          <p:nvPr/>
        </p:nvSpPr>
        <p:spPr>
          <a:xfrm>
            <a:off x="5078528" y="1238132"/>
            <a:ext cx="1364217"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Tree>
    <p:extLst>
      <p:ext uri="{BB962C8B-B14F-4D97-AF65-F5344CB8AC3E}">
        <p14:creationId xmlns:p14="http://schemas.microsoft.com/office/powerpoint/2010/main" val="24326102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098919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9044"/>
            <a:ext cx="8824914" cy="397018"/>
          </a:xfrm>
        </p:spPr>
        <p:txBody>
          <a:bodyPr vert="horz"/>
          <a:lstStyle/>
          <a:p>
            <a:pPr>
              <a:spcBef>
                <a:spcPts val="600"/>
              </a:spcBef>
              <a:spcAft>
                <a:spcPts val="500"/>
              </a:spcAft>
            </a:pPr>
            <a:r>
              <a:rPr lang="en-AU" sz="2200" b="1">
                <a:latin typeface="+mn-lt"/>
                <a:ea typeface="+mn-ea"/>
                <a:cs typeface="+mn-cs"/>
              </a:rPr>
              <a:t>RISK TRIAGE</a:t>
            </a:r>
            <a:endParaRPr lang="en-AU" sz="900" b="1">
              <a:latin typeface="+mn-lt"/>
              <a:ea typeface="+mn-ea"/>
              <a:cs typeface="+mn-cs"/>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38132" cy="1025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Regulators should triage applications to ensure application of effort in assessment is aligned with risk</a:t>
            </a:r>
            <a:r>
              <a:rPr lang="en-AU" sz="1050">
                <a:solidFill>
                  <a:srgbClr val="1F2A44"/>
                </a:solidFill>
              </a:rPr>
              <a:t>, where there is sufficient variation between applications and aligned regulator processes. This includes the streaming of applications through defined logic and business rules based on the risk of the applicant and application, as well as the nature of the activities being regulated. </a:t>
            </a: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58</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C74DF60B-B647-BE9D-E3C9-B46176081F3B}"/>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B7A96212-84E0-B021-852D-3ABD6D4049F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0A4786BD-B86F-15F9-05BE-3D093FB7E0B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1D8AD88F-AA58-AB2C-B6FF-82242660C94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9332F76E-032D-49B9-8E3D-8E7E86798FC7}"/>
                </a:ext>
              </a:extLst>
            </p:cNvPr>
            <p:cNvGrpSpPr>
              <a:grpSpLocks noChangeAspect="1"/>
            </p:cNvGrpSpPr>
            <p:nvPr/>
          </p:nvGrpSpPr>
          <p:grpSpPr>
            <a:xfrm>
              <a:off x="9024657" y="464323"/>
              <a:ext cx="268735" cy="268735"/>
              <a:chOff x="6107113" y="1108075"/>
              <a:chExt cx="542925" cy="542925"/>
            </a:xfrm>
            <a:solidFill>
              <a:schemeClr val="tx2"/>
            </a:solidFill>
          </p:grpSpPr>
          <p:sp>
            <p:nvSpPr>
              <p:cNvPr id="12" name="Freeform 129">
                <a:extLst>
                  <a:ext uri="{FF2B5EF4-FFF2-40B4-BE49-F238E27FC236}">
                    <a16:creationId xmlns:a16="http://schemas.microsoft.com/office/drawing/2014/main" id="{CE9D3B85-0B95-F363-ED31-50E0F6587D56}"/>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6" name="Freeform 130">
                <a:extLst>
                  <a:ext uri="{FF2B5EF4-FFF2-40B4-BE49-F238E27FC236}">
                    <a16:creationId xmlns:a16="http://schemas.microsoft.com/office/drawing/2014/main" id="{00267900-604E-262B-659B-E6DA8E77C35E}"/>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813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DB2A543B-DC94-EF8A-5FC7-48E68C825F62}"/>
              </a:ext>
            </a:extLst>
          </p:cNvPr>
          <p:cNvSpPr/>
          <p:nvPr/>
        </p:nvSpPr>
        <p:spPr>
          <a:xfrm>
            <a:off x="541338" y="2609185"/>
            <a:ext cx="8838130" cy="3503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Risk triaging is used to allocate regulator effort based on the relative risk of applications. Applications with greater risk generally require a greater level of assessment effort to achieve regulatory outcomes. This can streamline processes for regulators, particularly where there is sufficient variation between applications and aligned regulator processes.</a:t>
            </a:r>
          </a:p>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You should look for opportunities to triage applications to focus effort.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Outline the pathways for different applications and assessment based on risk, including regulator processes and workflows.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Define clear and consistent logic and business rules aligned to these pathways that account for the permission type and the risk of the applicant, application and the activity being regulated. These should be codified, generally from low to high, based on application information (e.g. suitability, location, activity) and available intelligence and information (e.g. previous interactions and conduct). Most applications will generally be lower risk, focusing regulator effort on fewer and higher risk applications. The rationale should be clear and transparent, justified and consistently applied.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Develop common guidance and processes about the level of assessment required for different applications based on risk.</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Set measures (e.g. time per application, level of approval required) aligned to risk to ensure that time and effort is spent where it is most valuable.</a:t>
            </a:r>
          </a:p>
          <a:p>
            <a:pPr>
              <a:spcBef>
                <a:spcPts val="600"/>
              </a:spcBef>
              <a:defRPr/>
            </a:pPr>
            <a:r>
              <a:rPr lang="en-AU" sz="1050">
                <a:solidFill>
                  <a:srgbClr val="1F2A44"/>
                </a:solidFill>
              </a:rPr>
              <a:t>Applications should be triaged primarily by risk, and to a lesser degree complexity. Non-regulatory controls that monitor and oversee business operations should be considered when determining risk ratings (e.g. contractual agreements, industry guidelines).</a:t>
            </a:r>
          </a:p>
        </p:txBody>
      </p:sp>
      <p:sp>
        <p:nvSpPr>
          <p:cNvPr id="30" name="Half Frame 29">
            <a:extLst>
              <a:ext uri="{FF2B5EF4-FFF2-40B4-BE49-F238E27FC236}">
                <a16:creationId xmlns:a16="http://schemas.microsoft.com/office/drawing/2014/main" id="{CD5CD401-1A76-C1BB-D3CD-9E7A2838B585}"/>
              </a:ext>
            </a:extLst>
          </p:cNvPr>
          <p:cNvSpPr/>
          <p:nvPr/>
        </p:nvSpPr>
        <p:spPr>
          <a:xfrm>
            <a:off x="536047" y="2575359"/>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1" name="TextBox 30">
            <a:extLst>
              <a:ext uri="{FF2B5EF4-FFF2-40B4-BE49-F238E27FC236}">
                <a16:creationId xmlns:a16="http://schemas.microsoft.com/office/drawing/2014/main" id="{56DC4D09-A2E4-86D2-9D8F-D1ADA23CE7BC}"/>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33" name="Half Frame 32">
            <a:extLst>
              <a:ext uri="{FF2B5EF4-FFF2-40B4-BE49-F238E27FC236}">
                <a16:creationId xmlns:a16="http://schemas.microsoft.com/office/drawing/2014/main" id="{F9582528-A3B7-9012-F3A9-3DC139EFB007}"/>
              </a:ext>
            </a:extLst>
          </p:cNvPr>
          <p:cNvSpPr/>
          <p:nvPr/>
        </p:nvSpPr>
        <p:spPr>
          <a:xfrm>
            <a:off x="507472" y="1210240"/>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4" name="TextBox 33">
            <a:extLst>
              <a:ext uri="{FF2B5EF4-FFF2-40B4-BE49-F238E27FC236}">
                <a16:creationId xmlns:a16="http://schemas.microsoft.com/office/drawing/2014/main" id="{ED8FF994-E770-1F4E-B4D9-CF51D86313C4}"/>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29203557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7405932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RISK TRIAGE</a:t>
            </a:r>
            <a:br>
              <a:rPr lang="en-AU" b="1"/>
            </a:br>
            <a:endParaRPr lang="en-AU" sz="900" b="1">
              <a:latin typeface="+mn-lt"/>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lang="en-AU" sz="1050">
                <a:solidFill>
                  <a:srgbClr val="1F2A44"/>
                </a:solidFill>
              </a:rPr>
              <a:t>Risk triage should be considered through the application process to ensure that application information required to assess risk is captured. </a:t>
            </a:r>
          </a:p>
          <a:p>
            <a:pPr marL="171450" indent="-171450">
              <a:spcBef>
                <a:spcPts val="600"/>
              </a:spcBef>
              <a:buFont typeface="Arial" panose="020B0604020202020204" pitchFamily="34" charset="0"/>
              <a:buChar char="•"/>
              <a:defRPr/>
            </a:pPr>
            <a:r>
              <a:rPr lang="en-AU" sz="1050">
                <a:solidFill>
                  <a:srgbClr val="1F2A44"/>
                </a:solidFill>
              </a:rPr>
              <a:t>Front and back-end systems should facilitate risk triage based on defined logic and business rules (which you should ensure are compliant with legislation, fair and justifiable). This should be automated where possible, based on application information and input through the REVIEW process.</a:t>
            </a:r>
          </a:p>
          <a:p>
            <a:pPr marL="171450" indent="-171450">
              <a:spcBef>
                <a:spcPts val="600"/>
              </a:spcBef>
              <a:buFont typeface="Arial" panose="020B0604020202020204" pitchFamily="34" charset="0"/>
              <a:buChar char="•"/>
              <a:defRPr/>
            </a:pPr>
            <a:r>
              <a:rPr lang="en-AU" sz="1050">
                <a:solidFill>
                  <a:srgbClr val="1F2A44"/>
                </a:solidFill>
              </a:rPr>
              <a:t>Systems should automatically assign applications to the right assessment workflow and assessor, based on the defined pathways.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risk triage is automated, previous applications could be audited in bulk or individually to ensure automated steps are functioning as intended to assure consistency and integrity.</a:t>
            </a:r>
          </a:p>
          <a:p>
            <a:pPr>
              <a:spcBef>
                <a:spcPts val="600"/>
              </a:spcBef>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Regulator System, including defined logic and business rules.</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38132"/>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REVIEW:</a:t>
            </a:r>
          </a:p>
          <a:p>
            <a:pPr marL="171450" indent="-171450">
              <a:spcBef>
                <a:spcPts val="600"/>
              </a:spcBef>
              <a:buFont typeface="Arial" panose="020B0604020202020204" pitchFamily="34" charset="0"/>
              <a:buChar char="•"/>
            </a:pPr>
            <a:r>
              <a:rPr lang="en-AU" sz="1050">
                <a:solidFill>
                  <a:srgbClr val="1F2A44"/>
                </a:solidFill>
              </a:rPr>
              <a:t>Application information.</a:t>
            </a:r>
          </a:p>
          <a:p>
            <a:pPr>
              <a:spcBef>
                <a:spcPts val="600"/>
              </a:spcBef>
            </a:pPr>
            <a:r>
              <a:rPr lang="en-AU" sz="1050" b="1">
                <a:solidFill>
                  <a:srgbClr val="1F2A44"/>
                </a:solidFill>
              </a:rPr>
              <a:t>FROM REGULATOR: </a:t>
            </a:r>
          </a:p>
          <a:p>
            <a:pPr marL="171450" indent="-171450">
              <a:spcBef>
                <a:spcPts val="600"/>
              </a:spcBef>
              <a:buFont typeface="Arial" panose="020B0604020202020204" pitchFamily="34" charset="0"/>
              <a:buChar char="•"/>
            </a:pPr>
            <a:r>
              <a:rPr lang="en-AU" sz="1050">
                <a:solidFill>
                  <a:srgbClr val="1F2A44"/>
                </a:solidFill>
              </a:rPr>
              <a:t>Defined and codified risk triage assessment.</a:t>
            </a:r>
          </a:p>
          <a:p>
            <a:pPr marL="171450" indent="-171450">
              <a:spcBef>
                <a:spcPts val="600"/>
              </a:spcBef>
              <a:buFont typeface="Arial" panose="020B0604020202020204" pitchFamily="34" charset="0"/>
              <a:buChar char="•"/>
            </a:pPr>
            <a:r>
              <a:rPr lang="en-AU" sz="1050">
                <a:solidFill>
                  <a:srgbClr val="1F2A44"/>
                </a:solidFill>
              </a:rPr>
              <a:t>Broader information sources (e.g., intelligence)</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59</a:t>
            </a:fld>
            <a:endParaRPr lang="en-AU" sz="1200" noProof="0">
              <a:solidFill>
                <a:schemeClr val="bg1"/>
              </a:solidFill>
              <a:latin typeface="+mn-lt"/>
              <a:ea typeface="Segoe UI" panose="020B0502040204020203"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4BDE4FAC-89FF-CCCD-2235-DB97ED4FDADC}"/>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528C6CE5-8463-7D0D-4106-F364E366DE3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Oval 4">
              <a:extLst>
                <a:ext uri="{FF2B5EF4-FFF2-40B4-BE49-F238E27FC236}">
                  <a16:creationId xmlns:a16="http://schemas.microsoft.com/office/drawing/2014/main" id="{F8192005-FE06-AAB0-D805-B9E9DC27C4C8}"/>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Oval 5">
              <a:extLst>
                <a:ext uri="{FF2B5EF4-FFF2-40B4-BE49-F238E27FC236}">
                  <a16:creationId xmlns:a16="http://schemas.microsoft.com/office/drawing/2014/main" id="{FCEF969E-D11B-3736-01CC-53320BED6739}"/>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 name="Group 6">
              <a:extLst>
                <a:ext uri="{FF2B5EF4-FFF2-40B4-BE49-F238E27FC236}">
                  <a16:creationId xmlns:a16="http://schemas.microsoft.com/office/drawing/2014/main" id="{B47DD158-DFC8-C474-422E-454E58D751A6}"/>
                </a:ext>
              </a:extLst>
            </p:cNvPr>
            <p:cNvGrpSpPr>
              <a:grpSpLocks noChangeAspect="1"/>
            </p:cNvGrpSpPr>
            <p:nvPr/>
          </p:nvGrpSpPr>
          <p:grpSpPr>
            <a:xfrm>
              <a:off x="9024657" y="464323"/>
              <a:ext cx="268735" cy="268735"/>
              <a:chOff x="6107113" y="1108075"/>
              <a:chExt cx="542925" cy="542925"/>
            </a:xfrm>
            <a:solidFill>
              <a:schemeClr val="tx2"/>
            </a:solidFill>
          </p:grpSpPr>
          <p:sp>
            <p:nvSpPr>
              <p:cNvPr id="8" name="Freeform 129">
                <a:extLst>
                  <a:ext uri="{FF2B5EF4-FFF2-40B4-BE49-F238E27FC236}">
                    <a16:creationId xmlns:a16="http://schemas.microsoft.com/office/drawing/2014/main" id="{F0F6E9E2-C9D4-1576-BD61-789000079514}"/>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130">
                <a:extLst>
                  <a:ext uri="{FF2B5EF4-FFF2-40B4-BE49-F238E27FC236}">
                    <a16:creationId xmlns:a16="http://schemas.microsoft.com/office/drawing/2014/main" id="{58B76076-6C44-3C5B-C74D-6F432F0E412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10AFF2-7F80-EE28-1ABA-F9051B3ECEF9}"/>
              </a:ext>
            </a:extLst>
          </p:cNvPr>
          <p:cNvSpPr/>
          <p:nvPr/>
        </p:nvSpPr>
        <p:spPr>
          <a:xfrm>
            <a:off x="5078528" y="1238132"/>
            <a:ext cx="4297247"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ASSESSMENT:</a:t>
            </a:r>
          </a:p>
          <a:p>
            <a:pPr marL="171450" indent="-171450">
              <a:spcBef>
                <a:spcPts val="600"/>
              </a:spcBef>
              <a:buFont typeface="Arial" panose="020B0604020202020204" pitchFamily="34" charset="0"/>
              <a:buChar char="•"/>
            </a:pPr>
            <a:r>
              <a:rPr lang="en-AU" sz="1050">
                <a:solidFill>
                  <a:srgbClr val="1F2A44"/>
                </a:solidFill>
              </a:rPr>
              <a:t>Application triaged based on risk, assigned to appropriate person to assess. </a:t>
            </a:r>
          </a:p>
          <a:p>
            <a:pPr marL="171450" indent="-171450">
              <a:spcBef>
                <a:spcPts val="600"/>
              </a:spcBef>
              <a:buFont typeface="Arial" panose="020B0604020202020204" pitchFamily="34" charset="0"/>
              <a:buChar char="•"/>
            </a:pPr>
            <a:r>
              <a:rPr lang="en-AU" sz="1050">
                <a:solidFill>
                  <a:srgbClr val="1F2A44"/>
                </a:solidFill>
              </a:rPr>
              <a:t>Identified stream for an application, including expected timeframe, allocated level of effort</a:t>
            </a:r>
          </a:p>
        </p:txBody>
      </p:sp>
      <p:sp>
        <p:nvSpPr>
          <p:cNvPr id="39" name="Rectangle 38">
            <a:extLst>
              <a:ext uri="{FF2B5EF4-FFF2-40B4-BE49-F238E27FC236}">
                <a16:creationId xmlns:a16="http://schemas.microsoft.com/office/drawing/2014/main" id="{84844CC3-CB89-FA63-6573-E604F2DDDB25}"/>
              </a:ext>
            </a:extLst>
          </p:cNvPr>
          <p:cNvSpPr/>
          <p:nvPr/>
        </p:nvSpPr>
        <p:spPr>
          <a:xfrm>
            <a:off x="6868154"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40" name="TextBox 39">
            <a:extLst>
              <a:ext uri="{FF2B5EF4-FFF2-40B4-BE49-F238E27FC236}">
                <a16:creationId xmlns:a16="http://schemas.microsoft.com/office/drawing/2014/main" id="{E4E9D680-1AEE-72B9-C59D-963862DC4A52}"/>
              </a:ext>
            </a:extLst>
          </p:cNvPr>
          <p:cNvSpPr txBox="1">
            <a:spLocks/>
          </p:cNvSpPr>
          <p:nvPr/>
        </p:nvSpPr>
        <p:spPr>
          <a:xfrm>
            <a:off x="6928408" y="309588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42" name="Rectangle 41">
            <a:extLst>
              <a:ext uri="{FF2B5EF4-FFF2-40B4-BE49-F238E27FC236}">
                <a16:creationId xmlns:a16="http://schemas.microsoft.com/office/drawing/2014/main" id="{4420518B-C5DA-8969-D43B-94077964A4FA}"/>
              </a:ext>
            </a:extLst>
          </p:cNvPr>
          <p:cNvSpPr/>
          <p:nvPr/>
        </p:nvSpPr>
        <p:spPr>
          <a:xfrm>
            <a:off x="6928408"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43" name="Isosceles Triangle 42">
            <a:extLst>
              <a:ext uri="{FF2B5EF4-FFF2-40B4-BE49-F238E27FC236}">
                <a16:creationId xmlns:a16="http://schemas.microsoft.com/office/drawing/2014/main" id="{78D17519-F1DE-2EC5-B51F-E7B8D931F933}"/>
              </a:ext>
            </a:extLst>
          </p:cNvPr>
          <p:cNvSpPr/>
          <p:nvPr/>
        </p:nvSpPr>
        <p:spPr>
          <a:xfrm rot="18900000">
            <a:off x="6894874"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4" name="Rectangle 43">
            <a:extLst>
              <a:ext uri="{FF2B5EF4-FFF2-40B4-BE49-F238E27FC236}">
                <a16:creationId xmlns:a16="http://schemas.microsoft.com/office/drawing/2014/main" id="{F3701E31-A732-1BCB-2475-957002BC349C}"/>
              </a:ext>
            </a:extLst>
          </p:cNvPr>
          <p:cNvSpPr/>
          <p:nvPr/>
        </p:nvSpPr>
        <p:spPr>
          <a:xfrm>
            <a:off x="6928408" y="4095101"/>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Risk triage can be common across permissions and regulators.</a:t>
            </a:r>
          </a:p>
          <a:p>
            <a:pPr>
              <a:spcBef>
                <a:spcPts val="600"/>
              </a:spcBef>
            </a:pPr>
            <a:r>
              <a:rPr lang="en-AU" sz="1050">
                <a:solidFill>
                  <a:srgbClr val="1F2A44"/>
                </a:solidFill>
              </a:rPr>
              <a:t>The business rules for risk triaging will vary.</a:t>
            </a:r>
          </a:p>
        </p:txBody>
      </p:sp>
      <p:sp>
        <p:nvSpPr>
          <p:cNvPr id="45" name="Rectangle 44">
            <a:extLst>
              <a:ext uri="{FF2B5EF4-FFF2-40B4-BE49-F238E27FC236}">
                <a16:creationId xmlns:a16="http://schemas.microsoft.com/office/drawing/2014/main" id="{41466F12-9A58-C952-AE89-591D82D42BF1}"/>
              </a:ext>
            </a:extLst>
          </p:cNvPr>
          <p:cNvSpPr/>
          <p:nvPr/>
        </p:nvSpPr>
        <p:spPr>
          <a:xfrm>
            <a:off x="6927290"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7" name="Half Frame 16">
            <a:extLst>
              <a:ext uri="{FF2B5EF4-FFF2-40B4-BE49-F238E27FC236}">
                <a16:creationId xmlns:a16="http://schemas.microsoft.com/office/drawing/2014/main" id="{9B6056ED-FCCB-DEC7-B9C5-FA9B83B0F8E0}"/>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18" name="Half Frame 17">
            <a:extLst>
              <a:ext uri="{FF2B5EF4-FFF2-40B4-BE49-F238E27FC236}">
                <a16:creationId xmlns:a16="http://schemas.microsoft.com/office/drawing/2014/main" id="{CB5E8FB1-1165-FBFB-BB55-2630CC4B0444}"/>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19" name="Half Frame 18">
            <a:extLst>
              <a:ext uri="{FF2B5EF4-FFF2-40B4-BE49-F238E27FC236}">
                <a16:creationId xmlns:a16="http://schemas.microsoft.com/office/drawing/2014/main" id="{C93720E1-264D-23B5-BF69-7CC049B4EF91}"/>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2" name="TextBox 21">
            <a:extLst>
              <a:ext uri="{FF2B5EF4-FFF2-40B4-BE49-F238E27FC236}">
                <a16:creationId xmlns:a16="http://schemas.microsoft.com/office/drawing/2014/main" id="{61686E71-4AA0-FCDA-7780-D7D734F72431}"/>
              </a:ext>
            </a:extLst>
          </p:cNvPr>
          <p:cNvSpPr txBox="1">
            <a:spLocks/>
          </p:cNvSpPr>
          <p:nvPr/>
        </p:nvSpPr>
        <p:spPr>
          <a:xfrm>
            <a:off x="541338" y="1238132"/>
            <a:ext cx="1178405"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3" name="TextBox 22">
            <a:extLst>
              <a:ext uri="{FF2B5EF4-FFF2-40B4-BE49-F238E27FC236}">
                <a16:creationId xmlns:a16="http://schemas.microsoft.com/office/drawing/2014/main" id="{88B3F9BF-C7AF-4CE8-7BD1-C1802A24A60D}"/>
              </a:ext>
            </a:extLst>
          </p:cNvPr>
          <p:cNvSpPr txBox="1">
            <a:spLocks/>
          </p:cNvSpPr>
          <p:nvPr/>
        </p:nvSpPr>
        <p:spPr>
          <a:xfrm>
            <a:off x="541338" y="3076914"/>
            <a:ext cx="2168306"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27" name="TextBox 26">
            <a:extLst>
              <a:ext uri="{FF2B5EF4-FFF2-40B4-BE49-F238E27FC236}">
                <a16:creationId xmlns:a16="http://schemas.microsoft.com/office/drawing/2014/main" id="{0E60BC97-0F20-35D1-1088-197FA3AD0757}"/>
              </a:ext>
            </a:extLst>
          </p:cNvPr>
          <p:cNvSpPr txBox="1">
            <a:spLocks/>
          </p:cNvSpPr>
          <p:nvPr/>
        </p:nvSpPr>
        <p:spPr>
          <a:xfrm>
            <a:off x="5078528" y="1238132"/>
            <a:ext cx="1355828"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Tree>
    <p:extLst>
      <p:ext uri="{BB962C8B-B14F-4D97-AF65-F5344CB8AC3E}">
        <p14:creationId xmlns:p14="http://schemas.microsoft.com/office/powerpoint/2010/main" val="474130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a:extLst>
              <a:ext uri="{FF2B5EF4-FFF2-40B4-BE49-F238E27FC236}">
                <a16:creationId xmlns:a16="http://schemas.microsoft.com/office/drawing/2014/main" id="{6D03CC99-944F-0838-F0F5-7B3C9549CBCA}"/>
              </a:ext>
            </a:extLst>
          </p:cNvPr>
          <p:cNvGraphicFramePr>
            <a:graphicFrameLocks noChangeAspect="1"/>
          </p:cNvGraphicFramePr>
          <p:nvPr>
            <p:custDataLst>
              <p:tags r:id="rId1"/>
            </p:custDataLst>
            <p:extLst>
              <p:ext uri="{D42A27DB-BD31-4B8C-83A1-F6EECF244321}">
                <p14:modId xmlns:p14="http://schemas.microsoft.com/office/powerpoint/2010/main" val="2027245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14" name="Object 13" hidden="1">
                        <a:extLst>
                          <a:ext uri="{FF2B5EF4-FFF2-40B4-BE49-F238E27FC236}">
                            <a16:creationId xmlns:a16="http://schemas.microsoft.com/office/drawing/2014/main" id="{6D03CC99-944F-0838-F0F5-7B3C9549CBC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Content Placeholder 1">
            <a:extLst>
              <a:ext uri="{FF2B5EF4-FFF2-40B4-BE49-F238E27FC236}">
                <a16:creationId xmlns:a16="http://schemas.microsoft.com/office/drawing/2014/main" id="{F09F58AA-E4A7-0965-3924-AE650B8C59B9}"/>
              </a:ext>
            </a:extLst>
          </p:cNvPr>
          <p:cNvSpPr>
            <a:spLocks noGrp="1"/>
          </p:cNvSpPr>
          <p:nvPr>
            <p:ph sz="quarter" idx="13"/>
          </p:nvPr>
        </p:nvSpPr>
        <p:spPr>
          <a:xfrm>
            <a:off x="545315" y="2077291"/>
            <a:ext cx="4275211" cy="1807189"/>
          </a:xfrm>
        </p:spPr>
        <p:txBody>
          <a:bodyPr/>
          <a:lstStyle/>
          <a:p>
            <a:pPr marL="144000" indent="-144000">
              <a:lnSpc>
                <a:spcPct val="110000"/>
              </a:lnSpc>
              <a:spcBef>
                <a:spcPts val="200"/>
              </a:spcBef>
              <a:spcAft>
                <a:spcPts val="400"/>
              </a:spcAft>
              <a:buClrTx/>
            </a:pPr>
            <a:r>
              <a:rPr lang="en-AU" sz="1050"/>
              <a:t>The Better Practice Permission Journey breaks down the end-to-end permission process into stages and activities or process components. It is comprehensive, identifying typical stages that might occur across both simple and complex permissions. </a:t>
            </a:r>
            <a:r>
              <a:rPr lang="en-AU" sz="1050" b="1"/>
              <a:t>Not all permissions will include every stage or component in the journey</a:t>
            </a:r>
            <a:r>
              <a:rPr lang="en-AU" sz="1050" i="1"/>
              <a:t>. </a:t>
            </a:r>
          </a:p>
          <a:p>
            <a:pPr marL="144000" indent="-144000">
              <a:lnSpc>
                <a:spcPct val="110000"/>
              </a:lnSpc>
              <a:spcBef>
                <a:spcPts val="200"/>
              </a:spcBef>
              <a:spcAft>
                <a:spcPts val="400"/>
              </a:spcAft>
              <a:buClrTx/>
            </a:pPr>
            <a:r>
              <a:rPr lang="en-AU" sz="1050"/>
              <a:t>The Better Practice Permission Journey will help you identify opportunities to administer permissions in a more effective and efficient way. The journey explores the digital enablers of a permission process to help you become ‘digitally ready’. </a:t>
            </a:r>
          </a:p>
        </p:txBody>
      </p:sp>
      <p:sp>
        <p:nvSpPr>
          <p:cNvPr id="3" name="Title 2">
            <a:extLst>
              <a:ext uri="{FF2B5EF4-FFF2-40B4-BE49-F238E27FC236}">
                <a16:creationId xmlns:a16="http://schemas.microsoft.com/office/drawing/2014/main" id="{1EBAC715-D449-7061-10D9-F93D085C6EB7}"/>
              </a:ext>
            </a:extLst>
          </p:cNvPr>
          <p:cNvSpPr>
            <a:spLocks noGrp="1"/>
          </p:cNvSpPr>
          <p:nvPr>
            <p:ph type="title"/>
          </p:nvPr>
        </p:nvSpPr>
        <p:spPr>
          <a:xfrm>
            <a:off x="539999" y="299382"/>
            <a:ext cx="8820000" cy="590917"/>
          </a:xfrm>
        </p:spPr>
        <p:txBody>
          <a:bodyPr vert="horz"/>
          <a:lstStyle/>
          <a:p>
            <a:r>
              <a:rPr lang="en-AU">
                <a:latin typeface="+mj-lt"/>
              </a:rPr>
              <a:t>Better Practice Permission Journey | </a:t>
            </a:r>
            <a:r>
              <a:rPr lang="en-AU" b="1">
                <a:latin typeface="+mj-lt"/>
              </a:rPr>
              <a:t>The Better Practice Permission Journey explained</a:t>
            </a:r>
          </a:p>
        </p:txBody>
      </p:sp>
      <p:sp>
        <p:nvSpPr>
          <p:cNvPr id="5" name="Rectangle 4">
            <a:extLst>
              <a:ext uri="{FF2B5EF4-FFF2-40B4-BE49-F238E27FC236}">
                <a16:creationId xmlns:a16="http://schemas.microsoft.com/office/drawing/2014/main" id="{44EE9F28-F894-7688-CF2E-4B140BA2F4DD}"/>
              </a:ext>
            </a:extLst>
          </p:cNvPr>
          <p:cNvSpPr/>
          <p:nvPr/>
        </p:nvSpPr>
        <p:spPr>
          <a:xfrm>
            <a:off x="-3001" y="1138695"/>
            <a:ext cx="9906000" cy="495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200">
              <a:solidFill>
                <a:schemeClr val="tx2"/>
              </a:solidFill>
              <a:latin typeface="+mj-lt"/>
            </a:endParaRPr>
          </a:p>
        </p:txBody>
      </p:sp>
      <p:sp>
        <p:nvSpPr>
          <p:cNvPr id="6" name="Rectangle 5">
            <a:extLst>
              <a:ext uri="{FF2B5EF4-FFF2-40B4-BE49-F238E27FC236}">
                <a16:creationId xmlns:a16="http://schemas.microsoft.com/office/drawing/2014/main" id="{3D825304-15A1-94FE-41F5-A4D2D7588B70}"/>
              </a:ext>
            </a:extLst>
          </p:cNvPr>
          <p:cNvSpPr/>
          <p:nvPr/>
        </p:nvSpPr>
        <p:spPr>
          <a:xfrm>
            <a:off x="545315" y="1775671"/>
            <a:ext cx="4275211" cy="216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r>
              <a:rPr lang="en-AU" sz="1200" b="1">
                <a:solidFill>
                  <a:schemeClr val="bg1"/>
                </a:solidFill>
                <a:latin typeface="+mj-lt"/>
                <a:cs typeface="Segoe UI Semilight" panose="020B0402040204020203" pitchFamily="34" charset="0"/>
              </a:rPr>
              <a:t>What is the Better Practice Permission Journey?</a:t>
            </a:r>
          </a:p>
        </p:txBody>
      </p:sp>
      <p:sp>
        <p:nvSpPr>
          <p:cNvPr id="7" name="Content Placeholder 1">
            <a:extLst>
              <a:ext uri="{FF2B5EF4-FFF2-40B4-BE49-F238E27FC236}">
                <a16:creationId xmlns:a16="http://schemas.microsoft.com/office/drawing/2014/main" id="{E29DC60B-ACA6-D780-D691-27D309B7C57D}"/>
              </a:ext>
            </a:extLst>
          </p:cNvPr>
          <p:cNvSpPr txBox="1">
            <a:spLocks/>
          </p:cNvSpPr>
          <p:nvPr/>
        </p:nvSpPr>
        <p:spPr>
          <a:xfrm>
            <a:off x="5100564" y="2077291"/>
            <a:ext cx="4275211" cy="1765894"/>
          </a:xfrm>
          <a:prstGeom prst="rect">
            <a:avLst/>
          </a:prstGeom>
        </p:spPr>
        <p:txBody>
          <a:bodyPr vert="horz" lIns="0" tIns="45713" rIns="0" bIns="45713" rtlCol="0">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4000" indent="-144000">
              <a:lnSpc>
                <a:spcPct val="110000"/>
              </a:lnSpc>
              <a:spcBef>
                <a:spcPts val="200"/>
              </a:spcBef>
              <a:spcAft>
                <a:spcPts val="400"/>
              </a:spcAft>
              <a:buClrTx/>
            </a:pPr>
            <a:r>
              <a:rPr lang="en-AU" sz="1050"/>
              <a:t>Explore each stage of the Better Practice Permission Journey. Review what ‘better practice’ looks like at each stage, the ‘things to consider’ and ‘useful inputs’ to improving the stage overall. </a:t>
            </a:r>
          </a:p>
          <a:p>
            <a:pPr marL="144000" indent="-144000">
              <a:lnSpc>
                <a:spcPct val="110000"/>
              </a:lnSpc>
              <a:spcBef>
                <a:spcPts val="200"/>
              </a:spcBef>
              <a:spcAft>
                <a:spcPts val="400"/>
              </a:spcAft>
              <a:buClrTx/>
            </a:pPr>
            <a:r>
              <a:rPr lang="en-AU" sz="1050"/>
              <a:t>Assess the individual components relevant to you that make up each stage, considering all potential process and digital improvements to each component. Once you have identified which components you want to improve, review the ‘things to capture’ and ‘measures of success’ to help you develop tangible actions for improvement.</a:t>
            </a:r>
          </a:p>
          <a:p>
            <a:pPr>
              <a:lnSpc>
                <a:spcPct val="110000"/>
              </a:lnSpc>
              <a:spcAft>
                <a:spcPts val="400"/>
              </a:spcAft>
              <a:buClrTx/>
            </a:pPr>
            <a:endParaRPr lang="en-AU" sz="1050"/>
          </a:p>
        </p:txBody>
      </p:sp>
      <p:sp>
        <p:nvSpPr>
          <p:cNvPr id="8" name="Rectangle 7">
            <a:extLst>
              <a:ext uri="{FF2B5EF4-FFF2-40B4-BE49-F238E27FC236}">
                <a16:creationId xmlns:a16="http://schemas.microsoft.com/office/drawing/2014/main" id="{46ABBF08-8D7D-ECC5-ABD7-1B56C44C39D1}"/>
              </a:ext>
            </a:extLst>
          </p:cNvPr>
          <p:cNvSpPr/>
          <p:nvPr/>
        </p:nvSpPr>
        <p:spPr>
          <a:xfrm>
            <a:off x="5100564" y="1775671"/>
            <a:ext cx="4275211" cy="216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indent="0">
              <a:buClrTx/>
              <a:buFont typeface="Arial" panose="020B0604020202020204" pitchFamily="34" charset="0"/>
              <a:buNone/>
            </a:pPr>
            <a:r>
              <a:rPr lang="en-AU" sz="1200" b="1">
                <a:solidFill>
                  <a:schemeClr val="bg1"/>
                </a:solidFill>
                <a:latin typeface="+mj-lt"/>
              </a:rPr>
              <a:t>How to use the Better Practice Permission Journey </a:t>
            </a:r>
          </a:p>
        </p:txBody>
      </p:sp>
      <p:sp>
        <p:nvSpPr>
          <p:cNvPr id="11" name="Content Placeholder 1">
            <a:extLst>
              <a:ext uri="{FF2B5EF4-FFF2-40B4-BE49-F238E27FC236}">
                <a16:creationId xmlns:a16="http://schemas.microsoft.com/office/drawing/2014/main" id="{E93F1ACE-491B-15DA-EE02-8A0893FFA4AE}"/>
              </a:ext>
            </a:extLst>
          </p:cNvPr>
          <p:cNvSpPr txBox="1">
            <a:spLocks/>
          </p:cNvSpPr>
          <p:nvPr/>
        </p:nvSpPr>
        <p:spPr>
          <a:xfrm>
            <a:off x="541338" y="4346660"/>
            <a:ext cx="8834437" cy="1817739"/>
          </a:xfrm>
          <a:prstGeom prst="rect">
            <a:avLst/>
          </a:prstGeom>
        </p:spPr>
        <p:txBody>
          <a:bodyPr vert="horz" lIns="0" tIns="45713" rIns="0" bIns="45713" rtlCol="0">
            <a:noAutofit/>
          </a:bodyPr>
          <a:lstStyle>
            <a:lvl1pPr marL="252000" marR="0" indent="-252000" algn="l" defTabSz="914349" rtl="0" eaLnBrk="1" fontAlgn="auto" latinLnBrk="0" hangingPunct="1">
              <a:lnSpc>
                <a:spcPct val="100000"/>
              </a:lnSpc>
              <a:spcBef>
                <a:spcPts val="400"/>
              </a:spcBef>
              <a:spcAft>
                <a:spcPts val="600"/>
              </a:spcAft>
              <a:buClr>
                <a:schemeClr val="bg1"/>
              </a:buClr>
              <a:buSzTx/>
              <a:buFont typeface="Arial" panose="020B0604020202020204" pitchFamily="34" charset="0"/>
              <a:buChar char="•"/>
              <a:tabLst/>
              <a:defRPr sz="1200" kern="1200" spc="0">
                <a:solidFill>
                  <a:schemeClr val="tx2"/>
                </a:solidFill>
                <a:latin typeface="+mn-lt"/>
                <a:ea typeface="Segoe UI" panose="020B0502040204020203" pitchFamily="34" charset="0"/>
                <a:cs typeface="Segoe UI" panose="020B0502040204020203" pitchFamily="34" charset="0"/>
              </a:defRPr>
            </a:lvl1pPr>
            <a:lvl2pPr marL="504000" indent="-252000" algn="l" defTabSz="914349" rtl="0" eaLnBrk="1" latinLnBrk="0" hangingPunct="1">
              <a:spcBef>
                <a:spcPts val="400"/>
              </a:spcBef>
              <a:spcAft>
                <a:spcPts val="600"/>
              </a:spcAft>
              <a:buClr>
                <a:schemeClr val="bg1"/>
              </a:buClr>
              <a:buFont typeface="Segoe UI" panose="020B0502040204020203" pitchFamily="34" charset="0"/>
              <a:buChar char="–"/>
              <a:defRPr sz="1200" kern="1200" spc="0" baseline="0">
                <a:solidFill>
                  <a:schemeClr val="tx2"/>
                </a:solidFill>
                <a:latin typeface="+mn-lt"/>
                <a:ea typeface="Segoe UI" panose="020B0502040204020203" pitchFamily="34" charset="0"/>
                <a:cs typeface="Segoe UI" panose="020B0502040204020203" pitchFamily="34" charset="0"/>
              </a:defRPr>
            </a:lvl2pPr>
            <a:lvl3pPr marL="756000" indent="-252000" algn="l" defTabSz="914349" rtl="0" eaLnBrk="1" latinLnBrk="0" hangingPunct="1">
              <a:spcBef>
                <a:spcPts val="400"/>
              </a:spcBef>
              <a:spcAft>
                <a:spcPts val="600"/>
              </a:spcAft>
              <a:buClr>
                <a:schemeClr val="bg1"/>
              </a:buClr>
              <a:buFont typeface="Arial" panose="020B0604020202020204" pitchFamily="34" charset="0"/>
              <a:buChar char="•"/>
              <a:defRPr sz="1200" kern="1200" spc="0">
                <a:solidFill>
                  <a:schemeClr val="tx2"/>
                </a:solidFill>
                <a:latin typeface="+mn-lt"/>
                <a:ea typeface="Segoe UI" panose="020B0502040204020203" pitchFamily="34" charset="0"/>
                <a:cs typeface="Segoe UI" panose="020B0502040204020203" pitchFamily="34" charset="0"/>
              </a:defRPr>
            </a:lvl3pPr>
            <a:lvl4pPr marL="809955" indent="0" algn="l" defTabSz="914349" rtl="0" eaLnBrk="1" latinLnBrk="0" hangingPunct="1">
              <a:spcBef>
                <a:spcPts val="400"/>
              </a:spcBef>
              <a:buClr>
                <a:schemeClr val="accent4"/>
              </a:buClr>
              <a:buFont typeface="+mj-lt"/>
              <a:buNone/>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000" indent="-180000">
              <a:lnSpc>
                <a:spcPct val="110000"/>
              </a:lnSpc>
              <a:spcBef>
                <a:spcPts val="200"/>
              </a:spcBef>
              <a:spcAft>
                <a:spcPts val="400"/>
              </a:spcAft>
              <a:buClrTx/>
            </a:pPr>
            <a:r>
              <a:rPr lang="en-AU" sz="1050"/>
              <a:t>The Better Practice Permission Journey covers a wide range of permissions types, from a simple or automated approvals to a more complex permits or licences requiring in-depth assessment. You should consider how your application and assessment processes can align with better practice. </a:t>
            </a:r>
          </a:p>
          <a:p>
            <a:pPr marL="180000" indent="-180000">
              <a:lnSpc>
                <a:spcPct val="110000"/>
              </a:lnSpc>
              <a:spcBef>
                <a:spcPts val="200"/>
              </a:spcBef>
              <a:spcAft>
                <a:spcPts val="400"/>
              </a:spcAft>
              <a:buClrTx/>
            </a:pPr>
            <a:r>
              <a:rPr lang="en-AU" sz="1050"/>
              <a:t>Not all components or stages might be relevant to your permission journey, so ensure you have a clear understanding of your current processes and focus on the parts that are most relevant for your permissions. Permissions vary in risk and complexity, and each permission should be reviewed separately. </a:t>
            </a:r>
          </a:p>
          <a:p>
            <a:pPr marL="180000" indent="-180000">
              <a:lnSpc>
                <a:spcPct val="110000"/>
              </a:lnSpc>
              <a:spcBef>
                <a:spcPts val="200"/>
              </a:spcBef>
              <a:spcAft>
                <a:spcPts val="400"/>
              </a:spcAft>
              <a:buClrTx/>
            </a:pPr>
            <a:r>
              <a:rPr lang="en-AU" sz="1050"/>
              <a:t>The Better Practice Permission Journey should be reviewed alongside other factors that might enable or constrain your permission such as legislation requirements, digital capabilities including automation potential, and project management requirements for each permission.</a:t>
            </a:r>
          </a:p>
        </p:txBody>
      </p:sp>
      <p:sp>
        <p:nvSpPr>
          <p:cNvPr id="12" name="Rectangle 11">
            <a:extLst>
              <a:ext uri="{FF2B5EF4-FFF2-40B4-BE49-F238E27FC236}">
                <a16:creationId xmlns:a16="http://schemas.microsoft.com/office/drawing/2014/main" id="{5E5E8AFD-7ED2-5103-DFB4-FD6ECBE441C4}"/>
              </a:ext>
            </a:extLst>
          </p:cNvPr>
          <p:cNvSpPr/>
          <p:nvPr/>
        </p:nvSpPr>
        <p:spPr>
          <a:xfrm>
            <a:off x="541338" y="4104690"/>
            <a:ext cx="8834437" cy="216000"/>
          </a:xfrm>
          <a:prstGeom prst="rect">
            <a:avLst/>
          </a:prstGeom>
          <a:solidFill>
            <a:schemeClr val="tx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indent="0">
              <a:buClrTx/>
              <a:buFont typeface="Arial" panose="020B0604020202020204" pitchFamily="34" charset="0"/>
              <a:buNone/>
            </a:pPr>
            <a:r>
              <a:rPr lang="en-AU" sz="1200" b="1">
                <a:solidFill>
                  <a:schemeClr val="bg1"/>
                </a:solidFill>
                <a:latin typeface="+mj-lt"/>
              </a:rPr>
              <a:t>Considerations of the Better Practice Permission Journey</a:t>
            </a:r>
          </a:p>
        </p:txBody>
      </p:sp>
      <p:sp>
        <p:nvSpPr>
          <p:cNvPr id="10" name="Rectangle 9">
            <a:extLst>
              <a:ext uri="{FF2B5EF4-FFF2-40B4-BE49-F238E27FC236}">
                <a16:creationId xmlns:a16="http://schemas.microsoft.com/office/drawing/2014/main" id="{B6873E86-DCE3-B429-E3BD-32368F6B8C99}"/>
              </a:ext>
            </a:extLst>
          </p:cNvPr>
          <p:cNvSpPr/>
          <p:nvPr/>
        </p:nvSpPr>
        <p:spPr>
          <a:xfrm>
            <a:off x="451395" y="1179546"/>
            <a:ext cx="8924552" cy="497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200">
                <a:solidFill>
                  <a:schemeClr val="tx2"/>
                </a:solidFill>
                <a:latin typeface="+mj-lt"/>
              </a:rPr>
              <a:t>The following sections of the Playbook focus on the Better Practice Permission Journey, which can be used to identify tangible actions to improve and digitise your permission process and practice. </a:t>
            </a:r>
          </a:p>
        </p:txBody>
      </p:sp>
    </p:spTree>
    <p:extLst>
      <p:ext uri="{BB962C8B-B14F-4D97-AF65-F5344CB8AC3E}">
        <p14:creationId xmlns:p14="http://schemas.microsoft.com/office/powerpoint/2010/main" val="2275124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1019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REVIEW &amp; STREAM</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51505" y="1108850"/>
            <a:ext cx="4266202"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08850"/>
            <a:ext cx="4287481" cy="216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INDICATIVE MEASURES OF SUCCESS</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16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sp>
        <p:nvSpPr>
          <p:cNvPr id="8" name="Rectangle 7">
            <a:extLst>
              <a:ext uri="{FF2B5EF4-FFF2-40B4-BE49-F238E27FC236}">
                <a16:creationId xmlns:a16="http://schemas.microsoft.com/office/drawing/2014/main" id="{DF8E0629-2D4F-C8A6-A1D5-1295F9FCC67D}"/>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the review workflow, including opportunities for automatic and manual review.</a:t>
            </a:r>
          </a:p>
        </p:txBody>
      </p:sp>
      <p:sp>
        <p:nvSpPr>
          <p:cNvPr id="9" name="Rectangle 8">
            <a:extLst>
              <a:ext uri="{FF2B5EF4-FFF2-40B4-BE49-F238E27FC236}">
                <a16:creationId xmlns:a16="http://schemas.microsoft.com/office/drawing/2014/main" id="{0D771411-B168-77F3-6284-AA0C86E7194B}"/>
              </a:ext>
            </a:extLst>
          </p:cNvPr>
          <p:cNvSpPr/>
          <p:nvPr/>
        </p:nvSpPr>
        <p:spPr>
          <a:xfrm>
            <a:off x="6829327"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Develop business rules and policies to consistently review and triage applications based on risk.</a:t>
            </a:r>
          </a:p>
        </p:txBody>
      </p:sp>
      <p:sp>
        <p:nvSpPr>
          <p:cNvPr id="10" name="Rectangle 9">
            <a:extLst>
              <a:ext uri="{FF2B5EF4-FFF2-40B4-BE49-F238E27FC236}">
                <a16:creationId xmlns:a16="http://schemas.microsoft.com/office/drawing/2014/main" id="{C4E5C010-14F8-DC03-667C-05AE4C02D3E3}"/>
              </a:ext>
            </a:extLst>
          </p:cNvPr>
          <p:cNvSpPr/>
          <p:nvPr/>
        </p:nvSpPr>
        <p:spPr>
          <a:xfrm>
            <a:off x="4139925"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Document the RFI workflow, including opportunities to streamline and target processes.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4" y="141823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 time taken for reviews.</a:t>
            </a:r>
          </a:p>
        </p:txBody>
      </p:sp>
      <p:sp>
        <p:nvSpPr>
          <p:cNvPr id="26" name="Rectangle 25">
            <a:extLst>
              <a:ext uri="{FF2B5EF4-FFF2-40B4-BE49-F238E27FC236}">
                <a16:creationId xmlns:a16="http://schemas.microsoft.com/office/drawing/2014/main" id="{95566999-A32B-E5A6-76AA-0A094BD23EF1}"/>
              </a:ext>
            </a:extLst>
          </p:cNvPr>
          <p:cNvSpPr/>
          <p:nvPr/>
        </p:nvSpPr>
        <p:spPr>
          <a:xfrm>
            <a:off x="551505" y="141823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information requires manual review and what can you automatically review (e.g., through the application process, other data sources)?</a:t>
            </a:r>
          </a:p>
        </p:txBody>
      </p:sp>
      <p:sp>
        <p:nvSpPr>
          <p:cNvPr id="34" name="Rectangle 33">
            <a:extLst>
              <a:ext uri="{FF2B5EF4-FFF2-40B4-BE49-F238E27FC236}">
                <a16:creationId xmlns:a16="http://schemas.microsoft.com/office/drawing/2014/main" id="{A7EA0C82-C4FA-1988-E7FF-C1500B6B6BC5}"/>
              </a:ext>
            </a:extLst>
          </p:cNvPr>
          <p:cNvSpPr/>
          <p:nvPr/>
        </p:nvSpPr>
        <p:spPr>
          <a:xfrm>
            <a:off x="550860" y="206067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are the common reasons that applicants contact you for information or where applications are below standard (e.g., you request further information)?</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06067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delays and review times from requests for further information.</a:t>
            </a:r>
          </a:p>
        </p:txBody>
      </p:sp>
      <p:sp>
        <p:nvSpPr>
          <p:cNvPr id="18" name="Rectangle 17">
            <a:extLst>
              <a:ext uri="{FF2B5EF4-FFF2-40B4-BE49-F238E27FC236}">
                <a16:creationId xmlns:a16="http://schemas.microsoft.com/office/drawing/2014/main" id="{65F7700B-321B-C88A-F402-7F61801C68DF}"/>
              </a:ext>
            </a:extLst>
          </p:cNvPr>
          <p:cNvSpPr/>
          <p:nvPr/>
        </p:nvSpPr>
        <p:spPr>
          <a:xfrm>
            <a:off x="5085471" y="270311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number of requests for further information.</a:t>
            </a:r>
          </a:p>
        </p:txBody>
      </p:sp>
      <p:sp>
        <p:nvSpPr>
          <p:cNvPr id="38" name="Rectangle 37">
            <a:extLst>
              <a:ext uri="{FF2B5EF4-FFF2-40B4-BE49-F238E27FC236}">
                <a16:creationId xmlns:a16="http://schemas.microsoft.com/office/drawing/2014/main" id="{219FB0F4-B4EF-231A-3C1F-BB60ED885D9B}"/>
              </a:ext>
            </a:extLst>
          </p:cNvPr>
          <p:cNvSpPr/>
          <p:nvPr/>
        </p:nvSpPr>
        <p:spPr>
          <a:xfrm>
            <a:off x="550860" y="270311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information fields impact application risk levels for a permission? </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1" y="334555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Reduced duration of approvals process, and better allocation of effort and time.</a:t>
            </a:r>
          </a:p>
        </p:txBody>
      </p:sp>
      <p:sp>
        <p:nvSpPr>
          <p:cNvPr id="30" name="Rectangle 29">
            <a:extLst>
              <a:ext uri="{FF2B5EF4-FFF2-40B4-BE49-F238E27FC236}">
                <a16:creationId xmlns:a16="http://schemas.microsoft.com/office/drawing/2014/main" id="{14319F6C-28B6-8974-961C-91842869EA54}"/>
              </a:ext>
            </a:extLst>
          </p:cNvPr>
          <p:cNvSpPr/>
          <p:nvPr/>
        </p:nvSpPr>
        <p:spPr>
          <a:xfrm>
            <a:off x="550860" y="334555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other sources (i.e., external or other data sources) can be used to assess risk for an application?</a:t>
            </a:r>
          </a:p>
        </p:txBody>
      </p:sp>
      <p:sp>
        <p:nvSpPr>
          <p:cNvPr id="39" name="Rectangle 38">
            <a:extLst>
              <a:ext uri="{FF2B5EF4-FFF2-40B4-BE49-F238E27FC236}">
                <a16:creationId xmlns:a16="http://schemas.microsoft.com/office/drawing/2014/main" id="{673604EE-1625-00FD-1B3E-A26DA2756631}"/>
              </a:ext>
            </a:extLst>
          </p:cNvPr>
          <p:cNvSpPr/>
          <p:nvPr/>
        </p:nvSpPr>
        <p:spPr>
          <a:xfrm>
            <a:off x="550860" y="3987996"/>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business rules can you develop to review and triage applications based on risk?</a:t>
            </a:r>
          </a:p>
        </p:txBody>
      </p:sp>
      <p:sp>
        <p:nvSpPr>
          <p:cNvPr id="11" name="Rectangle 10">
            <a:extLst>
              <a:ext uri="{FF2B5EF4-FFF2-40B4-BE49-F238E27FC236}">
                <a16:creationId xmlns:a16="http://schemas.microsoft.com/office/drawing/2014/main" id="{9F4F48DD-C290-AEA8-87A3-1974E66AF846}"/>
              </a:ext>
            </a:extLst>
          </p:cNvPr>
          <p:cNvSpPr/>
          <p:nvPr/>
        </p:nvSpPr>
        <p:spPr>
          <a:xfrm>
            <a:off x="5085471" y="398799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Consistent risk assessment and triage.</a:t>
            </a:r>
          </a:p>
        </p:txBody>
      </p:sp>
      <p:sp>
        <p:nvSpPr>
          <p:cNvPr id="37" name="Rectangle 36">
            <a:extLst>
              <a:ext uri="{FF2B5EF4-FFF2-40B4-BE49-F238E27FC236}">
                <a16:creationId xmlns:a16="http://schemas.microsoft.com/office/drawing/2014/main" id="{0F25CE36-1EFF-4249-78F9-2BCEFFEC32F4}"/>
              </a:ext>
            </a:extLst>
          </p:cNvPr>
          <p:cNvSpPr/>
          <p:nvPr/>
        </p:nvSpPr>
        <p:spPr>
          <a:xfrm>
            <a:off x="550860" y="4630438"/>
            <a:ext cx="4266202"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What level of effort and time should be expected and allocated to an application based on its stream and risk assessment?</a:t>
            </a:r>
          </a:p>
        </p:txBody>
      </p:sp>
      <p:sp>
        <p:nvSpPr>
          <p:cNvPr id="12" name="Rectangle 11">
            <a:extLst>
              <a:ext uri="{FF2B5EF4-FFF2-40B4-BE49-F238E27FC236}">
                <a16:creationId xmlns:a16="http://schemas.microsoft.com/office/drawing/2014/main" id="{F8C7A4A3-5AEA-BF5C-A32F-F23A9ECDB771}"/>
              </a:ext>
            </a:extLst>
          </p:cNvPr>
          <p:cNvSpPr/>
          <p:nvPr/>
        </p:nvSpPr>
        <p:spPr>
          <a:xfrm>
            <a:off x="5085471" y="463043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Improved staff experience.</a:t>
            </a:r>
          </a:p>
        </p:txBody>
      </p:sp>
      <p:cxnSp>
        <p:nvCxnSpPr>
          <p:cNvPr id="47" name="Straight Connector 46">
            <a:extLst>
              <a:ext uri="{FF2B5EF4-FFF2-40B4-BE49-F238E27FC236}">
                <a16:creationId xmlns:a16="http://schemas.microsoft.com/office/drawing/2014/main" id="{0ECF4044-823A-74F4-D6DE-9ECDC87B4D34}"/>
              </a:ext>
            </a:extLst>
          </p:cNvPr>
          <p:cNvCxnSpPr/>
          <p:nvPr/>
        </p:nvCxnSpPr>
        <p:spPr>
          <a:xfrm>
            <a:off x="4830335" y="171975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AF0399D-4AC5-FD35-C862-B7482BABBF45}"/>
              </a:ext>
            </a:extLst>
          </p:cNvPr>
          <p:cNvCxnSpPr/>
          <p:nvPr/>
        </p:nvCxnSpPr>
        <p:spPr>
          <a:xfrm>
            <a:off x="4830335" y="235731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62DE01F-6781-B8A2-6DD9-E1F0745D0220}"/>
              </a:ext>
            </a:extLst>
          </p:cNvPr>
          <p:cNvCxnSpPr/>
          <p:nvPr/>
        </p:nvCxnSpPr>
        <p:spPr>
          <a:xfrm>
            <a:off x="4830335" y="298881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63343CD-B578-218A-B6BB-A9479711EF21}"/>
              </a:ext>
            </a:extLst>
          </p:cNvPr>
          <p:cNvCxnSpPr/>
          <p:nvPr/>
        </p:nvCxnSpPr>
        <p:spPr>
          <a:xfrm>
            <a:off x="4830335" y="362638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A21A16D-59DC-56E8-F097-A56939B8C6EF}"/>
              </a:ext>
            </a:extLst>
          </p:cNvPr>
          <p:cNvCxnSpPr/>
          <p:nvPr/>
        </p:nvCxnSpPr>
        <p:spPr>
          <a:xfrm>
            <a:off x="4830335" y="426394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C43CF28-619A-D8D8-102F-EB0858F363EC}"/>
              </a:ext>
            </a:extLst>
          </p:cNvPr>
          <p:cNvCxnSpPr/>
          <p:nvPr/>
        </p:nvCxnSpPr>
        <p:spPr>
          <a:xfrm>
            <a:off x="4830335" y="489312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1350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22447"/>
            <a:ext cx="2849163" cy="848236"/>
          </a:xfrm>
          <a:noFill/>
        </p:spPr>
        <p:txBody>
          <a:bodyPr lIns="540000"/>
          <a:lstStyle/>
          <a:p>
            <a:r>
              <a:rPr lang="en-AU" sz="3600">
                <a:latin typeface="VIC SemiBold" panose="00000700000000000000" pitchFamily="50" charset="0"/>
              </a:rPr>
              <a:t>ASSESS</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ASSESSMENT</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OTHER ASSESSMENT PROCESSES</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79054" y="3164548"/>
            <a:ext cx="3060591" cy="698988"/>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100"/>
              <a:t>The ASSESS stage covers the assessment of applications, including any other assessment processes required.</a:t>
            </a:r>
          </a:p>
          <a:p>
            <a:pPr>
              <a:spcBef>
                <a:spcPts val="600"/>
              </a:spcBef>
            </a:pPr>
            <a:r>
              <a:rPr lang="en-AU" sz="1100"/>
              <a:t>This stage may be automated for less complex applications.</a:t>
            </a:r>
          </a:p>
          <a:p>
            <a:pPr>
              <a:spcBef>
                <a:spcPts val="600"/>
              </a:spcBef>
            </a:pPr>
            <a:r>
              <a:rPr lang="en-AU" sz="1100"/>
              <a:t>Assessment should be automated where possible, through defined logic and business rules. Regulator effort should be based on risk triaging, with higher risk applications requiring more in-depth assessment. It should also look to include other information available where this is useful.</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0" y="5091544"/>
            <a:ext cx="2139886" cy="1072331"/>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grpSp>
        <p:nvGrpSpPr>
          <p:cNvPr id="32" name="Group 31">
            <a:extLst>
              <a:ext uri="{FF2B5EF4-FFF2-40B4-BE49-F238E27FC236}">
                <a16:creationId xmlns:a16="http://schemas.microsoft.com/office/drawing/2014/main" id="{C8148D37-0256-6553-FECA-F94A54F340DE}"/>
              </a:ext>
            </a:extLst>
          </p:cNvPr>
          <p:cNvGrpSpPr>
            <a:grpSpLocks noChangeAspect="1"/>
          </p:cNvGrpSpPr>
          <p:nvPr/>
        </p:nvGrpSpPr>
        <p:grpSpPr>
          <a:xfrm>
            <a:off x="-536247" y="841658"/>
            <a:ext cx="2139282" cy="2139282"/>
            <a:chOff x="6107113" y="1108075"/>
            <a:chExt cx="542925" cy="542925"/>
          </a:xfrm>
          <a:solidFill>
            <a:schemeClr val="bg1">
              <a:alpha val="7000"/>
            </a:schemeClr>
          </a:solidFill>
        </p:grpSpPr>
        <p:sp>
          <p:nvSpPr>
            <p:cNvPr id="33" name="Freeform 129">
              <a:extLst>
                <a:ext uri="{FF2B5EF4-FFF2-40B4-BE49-F238E27FC236}">
                  <a16:creationId xmlns:a16="http://schemas.microsoft.com/office/drawing/2014/main" id="{4DF3DEDB-12E3-8549-1EB3-AEC74EDC12B8}"/>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130">
              <a:extLst>
                <a:ext uri="{FF2B5EF4-FFF2-40B4-BE49-F238E27FC236}">
                  <a16:creationId xmlns:a16="http://schemas.microsoft.com/office/drawing/2014/main" id="{2AE6940B-702D-F8E5-E53A-D04914A80D47}"/>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5" name="Oval 34">
            <a:extLst>
              <a:ext uri="{FF2B5EF4-FFF2-40B4-BE49-F238E27FC236}">
                <a16:creationId xmlns:a16="http://schemas.microsoft.com/office/drawing/2014/main" id="{3439D3BE-62B4-72BF-7693-A58BEB5F6FEF}"/>
              </a:ext>
            </a:extLst>
          </p:cNvPr>
          <p:cNvSpPr/>
          <p:nvPr/>
        </p:nvSpPr>
        <p:spPr>
          <a:xfrm>
            <a:off x="541338" y="2122447"/>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Oval 35">
            <a:extLst>
              <a:ext uri="{FF2B5EF4-FFF2-40B4-BE49-F238E27FC236}">
                <a16:creationId xmlns:a16="http://schemas.microsoft.com/office/drawing/2014/main" id="{5A1FDCF8-1101-040F-7EEC-43CA9689E5FB}"/>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 name="Group 7">
            <a:extLst>
              <a:ext uri="{FF2B5EF4-FFF2-40B4-BE49-F238E27FC236}">
                <a16:creationId xmlns:a16="http://schemas.microsoft.com/office/drawing/2014/main" id="{4BBB6400-F151-9B1C-0B9C-943E5D94B6D4}"/>
              </a:ext>
            </a:extLst>
          </p:cNvPr>
          <p:cNvGrpSpPr>
            <a:grpSpLocks noChangeAspect="1"/>
          </p:cNvGrpSpPr>
          <p:nvPr/>
        </p:nvGrpSpPr>
        <p:grpSpPr>
          <a:xfrm>
            <a:off x="799445" y="2330431"/>
            <a:ext cx="347134" cy="429184"/>
            <a:chOff x="5126038" y="3305175"/>
            <a:chExt cx="436562" cy="539750"/>
          </a:xfrm>
          <a:solidFill>
            <a:schemeClr val="tx2"/>
          </a:solidFill>
        </p:grpSpPr>
        <p:sp>
          <p:nvSpPr>
            <p:cNvPr id="9" name="Freeform 34">
              <a:extLst>
                <a:ext uri="{FF2B5EF4-FFF2-40B4-BE49-F238E27FC236}">
                  <a16:creationId xmlns:a16="http://schemas.microsoft.com/office/drawing/2014/main" id="{547193D4-CFC2-82FC-4DCC-0061D8FE7F39}"/>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35">
              <a:extLst>
                <a:ext uri="{FF2B5EF4-FFF2-40B4-BE49-F238E27FC236}">
                  <a16:creationId xmlns:a16="http://schemas.microsoft.com/office/drawing/2014/main" id="{870B5A98-E884-4F8C-D4B2-7D1FC1531ACB}"/>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36">
              <a:extLst>
                <a:ext uri="{FF2B5EF4-FFF2-40B4-BE49-F238E27FC236}">
                  <a16:creationId xmlns:a16="http://schemas.microsoft.com/office/drawing/2014/main" id="{570E3867-388A-9ABB-6874-5194D7377EE1}"/>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37">
              <a:extLst>
                <a:ext uri="{FF2B5EF4-FFF2-40B4-BE49-F238E27FC236}">
                  <a16:creationId xmlns:a16="http://schemas.microsoft.com/office/drawing/2014/main" id="{B69D570E-3CBE-1C7D-192E-6D33DE26849D}"/>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38">
              <a:extLst>
                <a:ext uri="{FF2B5EF4-FFF2-40B4-BE49-F238E27FC236}">
                  <a16:creationId xmlns:a16="http://schemas.microsoft.com/office/drawing/2014/main" id="{4F103C78-D842-5E13-0FC1-4C6FB1FFCE87}"/>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7" name="Freeform 39">
              <a:extLst>
                <a:ext uri="{FF2B5EF4-FFF2-40B4-BE49-F238E27FC236}">
                  <a16:creationId xmlns:a16="http://schemas.microsoft.com/office/drawing/2014/main" id="{2BE3F2AD-A85B-0B3B-D615-E5FD64ADF46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8" name="Freeform 40">
              <a:extLst>
                <a:ext uri="{FF2B5EF4-FFF2-40B4-BE49-F238E27FC236}">
                  <a16:creationId xmlns:a16="http://schemas.microsoft.com/office/drawing/2014/main" id="{E1947096-B3B3-E6E8-9A4E-9802E0DC1FE3}"/>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270409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ASSESS</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3585"/>
            <a:ext cx="4272183" cy="216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2335" y="1163585"/>
            <a:ext cx="4293440"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62635B-C5A6-B63C-1E2F-28A94A5C0A0F}"/>
              </a:ext>
            </a:extLst>
          </p:cNvPr>
          <p:cNvSpPr/>
          <p:nvPr/>
        </p:nvSpPr>
        <p:spPr>
          <a:xfrm>
            <a:off x="5086242" y="1508203"/>
            <a:ext cx="42934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your current assessment process, including process and pain points.</a:t>
            </a:r>
          </a:p>
        </p:txBody>
      </p:sp>
      <p:sp>
        <p:nvSpPr>
          <p:cNvPr id="26" name="Rectangle 25">
            <a:extLst>
              <a:ext uri="{FF2B5EF4-FFF2-40B4-BE49-F238E27FC236}">
                <a16:creationId xmlns:a16="http://schemas.microsoft.com/office/drawing/2014/main" id="{95566999-A32B-E5A6-76AA-0A094BD23EF1}"/>
              </a:ext>
            </a:extLst>
          </p:cNvPr>
          <p:cNvSpPr/>
          <p:nvPr/>
        </p:nvSpPr>
        <p:spPr>
          <a:xfrm>
            <a:off x="543070" y="1508203"/>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How do you currently assess applications? What information requires more manual and complex assessment?</a:t>
            </a:r>
          </a:p>
        </p:txBody>
      </p:sp>
      <p:sp>
        <p:nvSpPr>
          <p:cNvPr id="22" name="Rectangle 21">
            <a:extLst>
              <a:ext uri="{FF2B5EF4-FFF2-40B4-BE49-F238E27FC236}">
                <a16:creationId xmlns:a16="http://schemas.microsoft.com/office/drawing/2014/main" id="{0D18BA38-3099-4616-5D7F-3980146E64F7}"/>
              </a:ext>
            </a:extLst>
          </p:cNvPr>
          <p:cNvSpPr/>
          <p:nvPr/>
        </p:nvSpPr>
        <p:spPr>
          <a:xfrm>
            <a:off x="5086239" y="3450600"/>
            <a:ext cx="42934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Knowledge of any assessment process or business rules that are set out by legislation.</a:t>
            </a:r>
          </a:p>
        </p:txBody>
      </p:sp>
      <p:sp>
        <p:nvSpPr>
          <p:cNvPr id="30" name="Rectangle 29">
            <a:extLst>
              <a:ext uri="{FF2B5EF4-FFF2-40B4-BE49-F238E27FC236}">
                <a16:creationId xmlns:a16="http://schemas.microsoft.com/office/drawing/2014/main" id="{14319F6C-28B6-8974-961C-91842869EA54}"/>
              </a:ext>
            </a:extLst>
          </p:cNvPr>
          <p:cNvSpPr/>
          <p:nvPr/>
        </p:nvSpPr>
        <p:spPr>
          <a:xfrm>
            <a:off x="542425" y="3450600"/>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 What other information do you use through the assessment process (e.g., intelligence, compliance information)? </a:t>
            </a:r>
          </a:p>
        </p:txBody>
      </p:sp>
      <p:sp>
        <p:nvSpPr>
          <p:cNvPr id="34" name="Rectangle 33">
            <a:extLst>
              <a:ext uri="{FF2B5EF4-FFF2-40B4-BE49-F238E27FC236}">
                <a16:creationId xmlns:a16="http://schemas.microsoft.com/office/drawing/2014/main" id="{A7EA0C82-C4FA-1988-E7FF-C1500B6B6BC5}"/>
              </a:ext>
            </a:extLst>
          </p:cNvPr>
          <p:cNvSpPr/>
          <p:nvPr/>
        </p:nvSpPr>
        <p:spPr>
          <a:xfrm>
            <a:off x="542425" y="2150906"/>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What are the common pain points for your regulator in the assessment process? What are the common reasons you need to communicate with applicants?</a:t>
            </a:r>
          </a:p>
        </p:txBody>
      </p:sp>
      <p:sp>
        <p:nvSpPr>
          <p:cNvPr id="36" name="Rectangle 35">
            <a:extLst>
              <a:ext uri="{FF2B5EF4-FFF2-40B4-BE49-F238E27FC236}">
                <a16:creationId xmlns:a16="http://schemas.microsoft.com/office/drawing/2014/main" id="{7F89B016-68A5-57C1-CCCF-2007295A6D0D}"/>
              </a:ext>
            </a:extLst>
          </p:cNvPr>
          <p:cNvSpPr/>
          <p:nvPr/>
        </p:nvSpPr>
        <p:spPr>
          <a:xfrm>
            <a:off x="5086239" y="2150906"/>
            <a:ext cx="42934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the common requests for further information you require or where applications are below standard (e.g., through common requests for further information).</a:t>
            </a:r>
          </a:p>
        </p:txBody>
      </p:sp>
      <p:sp>
        <p:nvSpPr>
          <p:cNvPr id="37" name="Rectangle 36">
            <a:extLst>
              <a:ext uri="{FF2B5EF4-FFF2-40B4-BE49-F238E27FC236}">
                <a16:creationId xmlns:a16="http://schemas.microsoft.com/office/drawing/2014/main" id="{0F25CE36-1EFF-4249-78F9-2BCEFFEC32F4}"/>
              </a:ext>
            </a:extLst>
          </p:cNvPr>
          <p:cNvSpPr/>
          <p:nvPr/>
        </p:nvSpPr>
        <p:spPr>
          <a:xfrm>
            <a:off x="542425" y="4750294"/>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Are officers supported by guidance and aware of what does or doesn’t have to be assessed according to risk levels?</a:t>
            </a:r>
          </a:p>
        </p:txBody>
      </p:sp>
      <p:sp>
        <p:nvSpPr>
          <p:cNvPr id="18" name="Rectangle 17">
            <a:extLst>
              <a:ext uri="{FF2B5EF4-FFF2-40B4-BE49-F238E27FC236}">
                <a16:creationId xmlns:a16="http://schemas.microsoft.com/office/drawing/2014/main" id="{65F7700B-321B-C88A-F402-7F61801C68DF}"/>
              </a:ext>
            </a:extLst>
          </p:cNvPr>
          <p:cNvSpPr/>
          <p:nvPr/>
        </p:nvSpPr>
        <p:spPr>
          <a:xfrm>
            <a:off x="5086239" y="2800753"/>
            <a:ext cx="429344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the other information used through the assessment process.</a:t>
            </a:r>
          </a:p>
        </p:txBody>
      </p:sp>
      <p:sp>
        <p:nvSpPr>
          <p:cNvPr id="38" name="Rectangle 37">
            <a:extLst>
              <a:ext uri="{FF2B5EF4-FFF2-40B4-BE49-F238E27FC236}">
                <a16:creationId xmlns:a16="http://schemas.microsoft.com/office/drawing/2014/main" id="{219FB0F4-B4EF-231A-3C1F-BB60ED885D9B}"/>
              </a:ext>
            </a:extLst>
          </p:cNvPr>
          <p:cNvSpPr/>
          <p:nvPr/>
        </p:nvSpPr>
        <p:spPr>
          <a:xfrm>
            <a:off x="542425" y="2800753"/>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What current business rules and criteria are being used to assess applications?</a:t>
            </a:r>
          </a:p>
        </p:txBody>
      </p:sp>
      <p:sp>
        <p:nvSpPr>
          <p:cNvPr id="39" name="Rectangle 38">
            <a:extLst>
              <a:ext uri="{FF2B5EF4-FFF2-40B4-BE49-F238E27FC236}">
                <a16:creationId xmlns:a16="http://schemas.microsoft.com/office/drawing/2014/main" id="{673604EE-1625-00FD-1B3E-A26DA2756631}"/>
              </a:ext>
            </a:extLst>
          </p:cNvPr>
          <p:cNvSpPr/>
          <p:nvPr/>
        </p:nvSpPr>
        <p:spPr>
          <a:xfrm>
            <a:off x="542425" y="4100447"/>
            <a:ext cx="42721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050">
                <a:solidFill>
                  <a:schemeClr val="bg1"/>
                </a:solidFill>
              </a:rPr>
              <a:t>What other processes are required (e.g., external referrals)?</a:t>
            </a:r>
          </a:p>
        </p:txBody>
      </p:sp>
      <p:sp>
        <p:nvSpPr>
          <p:cNvPr id="25" name="Oval 24">
            <a:extLst>
              <a:ext uri="{FF2B5EF4-FFF2-40B4-BE49-F238E27FC236}">
                <a16:creationId xmlns:a16="http://schemas.microsoft.com/office/drawing/2014/main" id="{639DDD37-E10E-0CC7-2703-3CD2879BD265}"/>
              </a:ext>
            </a:extLst>
          </p:cNvPr>
          <p:cNvSpPr/>
          <p:nvPr/>
        </p:nvSpPr>
        <p:spPr>
          <a:xfrm>
            <a:off x="414602" y="1667165"/>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27" name="Oval 26">
            <a:extLst>
              <a:ext uri="{FF2B5EF4-FFF2-40B4-BE49-F238E27FC236}">
                <a16:creationId xmlns:a16="http://schemas.microsoft.com/office/drawing/2014/main" id="{0637DBAA-49F9-8434-ADFA-CC99B563B10E}"/>
              </a:ext>
            </a:extLst>
          </p:cNvPr>
          <p:cNvSpPr/>
          <p:nvPr/>
        </p:nvSpPr>
        <p:spPr>
          <a:xfrm>
            <a:off x="414602" y="2309868"/>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29" name="Oval 28">
            <a:extLst>
              <a:ext uri="{FF2B5EF4-FFF2-40B4-BE49-F238E27FC236}">
                <a16:creationId xmlns:a16="http://schemas.microsoft.com/office/drawing/2014/main" id="{22098301-1671-B13A-0550-6C917F4DAC34}"/>
              </a:ext>
            </a:extLst>
          </p:cNvPr>
          <p:cNvSpPr/>
          <p:nvPr/>
        </p:nvSpPr>
        <p:spPr>
          <a:xfrm>
            <a:off x="414602" y="2959715"/>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31" name="Oval 30">
            <a:extLst>
              <a:ext uri="{FF2B5EF4-FFF2-40B4-BE49-F238E27FC236}">
                <a16:creationId xmlns:a16="http://schemas.microsoft.com/office/drawing/2014/main" id="{3C88BC43-51B7-28FD-DCA9-4DC8D1C86692}"/>
              </a:ext>
            </a:extLst>
          </p:cNvPr>
          <p:cNvSpPr/>
          <p:nvPr/>
        </p:nvSpPr>
        <p:spPr>
          <a:xfrm>
            <a:off x="414602" y="3613403"/>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35" name="Oval 34">
            <a:extLst>
              <a:ext uri="{FF2B5EF4-FFF2-40B4-BE49-F238E27FC236}">
                <a16:creationId xmlns:a16="http://schemas.microsoft.com/office/drawing/2014/main" id="{AB19A5C3-FD6F-400E-B408-F6318204D2D0}"/>
              </a:ext>
            </a:extLst>
          </p:cNvPr>
          <p:cNvSpPr/>
          <p:nvPr/>
        </p:nvSpPr>
        <p:spPr>
          <a:xfrm>
            <a:off x="414602" y="4259409"/>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40" name="Oval 39">
            <a:extLst>
              <a:ext uri="{FF2B5EF4-FFF2-40B4-BE49-F238E27FC236}">
                <a16:creationId xmlns:a16="http://schemas.microsoft.com/office/drawing/2014/main" id="{1E0B9826-B012-FBAA-6EB7-000ACBB11980}"/>
              </a:ext>
            </a:extLst>
          </p:cNvPr>
          <p:cNvSpPr/>
          <p:nvPr/>
        </p:nvSpPr>
        <p:spPr>
          <a:xfrm>
            <a:off x="414602" y="4909256"/>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cxnSp>
        <p:nvCxnSpPr>
          <p:cNvPr id="41" name="Straight Connector 40">
            <a:extLst>
              <a:ext uri="{FF2B5EF4-FFF2-40B4-BE49-F238E27FC236}">
                <a16:creationId xmlns:a16="http://schemas.microsoft.com/office/drawing/2014/main" id="{24CA38B1-DE93-F119-AEA2-07BA110A9931}"/>
              </a:ext>
            </a:extLst>
          </p:cNvPr>
          <p:cNvCxnSpPr/>
          <p:nvPr/>
        </p:nvCxnSpPr>
        <p:spPr>
          <a:xfrm>
            <a:off x="4830335" y="182461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6656235-32DE-8783-80B7-0782CBF01781}"/>
              </a:ext>
            </a:extLst>
          </p:cNvPr>
          <p:cNvCxnSpPr/>
          <p:nvPr/>
        </p:nvCxnSpPr>
        <p:spPr>
          <a:xfrm>
            <a:off x="4830335" y="244664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FD2FC59-5112-0811-2C40-9F3ADD2A398E}"/>
              </a:ext>
            </a:extLst>
          </p:cNvPr>
          <p:cNvCxnSpPr/>
          <p:nvPr/>
        </p:nvCxnSpPr>
        <p:spPr>
          <a:xfrm>
            <a:off x="4830335" y="3084205"/>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B007BA-7D6B-08EC-D419-19F6BD258DB4}"/>
              </a:ext>
            </a:extLst>
          </p:cNvPr>
          <p:cNvCxnSpPr/>
          <p:nvPr/>
        </p:nvCxnSpPr>
        <p:spPr>
          <a:xfrm>
            <a:off x="4830335" y="3759518"/>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735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EDA5D1F8-D40C-AF87-FC15-17DABFA2AAF1}"/>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103" name="Rectangle 102">
            <a:extLst>
              <a:ext uri="{FF2B5EF4-FFF2-40B4-BE49-F238E27FC236}">
                <a16:creationId xmlns:a16="http://schemas.microsoft.com/office/drawing/2014/main" id="{CB822B63-DF13-CEDF-51D7-78CFDBD4D1FE}"/>
              </a:ext>
            </a:extLst>
          </p:cNvPr>
          <p:cNvSpPr/>
          <p:nvPr/>
        </p:nvSpPr>
        <p:spPr>
          <a:xfrm>
            <a:off x="807167" y="1941009"/>
            <a:ext cx="8672393"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4" name="Object 3" hidden="1">
            <a:extLst>
              <a:ext uri="{FF2B5EF4-FFF2-40B4-BE49-F238E27FC236}">
                <a16:creationId xmlns:a16="http://schemas.microsoft.com/office/drawing/2014/main" id="{6071C826-9832-C051-98BB-F32DF715AF8A}"/>
              </a:ext>
            </a:extLst>
          </p:cNvPr>
          <p:cNvGraphicFramePr>
            <a:graphicFrameLocks noChangeAspect="1"/>
          </p:cNvGraphicFramePr>
          <p:nvPr>
            <p:custDataLst>
              <p:tags r:id="rId1"/>
            </p:custDataLst>
            <p:extLst>
              <p:ext uri="{D42A27DB-BD31-4B8C-83A1-F6EECF244321}">
                <p14:modId xmlns:p14="http://schemas.microsoft.com/office/powerpoint/2010/main" val="927558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1" imgH="409" progId="TCLayout.ActiveDocument.1">
                  <p:embed/>
                </p:oleObj>
              </mc:Choice>
              <mc:Fallback>
                <p:oleObj name="think-cell Slide" r:id="rId4" imgW="411" imgH="409" progId="TCLayout.ActiveDocument.1">
                  <p:embed/>
                  <p:pic>
                    <p:nvPicPr>
                      <p:cNvPr id="4" name="Object 3" hidden="1">
                        <a:extLst>
                          <a:ext uri="{FF2B5EF4-FFF2-40B4-BE49-F238E27FC236}">
                            <a16:creationId xmlns:a16="http://schemas.microsoft.com/office/drawing/2014/main" id="{6071C826-9832-C051-98BB-F32DF715AF8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object 41">
            <a:extLst>
              <a:ext uri="{FF2B5EF4-FFF2-40B4-BE49-F238E27FC236}">
                <a16:creationId xmlns:a16="http://schemas.microsoft.com/office/drawing/2014/main" id="{F557CBDD-925B-FEC5-7926-D71E79EBBBA0}"/>
              </a:ext>
            </a:extLst>
          </p:cNvPr>
          <p:cNvSpPr txBox="1"/>
          <p:nvPr/>
        </p:nvSpPr>
        <p:spPr>
          <a:xfrm>
            <a:off x="3989439" y="4443886"/>
            <a:ext cx="2455551" cy="577235"/>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a:ea typeface="+mn-ea"/>
              <a:cs typeface="Open Sans"/>
            </a:endParaRPr>
          </a:p>
        </p:txBody>
      </p:sp>
      <p:grpSp>
        <p:nvGrpSpPr>
          <p:cNvPr id="6" name="Group 5">
            <a:extLst>
              <a:ext uri="{FF2B5EF4-FFF2-40B4-BE49-F238E27FC236}">
                <a16:creationId xmlns:a16="http://schemas.microsoft.com/office/drawing/2014/main" id="{D125EBDD-A549-DCFF-7E04-D8A826C66135}"/>
              </a:ext>
            </a:extLst>
          </p:cNvPr>
          <p:cNvGrpSpPr/>
          <p:nvPr/>
        </p:nvGrpSpPr>
        <p:grpSpPr>
          <a:xfrm>
            <a:off x="3713842" y="549571"/>
            <a:ext cx="5645516" cy="261833"/>
            <a:chOff x="925392" y="-114258"/>
            <a:chExt cx="8426850" cy="390829"/>
          </a:xfrm>
        </p:grpSpPr>
        <p:sp>
          <p:nvSpPr>
            <p:cNvPr id="7" name="Arrow: Pentagon 6">
              <a:extLst>
                <a:ext uri="{FF2B5EF4-FFF2-40B4-BE49-F238E27FC236}">
                  <a16:creationId xmlns:a16="http://schemas.microsoft.com/office/drawing/2014/main" id="{25232CEF-861D-8F6C-1CFA-2033B7457A5E}"/>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NOTIFY </a:t>
              </a:r>
              <a:br>
                <a:rPr kumimoji="0" lang="en-AU" sz="700" b="0" i="0" u="none" strike="noStrike" kern="1200" cap="none" spc="0" normalizeH="0" baseline="0" noProof="0">
                  <a:ln>
                    <a:noFill/>
                  </a:ln>
                  <a:solidFill>
                    <a:srgbClr val="1F2A44"/>
                  </a:solidFill>
                  <a:effectLst/>
                  <a:uLnTx/>
                  <a:uFillTx/>
                  <a:latin typeface="Arial"/>
                  <a:ea typeface="+mn-ea"/>
                  <a:cs typeface="+mn-cs"/>
                </a:rPr>
              </a:br>
              <a:r>
                <a:rPr kumimoji="0" lang="en-AU" sz="700" b="0" i="0" u="none" strike="noStrike" kern="1200" cap="none" spc="0" normalizeH="0" baseline="0" noProof="0">
                  <a:ln>
                    <a:noFill/>
                  </a:ln>
                  <a:solidFill>
                    <a:srgbClr val="1F2A44"/>
                  </a:solidFill>
                  <a:effectLst/>
                  <a:uLnTx/>
                  <a:uFillTx/>
                  <a:latin typeface="Arial"/>
                  <a:ea typeface="+mn-ea"/>
                  <a:cs typeface="+mn-cs"/>
                </a:rPr>
                <a:t>&amp; ISSUE</a:t>
              </a:r>
            </a:p>
          </p:txBody>
        </p:sp>
        <p:sp>
          <p:nvSpPr>
            <p:cNvPr id="8" name="Isosceles Triangle 7">
              <a:extLst>
                <a:ext uri="{FF2B5EF4-FFF2-40B4-BE49-F238E27FC236}">
                  <a16:creationId xmlns:a16="http://schemas.microsoft.com/office/drawing/2014/main" id="{137E93C5-42C3-9D47-1202-E8C154B9A8C5}"/>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Arrow: Pentagon 8">
              <a:extLst>
                <a:ext uri="{FF2B5EF4-FFF2-40B4-BE49-F238E27FC236}">
                  <a16:creationId xmlns:a16="http://schemas.microsoft.com/office/drawing/2014/main" id="{D2D4CC16-2B86-F2EF-017B-928210F1A8FB}"/>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INFORM</a:t>
              </a:r>
            </a:p>
          </p:txBody>
        </p:sp>
        <p:sp>
          <p:nvSpPr>
            <p:cNvPr id="10" name="Oval 9">
              <a:extLst>
                <a:ext uri="{FF2B5EF4-FFF2-40B4-BE49-F238E27FC236}">
                  <a16:creationId xmlns:a16="http://schemas.microsoft.com/office/drawing/2014/main" id="{E6D2F91B-3C20-F01C-DB2B-4001455F9065}"/>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Oval 10">
              <a:extLst>
                <a:ext uri="{FF2B5EF4-FFF2-40B4-BE49-F238E27FC236}">
                  <a16:creationId xmlns:a16="http://schemas.microsoft.com/office/drawing/2014/main" id="{DA4FBDA7-CDC3-02A1-F30B-ED7E93940C0E}"/>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2" name="Isosceles Triangle 11">
              <a:extLst>
                <a:ext uri="{FF2B5EF4-FFF2-40B4-BE49-F238E27FC236}">
                  <a16:creationId xmlns:a16="http://schemas.microsoft.com/office/drawing/2014/main" id="{9D2A8A57-AD24-6A7F-A197-1563A6E09378}"/>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3" name="Isosceles Triangle 12">
              <a:extLst>
                <a:ext uri="{FF2B5EF4-FFF2-40B4-BE49-F238E27FC236}">
                  <a16:creationId xmlns:a16="http://schemas.microsoft.com/office/drawing/2014/main" id="{8156FD13-4B89-0EF0-872E-3DFE1EC5669E}"/>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4" name="Arrow: Pentagon 13">
              <a:extLst>
                <a:ext uri="{FF2B5EF4-FFF2-40B4-BE49-F238E27FC236}">
                  <a16:creationId xmlns:a16="http://schemas.microsoft.com/office/drawing/2014/main" id="{ED1C877D-B95D-EAD9-14BA-53B6F6A8D112}"/>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APPLY</a:t>
              </a:r>
            </a:p>
          </p:txBody>
        </p:sp>
        <p:sp>
          <p:nvSpPr>
            <p:cNvPr id="15" name="Isosceles Triangle 14">
              <a:extLst>
                <a:ext uri="{FF2B5EF4-FFF2-40B4-BE49-F238E27FC236}">
                  <a16:creationId xmlns:a16="http://schemas.microsoft.com/office/drawing/2014/main" id="{09972EB9-CBE4-2CCB-999A-6963919F3102}"/>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6" name="Isosceles Triangle 15">
              <a:extLst>
                <a:ext uri="{FF2B5EF4-FFF2-40B4-BE49-F238E27FC236}">
                  <a16:creationId xmlns:a16="http://schemas.microsoft.com/office/drawing/2014/main" id="{D964A3C2-F9F7-3C6D-C963-564F7ECF4E66}"/>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Arrow: Pentagon 16">
              <a:extLst>
                <a:ext uri="{FF2B5EF4-FFF2-40B4-BE49-F238E27FC236}">
                  <a16:creationId xmlns:a16="http://schemas.microsoft.com/office/drawing/2014/main" id="{9EEB1091-3891-DE53-4010-81B69C9189A1}"/>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REVIEW &amp; STREAM</a:t>
              </a:r>
            </a:p>
          </p:txBody>
        </p:sp>
        <p:sp>
          <p:nvSpPr>
            <p:cNvPr id="18" name="Isosceles Triangle 17">
              <a:extLst>
                <a:ext uri="{FF2B5EF4-FFF2-40B4-BE49-F238E27FC236}">
                  <a16:creationId xmlns:a16="http://schemas.microsoft.com/office/drawing/2014/main" id="{2CFDCCAF-312B-DA1B-D1ED-9239589EC306}"/>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19" name="Isosceles Triangle 18">
              <a:extLst>
                <a:ext uri="{FF2B5EF4-FFF2-40B4-BE49-F238E27FC236}">
                  <a16:creationId xmlns:a16="http://schemas.microsoft.com/office/drawing/2014/main" id="{8251C134-239C-E030-3D2E-4255AC3A2241}"/>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0" name="Arrow: Pentagon 19">
              <a:extLst>
                <a:ext uri="{FF2B5EF4-FFF2-40B4-BE49-F238E27FC236}">
                  <a16:creationId xmlns:a16="http://schemas.microsoft.com/office/drawing/2014/main" id="{2798CA54-FECF-0377-29BE-550D6943B22E}"/>
                </a:ext>
              </a:extLst>
            </p:cNvPr>
            <p:cNvSpPr/>
            <p:nvPr/>
          </p:nvSpPr>
          <p:spPr>
            <a:xfrm>
              <a:off x="5503066"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prstClr val="white"/>
                  </a:solidFill>
                  <a:effectLst/>
                  <a:uLnTx/>
                  <a:uFillTx/>
                  <a:latin typeface="Arial"/>
                  <a:ea typeface="+mn-ea"/>
                  <a:cs typeface="+mn-cs"/>
                </a:rPr>
                <a:t>ASSESS</a:t>
              </a:r>
            </a:p>
          </p:txBody>
        </p:sp>
        <p:sp>
          <p:nvSpPr>
            <p:cNvPr id="21" name="Isosceles Triangle 20">
              <a:extLst>
                <a:ext uri="{FF2B5EF4-FFF2-40B4-BE49-F238E27FC236}">
                  <a16:creationId xmlns:a16="http://schemas.microsoft.com/office/drawing/2014/main" id="{32D245FC-EC23-9AD2-721E-5CA55CF03885}"/>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2" name="Isosceles Triangle 21">
              <a:extLst>
                <a:ext uri="{FF2B5EF4-FFF2-40B4-BE49-F238E27FC236}">
                  <a16:creationId xmlns:a16="http://schemas.microsoft.com/office/drawing/2014/main" id="{781E4EC2-5423-AC00-EF11-4F91161010D9}"/>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Arrow: Pentagon 22">
              <a:extLst>
                <a:ext uri="{FF2B5EF4-FFF2-40B4-BE49-F238E27FC236}">
                  <a16:creationId xmlns:a16="http://schemas.microsoft.com/office/drawing/2014/main" id="{F2A9D2E1-70EC-5898-811A-6004C6723821}"/>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700" b="0" i="0" u="none" strike="noStrike" kern="1200" cap="none" spc="0" normalizeH="0" baseline="0" noProof="0">
                  <a:ln>
                    <a:noFill/>
                  </a:ln>
                  <a:solidFill>
                    <a:srgbClr val="1F2A44"/>
                  </a:solidFill>
                  <a:effectLst/>
                  <a:uLnTx/>
                  <a:uFillTx/>
                  <a:latin typeface="Arial"/>
                  <a:ea typeface="+mn-ea"/>
                  <a:cs typeface="+mn-cs"/>
                </a:rPr>
                <a:t>DECIDE</a:t>
              </a:r>
            </a:p>
          </p:txBody>
        </p:sp>
        <p:sp>
          <p:nvSpPr>
            <p:cNvPr id="24" name="Isosceles Triangle 23">
              <a:extLst>
                <a:ext uri="{FF2B5EF4-FFF2-40B4-BE49-F238E27FC236}">
                  <a16:creationId xmlns:a16="http://schemas.microsoft.com/office/drawing/2014/main" id="{27500C42-7C1F-2682-626F-90A2E52FEA19}"/>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797BE964-EDB1-117F-8D14-922C8E9023C5}"/>
                </a:ext>
              </a:extLst>
            </p:cNvPr>
            <p:cNvGrpSpPr/>
            <p:nvPr/>
          </p:nvGrpSpPr>
          <p:grpSpPr>
            <a:xfrm>
              <a:off x="2390627" y="-114258"/>
              <a:ext cx="390829" cy="390829"/>
              <a:chOff x="722538" y="2874633"/>
              <a:chExt cx="360000" cy="360000"/>
            </a:xfrm>
          </p:grpSpPr>
          <p:sp>
            <p:nvSpPr>
              <p:cNvPr id="64" name="Oval 63">
                <a:extLst>
                  <a:ext uri="{FF2B5EF4-FFF2-40B4-BE49-F238E27FC236}">
                    <a16:creationId xmlns:a16="http://schemas.microsoft.com/office/drawing/2014/main" id="{ADE63949-49F3-A410-63D2-934C1E78F0AE}"/>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5" name="Oval 64">
                <a:extLst>
                  <a:ext uri="{FF2B5EF4-FFF2-40B4-BE49-F238E27FC236}">
                    <a16:creationId xmlns:a16="http://schemas.microsoft.com/office/drawing/2014/main" id="{28F053AE-42E4-9DFB-DA3E-0A2A6E4E973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26" name="Oval 25">
              <a:extLst>
                <a:ext uri="{FF2B5EF4-FFF2-40B4-BE49-F238E27FC236}">
                  <a16:creationId xmlns:a16="http://schemas.microsoft.com/office/drawing/2014/main" id="{BDB66C2F-896E-400A-1067-265399694D10}"/>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7" name="Oval 26">
              <a:extLst>
                <a:ext uri="{FF2B5EF4-FFF2-40B4-BE49-F238E27FC236}">
                  <a16:creationId xmlns:a16="http://schemas.microsoft.com/office/drawing/2014/main" id="{055D1C42-F1D6-9EA2-FC38-1EB3ED9F1AEB}"/>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8" name="Oval 27">
              <a:extLst>
                <a:ext uri="{FF2B5EF4-FFF2-40B4-BE49-F238E27FC236}">
                  <a16:creationId xmlns:a16="http://schemas.microsoft.com/office/drawing/2014/main" id="{B478A74C-C145-F20A-DC61-37DEEE237DA9}"/>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29" name="Oval 28">
              <a:extLst>
                <a:ext uri="{FF2B5EF4-FFF2-40B4-BE49-F238E27FC236}">
                  <a16:creationId xmlns:a16="http://schemas.microsoft.com/office/drawing/2014/main" id="{19E974A1-B17E-EEC7-2D4E-06430D70979E}"/>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03923DFB-BD4A-2C16-6066-01B0DB5FC363}"/>
                </a:ext>
              </a:extLst>
            </p:cNvPr>
            <p:cNvGrpSpPr/>
            <p:nvPr/>
          </p:nvGrpSpPr>
          <p:grpSpPr>
            <a:xfrm>
              <a:off x="6761224" y="-114258"/>
              <a:ext cx="390829" cy="390829"/>
              <a:chOff x="722538" y="2874633"/>
              <a:chExt cx="360000" cy="360000"/>
            </a:xfrm>
          </p:grpSpPr>
          <p:sp>
            <p:nvSpPr>
              <p:cNvPr id="62" name="Oval 61">
                <a:extLst>
                  <a:ext uri="{FF2B5EF4-FFF2-40B4-BE49-F238E27FC236}">
                    <a16:creationId xmlns:a16="http://schemas.microsoft.com/office/drawing/2014/main" id="{F9A736CF-BA01-1D27-B4E2-846DDCFF17B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3" name="Oval 62">
                <a:extLst>
                  <a:ext uri="{FF2B5EF4-FFF2-40B4-BE49-F238E27FC236}">
                    <a16:creationId xmlns:a16="http://schemas.microsoft.com/office/drawing/2014/main" id="{77AE3CE8-C968-8D06-671F-F02EE2489C79}"/>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2149BD11-3584-9654-B763-FE6AE544F68B}"/>
                </a:ext>
              </a:extLst>
            </p:cNvPr>
            <p:cNvGrpSpPr/>
            <p:nvPr/>
          </p:nvGrpSpPr>
          <p:grpSpPr>
            <a:xfrm>
              <a:off x="8222725" y="-114258"/>
              <a:ext cx="390829" cy="390829"/>
              <a:chOff x="722538" y="2874633"/>
              <a:chExt cx="360000" cy="360000"/>
            </a:xfrm>
          </p:grpSpPr>
          <p:sp>
            <p:nvSpPr>
              <p:cNvPr id="60" name="Oval 59">
                <a:extLst>
                  <a:ext uri="{FF2B5EF4-FFF2-40B4-BE49-F238E27FC236}">
                    <a16:creationId xmlns:a16="http://schemas.microsoft.com/office/drawing/2014/main" id="{1B1EB9E0-387A-6C26-73FE-2E9C6040D17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sp>
            <p:nvSpPr>
              <p:cNvPr id="61" name="Oval 60">
                <a:extLst>
                  <a:ext uri="{FF2B5EF4-FFF2-40B4-BE49-F238E27FC236}">
                    <a16:creationId xmlns:a16="http://schemas.microsoft.com/office/drawing/2014/main" id="{C34B91BF-A3CE-3612-7394-28FBD01A6028}"/>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grpSp>
          <p:nvGrpSpPr>
            <p:cNvPr id="32" name="Group 5">
              <a:extLst>
                <a:ext uri="{FF2B5EF4-FFF2-40B4-BE49-F238E27FC236}">
                  <a16:creationId xmlns:a16="http://schemas.microsoft.com/office/drawing/2014/main" id="{944A8ED6-3A96-6EB8-684F-3DFE3D817C6B}"/>
                </a:ext>
              </a:extLst>
            </p:cNvPr>
            <p:cNvGrpSpPr>
              <a:grpSpLocks noChangeAspect="1"/>
            </p:cNvGrpSpPr>
            <p:nvPr/>
          </p:nvGrpSpPr>
          <p:grpSpPr bwMode="auto">
            <a:xfrm>
              <a:off x="1012667" y="-30941"/>
              <a:ext cx="217278" cy="216000"/>
              <a:chOff x="3163" y="2182"/>
              <a:chExt cx="340" cy="338"/>
            </a:xfrm>
            <a:solidFill>
              <a:schemeClr val="tx2"/>
            </a:solidFill>
          </p:grpSpPr>
          <p:sp>
            <p:nvSpPr>
              <p:cNvPr id="57" name="Freeform 6">
                <a:extLst>
                  <a:ext uri="{FF2B5EF4-FFF2-40B4-BE49-F238E27FC236}">
                    <a16:creationId xmlns:a16="http://schemas.microsoft.com/office/drawing/2014/main" id="{67DB9DC4-2E5D-F71B-2447-CF56E5C75643}"/>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7">
                <a:extLst>
                  <a:ext uri="{FF2B5EF4-FFF2-40B4-BE49-F238E27FC236}">
                    <a16:creationId xmlns:a16="http://schemas.microsoft.com/office/drawing/2014/main" id="{F6C9DD62-FE84-5229-F037-F0529941B982}"/>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8">
                <a:extLst>
                  <a:ext uri="{FF2B5EF4-FFF2-40B4-BE49-F238E27FC236}">
                    <a16:creationId xmlns:a16="http://schemas.microsoft.com/office/drawing/2014/main" id="{6BC40D47-2AC5-0476-4437-B99C899997BB}"/>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A790EF2F-2495-C1AD-39DA-75650AF409D2}"/>
                </a:ext>
              </a:extLst>
            </p:cNvPr>
            <p:cNvGrpSpPr/>
            <p:nvPr/>
          </p:nvGrpSpPr>
          <p:grpSpPr>
            <a:xfrm>
              <a:off x="2487841" y="-10106"/>
              <a:ext cx="190293" cy="179349"/>
              <a:chOff x="2297686" y="3724331"/>
              <a:chExt cx="190293" cy="179349"/>
            </a:xfrm>
            <a:solidFill>
              <a:schemeClr val="tx2"/>
            </a:solidFill>
          </p:grpSpPr>
          <p:sp>
            <p:nvSpPr>
              <p:cNvPr id="50" name="Freeform 6">
                <a:extLst>
                  <a:ext uri="{FF2B5EF4-FFF2-40B4-BE49-F238E27FC236}">
                    <a16:creationId xmlns:a16="http://schemas.microsoft.com/office/drawing/2014/main" id="{95BF5EE2-694B-B593-606A-858AC869B43F}"/>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7">
                <a:extLst>
                  <a:ext uri="{FF2B5EF4-FFF2-40B4-BE49-F238E27FC236}">
                    <a16:creationId xmlns:a16="http://schemas.microsoft.com/office/drawing/2014/main" id="{A3522752-B553-E8E5-3382-D762E1116893}"/>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8">
                <a:extLst>
                  <a:ext uri="{FF2B5EF4-FFF2-40B4-BE49-F238E27FC236}">
                    <a16:creationId xmlns:a16="http://schemas.microsoft.com/office/drawing/2014/main" id="{C5DEF446-1C77-71C3-ADA3-9A01BB915A98}"/>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9">
                <a:extLst>
                  <a:ext uri="{FF2B5EF4-FFF2-40B4-BE49-F238E27FC236}">
                    <a16:creationId xmlns:a16="http://schemas.microsoft.com/office/drawing/2014/main" id="{913973A6-C9EF-1E0B-D190-5F90F0EB1B1F}"/>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10">
                <a:extLst>
                  <a:ext uri="{FF2B5EF4-FFF2-40B4-BE49-F238E27FC236}">
                    <a16:creationId xmlns:a16="http://schemas.microsoft.com/office/drawing/2014/main" id="{C76B40EF-330C-E508-EB4D-E0B9B1A308A8}"/>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11">
                <a:extLst>
                  <a:ext uri="{FF2B5EF4-FFF2-40B4-BE49-F238E27FC236}">
                    <a16:creationId xmlns:a16="http://schemas.microsoft.com/office/drawing/2014/main" id="{E79CD6CA-7101-34CA-B2B7-424A205D640E}"/>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12">
                <a:extLst>
                  <a:ext uri="{FF2B5EF4-FFF2-40B4-BE49-F238E27FC236}">
                    <a16:creationId xmlns:a16="http://schemas.microsoft.com/office/drawing/2014/main" id="{6CB1534E-F743-387B-17F6-DBAB9D248542}"/>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4" name="Group 33">
              <a:extLst>
                <a:ext uri="{FF2B5EF4-FFF2-40B4-BE49-F238E27FC236}">
                  <a16:creationId xmlns:a16="http://schemas.microsoft.com/office/drawing/2014/main" id="{8D48CA63-3EFD-D5E0-D9BA-4D208335B5B8}"/>
                </a:ext>
              </a:extLst>
            </p:cNvPr>
            <p:cNvGrpSpPr>
              <a:grpSpLocks noChangeAspect="1"/>
            </p:cNvGrpSpPr>
            <p:nvPr/>
          </p:nvGrpSpPr>
          <p:grpSpPr>
            <a:xfrm>
              <a:off x="3924973" y="-38452"/>
              <a:ext cx="210796" cy="210796"/>
              <a:chOff x="6107113" y="1108074"/>
              <a:chExt cx="542925" cy="542924"/>
            </a:xfrm>
            <a:solidFill>
              <a:schemeClr val="tx2"/>
            </a:solidFill>
          </p:grpSpPr>
          <p:sp>
            <p:nvSpPr>
              <p:cNvPr id="48" name="Freeform 129">
                <a:extLst>
                  <a:ext uri="{FF2B5EF4-FFF2-40B4-BE49-F238E27FC236}">
                    <a16:creationId xmlns:a16="http://schemas.microsoft.com/office/drawing/2014/main" id="{5718E12D-4E62-77AC-C542-D0CA93B70523}"/>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130">
                <a:extLst>
                  <a:ext uri="{FF2B5EF4-FFF2-40B4-BE49-F238E27FC236}">
                    <a16:creationId xmlns:a16="http://schemas.microsoft.com/office/drawing/2014/main" id="{9B987ADF-FA1A-87E0-EBFF-6BCBB61CB5F1}"/>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5" name="Group 34">
              <a:extLst>
                <a:ext uri="{FF2B5EF4-FFF2-40B4-BE49-F238E27FC236}">
                  <a16:creationId xmlns:a16="http://schemas.microsoft.com/office/drawing/2014/main" id="{6FB66C53-2E3A-4141-55CA-C350429A8498}"/>
                </a:ext>
              </a:extLst>
            </p:cNvPr>
            <p:cNvGrpSpPr>
              <a:grpSpLocks noChangeAspect="1"/>
            </p:cNvGrpSpPr>
            <p:nvPr/>
          </p:nvGrpSpPr>
          <p:grpSpPr>
            <a:xfrm>
              <a:off x="5422214" y="-25633"/>
              <a:ext cx="162076" cy="200370"/>
              <a:chOff x="5126038" y="3305175"/>
              <a:chExt cx="436562" cy="539750"/>
            </a:xfrm>
            <a:solidFill>
              <a:schemeClr val="tx2"/>
            </a:solidFill>
          </p:grpSpPr>
          <p:sp>
            <p:nvSpPr>
              <p:cNvPr id="41" name="Freeform 34">
                <a:extLst>
                  <a:ext uri="{FF2B5EF4-FFF2-40B4-BE49-F238E27FC236}">
                    <a16:creationId xmlns:a16="http://schemas.microsoft.com/office/drawing/2014/main" id="{B1F872AB-D7D1-851C-7E22-58C80989AE2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35">
                <a:extLst>
                  <a:ext uri="{FF2B5EF4-FFF2-40B4-BE49-F238E27FC236}">
                    <a16:creationId xmlns:a16="http://schemas.microsoft.com/office/drawing/2014/main" id="{25396DF1-E193-84D7-936C-30B4B2C2016A}"/>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36">
                <a:extLst>
                  <a:ext uri="{FF2B5EF4-FFF2-40B4-BE49-F238E27FC236}">
                    <a16:creationId xmlns:a16="http://schemas.microsoft.com/office/drawing/2014/main" id="{057F138C-9ED8-618B-3ACF-083A86C031CC}"/>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37">
                <a:extLst>
                  <a:ext uri="{FF2B5EF4-FFF2-40B4-BE49-F238E27FC236}">
                    <a16:creationId xmlns:a16="http://schemas.microsoft.com/office/drawing/2014/main" id="{5AF1C485-A012-7529-E19E-4524CB04BD9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38">
                <a:extLst>
                  <a:ext uri="{FF2B5EF4-FFF2-40B4-BE49-F238E27FC236}">
                    <a16:creationId xmlns:a16="http://schemas.microsoft.com/office/drawing/2014/main" id="{764FE0C4-9282-3D6C-7A77-4572EDB42135}"/>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39">
                <a:extLst>
                  <a:ext uri="{FF2B5EF4-FFF2-40B4-BE49-F238E27FC236}">
                    <a16:creationId xmlns:a16="http://schemas.microsoft.com/office/drawing/2014/main" id="{0C982746-AEDF-0CA7-DD4B-A0731720DED2}"/>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40">
                <a:extLst>
                  <a:ext uri="{FF2B5EF4-FFF2-40B4-BE49-F238E27FC236}">
                    <a16:creationId xmlns:a16="http://schemas.microsoft.com/office/drawing/2014/main" id="{C6043A5B-8C2F-3CFF-290F-A7FF6402C863}"/>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sp>
          <p:nvSpPr>
            <p:cNvPr id="36" name="Freeform 23">
              <a:extLst>
                <a:ext uri="{FF2B5EF4-FFF2-40B4-BE49-F238E27FC236}">
                  <a16:creationId xmlns:a16="http://schemas.microsoft.com/office/drawing/2014/main" id="{62A0AF82-8047-1B30-727D-9B4AEBD8BF3D}"/>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37" name="Oval 36">
              <a:extLst>
                <a:ext uri="{FF2B5EF4-FFF2-40B4-BE49-F238E27FC236}">
                  <a16:creationId xmlns:a16="http://schemas.microsoft.com/office/drawing/2014/main" id="{6D62CE00-EE09-BF11-2F91-81822F0070F2}"/>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8" name="Group 37">
              <a:extLst>
                <a:ext uri="{FF2B5EF4-FFF2-40B4-BE49-F238E27FC236}">
                  <a16:creationId xmlns:a16="http://schemas.microsoft.com/office/drawing/2014/main" id="{07784656-77A8-0AA0-06F2-50B21B229270}"/>
                </a:ext>
              </a:extLst>
            </p:cNvPr>
            <p:cNvGrpSpPr>
              <a:grpSpLocks noChangeAspect="1"/>
            </p:cNvGrpSpPr>
            <p:nvPr/>
          </p:nvGrpSpPr>
          <p:grpSpPr>
            <a:xfrm>
              <a:off x="8315918" y="-5729"/>
              <a:ext cx="204441" cy="158141"/>
              <a:chOff x="8389938" y="1176338"/>
              <a:chExt cx="539751" cy="417513"/>
            </a:xfrm>
            <a:solidFill>
              <a:schemeClr val="tx2"/>
            </a:solidFill>
          </p:grpSpPr>
          <p:sp>
            <p:nvSpPr>
              <p:cNvPr id="39" name="Freeform 23">
                <a:extLst>
                  <a:ext uri="{FF2B5EF4-FFF2-40B4-BE49-F238E27FC236}">
                    <a16:creationId xmlns:a16="http://schemas.microsoft.com/office/drawing/2014/main" id="{49D755C9-64F0-A4C5-6ADD-C3374F890660}"/>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24">
                <a:extLst>
                  <a:ext uri="{FF2B5EF4-FFF2-40B4-BE49-F238E27FC236}">
                    <a16:creationId xmlns:a16="http://schemas.microsoft.com/office/drawing/2014/main" id="{2D195A18-E8DD-CA64-9B97-93B550FCF7E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700" b="0" i="0" u="none" strike="noStrike" kern="1200" cap="none" spc="0" normalizeH="0" baseline="0" noProof="0">
                  <a:ln>
                    <a:noFill/>
                  </a:ln>
                  <a:solidFill>
                    <a:prstClr val="black"/>
                  </a:solidFill>
                  <a:effectLst/>
                  <a:uLnTx/>
                  <a:uFillTx/>
                  <a:latin typeface="Arial"/>
                  <a:ea typeface="+mn-ea"/>
                  <a:cs typeface="+mn-cs"/>
                </a:endParaRPr>
              </a:p>
            </p:txBody>
          </p:sp>
        </p:grpSp>
      </p:grpSp>
      <p:cxnSp>
        <p:nvCxnSpPr>
          <p:cNvPr id="66" name="Straight Arrow Connector 65">
            <a:extLst>
              <a:ext uri="{FF2B5EF4-FFF2-40B4-BE49-F238E27FC236}">
                <a16:creationId xmlns:a16="http://schemas.microsoft.com/office/drawing/2014/main" id="{2C6355D9-172F-57DF-B445-0EFB7AFAC39B}"/>
              </a:ext>
            </a:extLst>
          </p:cNvPr>
          <p:cNvCxnSpPr>
            <a:cxnSpLocks/>
          </p:cNvCxnSpPr>
          <p:nvPr/>
        </p:nvCxnSpPr>
        <p:spPr>
          <a:xfrm flipH="1">
            <a:off x="6442570" y="2585714"/>
            <a:ext cx="33805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a:extLst>
              <a:ext uri="{FF2B5EF4-FFF2-40B4-BE49-F238E27FC236}">
                <a16:creationId xmlns:a16="http://schemas.microsoft.com/office/drawing/2014/main" id="{D99516D8-01C1-F8CE-C391-936A5499E858}"/>
              </a:ext>
            </a:extLst>
          </p:cNvPr>
          <p:cNvGrpSpPr/>
          <p:nvPr/>
        </p:nvGrpSpPr>
        <p:grpSpPr>
          <a:xfrm flipH="1">
            <a:off x="6408802" y="3420426"/>
            <a:ext cx="314718" cy="2787445"/>
            <a:chOff x="3713841" y="3487994"/>
            <a:chExt cx="314718" cy="2787445"/>
          </a:xfrm>
        </p:grpSpPr>
        <p:sp>
          <p:nvSpPr>
            <p:cNvPr id="68" name="Freeform: Shape 67">
              <a:extLst>
                <a:ext uri="{FF2B5EF4-FFF2-40B4-BE49-F238E27FC236}">
                  <a16:creationId xmlns:a16="http://schemas.microsoft.com/office/drawing/2014/main" id="{4F8F688F-CD37-759F-B751-33EFBA66FD79}"/>
                </a:ext>
              </a:extLst>
            </p:cNvPr>
            <p:cNvSpPr/>
            <p:nvPr/>
          </p:nvSpPr>
          <p:spPr>
            <a:xfrm>
              <a:off x="3716594" y="3487994"/>
              <a:ext cx="294967" cy="2787445"/>
            </a:xfrm>
            <a:custGeom>
              <a:avLst/>
              <a:gdLst>
                <a:gd name="connsiteX0" fmla="*/ 272845 w 294967"/>
                <a:gd name="connsiteY0" fmla="*/ 0 h 2787445"/>
                <a:gd name="connsiteX1" fmla="*/ 0 w 294967"/>
                <a:gd name="connsiteY1" fmla="*/ 0 h 2787445"/>
                <a:gd name="connsiteX2" fmla="*/ 0 w 294967"/>
                <a:gd name="connsiteY2" fmla="*/ 2787445 h 2787445"/>
                <a:gd name="connsiteX3" fmla="*/ 287593 w 294967"/>
                <a:gd name="connsiteY3" fmla="*/ 2787445 h 2787445"/>
                <a:gd name="connsiteX4" fmla="*/ 294967 w 294967"/>
                <a:gd name="connsiteY4" fmla="*/ 2787445 h 278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7" h="2787445">
                  <a:moveTo>
                    <a:pt x="272845" y="0"/>
                  </a:moveTo>
                  <a:lnTo>
                    <a:pt x="0" y="0"/>
                  </a:lnTo>
                  <a:lnTo>
                    <a:pt x="0" y="2787445"/>
                  </a:lnTo>
                  <a:lnTo>
                    <a:pt x="287593" y="2787445"/>
                  </a:lnTo>
                  <a:lnTo>
                    <a:pt x="294967" y="2787445"/>
                  </a:lnTo>
                </a:path>
              </a:pathLst>
            </a:custGeom>
            <a:noFill/>
            <a:ln w="12700">
              <a:solidFill>
                <a:schemeClr val="tx2"/>
              </a:solidFill>
              <a:headEnd type="triangl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69" name="Straight Arrow Connector 68">
              <a:extLst>
                <a:ext uri="{FF2B5EF4-FFF2-40B4-BE49-F238E27FC236}">
                  <a16:creationId xmlns:a16="http://schemas.microsoft.com/office/drawing/2014/main" id="{2964C709-99CB-DEC9-ACDC-A2D70656E2CD}"/>
                </a:ext>
              </a:extLst>
            </p:cNvPr>
            <p:cNvCxnSpPr/>
            <p:nvPr/>
          </p:nvCxnSpPr>
          <p:spPr>
            <a:xfrm>
              <a:off x="3713841" y="4276432"/>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D31D56D1-8BF0-DD2E-31BD-433A354AD60A}"/>
                </a:ext>
              </a:extLst>
            </p:cNvPr>
            <p:cNvCxnSpPr/>
            <p:nvPr/>
          </p:nvCxnSpPr>
          <p:spPr>
            <a:xfrm>
              <a:off x="3713841" y="5283445"/>
              <a:ext cx="314718" cy="0"/>
            </a:xfrm>
            <a:prstGeom prst="straightConnector1">
              <a:avLst/>
            </a:prstGeom>
            <a:ln w="12700">
              <a:solidFill>
                <a:schemeClr val="tx2"/>
              </a:solidFill>
              <a:tailEnd type="none" w="sm" len="sm"/>
            </a:ln>
          </p:spPr>
          <p:style>
            <a:lnRef idx="1">
              <a:schemeClr val="accent1"/>
            </a:lnRef>
            <a:fillRef idx="0">
              <a:schemeClr val="accent1"/>
            </a:fillRef>
            <a:effectRef idx="0">
              <a:schemeClr val="accent1"/>
            </a:effectRef>
            <a:fontRef idx="minor">
              <a:schemeClr val="tx1"/>
            </a:fontRef>
          </p:style>
        </p:cxnSp>
      </p:grpSp>
      <p:sp>
        <p:nvSpPr>
          <p:cNvPr id="72" name="object 41">
            <a:extLst>
              <a:ext uri="{FF2B5EF4-FFF2-40B4-BE49-F238E27FC236}">
                <a16:creationId xmlns:a16="http://schemas.microsoft.com/office/drawing/2014/main" id="{BFEEE15C-F41A-6F04-26AA-B7D4DB2479AD}"/>
              </a:ext>
            </a:extLst>
          </p:cNvPr>
          <p:cNvSpPr txBox="1"/>
          <p:nvPr/>
        </p:nvSpPr>
        <p:spPr>
          <a:xfrm>
            <a:off x="3996108" y="2229162"/>
            <a:ext cx="2455551" cy="1365714"/>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prstClr val="black"/>
                </a:solidFill>
                <a:effectLst/>
                <a:uLnTx/>
                <a:uFillTx/>
                <a:ea typeface="+mn-ea"/>
                <a:cs typeface="Times New Roman"/>
              </a:rPr>
              <a:t>Regulator assesses application </a:t>
            </a:r>
            <a:br>
              <a:rPr kumimoji="0" lang="en-AU" sz="900" b="0" i="0" u="none" strike="noStrike" kern="1200" cap="none" spc="0" normalizeH="0" baseline="0" noProof="0">
                <a:ln>
                  <a:noFill/>
                </a:ln>
                <a:solidFill>
                  <a:prstClr val="black"/>
                </a:solidFill>
                <a:effectLst/>
                <a:uLnTx/>
                <a:uFillTx/>
                <a:ea typeface="+mn-ea"/>
                <a:cs typeface="Times New Roman"/>
              </a:rPr>
            </a:br>
            <a:r>
              <a:rPr kumimoji="0" lang="en-AU" sz="900" b="0" i="0" u="none" strike="noStrike" kern="1200" cap="none" spc="0" normalizeH="0" baseline="0" noProof="0">
                <a:ln>
                  <a:noFill/>
                </a:ln>
                <a:solidFill>
                  <a:prstClr val="black"/>
                </a:solidFill>
                <a:effectLst/>
                <a:uLnTx/>
                <a:uFillTx/>
                <a:ea typeface="+mn-ea"/>
                <a:cs typeface="Times New Roman"/>
              </a:rPr>
              <a:t>with information provided</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74" name="object 41">
            <a:extLst>
              <a:ext uri="{FF2B5EF4-FFF2-40B4-BE49-F238E27FC236}">
                <a16:creationId xmlns:a16="http://schemas.microsoft.com/office/drawing/2014/main" id="{0519E8A5-5B87-FC50-6EA5-7BB809B0AA8E}"/>
              </a:ext>
            </a:extLst>
          </p:cNvPr>
          <p:cNvSpPr txBox="1"/>
          <p:nvPr/>
        </p:nvSpPr>
        <p:spPr>
          <a:xfrm>
            <a:off x="998047" y="1986023"/>
            <a:ext cx="2583353" cy="1015432"/>
          </a:xfrm>
          <a:prstGeom prst="rect">
            <a:avLst/>
          </a:prstGeom>
          <a:solidFill>
            <a:schemeClr val="bg2"/>
          </a:solidFill>
        </p:spPr>
        <p:txBody>
          <a:bodyPr vert="horz" wrap="square" lIns="36000" tIns="36000" rIns="36000" bIns="36000" rtlCol="0" anchor="t">
            <a:noAutofit/>
          </a:bodyPr>
          <a:lstStyle/>
          <a:p>
            <a:pPr marL="12700" marR="0" lvl="0" indent="0" algn="ctr" defTabSz="914349"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Request for further information loop</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82" name="object 83">
            <a:extLst>
              <a:ext uri="{FF2B5EF4-FFF2-40B4-BE49-F238E27FC236}">
                <a16:creationId xmlns:a16="http://schemas.microsoft.com/office/drawing/2014/main" id="{940B138A-1C3B-7E3F-158F-48587728F825}"/>
              </a:ext>
            </a:extLst>
          </p:cNvPr>
          <p:cNvSpPr txBox="1"/>
          <p:nvPr/>
        </p:nvSpPr>
        <p:spPr>
          <a:xfrm>
            <a:off x="1087635" y="2383895"/>
            <a:ext cx="1135831" cy="52366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Provide additional </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documents/</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information</a:t>
            </a:r>
          </a:p>
        </p:txBody>
      </p:sp>
      <p:sp>
        <p:nvSpPr>
          <p:cNvPr id="83" name="object 161">
            <a:extLst>
              <a:ext uri="{FF2B5EF4-FFF2-40B4-BE49-F238E27FC236}">
                <a16:creationId xmlns:a16="http://schemas.microsoft.com/office/drawing/2014/main" id="{6BD1730C-3258-2C57-07BB-5123CB701C65}"/>
              </a:ext>
            </a:extLst>
          </p:cNvPr>
          <p:cNvSpPr txBox="1"/>
          <p:nvPr/>
        </p:nvSpPr>
        <p:spPr>
          <a:xfrm>
            <a:off x="1087635"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87" name="Isosceles Triangle 86">
            <a:extLst>
              <a:ext uri="{FF2B5EF4-FFF2-40B4-BE49-F238E27FC236}">
                <a16:creationId xmlns:a16="http://schemas.microsoft.com/office/drawing/2014/main" id="{56E96CE1-73D8-7328-E357-41062C1F294C}"/>
              </a:ext>
            </a:extLst>
          </p:cNvPr>
          <p:cNvSpPr/>
          <p:nvPr/>
        </p:nvSpPr>
        <p:spPr>
          <a:xfrm rot="5400000">
            <a:off x="9162911"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0" name="object 83">
            <a:extLst>
              <a:ext uri="{FF2B5EF4-FFF2-40B4-BE49-F238E27FC236}">
                <a16:creationId xmlns:a16="http://schemas.microsoft.com/office/drawing/2014/main" id="{70CE504F-D044-3AFD-4158-020E5BC19E94}"/>
              </a:ext>
            </a:extLst>
          </p:cNvPr>
          <p:cNvSpPr txBox="1"/>
          <p:nvPr/>
        </p:nvSpPr>
        <p:spPr>
          <a:xfrm>
            <a:off x="2321414" y="2383896"/>
            <a:ext cx="1135831" cy="52366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Request for further information</a:t>
            </a:r>
          </a:p>
        </p:txBody>
      </p:sp>
      <p:sp>
        <p:nvSpPr>
          <p:cNvPr id="91" name="object 161">
            <a:extLst>
              <a:ext uri="{FF2B5EF4-FFF2-40B4-BE49-F238E27FC236}">
                <a16:creationId xmlns:a16="http://schemas.microsoft.com/office/drawing/2014/main" id="{A415F7B7-C056-F870-E001-0AC28D242639}"/>
              </a:ext>
            </a:extLst>
          </p:cNvPr>
          <p:cNvSpPr txBox="1"/>
          <p:nvPr/>
        </p:nvSpPr>
        <p:spPr>
          <a:xfrm>
            <a:off x="2321414"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92" name="object 81">
            <a:extLst>
              <a:ext uri="{FF2B5EF4-FFF2-40B4-BE49-F238E27FC236}">
                <a16:creationId xmlns:a16="http://schemas.microsoft.com/office/drawing/2014/main" id="{CDFAC021-350F-D397-F7A0-82F119186F5B}"/>
              </a:ext>
            </a:extLst>
          </p:cNvPr>
          <p:cNvSpPr txBox="1"/>
          <p:nvPr/>
        </p:nvSpPr>
        <p:spPr>
          <a:xfrm>
            <a:off x="4131520" y="2338139"/>
            <a:ext cx="2221589" cy="905104"/>
          </a:xfrm>
          <a:prstGeom prst="rect">
            <a:avLst/>
          </a:prstGeom>
          <a:solidFill>
            <a:schemeClr val="bg1"/>
          </a:solidFill>
          <a:ln>
            <a:noFill/>
          </a:ln>
        </p:spPr>
        <p:txBody>
          <a:bodyPr vert="horz" wrap="square" lIns="3600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black"/>
              </a:solidFill>
              <a:effectLst/>
              <a:uLnTx/>
              <a:uFillTx/>
              <a:ea typeface="+mn-ea"/>
              <a:cs typeface="Times New Roman"/>
            </a:endParaRPr>
          </a:p>
          <a:p>
            <a:pPr marL="1270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Manual Involvement</a:t>
            </a:r>
          </a:p>
        </p:txBody>
      </p:sp>
      <p:sp>
        <p:nvSpPr>
          <p:cNvPr id="93" name="object 183">
            <a:extLst>
              <a:ext uri="{FF2B5EF4-FFF2-40B4-BE49-F238E27FC236}">
                <a16:creationId xmlns:a16="http://schemas.microsoft.com/office/drawing/2014/main" id="{551887CE-A5F4-9563-1547-127FE59C7349}"/>
              </a:ext>
            </a:extLst>
          </p:cNvPr>
          <p:cNvSpPr txBox="1"/>
          <p:nvPr/>
        </p:nvSpPr>
        <p:spPr>
          <a:xfrm>
            <a:off x="4131520" y="2322248"/>
            <a:ext cx="2221589"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94" name="object 91">
            <a:extLst>
              <a:ext uri="{FF2B5EF4-FFF2-40B4-BE49-F238E27FC236}">
                <a16:creationId xmlns:a16="http://schemas.microsoft.com/office/drawing/2014/main" id="{3CD361C3-C073-D4AE-39BF-F123C3846F4B}"/>
              </a:ext>
            </a:extLst>
          </p:cNvPr>
          <p:cNvSpPr txBox="1"/>
          <p:nvPr/>
        </p:nvSpPr>
        <p:spPr>
          <a:xfrm>
            <a:off x="4237343" y="2590785"/>
            <a:ext cx="934939" cy="405018"/>
          </a:xfrm>
          <a:prstGeom prst="rect">
            <a:avLst/>
          </a:prstGeom>
          <a:solidFill>
            <a:schemeClr val="bg2"/>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Simple Assessment</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5" name="object 95">
            <a:extLst>
              <a:ext uri="{FF2B5EF4-FFF2-40B4-BE49-F238E27FC236}">
                <a16:creationId xmlns:a16="http://schemas.microsoft.com/office/drawing/2014/main" id="{019E0923-7DF8-5158-26C5-E4D84F18A788}"/>
              </a:ext>
            </a:extLst>
          </p:cNvPr>
          <p:cNvSpPr txBox="1"/>
          <p:nvPr/>
        </p:nvSpPr>
        <p:spPr>
          <a:xfrm>
            <a:off x="5278105" y="2590785"/>
            <a:ext cx="986178" cy="405018"/>
          </a:xfrm>
          <a:prstGeom prst="rect">
            <a:avLst/>
          </a:prstGeom>
          <a:solidFill>
            <a:schemeClr val="bg2"/>
          </a:solidFill>
          <a:ln>
            <a:solidFill>
              <a:schemeClr val="accent2"/>
            </a:solidFill>
          </a:ln>
        </p:spPr>
        <p:txBody>
          <a:bodyPr vert="horz" wrap="square" lIns="36000" tIns="36000" rIns="36000" bIns="36000" rtlCol="0" anchor="ctr">
            <a:noAutofit/>
          </a:bodyPr>
          <a:lstStyle/>
          <a:p>
            <a:pPr marL="15875" marR="8255" lvl="0" indent="698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Complex assessment</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6" name="object 41">
            <a:extLst>
              <a:ext uri="{FF2B5EF4-FFF2-40B4-BE49-F238E27FC236}">
                <a16:creationId xmlns:a16="http://schemas.microsoft.com/office/drawing/2014/main" id="{5CA3F9A4-58C5-46CF-0E31-F40C059E4864}"/>
              </a:ext>
            </a:extLst>
          </p:cNvPr>
          <p:cNvSpPr txBox="1"/>
          <p:nvPr/>
        </p:nvSpPr>
        <p:spPr>
          <a:xfrm>
            <a:off x="6780623" y="1986023"/>
            <a:ext cx="2546940" cy="1015432"/>
          </a:xfrm>
          <a:prstGeom prst="rect">
            <a:avLst/>
          </a:prstGeom>
          <a:solidFill>
            <a:schemeClr val="bg2"/>
          </a:solidFill>
        </p:spPr>
        <p:txBody>
          <a:bodyPr vert="horz" wrap="square" lIns="36000" tIns="36000" rIns="36000" bIns="36000" rtlCol="0" anchor="t">
            <a:noAutofit/>
          </a:bodyPr>
          <a:lstStyle/>
          <a:p>
            <a:pPr marL="12700" marR="0" lvl="0" indent="0" algn="ctr" defTabSz="914349" rtl="0" eaLnBrk="1" fontAlgn="auto" latinLnBrk="0" hangingPunct="1">
              <a:lnSpc>
                <a:spcPct val="100000"/>
              </a:lnSpc>
              <a:spcBef>
                <a:spcPts val="0"/>
              </a:spcBef>
              <a:spcAft>
                <a:spcPts val="0"/>
              </a:spcAft>
              <a:buClrTx/>
              <a:buSzTx/>
              <a:buFontTx/>
              <a:buNone/>
              <a:tabLst/>
              <a:defRPr/>
            </a:pPr>
            <a:r>
              <a:rPr kumimoji="0" lang="en-AU" sz="900" b="0" i="0" u="none" strike="noStrike" kern="1200" cap="none" spc="0" normalizeH="0" baseline="0" noProof="0">
                <a:ln>
                  <a:noFill/>
                </a:ln>
                <a:solidFill>
                  <a:srgbClr val="1A1A1A"/>
                </a:solidFill>
                <a:effectLst/>
                <a:uLnTx/>
                <a:uFillTx/>
                <a:ea typeface="+mn-ea"/>
                <a:cs typeface="Open Sans"/>
              </a:rPr>
              <a:t>Request for internal assessment loop</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97" name="object 83">
            <a:extLst>
              <a:ext uri="{FF2B5EF4-FFF2-40B4-BE49-F238E27FC236}">
                <a16:creationId xmlns:a16="http://schemas.microsoft.com/office/drawing/2014/main" id="{4F7F5E4E-CD2C-5C4A-96F9-2924CB00801A}"/>
              </a:ext>
            </a:extLst>
          </p:cNvPr>
          <p:cNvSpPr txBox="1"/>
          <p:nvPr/>
        </p:nvSpPr>
        <p:spPr>
          <a:xfrm>
            <a:off x="6904218" y="2226517"/>
            <a:ext cx="954949"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Provide additional  </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Assessment</a:t>
            </a:r>
          </a:p>
        </p:txBody>
      </p:sp>
      <p:sp>
        <p:nvSpPr>
          <p:cNvPr id="98" name="object 83">
            <a:extLst>
              <a:ext uri="{FF2B5EF4-FFF2-40B4-BE49-F238E27FC236}">
                <a16:creationId xmlns:a16="http://schemas.microsoft.com/office/drawing/2014/main" id="{6288255F-CEB0-F24E-7A04-98BD685AF264}"/>
              </a:ext>
            </a:extLst>
          </p:cNvPr>
          <p:cNvSpPr txBox="1"/>
          <p:nvPr/>
        </p:nvSpPr>
        <p:spPr>
          <a:xfrm>
            <a:off x="8102906" y="2383895"/>
            <a:ext cx="113583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lvl="0" indent="571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Refer internally/</a:t>
            </a:r>
            <a:br>
              <a:rPr kumimoji="0" lang="en-AU" sz="900" b="0" i="0" u="none" strike="noStrike" kern="1200" cap="none" spc="-10" normalizeH="0" baseline="0" noProof="0">
                <a:ln>
                  <a:noFill/>
                </a:ln>
                <a:solidFill>
                  <a:srgbClr val="1A1A1A"/>
                </a:solidFill>
                <a:effectLst/>
                <a:uLnTx/>
                <a:uFillTx/>
                <a:ea typeface="+mn-ea"/>
                <a:cs typeface="Open Sans"/>
              </a:rPr>
            </a:br>
            <a:r>
              <a:rPr kumimoji="0" lang="en-AU" sz="900" b="0" i="0" u="none" strike="noStrike" kern="1200" cap="none" spc="-10" normalizeH="0" baseline="0" noProof="0">
                <a:ln>
                  <a:noFill/>
                </a:ln>
                <a:solidFill>
                  <a:srgbClr val="1A1A1A"/>
                </a:solidFill>
                <a:effectLst/>
                <a:uLnTx/>
                <a:uFillTx/>
                <a:ea typeface="+mn-ea"/>
                <a:cs typeface="Open Sans"/>
              </a:rPr>
              <a:t>to delegate</a:t>
            </a:r>
          </a:p>
        </p:txBody>
      </p:sp>
      <p:sp>
        <p:nvSpPr>
          <p:cNvPr id="99" name="object 161">
            <a:extLst>
              <a:ext uri="{FF2B5EF4-FFF2-40B4-BE49-F238E27FC236}">
                <a16:creationId xmlns:a16="http://schemas.microsoft.com/office/drawing/2014/main" id="{947A463A-57A3-8585-D534-DD0578854FF8}"/>
              </a:ext>
            </a:extLst>
          </p:cNvPr>
          <p:cNvSpPr txBox="1"/>
          <p:nvPr/>
        </p:nvSpPr>
        <p:spPr>
          <a:xfrm>
            <a:off x="8102906" y="2226517"/>
            <a:ext cx="1135831" cy="172867"/>
          </a:xfrm>
          <a:prstGeom prst="rect">
            <a:avLst/>
          </a:prstGeom>
          <a:solidFill>
            <a:schemeClr val="tx2"/>
          </a:solidFill>
          <a:ln>
            <a:solidFill>
              <a:schemeClr val="tx2"/>
            </a:solidFill>
          </a:ln>
        </p:spPr>
        <p:txBody>
          <a:bodyPr vert="horz" wrap="square" lIns="0" tIns="36000" rIns="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COMMON</a:t>
            </a:r>
          </a:p>
        </p:txBody>
      </p:sp>
      <p:sp>
        <p:nvSpPr>
          <p:cNvPr id="100" name="object 41">
            <a:extLst>
              <a:ext uri="{FF2B5EF4-FFF2-40B4-BE49-F238E27FC236}">
                <a16:creationId xmlns:a16="http://schemas.microsoft.com/office/drawing/2014/main" id="{6E00F4DB-9BAF-7FBE-27C7-7A37E4B9FED1}"/>
              </a:ext>
            </a:extLst>
          </p:cNvPr>
          <p:cNvSpPr txBox="1"/>
          <p:nvPr/>
        </p:nvSpPr>
        <p:spPr>
          <a:xfrm>
            <a:off x="3996108" y="3725973"/>
            <a:ext cx="2455551" cy="577235"/>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a:ea typeface="+mn-ea"/>
              <a:cs typeface="Open Sans"/>
            </a:endParaRPr>
          </a:p>
        </p:txBody>
      </p:sp>
      <p:sp>
        <p:nvSpPr>
          <p:cNvPr id="101" name="object 183">
            <a:extLst>
              <a:ext uri="{FF2B5EF4-FFF2-40B4-BE49-F238E27FC236}">
                <a16:creationId xmlns:a16="http://schemas.microsoft.com/office/drawing/2014/main" id="{975EE0EB-445D-F2C7-A5F5-B487233EF6C2}"/>
              </a:ext>
            </a:extLst>
          </p:cNvPr>
          <p:cNvSpPr txBox="1"/>
          <p:nvPr/>
        </p:nvSpPr>
        <p:spPr>
          <a:xfrm>
            <a:off x="3996108" y="3725972"/>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2" name="object 91">
            <a:extLst>
              <a:ext uri="{FF2B5EF4-FFF2-40B4-BE49-F238E27FC236}">
                <a16:creationId xmlns:a16="http://schemas.microsoft.com/office/drawing/2014/main" id="{59E3132B-4C1C-732E-74C7-0ABA96A8352C}"/>
              </a:ext>
            </a:extLst>
          </p:cNvPr>
          <p:cNvSpPr txBox="1"/>
          <p:nvPr/>
        </p:nvSpPr>
        <p:spPr>
          <a:xfrm>
            <a:off x="4063249" y="3958728"/>
            <a:ext cx="2330100" cy="28450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A1A1A"/>
                </a:solidFill>
                <a:effectLst/>
                <a:uLnTx/>
                <a:uFillTx/>
                <a:ea typeface="+mn-ea"/>
                <a:cs typeface="Open Sans"/>
              </a:rPr>
              <a:t>Public comment or objection</a:t>
            </a:r>
            <a:endParaRPr kumimoji="0" lang="en-AU" sz="900" b="0" i="0" u="none" strike="noStrike" kern="1200" cap="none" spc="0" normalizeH="0" baseline="0" noProof="0">
              <a:ln>
                <a:noFill/>
              </a:ln>
              <a:solidFill>
                <a:prstClr val="black"/>
              </a:solidFill>
              <a:effectLst/>
              <a:uLnTx/>
              <a:uFillTx/>
              <a:ea typeface="+mn-ea"/>
              <a:cs typeface="Open Sans"/>
            </a:endParaRPr>
          </a:p>
        </p:txBody>
      </p:sp>
      <p:sp>
        <p:nvSpPr>
          <p:cNvPr id="104" name="object 183">
            <a:extLst>
              <a:ext uri="{FF2B5EF4-FFF2-40B4-BE49-F238E27FC236}">
                <a16:creationId xmlns:a16="http://schemas.microsoft.com/office/drawing/2014/main" id="{091C80A1-7B9F-D436-502D-64EAD4DC05DD}"/>
              </a:ext>
            </a:extLst>
          </p:cNvPr>
          <p:cNvSpPr txBox="1"/>
          <p:nvPr/>
        </p:nvSpPr>
        <p:spPr>
          <a:xfrm>
            <a:off x="3989439" y="4437112"/>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5" name="object 91">
            <a:extLst>
              <a:ext uri="{FF2B5EF4-FFF2-40B4-BE49-F238E27FC236}">
                <a16:creationId xmlns:a16="http://schemas.microsoft.com/office/drawing/2014/main" id="{F07B6A83-517D-BA0F-680A-0A05A8B56D11}"/>
              </a:ext>
            </a:extLst>
          </p:cNvPr>
          <p:cNvSpPr txBox="1"/>
          <p:nvPr/>
        </p:nvSpPr>
        <p:spPr>
          <a:xfrm>
            <a:off x="4063249" y="4669244"/>
            <a:ext cx="2330100" cy="28450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F2A44"/>
                </a:solidFill>
                <a:effectLst/>
                <a:uLnTx/>
                <a:uFillTx/>
                <a:ea typeface="+mn-ea"/>
                <a:cs typeface="Open Sans"/>
              </a:rPr>
              <a:t>Conduct site assessment</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106" name="object 41">
            <a:extLst>
              <a:ext uri="{FF2B5EF4-FFF2-40B4-BE49-F238E27FC236}">
                <a16:creationId xmlns:a16="http://schemas.microsoft.com/office/drawing/2014/main" id="{63059F86-AAED-1941-5648-D89BD824558F}"/>
              </a:ext>
            </a:extLst>
          </p:cNvPr>
          <p:cNvSpPr txBox="1"/>
          <p:nvPr/>
        </p:nvSpPr>
        <p:spPr>
          <a:xfrm>
            <a:off x="3996108" y="5754092"/>
            <a:ext cx="2455551" cy="576000"/>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a:ea typeface="+mn-ea"/>
              <a:cs typeface="Open Sans"/>
            </a:endParaRPr>
          </a:p>
        </p:txBody>
      </p:sp>
      <p:sp>
        <p:nvSpPr>
          <p:cNvPr id="107" name="object 183">
            <a:extLst>
              <a:ext uri="{FF2B5EF4-FFF2-40B4-BE49-F238E27FC236}">
                <a16:creationId xmlns:a16="http://schemas.microsoft.com/office/drawing/2014/main" id="{D19E03D4-E380-36AC-235B-0339DF447713}"/>
              </a:ext>
            </a:extLst>
          </p:cNvPr>
          <p:cNvSpPr txBox="1"/>
          <p:nvPr/>
        </p:nvSpPr>
        <p:spPr>
          <a:xfrm>
            <a:off x="3996108" y="5754090"/>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08" name="object 91">
            <a:extLst>
              <a:ext uri="{FF2B5EF4-FFF2-40B4-BE49-F238E27FC236}">
                <a16:creationId xmlns:a16="http://schemas.microsoft.com/office/drawing/2014/main" id="{7FB4BABE-AE5A-6583-C960-FCD59B5E8796}"/>
              </a:ext>
            </a:extLst>
          </p:cNvPr>
          <p:cNvSpPr txBox="1"/>
          <p:nvPr/>
        </p:nvSpPr>
        <p:spPr>
          <a:xfrm>
            <a:off x="4063249" y="5978014"/>
            <a:ext cx="2330100" cy="28450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indent="-3175" algn="ctr">
              <a:lnSpc>
                <a:spcPct val="90000"/>
              </a:lnSpc>
            </a:pPr>
            <a:r>
              <a:rPr kumimoji="0" lang="en-AU" sz="900" b="0" i="0" u="none" strike="noStrike" kern="1200" cap="none" spc="-10" normalizeH="0" baseline="0" noProof="0">
                <a:ln>
                  <a:noFill/>
                </a:ln>
                <a:solidFill>
                  <a:srgbClr val="1F2A44"/>
                </a:solidFill>
                <a:effectLst/>
                <a:uLnTx/>
                <a:uFillTx/>
                <a:ea typeface="+mn-ea"/>
                <a:cs typeface="Open Sans"/>
              </a:rPr>
              <a:t>Information from external referral bodies</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109" name="Freeform: Shape 108">
            <a:extLst>
              <a:ext uri="{FF2B5EF4-FFF2-40B4-BE49-F238E27FC236}">
                <a16:creationId xmlns:a16="http://schemas.microsoft.com/office/drawing/2014/main" id="{3D913534-CEE4-5B2A-C851-CEBA35AAC198}"/>
              </a:ext>
            </a:extLst>
          </p:cNvPr>
          <p:cNvSpPr/>
          <p:nvPr/>
        </p:nvSpPr>
        <p:spPr>
          <a:xfrm>
            <a:off x="1696065" y="2958616"/>
            <a:ext cx="2301260" cy="168071"/>
          </a:xfrm>
          <a:custGeom>
            <a:avLst/>
            <a:gdLst>
              <a:gd name="connsiteX0" fmla="*/ 0 w 2293374"/>
              <a:gd name="connsiteY0" fmla="*/ 0 h 258097"/>
              <a:gd name="connsiteX1" fmla="*/ 0 w 2293374"/>
              <a:gd name="connsiteY1" fmla="*/ 258097 h 258097"/>
              <a:gd name="connsiteX2" fmla="*/ 2293374 w 2293374"/>
              <a:gd name="connsiteY2" fmla="*/ 258097 h 258097"/>
            </a:gdLst>
            <a:ahLst/>
            <a:cxnLst>
              <a:cxn ang="0">
                <a:pos x="connsiteX0" y="connsiteY0"/>
              </a:cxn>
              <a:cxn ang="0">
                <a:pos x="connsiteX1" y="connsiteY1"/>
              </a:cxn>
              <a:cxn ang="0">
                <a:pos x="connsiteX2" y="connsiteY2"/>
              </a:cxn>
            </a:cxnLst>
            <a:rect l="l" t="t" r="r" b="b"/>
            <a:pathLst>
              <a:path w="2293374" h="258097">
                <a:moveTo>
                  <a:pt x="0" y="0"/>
                </a:moveTo>
                <a:lnTo>
                  <a:pt x="0" y="258097"/>
                </a:lnTo>
                <a:lnTo>
                  <a:pt x="2293374" y="258097"/>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0" name="Straight Arrow Connector 109">
            <a:extLst>
              <a:ext uri="{FF2B5EF4-FFF2-40B4-BE49-F238E27FC236}">
                <a16:creationId xmlns:a16="http://schemas.microsoft.com/office/drawing/2014/main" id="{A9CF9583-D0E6-C05C-4321-FF8350A8377F}"/>
              </a:ext>
            </a:extLst>
          </p:cNvPr>
          <p:cNvCxnSpPr>
            <a:cxnSpLocks/>
          </p:cNvCxnSpPr>
          <p:nvPr/>
        </p:nvCxnSpPr>
        <p:spPr>
          <a:xfrm flipH="1" flipV="1">
            <a:off x="2223466" y="2585714"/>
            <a:ext cx="97948" cy="1"/>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E403B5ED-4837-4802-9094-59E0651BCA3A}"/>
              </a:ext>
            </a:extLst>
          </p:cNvPr>
          <p:cNvCxnSpPr>
            <a:cxnSpLocks/>
          </p:cNvCxnSpPr>
          <p:nvPr/>
        </p:nvCxnSpPr>
        <p:spPr>
          <a:xfrm flipH="1">
            <a:off x="3588069" y="2585714"/>
            <a:ext cx="40137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12" name="Group 111">
            <a:extLst>
              <a:ext uri="{FF2B5EF4-FFF2-40B4-BE49-F238E27FC236}">
                <a16:creationId xmlns:a16="http://schemas.microsoft.com/office/drawing/2014/main" id="{49DC37D3-5C16-752A-6BC8-974AB4C4341F}"/>
              </a:ext>
            </a:extLst>
          </p:cNvPr>
          <p:cNvGrpSpPr/>
          <p:nvPr/>
        </p:nvGrpSpPr>
        <p:grpSpPr>
          <a:xfrm>
            <a:off x="3713841" y="3338780"/>
            <a:ext cx="297720" cy="2787445"/>
            <a:chOff x="3713841" y="3338780"/>
            <a:chExt cx="297720" cy="2787445"/>
          </a:xfrm>
        </p:grpSpPr>
        <p:sp>
          <p:nvSpPr>
            <p:cNvPr id="113" name="Freeform: Shape 112">
              <a:extLst>
                <a:ext uri="{FF2B5EF4-FFF2-40B4-BE49-F238E27FC236}">
                  <a16:creationId xmlns:a16="http://schemas.microsoft.com/office/drawing/2014/main" id="{B253C43C-B79B-506F-14DF-A38E999D5E12}"/>
                </a:ext>
              </a:extLst>
            </p:cNvPr>
            <p:cNvSpPr/>
            <p:nvPr/>
          </p:nvSpPr>
          <p:spPr>
            <a:xfrm>
              <a:off x="3716594" y="3338780"/>
              <a:ext cx="294967" cy="2787445"/>
            </a:xfrm>
            <a:custGeom>
              <a:avLst/>
              <a:gdLst>
                <a:gd name="connsiteX0" fmla="*/ 272845 w 294967"/>
                <a:gd name="connsiteY0" fmla="*/ 0 h 2787445"/>
                <a:gd name="connsiteX1" fmla="*/ 0 w 294967"/>
                <a:gd name="connsiteY1" fmla="*/ 0 h 2787445"/>
                <a:gd name="connsiteX2" fmla="*/ 0 w 294967"/>
                <a:gd name="connsiteY2" fmla="*/ 2787445 h 2787445"/>
                <a:gd name="connsiteX3" fmla="*/ 287593 w 294967"/>
                <a:gd name="connsiteY3" fmla="*/ 2787445 h 2787445"/>
                <a:gd name="connsiteX4" fmla="*/ 294967 w 294967"/>
                <a:gd name="connsiteY4" fmla="*/ 2787445 h 2787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67" h="2787445">
                  <a:moveTo>
                    <a:pt x="272845" y="0"/>
                  </a:moveTo>
                  <a:lnTo>
                    <a:pt x="0" y="0"/>
                  </a:lnTo>
                  <a:lnTo>
                    <a:pt x="0" y="2787445"/>
                  </a:lnTo>
                  <a:lnTo>
                    <a:pt x="287593" y="2787445"/>
                  </a:lnTo>
                  <a:lnTo>
                    <a:pt x="294967" y="2787445"/>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4" name="Straight Arrow Connector 113">
              <a:extLst>
                <a:ext uri="{FF2B5EF4-FFF2-40B4-BE49-F238E27FC236}">
                  <a16:creationId xmlns:a16="http://schemas.microsoft.com/office/drawing/2014/main" id="{C0D57B81-0F97-1F71-4DE3-E72983D05F88}"/>
                </a:ext>
              </a:extLst>
            </p:cNvPr>
            <p:cNvCxnSpPr>
              <a:cxnSpLocks/>
            </p:cNvCxnSpPr>
            <p:nvPr/>
          </p:nvCxnSpPr>
          <p:spPr>
            <a:xfrm>
              <a:off x="3713841" y="4092754"/>
              <a:ext cx="28226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51E1B5CC-1146-7317-90B1-97D5C25682A1}"/>
                </a:ext>
              </a:extLst>
            </p:cNvPr>
            <p:cNvCxnSpPr>
              <a:cxnSpLocks/>
            </p:cNvCxnSpPr>
            <p:nvPr/>
          </p:nvCxnSpPr>
          <p:spPr>
            <a:xfrm>
              <a:off x="3713841" y="5445224"/>
              <a:ext cx="28522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334313B6-6CAF-4489-F652-905840624342}"/>
                </a:ext>
              </a:extLst>
            </p:cNvPr>
            <p:cNvCxnSpPr>
              <a:cxnSpLocks/>
            </p:cNvCxnSpPr>
            <p:nvPr/>
          </p:nvCxnSpPr>
          <p:spPr>
            <a:xfrm>
              <a:off x="3713841" y="4814148"/>
              <a:ext cx="28522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16" name="Freeform: Shape 115">
            <a:extLst>
              <a:ext uri="{FF2B5EF4-FFF2-40B4-BE49-F238E27FC236}">
                <a16:creationId xmlns:a16="http://schemas.microsoft.com/office/drawing/2014/main" id="{82F9A0DE-A546-C036-97D8-0C0EB2ED532D}"/>
              </a:ext>
            </a:extLst>
          </p:cNvPr>
          <p:cNvSpPr/>
          <p:nvPr/>
        </p:nvSpPr>
        <p:spPr>
          <a:xfrm>
            <a:off x="6353109" y="2811780"/>
            <a:ext cx="2275715" cy="304800"/>
          </a:xfrm>
          <a:custGeom>
            <a:avLst/>
            <a:gdLst>
              <a:gd name="connsiteX0" fmla="*/ 0 w 2286000"/>
              <a:gd name="connsiteY0" fmla="*/ 304800 h 304800"/>
              <a:gd name="connsiteX1" fmla="*/ 2286000 w 2286000"/>
              <a:gd name="connsiteY1" fmla="*/ 304800 h 304800"/>
              <a:gd name="connsiteX2" fmla="*/ 2286000 w 2286000"/>
              <a:gd name="connsiteY2" fmla="*/ 0 h 304800"/>
            </a:gdLst>
            <a:ahLst/>
            <a:cxnLst>
              <a:cxn ang="0">
                <a:pos x="connsiteX0" y="connsiteY0"/>
              </a:cxn>
              <a:cxn ang="0">
                <a:pos x="connsiteX1" y="connsiteY1"/>
              </a:cxn>
              <a:cxn ang="0">
                <a:pos x="connsiteX2" y="connsiteY2"/>
              </a:cxn>
            </a:cxnLst>
            <a:rect l="l" t="t" r="r" b="b"/>
            <a:pathLst>
              <a:path w="2286000" h="304800">
                <a:moveTo>
                  <a:pt x="0" y="304800"/>
                </a:moveTo>
                <a:lnTo>
                  <a:pt x="2286000" y="304800"/>
                </a:lnTo>
                <a:lnTo>
                  <a:pt x="22860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17" name="Straight Arrow Connector 116">
            <a:extLst>
              <a:ext uri="{FF2B5EF4-FFF2-40B4-BE49-F238E27FC236}">
                <a16:creationId xmlns:a16="http://schemas.microsoft.com/office/drawing/2014/main" id="{F8008C3C-F4BF-10F4-F72A-E14314DFA1A9}"/>
              </a:ext>
            </a:extLst>
          </p:cNvPr>
          <p:cNvCxnSpPr>
            <a:cxnSpLocks/>
          </p:cNvCxnSpPr>
          <p:nvPr/>
        </p:nvCxnSpPr>
        <p:spPr>
          <a:xfrm flipH="1">
            <a:off x="7859167" y="2585714"/>
            <a:ext cx="243739"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8" name="Freeform: Shape 117">
            <a:extLst>
              <a:ext uri="{FF2B5EF4-FFF2-40B4-BE49-F238E27FC236}">
                <a16:creationId xmlns:a16="http://schemas.microsoft.com/office/drawing/2014/main" id="{BCDE0A83-3069-73CA-99E0-CE6F64AF46A6}"/>
              </a:ext>
            </a:extLst>
          </p:cNvPr>
          <p:cNvSpPr/>
          <p:nvPr/>
        </p:nvSpPr>
        <p:spPr>
          <a:xfrm>
            <a:off x="7658100" y="3116579"/>
            <a:ext cx="2255520" cy="1411171"/>
          </a:xfrm>
          <a:custGeom>
            <a:avLst/>
            <a:gdLst>
              <a:gd name="connsiteX0" fmla="*/ 0 w 2255520"/>
              <a:gd name="connsiteY0" fmla="*/ 0 h 1325880"/>
              <a:gd name="connsiteX1" fmla="*/ 0 w 2255520"/>
              <a:gd name="connsiteY1" fmla="*/ 1325880 h 1325880"/>
              <a:gd name="connsiteX2" fmla="*/ 2255520 w 2255520"/>
              <a:gd name="connsiteY2" fmla="*/ 1325880 h 1325880"/>
            </a:gdLst>
            <a:ahLst/>
            <a:cxnLst>
              <a:cxn ang="0">
                <a:pos x="connsiteX0" y="connsiteY0"/>
              </a:cxn>
              <a:cxn ang="0">
                <a:pos x="connsiteX1" y="connsiteY1"/>
              </a:cxn>
              <a:cxn ang="0">
                <a:pos x="connsiteX2" y="connsiteY2"/>
              </a:cxn>
            </a:cxnLst>
            <a:rect l="l" t="t" r="r" b="b"/>
            <a:pathLst>
              <a:path w="2255520" h="1325880">
                <a:moveTo>
                  <a:pt x="0" y="0"/>
                </a:moveTo>
                <a:lnTo>
                  <a:pt x="0" y="1325880"/>
                </a:lnTo>
                <a:lnTo>
                  <a:pt x="2255520" y="132588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Title 1">
            <a:extLst>
              <a:ext uri="{FF2B5EF4-FFF2-40B4-BE49-F238E27FC236}">
                <a16:creationId xmlns:a16="http://schemas.microsoft.com/office/drawing/2014/main" id="{2C21A6AE-CAA5-4A62-4AAC-9465339A45E5}"/>
              </a:ext>
            </a:extLst>
          </p:cNvPr>
          <p:cNvSpPr>
            <a:spLocks noGrp="1"/>
          </p:cNvSpPr>
          <p:nvPr>
            <p:ph type="title"/>
          </p:nvPr>
        </p:nvSpPr>
        <p:spPr>
          <a:xfrm>
            <a:off x="540000" y="292457"/>
            <a:ext cx="2596647" cy="597842"/>
          </a:xfrm>
        </p:spPr>
        <p:txBody>
          <a:bodyPr vert="horz"/>
          <a:lstStyle/>
          <a:p>
            <a:r>
              <a:rPr lang="en-AU" b="1"/>
              <a:t>Better Practice Permission Journey </a:t>
            </a:r>
          </a:p>
        </p:txBody>
      </p:sp>
      <p:sp>
        <p:nvSpPr>
          <p:cNvPr id="124" name="Half Frame 123">
            <a:extLst>
              <a:ext uri="{FF2B5EF4-FFF2-40B4-BE49-F238E27FC236}">
                <a16:creationId xmlns:a16="http://schemas.microsoft.com/office/drawing/2014/main" id="{514FA48D-7EE6-87EE-C576-96115799CCBE}"/>
              </a:ext>
            </a:extLst>
          </p:cNvPr>
          <p:cNvSpPr/>
          <p:nvPr/>
        </p:nvSpPr>
        <p:spPr>
          <a:xfrm>
            <a:off x="7101255" y="3315899"/>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20" name="object 41">
            <a:extLst>
              <a:ext uri="{FF2B5EF4-FFF2-40B4-BE49-F238E27FC236}">
                <a16:creationId xmlns:a16="http://schemas.microsoft.com/office/drawing/2014/main" id="{361DCCE8-FD6D-E808-E118-78E78B69478A}"/>
              </a:ext>
            </a:extLst>
          </p:cNvPr>
          <p:cNvSpPr txBox="1"/>
          <p:nvPr/>
        </p:nvSpPr>
        <p:spPr>
          <a:xfrm>
            <a:off x="3989439" y="5107695"/>
            <a:ext cx="2455551" cy="577235"/>
          </a:xfrm>
          <a:prstGeom prst="rect">
            <a:avLst/>
          </a:prstGeom>
          <a:solidFill>
            <a:schemeClr val="bg2"/>
          </a:solidFill>
        </p:spPr>
        <p:txBody>
          <a:bodyPr vert="horz" wrap="square" lIns="0" tIns="36000" rIns="36000" bIns="36000" rtlCol="0" anchor="b">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endParaRPr kumimoji="0" lang="en-AU" sz="1050" b="0" i="0" u="none" strike="noStrike" kern="1200" cap="none" spc="0" normalizeH="0" baseline="0" noProof="0">
              <a:ln>
                <a:noFill/>
              </a:ln>
              <a:solidFill>
                <a:prstClr val="black"/>
              </a:solidFill>
              <a:effectLst/>
              <a:uLnTx/>
              <a:uFillTx/>
              <a:latin typeface="Arial"/>
              <a:ea typeface="+mn-ea"/>
              <a:cs typeface="Open Sans"/>
            </a:endParaRPr>
          </a:p>
        </p:txBody>
      </p:sp>
      <p:sp>
        <p:nvSpPr>
          <p:cNvPr id="121" name="object 183">
            <a:extLst>
              <a:ext uri="{FF2B5EF4-FFF2-40B4-BE49-F238E27FC236}">
                <a16:creationId xmlns:a16="http://schemas.microsoft.com/office/drawing/2014/main" id="{AE3983F6-424E-EAD6-CF23-239849B7BE87}"/>
              </a:ext>
            </a:extLst>
          </p:cNvPr>
          <p:cNvSpPr txBox="1"/>
          <p:nvPr/>
        </p:nvSpPr>
        <p:spPr>
          <a:xfrm>
            <a:off x="3979581" y="5085184"/>
            <a:ext cx="2455551" cy="172867"/>
          </a:xfrm>
          <a:prstGeom prst="rect">
            <a:avLst/>
          </a:prstGeom>
          <a:solidFill>
            <a:schemeClr val="tx2"/>
          </a:solidFill>
          <a:ln>
            <a:solidFill>
              <a:schemeClr val="tx2"/>
            </a:solidFill>
          </a:ln>
        </p:spPr>
        <p:txBody>
          <a:bodyPr vert="horz" wrap="square" lIns="36000" tIns="36000" rIns="36000" bIns="36000" rtlCol="0" anchor="ctr">
            <a:noAutofit/>
          </a:bodyPr>
          <a:lstStyle/>
          <a:p>
            <a:pPr marL="0" marR="0" lvl="0" indent="0"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prstClr val="white"/>
                </a:solidFill>
                <a:effectLst/>
                <a:uLnTx/>
                <a:uFillTx/>
                <a:ea typeface="+mn-ea"/>
                <a:cs typeface="Open Sans"/>
              </a:rPr>
              <a:t>CONFIGURABLE</a:t>
            </a:r>
          </a:p>
        </p:txBody>
      </p:sp>
      <p:sp>
        <p:nvSpPr>
          <p:cNvPr id="125" name="object 91">
            <a:extLst>
              <a:ext uri="{FF2B5EF4-FFF2-40B4-BE49-F238E27FC236}">
                <a16:creationId xmlns:a16="http://schemas.microsoft.com/office/drawing/2014/main" id="{9ED5499F-03EE-A9A6-CD57-D6CD78CCEC95}"/>
              </a:ext>
            </a:extLst>
          </p:cNvPr>
          <p:cNvSpPr txBox="1"/>
          <p:nvPr/>
        </p:nvSpPr>
        <p:spPr>
          <a:xfrm>
            <a:off x="4063249" y="5333053"/>
            <a:ext cx="2330100" cy="284506"/>
          </a:xfrm>
          <a:prstGeom prst="rect">
            <a:avLst/>
          </a:prstGeom>
          <a:solidFill>
            <a:schemeClr val="bg1"/>
          </a:solidFill>
          <a:ln>
            <a:solidFill>
              <a:schemeClr val="accent2"/>
            </a:solidFill>
          </a:ln>
        </p:spPr>
        <p:txBody>
          <a:bodyPr vert="horz" wrap="square" lIns="36000" tIns="36000" rIns="36000" bIns="36000" rtlCol="0" anchor="ctr">
            <a:noAutofit/>
          </a:bodyPr>
          <a:lstStyle/>
          <a:p>
            <a:pPr marL="15875" marR="5080" lvl="0" indent="-3175" algn="ctr" defTabSz="914349" rtl="0" eaLnBrk="1" fontAlgn="auto" latinLnBrk="0" hangingPunct="1">
              <a:lnSpc>
                <a:spcPct val="90000"/>
              </a:lnSpc>
              <a:spcBef>
                <a:spcPts val="0"/>
              </a:spcBef>
              <a:spcAft>
                <a:spcPts val="0"/>
              </a:spcAft>
              <a:buClrTx/>
              <a:buSzTx/>
              <a:buFontTx/>
              <a:buNone/>
              <a:tabLst/>
              <a:defRPr/>
            </a:pPr>
            <a:r>
              <a:rPr kumimoji="0" lang="en-AU" sz="900" b="0" i="0" u="none" strike="noStrike" kern="1200" cap="none" spc="-10" normalizeH="0" baseline="0" noProof="0">
                <a:ln>
                  <a:noFill/>
                </a:ln>
                <a:solidFill>
                  <a:srgbClr val="1F2A44"/>
                </a:solidFill>
                <a:effectLst/>
                <a:uLnTx/>
                <a:uFillTx/>
                <a:ea typeface="+mn-ea"/>
                <a:cs typeface="Open Sans"/>
              </a:rPr>
              <a:t>Conduct interview assessment</a:t>
            </a:r>
            <a:endParaRPr kumimoji="0" lang="en-AU" sz="900" b="0" i="0" u="none" strike="noStrike" kern="1200" cap="none" spc="0" normalizeH="0" baseline="0" noProof="0">
              <a:ln>
                <a:noFill/>
              </a:ln>
              <a:solidFill>
                <a:srgbClr val="1F2A44"/>
              </a:solidFill>
              <a:effectLst/>
              <a:uLnTx/>
              <a:uFillTx/>
              <a:ea typeface="+mn-ea"/>
              <a:cs typeface="Open Sans"/>
            </a:endParaRPr>
          </a:p>
        </p:txBody>
      </p:sp>
      <p:sp>
        <p:nvSpPr>
          <p:cNvPr id="119" name="Rectangle 118">
            <a:extLst>
              <a:ext uri="{FF2B5EF4-FFF2-40B4-BE49-F238E27FC236}">
                <a16:creationId xmlns:a16="http://schemas.microsoft.com/office/drawing/2014/main" id="{6A1CC281-A2AB-F229-C8F6-D446FB4C6EA9}"/>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73" name="Arrow: Pentagon 72">
            <a:extLst>
              <a:ext uri="{FF2B5EF4-FFF2-40B4-BE49-F238E27FC236}">
                <a16:creationId xmlns:a16="http://schemas.microsoft.com/office/drawing/2014/main" id="{9947F5C4-CF33-3416-FCBB-8554851ACD31}"/>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marL="0" marR="0" lvl="0" indent="0" algn="l" defTabSz="914349" rtl="0" eaLnBrk="1" fontAlgn="auto" latinLnBrk="0" hangingPunct="1">
              <a:lnSpc>
                <a:spcPct val="90000"/>
              </a:lnSpc>
              <a:spcBef>
                <a:spcPts val="0"/>
              </a:spcBef>
              <a:spcAft>
                <a:spcPts val="0"/>
              </a:spcAft>
              <a:buClrTx/>
              <a:buSzTx/>
              <a:buFontTx/>
              <a:buNone/>
              <a:tabLst/>
              <a:defRPr/>
            </a:pPr>
            <a:endParaRPr kumimoji="0" lang="en-AU" sz="1000" b="0" i="0" u="none" strike="noStrike" kern="1200" cap="none" spc="0" normalizeH="0" baseline="0" noProof="0">
              <a:ln>
                <a:noFill/>
              </a:ln>
              <a:solidFill>
                <a:srgbClr val="1F2A44"/>
              </a:solidFill>
              <a:effectLst/>
              <a:uLnTx/>
              <a:uFillTx/>
              <a:latin typeface="Arial"/>
              <a:ea typeface="+mn-ea"/>
              <a:cs typeface="+mn-cs"/>
            </a:endParaRPr>
          </a:p>
        </p:txBody>
      </p:sp>
      <p:sp>
        <p:nvSpPr>
          <p:cNvPr id="77" name="Isosceles Triangle 76">
            <a:extLst>
              <a:ext uri="{FF2B5EF4-FFF2-40B4-BE49-F238E27FC236}">
                <a16:creationId xmlns:a16="http://schemas.microsoft.com/office/drawing/2014/main" id="{4895B5D5-6754-DC95-B25F-78AF43A9D9E6}"/>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81" name="Isosceles Triangle 80">
            <a:extLst>
              <a:ext uri="{FF2B5EF4-FFF2-40B4-BE49-F238E27FC236}">
                <a16:creationId xmlns:a16="http://schemas.microsoft.com/office/drawing/2014/main" id="{52B9AA8C-5C85-DB76-84D3-31AC9F4211FB}"/>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88" name="Isosceles Triangle 87">
            <a:extLst>
              <a:ext uri="{FF2B5EF4-FFF2-40B4-BE49-F238E27FC236}">
                <a16:creationId xmlns:a16="http://schemas.microsoft.com/office/drawing/2014/main" id="{D5E8008C-FB9A-76E4-7D94-ACCE55355BA3}"/>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cxnSp>
        <p:nvCxnSpPr>
          <p:cNvPr id="89" name="Straight Connector 88">
            <a:extLst>
              <a:ext uri="{FF2B5EF4-FFF2-40B4-BE49-F238E27FC236}">
                <a16:creationId xmlns:a16="http://schemas.microsoft.com/office/drawing/2014/main" id="{7D953FFB-5B82-CDDC-3279-69C87B9BF259}"/>
              </a:ext>
            </a:extLst>
          </p:cNvPr>
          <p:cNvCxnSpPr>
            <a:cxnSpLocks/>
          </p:cNvCxnSpPr>
          <p:nvPr/>
        </p:nvCxnSpPr>
        <p:spPr>
          <a:xfrm>
            <a:off x="2417506" y="1498597"/>
            <a:ext cx="67378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080977C3-7695-C146-ACF5-0F02B46112B0}"/>
              </a:ext>
            </a:extLst>
          </p:cNvPr>
          <p:cNvGrpSpPr/>
          <p:nvPr/>
        </p:nvGrpSpPr>
        <p:grpSpPr>
          <a:xfrm>
            <a:off x="935498" y="1277681"/>
            <a:ext cx="1565903" cy="477297"/>
            <a:chOff x="550568" y="4609580"/>
            <a:chExt cx="1315946" cy="390829"/>
          </a:xfrm>
        </p:grpSpPr>
        <p:sp>
          <p:nvSpPr>
            <p:cNvPr id="172" name="Arrow: Pentagon 171">
              <a:extLst>
                <a:ext uri="{FF2B5EF4-FFF2-40B4-BE49-F238E27FC236}">
                  <a16:creationId xmlns:a16="http://schemas.microsoft.com/office/drawing/2014/main" id="{E5EC5518-353B-5EDF-C6B4-68806933EFFF}"/>
                </a:ext>
              </a:extLst>
            </p:cNvPr>
            <p:cNvSpPr>
              <a:spLocks/>
            </p:cNvSpPr>
            <p:nvPr/>
          </p:nvSpPr>
          <p:spPr>
            <a:xfrm>
              <a:off x="749705" y="4619278"/>
              <a:ext cx="1116809" cy="352219"/>
            </a:xfrm>
            <a:prstGeom prst="homePlate">
              <a:avLst/>
            </a:prstGeom>
            <a:solidFill>
              <a:sysClr val="window" lastClr="FFFFFF"/>
            </a:solidFill>
            <a:ln w="9525" cap="rnd" cmpd="sng" algn="ctr">
              <a:solidFill>
                <a:schemeClr val="tx2"/>
              </a:solidFill>
              <a:prstDash val="sysDot"/>
            </a:ln>
            <a:effectLst/>
          </p:spPr>
          <p:txBody>
            <a:bodyPr lIns="288000" tIns="36000" b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b="0" i="0" u="none" strike="noStrike" kern="0" cap="none" spc="0" normalizeH="0" baseline="0" noProof="0">
                  <a:ln>
                    <a:noFill/>
                  </a:ln>
                  <a:solidFill>
                    <a:srgbClr val="00264D"/>
                  </a:solidFill>
                  <a:effectLst/>
                  <a:uLnTx/>
                  <a:uFillTx/>
                  <a:latin typeface="Arial"/>
                  <a:ea typeface="+mn-ea"/>
                  <a:cs typeface="+mn-cs"/>
                </a:rPr>
                <a:t>ASSESS</a:t>
              </a:r>
              <a:endParaRPr kumimoji="0" lang="en-AU" sz="1200" b="0" i="0" u="none" strike="noStrike" kern="0" cap="none" spc="0" normalizeH="0" baseline="0" noProof="0">
                <a:ln>
                  <a:noFill/>
                </a:ln>
                <a:solidFill>
                  <a:srgbClr val="00264D"/>
                </a:solidFill>
                <a:effectLst/>
                <a:uLnTx/>
                <a:uFillTx/>
                <a:latin typeface="Arial"/>
                <a:ea typeface="+mn-ea"/>
                <a:cs typeface="+mn-cs"/>
              </a:endParaRPr>
            </a:p>
          </p:txBody>
        </p:sp>
        <p:sp>
          <p:nvSpPr>
            <p:cNvPr id="173" name="Isosceles Triangle 172">
              <a:extLst>
                <a:ext uri="{FF2B5EF4-FFF2-40B4-BE49-F238E27FC236}">
                  <a16:creationId xmlns:a16="http://schemas.microsoft.com/office/drawing/2014/main" id="{753A0E3B-94C9-10A2-7351-6165935E03FC}"/>
                </a:ext>
              </a:extLst>
            </p:cNvPr>
            <p:cNvSpPr>
              <a:spLocks/>
            </p:cNvSpPr>
            <p:nvPr/>
          </p:nvSpPr>
          <p:spPr>
            <a:xfrm rot="5400000">
              <a:off x="1659606" y="4749915"/>
              <a:ext cx="197038"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grpSp>
          <p:nvGrpSpPr>
            <p:cNvPr id="174" name="Group 173">
              <a:extLst>
                <a:ext uri="{FF2B5EF4-FFF2-40B4-BE49-F238E27FC236}">
                  <a16:creationId xmlns:a16="http://schemas.microsoft.com/office/drawing/2014/main" id="{081740FA-176A-C711-AA73-A115772F1238}"/>
                </a:ext>
              </a:extLst>
            </p:cNvPr>
            <p:cNvGrpSpPr>
              <a:grpSpLocks/>
            </p:cNvGrpSpPr>
            <p:nvPr/>
          </p:nvGrpSpPr>
          <p:grpSpPr>
            <a:xfrm>
              <a:off x="550568" y="4609580"/>
              <a:ext cx="390829" cy="390829"/>
              <a:chOff x="5135717" y="3372148"/>
              <a:chExt cx="390829" cy="390829"/>
            </a:xfrm>
          </p:grpSpPr>
          <p:sp>
            <p:nvSpPr>
              <p:cNvPr id="175" name="Oval 174">
                <a:extLst>
                  <a:ext uri="{FF2B5EF4-FFF2-40B4-BE49-F238E27FC236}">
                    <a16:creationId xmlns:a16="http://schemas.microsoft.com/office/drawing/2014/main" id="{561DC441-4744-DFD7-F937-E833D5721ACB}"/>
                  </a:ext>
                </a:extLst>
              </p:cNvPr>
              <p:cNvSpPr>
                <a:spLocks/>
              </p:cNvSpPr>
              <p:nvPr/>
            </p:nvSpPr>
            <p:spPr>
              <a:xfrm>
                <a:off x="5135717" y="3372148"/>
                <a:ext cx="390829" cy="390829"/>
              </a:xfrm>
              <a:prstGeom prst="ellipse">
                <a:avLst/>
              </a:prstGeom>
              <a:solidFill>
                <a:schemeClr val="accent2"/>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sp>
            <p:nvSpPr>
              <p:cNvPr id="176" name="Oval 175">
                <a:extLst>
                  <a:ext uri="{FF2B5EF4-FFF2-40B4-BE49-F238E27FC236}">
                    <a16:creationId xmlns:a16="http://schemas.microsoft.com/office/drawing/2014/main" id="{AAF7BBD8-728A-D424-16B9-3FB85A069233}"/>
                  </a:ext>
                </a:extLst>
              </p:cNvPr>
              <p:cNvSpPr>
                <a:spLocks/>
              </p:cNvSpPr>
              <p:nvPr/>
            </p:nvSpPr>
            <p:spPr>
              <a:xfrm>
                <a:off x="5174800" y="3411231"/>
                <a:ext cx="312663" cy="312663"/>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Segoe UI"/>
                  <a:ea typeface="+mn-ea"/>
                  <a:cs typeface="+mn-cs"/>
                </a:endParaRPr>
              </a:p>
            </p:txBody>
          </p:sp>
          <p:grpSp>
            <p:nvGrpSpPr>
              <p:cNvPr id="177" name="Group 176">
                <a:extLst>
                  <a:ext uri="{FF2B5EF4-FFF2-40B4-BE49-F238E27FC236}">
                    <a16:creationId xmlns:a16="http://schemas.microsoft.com/office/drawing/2014/main" id="{C07135FE-7D07-E46A-71CE-725975162FCF}"/>
                  </a:ext>
                </a:extLst>
              </p:cNvPr>
              <p:cNvGrpSpPr>
                <a:grpSpLocks noChangeAspect="1"/>
              </p:cNvGrpSpPr>
              <p:nvPr/>
            </p:nvGrpSpPr>
            <p:grpSpPr>
              <a:xfrm>
                <a:off x="5254003" y="3460773"/>
                <a:ext cx="162076" cy="200370"/>
                <a:chOff x="5126038" y="3305175"/>
                <a:chExt cx="436562" cy="539750"/>
              </a:xfrm>
              <a:solidFill>
                <a:srgbClr val="00264D"/>
              </a:solidFill>
            </p:grpSpPr>
            <p:sp>
              <p:nvSpPr>
                <p:cNvPr id="178" name="Freeform 34">
                  <a:extLst>
                    <a:ext uri="{FF2B5EF4-FFF2-40B4-BE49-F238E27FC236}">
                      <a16:creationId xmlns:a16="http://schemas.microsoft.com/office/drawing/2014/main" id="{14EAAFCF-B1FB-DD18-002C-0C2062CDD5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79" name="Freeform 35">
                  <a:extLst>
                    <a:ext uri="{FF2B5EF4-FFF2-40B4-BE49-F238E27FC236}">
                      <a16:creationId xmlns:a16="http://schemas.microsoft.com/office/drawing/2014/main" id="{84CB8B99-ED94-9888-D6DA-5547171EA4A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0" name="Freeform 36">
                  <a:extLst>
                    <a:ext uri="{FF2B5EF4-FFF2-40B4-BE49-F238E27FC236}">
                      <a16:creationId xmlns:a16="http://schemas.microsoft.com/office/drawing/2014/main" id="{22E560E4-7F95-9DCC-FA23-52E7892B2E0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1" name="Freeform 37">
                  <a:extLst>
                    <a:ext uri="{FF2B5EF4-FFF2-40B4-BE49-F238E27FC236}">
                      <a16:creationId xmlns:a16="http://schemas.microsoft.com/office/drawing/2014/main" id="{C41910D2-4AC7-82DD-E90D-5DD3DF551E8E}"/>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2" name="Freeform 38">
                  <a:extLst>
                    <a:ext uri="{FF2B5EF4-FFF2-40B4-BE49-F238E27FC236}">
                      <a16:creationId xmlns:a16="http://schemas.microsoft.com/office/drawing/2014/main" id="{F0E5E4D7-F7EB-3B17-C1F4-FF28A0D34F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3" name="Freeform 39">
                  <a:extLst>
                    <a:ext uri="{FF2B5EF4-FFF2-40B4-BE49-F238E27FC236}">
                      <a16:creationId xmlns:a16="http://schemas.microsoft.com/office/drawing/2014/main" id="{D3050064-64EF-5307-6BF2-0B8EE4043A4C}"/>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sp>
              <p:nvSpPr>
                <p:cNvPr id="184" name="Freeform 40">
                  <a:extLst>
                    <a:ext uri="{FF2B5EF4-FFF2-40B4-BE49-F238E27FC236}">
                      <a16:creationId xmlns:a16="http://schemas.microsoft.com/office/drawing/2014/main" id="{BD65A457-7DE9-AC43-F9A8-D16855AA05C0}"/>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a typeface="+mn-ea"/>
                    <a:cs typeface="+mn-cs"/>
                  </a:endParaRPr>
                </a:p>
              </p:txBody>
            </p:sp>
          </p:grpSp>
        </p:grpSp>
      </p:grpSp>
      <p:sp>
        <p:nvSpPr>
          <p:cNvPr id="123" name="object 112">
            <a:extLst>
              <a:ext uri="{FF2B5EF4-FFF2-40B4-BE49-F238E27FC236}">
                <a16:creationId xmlns:a16="http://schemas.microsoft.com/office/drawing/2014/main" id="{01390DE5-1D55-B48E-9261-9BEF26EB11A5}"/>
              </a:ext>
            </a:extLst>
          </p:cNvPr>
          <p:cNvSpPr txBox="1"/>
          <p:nvPr/>
        </p:nvSpPr>
        <p:spPr>
          <a:xfrm>
            <a:off x="7152943" y="3357489"/>
            <a:ext cx="2218286" cy="2945845"/>
          </a:xfrm>
          <a:prstGeom prst="rect">
            <a:avLst/>
          </a:prstGeom>
          <a:solidFill>
            <a:schemeClr val="bg1"/>
          </a:solidFill>
          <a:ln w="15875">
            <a:solidFill>
              <a:schemeClr val="accent2"/>
            </a:solidFill>
          </a:ln>
        </p:spPr>
        <p:txBody>
          <a:bodyPr vert="horz" wrap="square" lIns="72000" tIns="72000" rIns="72000" bIns="72000" rtlCol="0" anchor="t">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a:ln>
                  <a:noFill/>
                </a:ln>
                <a:solidFill>
                  <a:prstClr val="black"/>
                </a:solidFill>
                <a:effectLst/>
                <a:uLnTx/>
                <a:uFillTx/>
                <a:ea typeface="+mn-ea"/>
                <a:cs typeface="Times New Roman"/>
              </a:rPr>
              <a:t>ASSESS</a:t>
            </a:r>
            <a:r>
              <a:rPr kumimoji="0" lang="en-AU" sz="900" b="0" i="0" u="none" strike="noStrike" kern="1200" cap="none" spc="0" normalizeH="0" baseline="0" noProof="0">
                <a:ln>
                  <a:noFill/>
                </a:ln>
                <a:solidFill>
                  <a:prstClr val="black"/>
                </a:solidFill>
                <a:effectLst/>
                <a:uLnTx/>
                <a:uFillTx/>
                <a:ea typeface="+mn-ea"/>
                <a:cs typeface="Times New Roman"/>
              </a:rPr>
              <a:t>: Better practice assessments are automated </a:t>
            </a:r>
            <a:r>
              <a:rPr kumimoji="0" lang="en-AU" sz="900" b="0" i="0" u="none" strike="noStrike" kern="1200" cap="none" spc="0" normalizeH="0" baseline="0" noProof="0">
                <a:ln>
                  <a:noFill/>
                </a:ln>
                <a:solidFill>
                  <a:prstClr val="black"/>
                </a:solidFill>
                <a:effectLst/>
                <a:uLnTx/>
                <a:uFillTx/>
                <a:ea typeface="+mn-ea"/>
                <a:cs typeface="+mn-cs"/>
              </a:rPr>
              <a:t>where possible and procedurally  fair. Regulator effort should be based on risk triaging, with higher risk applications having more in-depth assessment.</a:t>
            </a:r>
            <a:r>
              <a:rPr kumimoji="0" lang="en-AU" sz="900" b="0" i="0" u="none" strike="noStrike" kern="1200" cap="none" spc="0" normalizeH="0" baseline="0" noProof="0">
                <a:ln>
                  <a:noFill/>
                </a:ln>
                <a:solidFill>
                  <a:prstClr val="black"/>
                </a:solidFill>
                <a:effectLst/>
                <a:uLnTx/>
                <a:uFillTx/>
                <a:ea typeface="+mn-ea"/>
                <a:cs typeface="Times New Roman"/>
              </a:rPr>
              <a:t> They should be done at the lowest level possible, though more complex cases might involve public comments or objections, external referrals, inspections, requests for further information, expert review, or senior delegate signoff. Better practice should minimise need for additional reviews and these should not be used to unreasonably delay the application process. </a:t>
            </a:r>
          </a:p>
        </p:txBody>
      </p:sp>
      <p:sp>
        <p:nvSpPr>
          <p:cNvPr id="71" name="Freeform: Shape 70">
            <a:extLst>
              <a:ext uri="{FF2B5EF4-FFF2-40B4-BE49-F238E27FC236}">
                <a16:creationId xmlns:a16="http://schemas.microsoft.com/office/drawing/2014/main" id="{39BD395E-5450-BDB5-F6CD-A813663248B9}"/>
              </a:ext>
            </a:extLst>
          </p:cNvPr>
          <p:cNvSpPr/>
          <p:nvPr/>
        </p:nvSpPr>
        <p:spPr>
          <a:xfrm>
            <a:off x="0" y="3264741"/>
            <a:ext cx="4011561" cy="1263014"/>
          </a:xfrm>
          <a:custGeom>
            <a:avLst/>
            <a:gdLst>
              <a:gd name="connsiteX0" fmla="*/ 0 w 4004187"/>
              <a:gd name="connsiteY0" fmla="*/ 1120877 h 1120877"/>
              <a:gd name="connsiteX1" fmla="*/ 2772697 w 4004187"/>
              <a:gd name="connsiteY1" fmla="*/ 1120877 h 1120877"/>
              <a:gd name="connsiteX2" fmla="*/ 2772697 w 4004187"/>
              <a:gd name="connsiteY2" fmla="*/ 0 h 1120877"/>
              <a:gd name="connsiteX3" fmla="*/ 4004187 w 4004187"/>
              <a:gd name="connsiteY3" fmla="*/ 0 h 1120877"/>
            </a:gdLst>
            <a:ahLst/>
            <a:cxnLst>
              <a:cxn ang="0">
                <a:pos x="connsiteX0" y="connsiteY0"/>
              </a:cxn>
              <a:cxn ang="0">
                <a:pos x="connsiteX1" y="connsiteY1"/>
              </a:cxn>
              <a:cxn ang="0">
                <a:pos x="connsiteX2" y="connsiteY2"/>
              </a:cxn>
              <a:cxn ang="0">
                <a:pos x="connsiteX3" y="connsiteY3"/>
              </a:cxn>
            </a:cxnLst>
            <a:rect l="l" t="t" r="r" b="b"/>
            <a:pathLst>
              <a:path w="4004187" h="1120877">
                <a:moveTo>
                  <a:pt x="0" y="1120877"/>
                </a:moveTo>
                <a:lnTo>
                  <a:pt x="2772697" y="1120877"/>
                </a:lnTo>
                <a:lnTo>
                  <a:pt x="2772697" y="0"/>
                </a:lnTo>
                <a:lnTo>
                  <a:pt x="4004187"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
        <p:nvSpPr>
          <p:cNvPr id="137" name="Oval 136">
            <a:extLst>
              <a:ext uri="{FF2B5EF4-FFF2-40B4-BE49-F238E27FC236}">
                <a16:creationId xmlns:a16="http://schemas.microsoft.com/office/drawing/2014/main" id="{F46C9ED0-02BB-7330-AACD-C8FAE4967A57}"/>
              </a:ext>
            </a:extLst>
          </p:cNvPr>
          <p:cNvSpPr/>
          <p:nvPr/>
        </p:nvSpPr>
        <p:spPr>
          <a:xfrm>
            <a:off x="6175280" y="3122940"/>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1</a:t>
            </a:r>
          </a:p>
        </p:txBody>
      </p:sp>
      <p:sp>
        <p:nvSpPr>
          <p:cNvPr id="138" name="Oval 137">
            <a:extLst>
              <a:ext uri="{FF2B5EF4-FFF2-40B4-BE49-F238E27FC236}">
                <a16:creationId xmlns:a16="http://schemas.microsoft.com/office/drawing/2014/main" id="{429A3356-8B45-00A0-68D3-04F3B517D10F}"/>
              </a:ext>
            </a:extLst>
          </p:cNvPr>
          <p:cNvSpPr/>
          <p:nvPr/>
        </p:nvSpPr>
        <p:spPr>
          <a:xfrm>
            <a:off x="989230" y="3122940"/>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2</a:t>
            </a:r>
          </a:p>
        </p:txBody>
      </p:sp>
      <p:sp>
        <p:nvSpPr>
          <p:cNvPr id="139" name="Oval 138">
            <a:extLst>
              <a:ext uri="{FF2B5EF4-FFF2-40B4-BE49-F238E27FC236}">
                <a16:creationId xmlns:a16="http://schemas.microsoft.com/office/drawing/2014/main" id="{22CD9B8C-26E8-513F-C1DE-0063CC10AB16}"/>
              </a:ext>
            </a:extLst>
          </p:cNvPr>
          <p:cNvSpPr/>
          <p:nvPr/>
        </p:nvSpPr>
        <p:spPr>
          <a:xfrm>
            <a:off x="6170984" y="3436896"/>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3</a:t>
            </a:r>
          </a:p>
        </p:txBody>
      </p:sp>
      <p:sp>
        <p:nvSpPr>
          <p:cNvPr id="140" name="Oval 139">
            <a:extLst>
              <a:ext uri="{FF2B5EF4-FFF2-40B4-BE49-F238E27FC236}">
                <a16:creationId xmlns:a16="http://schemas.microsoft.com/office/drawing/2014/main" id="{A9AD0A30-C1BC-CA37-0A19-B86A2B14E182}"/>
              </a:ext>
            </a:extLst>
          </p:cNvPr>
          <p:cNvSpPr/>
          <p:nvPr/>
        </p:nvSpPr>
        <p:spPr>
          <a:xfrm>
            <a:off x="2659639" y="364751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4</a:t>
            </a:r>
          </a:p>
        </p:txBody>
      </p:sp>
      <p:sp>
        <p:nvSpPr>
          <p:cNvPr id="141" name="Oval 140">
            <a:extLst>
              <a:ext uri="{FF2B5EF4-FFF2-40B4-BE49-F238E27FC236}">
                <a16:creationId xmlns:a16="http://schemas.microsoft.com/office/drawing/2014/main" id="{5CDB2165-BE75-C4DA-A079-474A4C8823C5}"/>
              </a:ext>
            </a:extLst>
          </p:cNvPr>
          <p:cNvSpPr/>
          <p:nvPr/>
        </p:nvSpPr>
        <p:spPr>
          <a:xfrm>
            <a:off x="3390313" y="440959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5</a:t>
            </a:r>
          </a:p>
        </p:txBody>
      </p:sp>
      <p:sp>
        <p:nvSpPr>
          <p:cNvPr id="142" name="Oval 141">
            <a:extLst>
              <a:ext uri="{FF2B5EF4-FFF2-40B4-BE49-F238E27FC236}">
                <a16:creationId xmlns:a16="http://schemas.microsoft.com/office/drawing/2014/main" id="{BF763D37-63AF-83DE-772F-06AEEB5814D5}"/>
              </a:ext>
            </a:extLst>
          </p:cNvPr>
          <p:cNvSpPr/>
          <p:nvPr/>
        </p:nvSpPr>
        <p:spPr>
          <a:xfrm>
            <a:off x="2028265" y="440959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6</a:t>
            </a:r>
          </a:p>
        </p:txBody>
      </p:sp>
      <p:sp>
        <p:nvSpPr>
          <p:cNvPr id="127" name="Rectangle 126">
            <a:extLst>
              <a:ext uri="{FF2B5EF4-FFF2-40B4-BE49-F238E27FC236}">
                <a16:creationId xmlns:a16="http://schemas.microsoft.com/office/drawing/2014/main" id="{06107DA6-8374-F71E-3F02-D2837E162EFB}"/>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pSp>
        <p:nvGrpSpPr>
          <p:cNvPr id="2" name="Group 1">
            <a:extLst>
              <a:ext uri="{FF2B5EF4-FFF2-40B4-BE49-F238E27FC236}">
                <a16:creationId xmlns:a16="http://schemas.microsoft.com/office/drawing/2014/main" id="{BFFBEA50-E6B7-96A8-D758-BA77807385D9}"/>
              </a:ext>
            </a:extLst>
          </p:cNvPr>
          <p:cNvGrpSpPr/>
          <p:nvPr/>
        </p:nvGrpSpPr>
        <p:grpSpPr>
          <a:xfrm>
            <a:off x="8719473" y="5666247"/>
            <a:ext cx="1193470" cy="1193469"/>
            <a:chOff x="10069009" y="2893384"/>
            <a:chExt cx="1704975" cy="1704975"/>
          </a:xfrm>
        </p:grpSpPr>
        <p:sp>
          <p:nvSpPr>
            <p:cNvPr id="75" name="Freeform: Shape 74">
              <a:extLst>
                <a:ext uri="{FF2B5EF4-FFF2-40B4-BE49-F238E27FC236}">
                  <a16:creationId xmlns:a16="http://schemas.microsoft.com/office/drawing/2014/main" id="{7F68B381-F758-1729-D5EC-72BCF02AB4D9}"/>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6" name="Freeform: Shape 75">
              <a:extLst>
                <a:ext uri="{FF2B5EF4-FFF2-40B4-BE49-F238E27FC236}">
                  <a16:creationId xmlns:a16="http://schemas.microsoft.com/office/drawing/2014/main" id="{6974462F-1ADC-6F8B-99CB-87714783A04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79" name="Freeform: Shape 78">
              <a:extLst>
                <a:ext uri="{FF2B5EF4-FFF2-40B4-BE49-F238E27FC236}">
                  <a16:creationId xmlns:a16="http://schemas.microsoft.com/office/drawing/2014/main" id="{5049E1E8-F091-BFF5-A8E5-6A32FAC9B00D}"/>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80" name="TextBox 79">
            <a:extLst>
              <a:ext uri="{FF2B5EF4-FFF2-40B4-BE49-F238E27FC236}">
                <a16:creationId xmlns:a16="http://schemas.microsoft.com/office/drawing/2014/main" id="{FE5D635C-D581-AB89-91C4-82014C378A52}"/>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63</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84" name="Rectangle 83">
            <a:extLst>
              <a:ext uri="{FF2B5EF4-FFF2-40B4-BE49-F238E27FC236}">
                <a16:creationId xmlns:a16="http://schemas.microsoft.com/office/drawing/2014/main" id="{F6D446BF-138E-4807-C45E-9D9959DC4192}"/>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1265645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50660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ASSESSMENT</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64</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324"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CF61B9C-BB31-DA1C-47C7-CDC21DF5A6C1}"/>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70B889A1-391D-8C09-FE23-D7900A22506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 name="Oval 22">
              <a:extLst>
                <a:ext uri="{FF2B5EF4-FFF2-40B4-BE49-F238E27FC236}">
                  <a16:creationId xmlns:a16="http://schemas.microsoft.com/office/drawing/2014/main" id="{F363F451-8C10-B057-7ED3-BA5F8DC90229}"/>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Oval 24">
              <a:extLst>
                <a:ext uri="{FF2B5EF4-FFF2-40B4-BE49-F238E27FC236}">
                  <a16:creationId xmlns:a16="http://schemas.microsoft.com/office/drawing/2014/main" id="{97495E52-F70A-C107-6655-62F7E26880F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6" name="Group 25">
              <a:extLst>
                <a:ext uri="{FF2B5EF4-FFF2-40B4-BE49-F238E27FC236}">
                  <a16:creationId xmlns:a16="http://schemas.microsoft.com/office/drawing/2014/main" id="{E1B7FED9-4372-4927-32AD-05B29500D28D}"/>
                </a:ext>
              </a:extLst>
            </p:cNvPr>
            <p:cNvGrpSpPr>
              <a:grpSpLocks noChangeAspect="1"/>
            </p:cNvGrpSpPr>
            <p:nvPr/>
          </p:nvGrpSpPr>
          <p:grpSpPr>
            <a:xfrm>
              <a:off x="9059668" y="465332"/>
              <a:ext cx="210551" cy="260318"/>
              <a:chOff x="5126038" y="3305175"/>
              <a:chExt cx="436562" cy="539750"/>
            </a:xfrm>
            <a:solidFill>
              <a:schemeClr val="tx2"/>
            </a:solidFill>
          </p:grpSpPr>
          <p:sp>
            <p:nvSpPr>
              <p:cNvPr id="27" name="Freeform 34">
                <a:extLst>
                  <a:ext uri="{FF2B5EF4-FFF2-40B4-BE49-F238E27FC236}">
                    <a16:creationId xmlns:a16="http://schemas.microsoft.com/office/drawing/2014/main" id="{139712C9-6265-0743-B3B1-65C3A70AEAD0}"/>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35">
                <a:extLst>
                  <a:ext uri="{FF2B5EF4-FFF2-40B4-BE49-F238E27FC236}">
                    <a16:creationId xmlns:a16="http://schemas.microsoft.com/office/drawing/2014/main" id="{47D76FC6-E805-CCA7-CA4B-5FCEEC6C1455}"/>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36">
                <a:extLst>
                  <a:ext uri="{FF2B5EF4-FFF2-40B4-BE49-F238E27FC236}">
                    <a16:creationId xmlns:a16="http://schemas.microsoft.com/office/drawing/2014/main" id="{B4A5FE90-4C3E-9CD5-BDF6-1BD2AC0180F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37">
                <a:extLst>
                  <a:ext uri="{FF2B5EF4-FFF2-40B4-BE49-F238E27FC236}">
                    <a16:creationId xmlns:a16="http://schemas.microsoft.com/office/drawing/2014/main" id="{9E24986E-754F-87DD-E62F-ADC42A07F58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38">
                <a:extLst>
                  <a:ext uri="{FF2B5EF4-FFF2-40B4-BE49-F238E27FC236}">
                    <a16:creationId xmlns:a16="http://schemas.microsoft.com/office/drawing/2014/main" id="{631199DE-509C-A3E9-50FE-DA9B550B3A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9">
                <a:extLst>
                  <a:ext uri="{FF2B5EF4-FFF2-40B4-BE49-F238E27FC236}">
                    <a16:creationId xmlns:a16="http://schemas.microsoft.com/office/drawing/2014/main" id="{630269E5-4E9D-FF8A-BDA2-70DE43E2155D}"/>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40">
                <a:extLst>
                  <a:ext uri="{FF2B5EF4-FFF2-40B4-BE49-F238E27FC236}">
                    <a16:creationId xmlns:a16="http://schemas.microsoft.com/office/drawing/2014/main" id="{09D634B5-7AC0-C8F0-EE84-BF3A21D079FA}"/>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8" name="Half Frame 37">
            <a:extLst>
              <a:ext uri="{FF2B5EF4-FFF2-40B4-BE49-F238E27FC236}">
                <a16:creationId xmlns:a16="http://schemas.microsoft.com/office/drawing/2014/main" id="{61AC93EE-0D44-164E-65DD-9B26E1DE92E0}"/>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A8BCEBC9-17E7-AA51-6C46-530A1E4DA80B}"/>
              </a:ext>
            </a:extLst>
          </p:cNvPr>
          <p:cNvSpPr/>
          <p:nvPr/>
        </p:nvSpPr>
        <p:spPr>
          <a:xfrm>
            <a:off x="541338" y="2609185"/>
            <a:ext cx="8838130"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Assessment is focused based on risk triaging, following defined logic and business rules which result in transparent and justifiable outcomes. </a:t>
            </a:r>
          </a:p>
          <a:p>
            <a:pPr>
              <a:spcBef>
                <a:spcPts val="600"/>
              </a:spcBef>
              <a:defRPr/>
            </a:pPr>
            <a:r>
              <a:rPr lang="en-AU" sz="1050">
                <a:solidFill>
                  <a:srgbClr val="1F2A44"/>
                </a:solidFill>
              </a:rPr>
              <a:t>You should account for assessment to ensure consistency and fairness.</a:t>
            </a:r>
          </a:p>
          <a:p>
            <a:pPr marL="171450" indent="-171450">
              <a:spcBef>
                <a:spcPts val="600"/>
              </a:spcBef>
              <a:buFont typeface="Arial" panose="020B0604020202020204" pitchFamily="34" charset="0"/>
              <a:buChar char="•"/>
              <a:defRPr/>
            </a:pPr>
            <a:r>
              <a:rPr lang="en-AU" sz="1050">
                <a:solidFill>
                  <a:srgbClr val="1F2A44"/>
                </a:solidFill>
              </a:rPr>
              <a:t>Define clear and consistent logic and business rules for assessment (e.g. defined thorough a checklist or criteria) to focus regulator effort. Where possible, you should look to make this transparent to applicants. </a:t>
            </a:r>
          </a:p>
          <a:p>
            <a:pPr marL="171450" indent="-171450">
              <a:spcBef>
                <a:spcPts val="600"/>
              </a:spcBef>
              <a:buFont typeface="Arial" panose="020B0604020202020204" pitchFamily="34" charset="0"/>
              <a:buChar char="•"/>
              <a:defRPr/>
            </a:pPr>
            <a:r>
              <a:rPr lang="en-AU" sz="1050">
                <a:solidFill>
                  <a:srgbClr val="1F2A44"/>
                </a:solidFill>
              </a:rPr>
              <a:t>Develop common guidance and processes about the level and focus of assessment required for different applications based on risk. Internal referral or escalation may be required, particularly where assessments are more complex. </a:t>
            </a:r>
          </a:p>
          <a:p>
            <a:pPr marL="171450" indent="-171450">
              <a:spcBef>
                <a:spcPts val="600"/>
              </a:spcBef>
              <a:buFont typeface="Arial" panose="020B0604020202020204" pitchFamily="34" charset="0"/>
              <a:buChar char="•"/>
              <a:defRPr/>
            </a:pPr>
            <a:r>
              <a:rPr lang="en-AU" sz="1050">
                <a:solidFill>
                  <a:srgbClr val="1F2A44"/>
                </a:solidFill>
              </a:rPr>
              <a:t>Capture clear and justified reasoning for assessment outcomes, aligned to administrative law requirements.</a:t>
            </a:r>
          </a:p>
          <a:p>
            <a:pPr marL="171450" indent="-171450">
              <a:spcBef>
                <a:spcPts val="600"/>
              </a:spcBef>
              <a:buFont typeface="Arial" panose="020B0604020202020204" pitchFamily="34" charset="0"/>
              <a:buChar char="•"/>
              <a:defRPr/>
            </a:pPr>
            <a:r>
              <a:rPr lang="en-AU" sz="1050">
                <a:solidFill>
                  <a:srgbClr val="1F2A44"/>
                </a:solidFill>
              </a:rPr>
              <a:t>Incorporate other information sources relevant as part of assessment (e.g. intelligence, complaints).</a:t>
            </a:r>
          </a:p>
          <a:p>
            <a:pPr>
              <a:spcBef>
                <a:spcPts val="600"/>
              </a:spcBef>
              <a:defRPr/>
            </a:pPr>
            <a:r>
              <a:rPr lang="en-AU" sz="1050">
                <a:solidFill>
                  <a:srgbClr val="1F2A44"/>
                </a:solidFill>
              </a:rPr>
              <a:t>Assessments should be completed within well-defined timeframes that are predictable for applicants and regularly monitored and re-evaluated, including for cost-recovery considerations. For longer assessments, the process should broken down into steps that are guided by timeframes. You should avoid requests for further information unless necessary.</a:t>
            </a:r>
          </a:p>
          <a:p>
            <a:pPr>
              <a:spcBef>
                <a:spcPts val="600"/>
              </a:spcBef>
              <a:defRPr/>
            </a:pPr>
            <a:r>
              <a:rPr lang="en-AU" sz="1050">
                <a:solidFill>
                  <a:srgbClr val="1F2A44"/>
                </a:solidFill>
              </a:rPr>
              <a:t>Automate the assessment of information where possible. This can be done through logic and business rules and may be for a subset of or all information. Manual assessment should be as simple as possible (e.g. simple verification of information) but may be complex (e.g. requiring a more in depth, interpretive or specialist assessment).</a:t>
            </a:r>
          </a:p>
        </p:txBody>
      </p:sp>
      <p:sp>
        <p:nvSpPr>
          <p:cNvPr id="41" name="Rectangle 40">
            <a:extLst>
              <a:ext uri="{FF2B5EF4-FFF2-40B4-BE49-F238E27FC236}">
                <a16:creationId xmlns:a16="http://schemas.microsoft.com/office/drawing/2014/main" id="{647A0491-623E-F8D5-A81D-E3681BC73E8E}"/>
              </a:ext>
            </a:extLst>
          </p:cNvPr>
          <p:cNvSpPr/>
          <p:nvPr/>
        </p:nvSpPr>
        <p:spPr>
          <a:xfrm>
            <a:off x="541338" y="1241438"/>
            <a:ext cx="8823324" cy="1087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Assessment determines whether an application should receive approval</a:t>
            </a:r>
            <a:r>
              <a:rPr kumimoji="0" lang="en-AU" sz="1050" b="0" i="0" u="none" strike="noStrike" kern="1200" cap="none" spc="0" normalizeH="0" baseline="0" noProof="0">
                <a:ln>
                  <a:noFill/>
                </a:ln>
                <a:solidFill>
                  <a:srgbClr val="1F2A44"/>
                </a:solidFill>
                <a:effectLst/>
                <a:uLnTx/>
                <a:uFillTx/>
                <a:ea typeface="+mn-ea"/>
                <a:cs typeface="+mn-cs"/>
              </a:rPr>
              <a:t>. It should consider application information and other information sources relevant to assess whether the permission should be approved. Effort should align with the risk of each application. It should be automated where possible,</a:t>
            </a:r>
            <a:r>
              <a:rPr lang="en-AU" sz="1050">
                <a:solidFill>
                  <a:srgbClr val="1F2A44"/>
                </a:solidFill>
              </a:rPr>
              <a:t> often through logic and business rules, and may be concurrent with the REVIEW &amp; STREAM stage. </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43" name="Half Frame 42">
            <a:extLst>
              <a:ext uri="{FF2B5EF4-FFF2-40B4-BE49-F238E27FC236}">
                <a16:creationId xmlns:a16="http://schemas.microsoft.com/office/drawing/2014/main" id="{891E2DA9-6341-7F33-7D49-CC6367C5F16C}"/>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6" name="TextBox 15">
            <a:extLst>
              <a:ext uri="{FF2B5EF4-FFF2-40B4-BE49-F238E27FC236}">
                <a16:creationId xmlns:a16="http://schemas.microsoft.com/office/drawing/2014/main" id="{B9AD772A-4192-1F0A-6949-447481197AED}"/>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7" name="TextBox 16">
            <a:extLst>
              <a:ext uri="{FF2B5EF4-FFF2-40B4-BE49-F238E27FC236}">
                <a16:creationId xmlns:a16="http://schemas.microsoft.com/office/drawing/2014/main" id="{28BE884A-7696-514B-B4ED-1226193EEC5C}"/>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42573954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362728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ASSESSMENT</a:t>
            </a:r>
            <a:br>
              <a:rPr lang="en-AU" sz="2400"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54554"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Assessment should be automated where possible, following clearly defined logic and business rules (which you should ensure are compliant with legislation, fair and justifiable). This may be for a subset of or all information.</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Front and back-end systems should identify and facilitate manual assessment of information where required, record assessment conclusions and justifications and enable internal referral where relevant. This may vary between simple (e.g., defined outcome, yes or no) and complex (e.g., specialist analysis) assessments.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Systems should keep records of assessment processes and support information availability. This will enhance integrity, quality assurance and continuous improvement of workflows.</a:t>
            </a:r>
          </a:p>
          <a:p>
            <a:pPr marR="0" lvl="0" algn="l" defTabSz="914349" rtl="0" eaLnBrk="1" fontAlgn="auto" latinLnBrk="0" hangingPunct="1">
              <a:lnSpc>
                <a:spcPct val="100000"/>
              </a:lnSpc>
              <a:spcBef>
                <a:spcPts val="600"/>
              </a:spcBef>
              <a:spcAft>
                <a:spcPts val="0"/>
              </a:spcAft>
              <a:buClrTx/>
              <a:buSzTx/>
              <a:tabLst/>
              <a:defRPr/>
            </a:pPr>
            <a:r>
              <a:rPr lang="en-AU" sz="1050" i="1">
                <a:solidFill>
                  <a:srgbClr val="1F2A44"/>
                </a:solidFill>
              </a:rPr>
              <a:t>Aligned </a:t>
            </a:r>
            <a:r>
              <a:rPr lang="en-AU" sz="1050" i="1" err="1">
                <a:solidFill>
                  <a:srgbClr val="1F2A44"/>
                </a:solidFill>
              </a:rPr>
              <a:t>WofG</a:t>
            </a:r>
            <a:r>
              <a:rPr lang="en-AU" sz="1050" i="1">
                <a:solidFill>
                  <a:srgbClr val="1F2A44"/>
                </a:solidFill>
              </a:rPr>
              <a:t> capability: Service Victoria Regulator Platform. Aligns to Assess in the Service Victoria GRID for both automated assessment (part of APPLY) and manual assessment (part of REVIEW and ASSESSMENT).</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REVIEW &amp; STREAM:</a:t>
            </a:r>
          </a:p>
          <a:p>
            <a:pPr marL="171450" indent="-171450">
              <a:spcBef>
                <a:spcPts val="600"/>
              </a:spcBef>
              <a:buFont typeface="Arial" panose="020B0604020202020204" pitchFamily="34" charset="0"/>
              <a:buChar char="•"/>
            </a:pPr>
            <a:r>
              <a:rPr lang="en-AU" sz="1050">
                <a:solidFill>
                  <a:srgbClr val="1F2A44"/>
                </a:solidFill>
              </a:rPr>
              <a:t>Reviewed application information.</a:t>
            </a:r>
          </a:p>
          <a:p>
            <a:pPr marL="171450" indent="-171450">
              <a:spcBef>
                <a:spcPts val="600"/>
              </a:spcBef>
              <a:buFont typeface="Arial" panose="020B0604020202020204" pitchFamily="34" charset="0"/>
              <a:buChar char="•"/>
            </a:pPr>
            <a:r>
              <a:rPr lang="en-AU" sz="1050">
                <a:solidFill>
                  <a:srgbClr val="1F2A44"/>
                </a:solidFill>
              </a:rPr>
              <a:t>Risk triaging and any flags for attention.</a:t>
            </a:r>
          </a:p>
          <a:p>
            <a:pPr>
              <a:spcBef>
                <a:spcPts val="600"/>
              </a:spcBef>
            </a:pPr>
            <a:r>
              <a:rPr lang="en-AU" sz="1050" b="1">
                <a:solidFill>
                  <a:srgbClr val="1F2A44"/>
                </a:solidFill>
              </a:rPr>
              <a:t>FROM REGULATOR: </a:t>
            </a:r>
          </a:p>
          <a:p>
            <a:pPr marL="171450" indent="-171450">
              <a:spcBef>
                <a:spcPts val="600"/>
              </a:spcBef>
              <a:buFont typeface="Arial" panose="020B0604020202020204" pitchFamily="34" charset="0"/>
              <a:buChar char="•"/>
            </a:pPr>
            <a:r>
              <a:rPr lang="en-AU" sz="1050">
                <a:solidFill>
                  <a:srgbClr val="1F2A44"/>
                </a:solidFill>
              </a:rPr>
              <a:t>Broader information sources (e.g. intelligence, compliance).</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65</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23324"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297247"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DECIDE:</a:t>
            </a:r>
          </a:p>
          <a:p>
            <a:pPr marL="171450" indent="-171450">
              <a:spcBef>
                <a:spcPts val="600"/>
              </a:spcBef>
              <a:buFont typeface="Arial" panose="020B0604020202020204" pitchFamily="34" charset="0"/>
              <a:buChar char="•"/>
            </a:pPr>
            <a:r>
              <a:rPr lang="en-AU" sz="1050">
                <a:solidFill>
                  <a:srgbClr val="1F2A44"/>
                </a:solidFill>
              </a:rPr>
              <a:t>Outcomes of assessment.</a:t>
            </a:r>
          </a:p>
          <a:p>
            <a:pPr marL="171450" indent="-171450">
              <a:spcBef>
                <a:spcPts val="600"/>
              </a:spcBef>
              <a:buFont typeface="Arial" panose="020B0604020202020204" pitchFamily="34" charset="0"/>
              <a:buChar char="•"/>
            </a:pPr>
            <a:r>
              <a:rPr lang="en-AU" sz="1050">
                <a:solidFill>
                  <a:srgbClr val="1F2A44"/>
                </a:solidFill>
              </a:rPr>
              <a:t>Reasoning for assessment outcomes to justify decisions made.</a:t>
            </a:r>
          </a:p>
          <a:p>
            <a:pPr marL="171450" indent="-171450">
              <a:spcBef>
                <a:spcPts val="600"/>
              </a:spcBef>
              <a:buFont typeface="Arial" panose="020B0604020202020204" pitchFamily="34" charset="0"/>
              <a:buChar char="•"/>
            </a:pPr>
            <a:endParaRPr lang="en-AU" sz="1050">
              <a:solidFill>
                <a:srgbClr val="1F2A44"/>
              </a:solidFill>
            </a:endParaRPr>
          </a:p>
        </p:txBody>
      </p:sp>
      <p:sp>
        <p:nvSpPr>
          <p:cNvPr id="29" name="Rectangle 28">
            <a:extLst>
              <a:ext uri="{FF2B5EF4-FFF2-40B4-BE49-F238E27FC236}">
                <a16:creationId xmlns:a16="http://schemas.microsoft.com/office/drawing/2014/main" id="{9DB07182-2DA1-E77E-4D91-33D98A73408A}"/>
              </a:ext>
            </a:extLst>
          </p:cNvPr>
          <p:cNvSpPr/>
          <p:nvPr/>
        </p:nvSpPr>
        <p:spPr>
          <a:xfrm>
            <a:off x="6928408" y="3418083"/>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31" name="Isosceles Triangle 30">
            <a:extLst>
              <a:ext uri="{FF2B5EF4-FFF2-40B4-BE49-F238E27FC236}">
                <a16:creationId xmlns:a16="http://schemas.microsoft.com/office/drawing/2014/main" id="{E7D6BADC-7684-1E65-FF9A-34BD9B79E172}"/>
              </a:ext>
            </a:extLst>
          </p:cNvPr>
          <p:cNvSpPr/>
          <p:nvPr/>
        </p:nvSpPr>
        <p:spPr>
          <a:xfrm rot="18900000">
            <a:off x="6894874" y="3438200"/>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0" name="Group 9">
            <a:extLst>
              <a:ext uri="{FF2B5EF4-FFF2-40B4-BE49-F238E27FC236}">
                <a16:creationId xmlns:a16="http://schemas.microsoft.com/office/drawing/2014/main" id="{1C7C8E4D-E1A6-2B7F-BD3A-F711353D6690}"/>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28396541-2778-B354-B0DF-11D5B8E2CDC3}"/>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7" name="Oval 16">
              <a:extLst>
                <a:ext uri="{FF2B5EF4-FFF2-40B4-BE49-F238E27FC236}">
                  <a16:creationId xmlns:a16="http://schemas.microsoft.com/office/drawing/2014/main" id="{C9737478-3EB1-CBF7-9EBE-E15ED14B799A}"/>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0" name="Oval 29">
              <a:extLst>
                <a:ext uri="{FF2B5EF4-FFF2-40B4-BE49-F238E27FC236}">
                  <a16:creationId xmlns:a16="http://schemas.microsoft.com/office/drawing/2014/main" id="{99395F6B-45CC-4622-7EF8-E544F2EE218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2" name="Group 31">
              <a:extLst>
                <a:ext uri="{FF2B5EF4-FFF2-40B4-BE49-F238E27FC236}">
                  <a16:creationId xmlns:a16="http://schemas.microsoft.com/office/drawing/2014/main" id="{B3F1CC39-6F24-624E-8E8A-22D151CE5776}"/>
                </a:ext>
              </a:extLst>
            </p:cNvPr>
            <p:cNvGrpSpPr>
              <a:grpSpLocks noChangeAspect="1"/>
            </p:cNvGrpSpPr>
            <p:nvPr/>
          </p:nvGrpSpPr>
          <p:grpSpPr>
            <a:xfrm>
              <a:off x="9059668" y="465332"/>
              <a:ext cx="210551" cy="260318"/>
              <a:chOff x="5126038" y="3305175"/>
              <a:chExt cx="436562" cy="539750"/>
            </a:xfrm>
            <a:solidFill>
              <a:schemeClr val="tx2"/>
            </a:solidFill>
          </p:grpSpPr>
          <p:sp>
            <p:nvSpPr>
              <p:cNvPr id="33" name="Freeform 34">
                <a:extLst>
                  <a:ext uri="{FF2B5EF4-FFF2-40B4-BE49-F238E27FC236}">
                    <a16:creationId xmlns:a16="http://schemas.microsoft.com/office/drawing/2014/main" id="{9D534FC1-2BFC-A859-8659-5A0A5D704C1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5">
                <a:extLst>
                  <a:ext uri="{FF2B5EF4-FFF2-40B4-BE49-F238E27FC236}">
                    <a16:creationId xmlns:a16="http://schemas.microsoft.com/office/drawing/2014/main" id="{A1757A04-3E1E-D734-E7BB-A5F3C24C862B}"/>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36">
                <a:extLst>
                  <a:ext uri="{FF2B5EF4-FFF2-40B4-BE49-F238E27FC236}">
                    <a16:creationId xmlns:a16="http://schemas.microsoft.com/office/drawing/2014/main" id="{BB0FD130-E04E-318B-4276-F66FD37AB1C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6" name="Freeform 37">
                <a:extLst>
                  <a:ext uri="{FF2B5EF4-FFF2-40B4-BE49-F238E27FC236}">
                    <a16:creationId xmlns:a16="http://schemas.microsoft.com/office/drawing/2014/main" id="{D09CC60F-DC9A-9AA5-7632-E5262D938BDF}"/>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7" name="Freeform 38">
                <a:extLst>
                  <a:ext uri="{FF2B5EF4-FFF2-40B4-BE49-F238E27FC236}">
                    <a16:creationId xmlns:a16="http://schemas.microsoft.com/office/drawing/2014/main" id="{89E900A5-A7C5-7E87-03FA-8C48A86C9C10}"/>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8" name="Freeform 39">
                <a:extLst>
                  <a:ext uri="{FF2B5EF4-FFF2-40B4-BE49-F238E27FC236}">
                    <a16:creationId xmlns:a16="http://schemas.microsoft.com/office/drawing/2014/main" id="{059F4DC9-3F8E-0511-4E3A-0222B8A631FA}"/>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9" name="Freeform 40">
                <a:extLst>
                  <a:ext uri="{FF2B5EF4-FFF2-40B4-BE49-F238E27FC236}">
                    <a16:creationId xmlns:a16="http://schemas.microsoft.com/office/drawing/2014/main" id="{8A1B1A80-5012-A4BC-E9C4-F438257D9162}"/>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 name="Rectangle 2">
            <a:extLst>
              <a:ext uri="{FF2B5EF4-FFF2-40B4-BE49-F238E27FC236}">
                <a16:creationId xmlns:a16="http://schemas.microsoft.com/office/drawing/2014/main" id="{9A78A29E-0935-CCAC-10F5-13E46DE34B61}"/>
              </a:ext>
            </a:extLst>
          </p:cNvPr>
          <p:cNvSpPr/>
          <p:nvPr/>
        </p:nvSpPr>
        <p:spPr>
          <a:xfrm>
            <a:off x="6928408" y="4090594"/>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CONFIGURABLE COMPONENT</a:t>
            </a:r>
          </a:p>
        </p:txBody>
      </p:sp>
      <p:sp>
        <p:nvSpPr>
          <p:cNvPr id="4" name="Isosceles Triangle 3">
            <a:extLst>
              <a:ext uri="{FF2B5EF4-FFF2-40B4-BE49-F238E27FC236}">
                <a16:creationId xmlns:a16="http://schemas.microsoft.com/office/drawing/2014/main" id="{68438E54-391B-4ACF-E9BE-F8B20363E5BB}"/>
              </a:ext>
            </a:extLst>
          </p:cNvPr>
          <p:cNvSpPr/>
          <p:nvPr/>
        </p:nvSpPr>
        <p:spPr>
          <a:xfrm rot="18900000">
            <a:off x="6894874" y="4110711"/>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Rectangle 5">
            <a:extLst>
              <a:ext uri="{FF2B5EF4-FFF2-40B4-BE49-F238E27FC236}">
                <a16:creationId xmlns:a16="http://schemas.microsoft.com/office/drawing/2014/main" id="{298C25F9-2F13-C151-FF10-D0978BDB8C83}"/>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8" name="TextBox 7">
            <a:extLst>
              <a:ext uri="{FF2B5EF4-FFF2-40B4-BE49-F238E27FC236}">
                <a16:creationId xmlns:a16="http://schemas.microsoft.com/office/drawing/2014/main" id="{5EEE8949-876D-A5DD-7BCF-209BC226CBF9}"/>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40" name="Rectangle 39">
            <a:extLst>
              <a:ext uri="{FF2B5EF4-FFF2-40B4-BE49-F238E27FC236}">
                <a16:creationId xmlns:a16="http://schemas.microsoft.com/office/drawing/2014/main" id="{21B0A5DD-BFA7-718B-A2FE-31C62F076258}"/>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chemeClr val="tx1"/>
                </a:solidFill>
              </a:rPr>
              <a:t>Automated, simple and complex assessments can be common across permissions and regulators.</a:t>
            </a:r>
          </a:p>
          <a:p>
            <a:pPr>
              <a:spcBef>
                <a:spcPts val="600"/>
              </a:spcBef>
            </a:pPr>
            <a:r>
              <a:rPr lang="en-AU" sz="1050">
                <a:solidFill>
                  <a:schemeClr val="tx1"/>
                </a:solidFill>
              </a:rPr>
              <a:t>The application information being assessed will vary.</a:t>
            </a:r>
          </a:p>
        </p:txBody>
      </p:sp>
      <p:sp>
        <p:nvSpPr>
          <p:cNvPr id="18" name="TextBox 17">
            <a:extLst>
              <a:ext uri="{FF2B5EF4-FFF2-40B4-BE49-F238E27FC236}">
                <a16:creationId xmlns:a16="http://schemas.microsoft.com/office/drawing/2014/main" id="{C83109A9-B25D-526F-695D-459E5E11D6D1}"/>
              </a:ext>
            </a:extLst>
          </p:cNvPr>
          <p:cNvSpPr txBox="1">
            <a:spLocks/>
          </p:cNvSpPr>
          <p:nvPr/>
        </p:nvSpPr>
        <p:spPr>
          <a:xfrm>
            <a:off x="541338" y="1241437"/>
            <a:ext cx="1170016"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19" name="TextBox 18">
            <a:extLst>
              <a:ext uri="{FF2B5EF4-FFF2-40B4-BE49-F238E27FC236}">
                <a16:creationId xmlns:a16="http://schemas.microsoft.com/office/drawing/2014/main" id="{7E0E3822-CA1F-7AD1-747D-40B5C43C7313}"/>
              </a:ext>
            </a:extLst>
          </p:cNvPr>
          <p:cNvSpPr txBox="1">
            <a:spLocks/>
          </p:cNvSpPr>
          <p:nvPr/>
        </p:nvSpPr>
        <p:spPr>
          <a:xfrm>
            <a:off x="541337" y="3076914"/>
            <a:ext cx="2231223"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22" name="TextBox 21">
            <a:extLst>
              <a:ext uri="{FF2B5EF4-FFF2-40B4-BE49-F238E27FC236}">
                <a16:creationId xmlns:a16="http://schemas.microsoft.com/office/drawing/2014/main" id="{19A8F997-6F53-FCE0-6BC4-75863A69FD56}"/>
              </a:ext>
            </a:extLst>
          </p:cNvPr>
          <p:cNvSpPr txBox="1">
            <a:spLocks/>
          </p:cNvSpPr>
          <p:nvPr/>
        </p:nvSpPr>
        <p:spPr>
          <a:xfrm>
            <a:off x="5078528" y="1238132"/>
            <a:ext cx="1334855"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Tree>
    <p:extLst>
      <p:ext uri="{BB962C8B-B14F-4D97-AF65-F5344CB8AC3E}">
        <p14:creationId xmlns:p14="http://schemas.microsoft.com/office/powerpoint/2010/main" val="31667355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OTHER ASSESSMENT PROCESSES</a:t>
            </a:r>
            <a:br>
              <a:rPr lang="en-AU" sz="2400" b="1"/>
            </a:br>
            <a:endParaRPr lang="en-AU" sz="900">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66</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813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CF61B9C-BB31-DA1C-47C7-CDC21DF5A6C1}"/>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70B889A1-391D-8C09-FE23-D7900A22506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F363F451-8C10-B057-7ED3-BA5F8DC90229}"/>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97495E52-F70A-C107-6655-62F7E26880F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E1B7FED9-4372-4927-32AD-05B29500D28D}"/>
                </a:ext>
              </a:extLst>
            </p:cNvPr>
            <p:cNvGrpSpPr>
              <a:grpSpLocks noChangeAspect="1"/>
            </p:cNvGrpSpPr>
            <p:nvPr/>
          </p:nvGrpSpPr>
          <p:grpSpPr>
            <a:xfrm>
              <a:off x="9059668" y="465332"/>
              <a:ext cx="210551" cy="260318"/>
              <a:chOff x="5126038" y="3305175"/>
              <a:chExt cx="436562" cy="539750"/>
            </a:xfrm>
            <a:solidFill>
              <a:schemeClr val="tx2"/>
            </a:solidFill>
          </p:grpSpPr>
          <p:sp>
            <p:nvSpPr>
              <p:cNvPr id="27" name="Freeform 34">
                <a:extLst>
                  <a:ext uri="{FF2B5EF4-FFF2-40B4-BE49-F238E27FC236}">
                    <a16:creationId xmlns:a16="http://schemas.microsoft.com/office/drawing/2014/main" id="{139712C9-6265-0743-B3B1-65C3A70AEAD0}"/>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35">
                <a:extLst>
                  <a:ext uri="{FF2B5EF4-FFF2-40B4-BE49-F238E27FC236}">
                    <a16:creationId xmlns:a16="http://schemas.microsoft.com/office/drawing/2014/main" id="{47D76FC6-E805-CCA7-CA4B-5FCEEC6C1455}"/>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36">
                <a:extLst>
                  <a:ext uri="{FF2B5EF4-FFF2-40B4-BE49-F238E27FC236}">
                    <a16:creationId xmlns:a16="http://schemas.microsoft.com/office/drawing/2014/main" id="{B4A5FE90-4C3E-9CD5-BDF6-1BD2AC0180F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37">
                <a:extLst>
                  <a:ext uri="{FF2B5EF4-FFF2-40B4-BE49-F238E27FC236}">
                    <a16:creationId xmlns:a16="http://schemas.microsoft.com/office/drawing/2014/main" id="{9E24986E-754F-87DD-E62F-ADC42A07F58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38">
                <a:extLst>
                  <a:ext uri="{FF2B5EF4-FFF2-40B4-BE49-F238E27FC236}">
                    <a16:creationId xmlns:a16="http://schemas.microsoft.com/office/drawing/2014/main" id="{631199DE-509C-A3E9-50FE-DA9B550B3A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9">
                <a:extLst>
                  <a:ext uri="{FF2B5EF4-FFF2-40B4-BE49-F238E27FC236}">
                    <a16:creationId xmlns:a16="http://schemas.microsoft.com/office/drawing/2014/main" id="{630269E5-4E9D-FF8A-BDA2-70DE43E2155D}"/>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40">
                <a:extLst>
                  <a:ext uri="{FF2B5EF4-FFF2-40B4-BE49-F238E27FC236}">
                    <a16:creationId xmlns:a16="http://schemas.microsoft.com/office/drawing/2014/main" id="{09D634B5-7AC0-C8F0-EE84-BF3A21D079FA}"/>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1" name="Rectangle 40">
            <a:extLst>
              <a:ext uri="{FF2B5EF4-FFF2-40B4-BE49-F238E27FC236}">
                <a16:creationId xmlns:a16="http://schemas.microsoft.com/office/drawing/2014/main" id="{647A0491-623E-F8D5-A81D-E3681BC73E8E}"/>
              </a:ext>
            </a:extLst>
          </p:cNvPr>
          <p:cNvSpPr/>
          <p:nvPr/>
        </p:nvSpPr>
        <p:spPr>
          <a:xfrm>
            <a:off x="541338" y="1244067"/>
            <a:ext cx="8838130"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You may require alternative methods of assessment.</a:t>
            </a:r>
            <a:r>
              <a:rPr kumimoji="0" lang="en-AU" sz="1050" b="0" i="0" u="none" strike="noStrike" kern="1200" cap="none" spc="0" normalizeH="0" baseline="0" noProof="0">
                <a:ln>
                  <a:noFill/>
                </a:ln>
                <a:solidFill>
                  <a:srgbClr val="1F2A44"/>
                </a:solidFill>
                <a:effectLst/>
                <a:uLnTx/>
                <a:uFillTx/>
                <a:ea typeface="+mn-ea"/>
                <a:cs typeface="+mn-cs"/>
              </a:rPr>
              <a:t> Other assessment processes can be used</a:t>
            </a:r>
            <a:r>
              <a:rPr lang="en-AU" sz="1050">
                <a:solidFill>
                  <a:srgbClr val="1F2A44"/>
                </a:solidFill>
              </a:rPr>
              <a:t> to meet specific requirements generally in addition to internal assessment, </a:t>
            </a:r>
            <a:r>
              <a:rPr kumimoji="0" lang="en-AU" sz="1050" b="0" i="0" u="none" strike="noStrike" kern="1200" cap="none" spc="0" normalizeH="0" baseline="0" noProof="0">
                <a:ln>
                  <a:noFill/>
                </a:ln>
                <a:solidFill>
                  <a:srgbClr val="1F2A44"/>
                </a:solidFill>
                <a:effectLst/>
                <a:uLnTx/>
                <a:uFillTx/>
                <a:ea typeface="+mn-ea"/>
                <a:cs typeface="+mn-cs"/>
              </a:rPr>
              <a:t>often outside of the permissions team to provide specialist input or engagement as part of the approvals process. These processes include </a:t>
            </a:r>
            <a:r>
              <a:rPr kumimoji="0" lang="en-AU" sz="1050" b="0" i="1" u="none" strike="noStrike" kern="1200" cap="none" spc="0" normalizeH="0" baseline="0" noProof="0">
                <a:ln>
                  <a:noFill/>
                </a:ln>
                <a:solidFill>
                  <a:srgbClr val="1F2A44"/>
                </a:solidFill>
                <a:effectLst/>
                <a:uLnTx/>
                <a:uFillTx/>
                <a:ea typeface="+mn-ea"/>
                <a:cs typeface="+mn-cs"/>
              </a:rPr>
              <a:t>external referral, conduct site assessment, conduct interview assessment, </a:t>
            </a:r>
            <a:r>
              <a:rPr kumimoji="0" lang="en-AU" sz="1050" b="0" i="0" u="none" strike="noStrike" kern="1200" cap="none" spc="0" normalizeH="0" baseline="0" noProof="0">
                <a:ln>
                  <a:noFill/>
                </a:ln>
                <a:solidFill>
                  <a:srgbClr val="1F2A44"/>
                </a:solidFill>
                <a:effectLst/>
                <a:uLnTx/>
                <a:uFillTx/>
                <a:ea typeface="+mn-ea"/>
                <a:cs typeface="+mn-cs"/>
              </a:rPr>
              <a:t>and</a:t>
            </a:r>
            <a:r>
              <a:rPr kumimoji="0" lang="en-AU" sz="1050" b="0" i="1" u="none" strike="noStrike" kern="1200" cap="none" spc="0" normalizeH="0" baseline="0" noProof="0">
                <a:ln>
                  <a:noFill/>
                </a:ln>
                <a:solidFill>
                  <a:srgbClr val="1F2A44"/>
                </a:solidFill>
                <a:effectLst/>
                <a:uLnTx/>
                <a:uFillTx/>
                <a:ea typeface="+mn-ea"/>
                <a:cs typeface="+mn-cs"/>
              </a:rPr>
              <a:t> public comment or objection</a:t>
            </a:r>
            <a:r>
              <a:rPr kumimoji="0" lang="en-AU" sz="1050" b="0" i="0" u="none" strike="noStrike" kern="1200" cap="none" spc="0" normalizeH="0" baseline="0" noProof="0">
                <a:ln>
                  <a:noFill/>
                </a:ln>
                <a:solidFill>
                  <a:srgbClr val="1F2A44"/>
                </a:solidFill>
                <a:effectLst/>
                <a:uLnTx/>
                <a:uFillTx/>
                <a:ea typeface="+mn-ea"/>
                <a:cs typeface="+mn-cs"/>
              </a:rPr>
              <a:t>.</a:t>
            </a:r>
          </a:p>
        </p:txBody>
      </p:sp>
      <p:sp>
        <p:nvSpPr>
          <p:cNvPr id="10" name="Rectangle 9">
            <a:extLst>
              <a:ext uri="{FF2B5EF4-FFF2-40B4-BE49-F238E27FC236}">
                <a16:creationId xmlns:a16="http://schemas.microsoft.com/office/drawing/2014/main" id="{A0C564C6-9A98-38DB-7686-B7F21082693A}"/>
              </a:ext>
            </a:extLst>
          </p:cNvPr>
          <p:cNvSpPr/>
          <p:nvPr/>
        </p:nvSpPr>
        <p:spPr>
          <a:xfrm>
            <a:off x="541337" y="2609185"/>
            <a:ext cx="8838129" cy="3373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Other assessment processes should only be used when required. This includes when specialist input is required for higher-risk applications, to accommodate accessibility needs, or where required under legislation. </a:t>
            </a:r>
          </a:p>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You should ensure that your use of other assessment processes is consistent and efficient.</a:t>
            </a:r>
          </a:p>
          <a:p>
            <a:pPr marL="171450" indent="-171450">
              <a:spcBef>
                <a:spcPts val="600"/>
              </a:spcBef>
              <a:buFont typeface="Arial" panose="020B0604020202020204" pitchFamily="34" charset="0"/>
              <a:buChar char="•"/>
              <a:defRPr/>
            </a:pPr>
            <a:r>
              <a:rPr lang="en-AU" sz="1050">
                <a:solidFill>
                  <a:srgbClr val="1F2A44"/>
                </a:solidFill>
              </a:rPr>
              <a:t>Other assessment processes have defined circumstances when they should be used, supported by logic and business rules. They have a clear purpose. objective and influence on your internal assessment processes. The outcome of any external or specialist input should be incorporated into your decisions.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Service level agreements and processes should be defined to support the approvals process. They are predictable and reliable.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Applicants are aware of external interactions, and third parties provide all information available with any resulting decisions justified by clear reasonings that can be relayed to applicants. Additional consent many be required from applicants for external referrals.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Account for the relevance of external input and conduct further assessment where appropriate.</a:t>
            </a:r>
          </a:p>
          <a:p>
            <a:pPr marR="0" lvl="0" algn="l" defTabSz="914349" rtl="0" eaLnBrk="1" fontAlgn="auto" latinLnBrk="0" hangingPunct="1">
              <a:lnSpc>
                <a:spcPct val="100000"/>
              </a:lnSpc>
              <a:spcBef>
                <a:spcPts val="600"/>
              </a:spcBef>
              <a:spcAft>
                <a:spcPts val="0"/>
              </a:spcAft>
              <a:buClrTx/>
              <a:buSzTx/>
              <a:tabLst/>
              <a:defRPr/>
            </a:pPr>
            <a:r>
              <a:rPr lang="en-AU" sz="1050">
                <a:solidFill>
                  <a:srgbClr val="1F2A44"/>
                </a:solidFill>
              </a:rPr>
              <a:t>Consider if applicants should be notified of any comments or objections of concern from other assessment processes and how it may affect they application.</a:t>
            </a:r>
          </a:p>
        </p:txBody>
      </p:sp>
      <p:sp>
        <p:nvSpPr>
          <p:cNvPr id="11" name="Half Frame 10">
            <a:extLst>
              <a:ext uri="{FF2B5EF4-FFF2-40B4-BE49-F238E27FC236}">
                <a16:creationId xmlns:a16="http://schemas.microsoft.com/office/drawing/2014/main" id="{92CC2437-93AF-DCAF-FA09-A4DCAA5CE416}"/>
              </a:ext>
            </a:extLst>
          </p:cNvPr>
          <p:cNvSpPr/>
          <p:nvPr/>
        </p:nvSpPr>
        <p:spPr>
          <a:xfrm>
            <a:off x="536047"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TextBox 11">
            <a:extLst>
              <a:ext uri="{FF2B5EF4-FFF2-40B4-BE49-F238E27FC236}">
                <a16:creationId xmlns:a16="http://schemas.microsoft.com/office/drawing/2014/main" id="{AE9903C8-C267-503A-2FF2-74EE7A7449AD}"/>
              </a:ext>
            </a:extLst>
          </p:cNvPr>
          <p:cNvSpPr txBox="1">
            <a:spLocks/>
          </p:cNvSpPr>
          <p:nvPr/>
        </p:nvSpPr>
        <p:spPr>
          <a:xfrm>
            <a:off x="575204" y="2609185"/>
            <a:ext cx="3120496" cy="20069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WHAT ‘BETTER PRACTICE’ LOOKS LIKE</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14" name="Half Frame 13">
            <a:extLst>
              <a:ext uri="{FF2B5EF4-FFF2-40B4-BE49-F238E27FC236}">
                <a16:creationId xmlns:a16="http://schemas.microsoft.com/office/drawing/2014/main" id="{9AA954EC-EF95-C874-7D05-5D5C3FB119C7}"/>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6" name="TextBox 15">
            <a:extLst>
              <a:ext uri="{FF2B5EF4-FFF2-40B4-BE49-F238E27FC236}">
                <a16:creationId xmlns:a16="http://schemas.microsoft.com/office/drawing/2014/main" id="{02B73426-661E-C4C9-E207-DD2686CFE1B0}"/>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DESCRIPTION</a:t>
            </a:r>
          </a:p>
        </p:txBody>
      </p:sp>
    </p:spTree>
    <p:extLst>
      <p:ext uri="{BB962C8B-B14F-4D97-AF65-F5344CB8AC3E}">
        <p14:creationId xmlns:p14="http://schemas.microsoft.com/office/powerpoint/2010/main" val="32223671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OTHER ASSESSMENT PROCESSES</a:t>
            </a:r>
            <a:br>
              <a:rPr lang="en-AU" sz="2400" b="1"/>
            </a:br>
            <a:endParaRPr lang="en-AU" sz="900">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ea typeface="Segoe UI" panose="020B0502040204020203" pitchFamily="34" charset="0"/>
                <a:cs typeface="Segoe UI" panose="020B0502040204020203" pitchFamily="34" charset="0"/>
              </a:rPr>
              <a:pPr algn="r" rtl="0"/>
              <a:t>67</a:t>
            </a:fld>
            <a:endParaRPr lang="en-AU" sz="1200" noProof="0">
              <a:solidFill>
                <a:schemeClr val="bg1"/>
              </a:solidFill>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CF61B9C-BB31-DA1C-47C7-CDC21DF5A6C1}"/>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70B889A1-391D-8C09-FE23-D7900A22506C}"/>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3" name="Oval 22">
              <a:extLst>
                <a:ext uri="{FF2B5EF4-FFF2-40B4-BE49-F238E27FC236}">
                  <a16:creationId xmlns:a16="http://schemas.microsoft.com/office/drawing/2014/main" id="{F363F451-8C10-B057-7ED3-BA5F8DC90229}"/>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Oval 24">
              <a:extLst>
                <a:ext uri="{FF2B5EF4-FFF2-40B4-BE49-F238E27FC236}">
                  <a16:creationId xmlns:a16="http://schemas.microsoft.com/office/drawing/2014/main" id="{97495E52-F70A-C107-6655-62F7E26880F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26" name="Group 25">
              <a:extLst>
                <a:ext uri="{FF2B5EF4-FFF2-40B4-BE49-F238E27FC236}">
                  <a16:creationId xmlns:a16="http://schemas.microsoft.com/office/drawing/2014/main" id="{E1B7FED9-4372-4927-32AD-05B29500D28D}"/>
                </a:ext>
              </a:extLst>
            </p:cNvPr>
            <p:cNvGrpSpPr>
              <a:grpSpLocks noChangeAspect="1"/>
            </p:cNvGrpSpPr>
            <p:nvPr/>
          </p:nvGrpSpPr>
          <p:grpSpPr>
            <a:xfrm>
              <a:off x="9059668" y="465332"/>
              <a:ext cx="210551" cy="260318"/>
              <a:chOff x="5126038" y="3305175"/>
              <a:chExt cx="436562" cy="539750"/>
            </a:xfrm>
            <a:solidFill>
              <a:schemeClr val="tx2"/>
            </a:solidFill>
          </p:grpSpPr>
          <p:sp>
            <p:nvSpPr>
              <p:cNvPr id="27" name="Freeform 34">
                <a:extLst>
                  <a:ext uri="{FF2B5EF4-FFF2-40B4-BE49-F238E27FC236}">
                    <a16:creationId xmlns:a16="http://schemas.microsoft.com/office/drawing/2014/main" id="{139712C9-6265-0743-B3B1-65C3A70AEAD0}"/>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35">
                <a:extLst>
                  <a:ext uri="{FF2B5EF4-FFF2-40B4-BE49-F238E27FC236}">
                    <a16:creationId xmlns:a16="http://schemas.microsoft.com/office/drawing/2014/main" id="{47D76FC6-E805-CCA7-CA4B-5FCEEC6C1455}"/>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36">
                <a:extLst>
                  <a:ext uri="{FF2B5EF4-FFF2-40B4-BE49-F238E27FC236}">
                    <a16:creationId xmlns:a16="http://schemas.microsoft.com/office/drawing/2014/main" id="{B4A5FE90-4C3E-9CD5-BDF6-1BD2AC0180F5}"/>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37">
                <a:extLst>
                  <a:ext uri="{FF2B5EF4-FFF2-40B4-BE49-F238E27FC236}">
                    <a16:creationId xmlns:a16="http://schemas.microsoft.com/office/drawing/2014/main" id="{9E24986E-754F-87DD-E62F-ADC42A07F58B}"/>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38">
                <a:extLst>
                  <a:ext uri="{FF2B5EF4-FFF2-40B4-BE49-F238E27FC236}">
                    <a16:creationId xmlns:a16="http://schemas.microsoft.com/office/drawing/2014/main" id="{631199DE-509C-A3E9-50FE-DA9B550B3A9F}"/>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4" name="Freeform 39">
                <a:extLst>
                  <a:ext uri="{FF2B5EF4-FFF2-40B4-BE49-F238E27FC236}">
                    <a16:creationId xmlns:a16="http://schemas.microsoft.com/office/drawing/2014/main" id="{630269E5-4E9D-FF8A-BDA2-70DE43E2155D}"/>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5" name="Freeform 40">
                <a:extLst>
                  <a:ext uri="{FF2B5EF4-FFF2-40B4-BE49-F238E27FC236}">
                    <a16:creationId xmlns:a16="http://schemas.microsoft.com/office/drawing/2014/main" id="{09D634B5-7AC0-C8F0-EE84-BF3A21D079FA}"/>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sp>
        <p:nvSpPr>
          <p:cNvPr id="3" name="Rectangle 2">
            <a:extLst>
              <a:ext uri="{FF2B5EF4-FFF2-40B4-BE49-F238E27FC236}">
                <a16:creationId xmlns:a16="http://schemas.microsoft.com/office/drawing/2014/main" id="{D2484A1A-ABBE-F9B3-ECDB-E4130ED9B82E}"/>
              </a:ext>
            </a:extLst>
          </p:cNvPr>
          <p:cNvSpPr/>
          <p:nvPr/>
        </p:nvSpPr>
        <p:spPr>
          <a:xfrm>
            <a:off x="5685359" y="1765484"/>
            <a:ext cx="3694325"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should use verified and trusted external bodies to provide fair, thorough assessment and protect sensitive information. </a:t>
            </a:r>
            <a:r>
              <a:rPr kumimoji="0" lang="en-AU" sz="1050" b="0" i="0" u="none" strike="noStrike" kern="1200" cap="none" spc="0" normalizeH="0" baseline="0" noProof="0">
                <a:ln>
                  <a:noFill/>
                </a:ln>
                <a:solidFill>
                  <a:srgbClr val="1F2A44"/>
                </a:solidFill>
                <a:effectLst/>
                <a:uLnTx/>
                <a:uFillTx/>
                <a:ea typeface="+mn-ea"/>
                <a:cs typeface="+mn-cs"/>
              </a:rPr>
              <a:t>External bodies may not be on the same platform, so you will have to communicate through other methods. </a:t>
            </a:r>
            <a:endParaRPr lang="en-AU" sz="1050">
              <a:solidFill>
                <a:srgbClr val="1F2A44"/>
              </a:solidFill>
            </a:endParaRPr>
          </a:p>
        </p:txBody>
      </p:sp>
      <p:sp>
        <p:nvSpPr>
          <p:cNvPr id="4" name="Rectangle 3">
            <a:extLst>
              <a:ext uri="{FF2B5EF4-FFF2-40B4-BE49-F238E27FC236}">
                <a16:creationId xmlns:a16="http://schemas.microsoft.com/office/drawing/2014/main" id="{519B7BDE-9480-2AD3-338A-027489980A5F}"/>
              </a:ext>
            </a:extLst>
          </p:cNvPr>
          <p:cNvSpPr/>
          <p:nvPr/>
        </p:nvSpPr>
        <p:spPr>
          <a:xfrm>
            <a:off x="5685359" y="2903448"/>
            <a:ext cx="3694325"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You use a set of criteria and checklist to conduct site inspections. Businesses know what is expected during a site inspection and can prepare premises to meet standards. Businesses are notified well in advance and can propose an alternative time if appropriate.</a:t>
            </a:r>
          </a:p>
        </p:txBody>
      </p:sp>
      <p:sp>
        <p:nvSpPr>
          <p:cNvPr id="9" name="Rectangle 8">
            <a:extLst>
              <a:ext uri="{FF2B5EF4-FFF2-40B4-BE49-F238E27FC236}">
                <a16:creationId xmlns:a16="http://schemas.microsoft.com/office/drawing/2014/main" id="{E70BE3FC-AEC8-5217-C822-E570A9E9AE98}"/>
              </a:ext>
            </a:extLst>
          </p:cNvPr>
          <p:cNvSpPr/>
          <p:nvPr/>
        </p:nvSpPr>
        <p:spPr>
          <a:xfrm>
            <a:off x="5671391" y="4041412"/>
            <a:ext cx="3708293"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You </a:t>
            </a:r>
            <a:r>
              <a:rPr lang="en-AU" sz="1050">
                <a:solidFill>
                  <a:srgbClr val="1F2A44"/>
                </a:solidFill>
              </a:rPr>
              <a:t>should have</a:t>
            </a:r>
            <a:r>
              <a:rPr kumimoji="0" lang="en-AU" sz="1050" b="0" i="0" u="none" strike="noStrike" kern="1200" cap="none" spc="0" normalizeH="0" baseline="0" noProof="0">
                <a:ln>
                  <a:noFill/>
                </a:ln>
                <a:solidFill>
                  <a:srgbClr val="1F2A44"/>
                </a:solidFill>
                <a:effectLst/>
                <a:uLnTx/>
                <a:uFillTx/>
                <a:ea typeface="+mn-ea"/>
                <a:cs typeface="+mn-cs"/>
              </a:rPr>
              <a:t> firm reasons for conducting interviews which are made clear to the applicant. </a:t>
            </a:r>
            <a:r>
              <a:rPr lang="en-AU" sz="1050">
                <a:solidFill>
                  <a:srgbClr val="1F2A44"/>
                </a:solidFill>
              </a:rPr>
              <a:t>Questions should be targeted to the information required.</a:t>
            </a:r>
            <a:r>
              <a:rPr kumimoji="0" lang="en-AU" sz="1050" b="0" i="0" u="none" strike="noStrike" kern="1200" cap="none" spc="0" normalizeH="0" baseline="0" noProof="0">
                <a:ln>
                  <a:noFill/>
                </a:ln>
                <a:solidFill>
                  <a:srgbClr val="1F2A44"/>
                </a:solidFill>
                <a:effectLst/>
                <a:uLnTx/>
                <a:uFillTx/>
                <a:ea typeface="+mn-ea"/>
                <a:cs typeface="+mn-cs"/>
              </a:rPr>
              <a:t> Interviewers use appropriate communication techniques to facilitate discussions.</a:t>
            </a:r>
          </a:p>
        </p:txBody>
      </p:sp>
      <p:sp>
        <p:nvSpPr>
          <p:cNvPr id="10" name="TextBox 9">
            <a:extLst>
              <a:ext uri="{FF2B5EF4-FFF2-40B4-BE49-F238E27FC236}">
                <a16:creationId xmlns:a16="http://schemas.microsoft.com/office/drawing/2014/main" id="{010298B8-60C2-A63F-1AE9-8FF1197ACAF6}"/>
              </a:ext>
            </a:extLst>
          </p:cNvPr>
          <p:cNvSpPr txBox="1">
            <a:spLocks/>
          </p:cNvSpPr>
          <p:nvPr/>
        </p:nvSpPr>
        <p:spPr>
          <a:xfrm>
            <a:off x="554554" y="1766917"/>
            <a:ext cx="1274246" cy="1036330"/>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EXTERNAL REFERRAL</a:t>
            </a:r>
          </a:p>
        </p:txBody>
      </p:sp>
      <p:sp>
        <p:nvSpPr>
          <p:cNvPr id="11" name="Rectangle 10">
            <a:extLst>
              <a:ext uri="{FF2B5EF4-FFF2-40B4-BE49-F238E27FC236}">
                <a16:creationId xmlns:a16="http://schemas.microsoft.com/office/drawing/2014/main" id="{8E50DC96-E799-205D-BD9F-FED83AC2B88D}"/>
              </a:ext>
            </a:extLst>
          </p:cNvPr>
          <p:cNvSpPr/>
          <p:nvPr/>
        </p:nvSpPr>
        <p:spPr>
          <a:xfrm>
            <a:off x="1909097" y="1765484"/>
            <a:ext cx="3650489" cy="10363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may need to seek external involvement (e.g., licenced architects) to use their expertise when specialist knowledge is required to appropriately measure risk on non-standard or complex applications. </a:t>
            </a:r>
          </a:p>
        </p:txBody>
      </p:sp>
      <p:sp>
        <p:nvSpPr>
          <p:cNvPr id="12" name="TextBox 11">
            <a:extLst>
              <a:ext uri="{FF2B5EF4-FFF2-40B4-BE49-F238E27FC236}">
                <a16:creationId xmlns:a16="http://schemas.microsoft.com/office/drawing/2014/main" id="{88A31BB7-E03F-7BBD-E25C-FEAF59D5328C}"/>
              </a:ext>
            </a:extLst>
          </p:cNvPr>
          <p:cNvSpPr txBox="1">
            <a:spLocks/>
          </p:cNvSpPr>
          <p:nvPr/>
        </p:nvSpPr>
        <p:spPr>
          <a:xfrm>
            <a:off x="554554" y="2903480"/>
            <a:ext cx="1274246" cy="1037647"/>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CONDUCT SITE INSPECTION</a:t>
            </a:r>
          </a:p>
        </p:txBody>
      </p:sp>
      <p:sp>
        <p:nvSpPr>
          <p:cNvPr id="14" name="Rectangle 13">
            <a:extLst>
              <a:ext uri="{FF2B5EF4-FFF2-40B4-BE49-F238E27FC236}">
                <a16:creationId xmlns:a16="http://schemas.microsoft.com/office/drawing/2014/main" id="{D825513B-1DA5-3D46-3FEA-DAF0D1A7C107}"/>
              </a:ext>
            </a:extLst>
          </p:cNvPr>
          <p:cNvSpPr/>
          <p:nvPr/>
        </p:nvSpPr>
        <p:spPr>
          <a:xfrm>
            <a:off x="1909097" y="2902570"/>
            <a:ext cx="3650490"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You may conduct site assessments to verify or gather premises information and assess risk. Site inspections evaluate the state of a location, building, or area against criteria to assess whether it is safe and suitable for operations.</a:t>
            </a:r>
          </a:p>
        </p:txBody>
      </p:sp>
      <p:sp>
        <p:nvSpPr>
          <p:cNvPr id="16" name="TextBox 15">
            <a:extLst>
              <a:ext uri="{FF2B5EF4-FFF2-40B4-BE49-F238E27FC236}">
                <a16:creationId xmlns:a16="http://schemas.microsoft.com/office/drawing/2014/main" id="{75046D77-0A45-1163-609F-253F05ACBE3F}"/>
              </a:ext>
            </a:extLst>
          </p:cNvPr>
          <p:cNvSpPr txBox="1">
            <a:spLocks/>
          </p:cNvSpPr>
          <p:nvPr/>
        </p:nvSpPr>
        <p:spPr>
          <a:xfrm>
            <a:off x="551964" y="4041360"/>
            <a:ext cx="1276836" cy="1037783"/>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CONDUCT INTERVIEW</a:t>
            </a:r>
          </a:p>
        </p:txBody>
      </p:sp>
      <p:sp>
        <p:nvSpPr>
          <p:cNvPr id="17" name="Rectangle 16">
            <a:extLst>
              <a:ext uri="{FF2B5EF4-FFF2-40B4-BE49-F238E27FC236}">
                <a16:creationId xmlns:a16="http://schemas.microsoft.com/office/drawing/2014/main" id="{1A393C82-5390-152E-CD18-B9F783F55B04}"/>
              </a:ext>
            </a:extLst>
          </p:cNvPr>
          <p:cNvSpPr/>
          <p:nvPr/>
        </p:nvSpPr>
        <p:spPr>
          <a:xfrm>
            <a:off x="1909097" y="4040973"/>
            <a:ext cx="3650489"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a:solidFill>
                  <a:srgbClr val="1F2A44"/>
                </a:solidFill>
              </a:rPr>
              <a:t>You might conduct interviews with applicants or relevant stakeholders (e.g., supervisors or references) to assess the suitability of applicants, evaluate risk, or gain additional information for assessments. </a:t>
            </a:r>
          </a:p>
        </p:txBody>
      </p:sp>
      <p:sp>
        <p:nvSpPr>
          <p:cNvPr id="20" name="TextBox 19">
            <a:extLst>
              <a:ext uri="{FF2B5EF4-FFF2-40B4-BE49-F238E27FC236}">
                <a16:creationId xmlns:a16="http://schemas.microsoft.com/office/drawing/2014/main" id="{58B0325C-8671-8B0D-E235-EB6879BF927A}"/>
              </a:ext>
            </a:extLst>
          </p:cNvPr>
          <p:cNvSpPr txBox="1"/>
          <p:nvPr/>
        </p:nvSpPr>
        <p:spPr>
          <a:xfrm>
            <a:off x="448813" y="1165771"/>
            <a:ext cx="8782980" cy="430887"/>
          </a:xfrm>
          <a:prstGeom prst="rect">
            <a:avLst/>
          </a:prstGeom>
          <a:noFill/>
        </p:spPr>
        <p:txBody>
          <a:bodyPr wrap="square" rtlCol="0">
            <a:sp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black"/>
                </a:solidFill>
                <a:effectLst/>
                <a:uLnTx/>
                <a:uFillTx/>
                <a:ea typeface="+mn-ea"/>
                <a:cs typeface="+mn-cs"/>
              </a:rPr>
              <a:t>Other assessment processes include three configurable components. One or more components may be used to assess a permission application depending on the applicant and regulatory requirements.</a:t>
            </a:r>
          </a:p>
        </p:txBody>
      </p:sp>
      <p:sp>
        <p:nvSpPr>
          <p:cNvPr id="22" name="Rectangle 21">
            <a:extLst>
              <a:ext uri="{FF2B5EF4-FFF2-40B4-BE49-F238E27FC236}">
                <a16:creationId xmlns:a16="http://schemas.microsoft.com/office/drawing/2014/main" id="{30E4AC17-C6CF-5C87-32C5-EDDCFF34C658}"/>
              </a:ext>
            </a:extLst>
          </p:cNvPr>
          <p:cNvSpPr/>
          <p:nvPr/>
        </p:nvSpPr>
        <p:spPr>
          <a:xfrm>
            <a:off x="5671391" y="5179376"/>
            <a:ext cx="3708293"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You listen and respond to public concerns where appropriate, reassuring stakeholders they have been heard. You create an accessible platform where public right to privacy is upheld. You provide all relevant information and guidance on when the public can object. </a:t>
            </a:r>
          </a:p>
        </p:txBody>
      </p:sp>
      <p:sp>
        <p:nvSpPr>
          <p:cNvPr id="24" name="TextBox 23">
            <a:extLst>
              <a:ext uri="{FF2B5EF4-FFF2-40B4-BE49-F238E27FC236}">
                <a16:creationId xmlns:a16="http://schemas.microsoft.com/office/drawing/2014/main" id="{75332884-AAE0-16DE-88A0-28E1228161E8}"/>
              </a:ext>
            </a:extLst>
          </p:cNvPr>
          <p:cNvSpPr txBox="1">
            <a:spLocks/>
          </p:cNvSpPr>
          <p:nvPr/>
        </p:nvSpPr>
        <p:spPr>
          <a:xfrm>
            <a:off x="551964" y="5179376"/>
            <a:ext cx="1276836" cy="1037783"/>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PUBLIC COMMENT OR OBJECTION</a:t>
            </a:r>
          </a:p>
        </p:txBody>
      </p:sp>
      <p:sp>
        <p:nvSpPr>
          <p:cNvPr id="32" name="Rectangle 31">
            <a:extLst>
              <a:ext uri="{FF2B5EF4-FFF2-40B4-BE49-F238E27FC236}">
                <a16:creationId xmlns:a16="http://schemas.microsoft.com/office/drawing/2014/main" id="{F4C26D1E-5239-3EC4-3D8E-9B62DED1081A}"/>
              </a:ext>
            </a:extLst>
          </p:cNvPr>
          <p:cNvSpPr/>
          <p:nvPr/>
        </p:nvSpPr>
        <p:spPr>
          <a:xfrm>
            <a:off x="1909097" y="5179376"/>
            <a:ext cx="3650489" cy="1037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You might have to open applications to public comment or objection as part of the permission process. </a:t>
            </a:r>
            <a:r>
              <a:rPr lang="en-AU" sz="1050">
                <a:solidFill>
                  <a:srgbClr val="1F2A44"/>
                </a:solidFill>
              </a:rPr>
              <a:t>This ensures that the public have an avenue to provide input on decisions that will impact their day-to-day lives and community. </a:t>
            </a:r>
          </a:p>
        </p:txBody>
      </p:sp>
      <p:sp>
        <p:nvSpPr>
          <p:cNvPr id="37" name="Right Triangle 36">
            <a:extLst>
              <a:ext uri="{FF2B5EF4-FFF2-40B4-BE49-F238E27FC236}">
                <a16:creationId xmlns:a16="http://schemas.microsoft.com/office/drawing/2014/main" id="{693BF396-723B-5C54-7080-62CB1F464AB9}"/>
              </a:ext>
            </a:extLst>
          </p:cNvPr>
          <p:cNvSpPr/>
          <p:nvPr/>
        </p:nvSpPr>
        <p:spPr>
          <a:xfrm rot="5400000">
            <a:off x="595618" y="1807826"/>
            <a:ext cx="176169" cy="1761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8" name="Right Triangle 37">
            <a:extLst>
              <a:ext uri="{FF2B5EF4-FFF2-40B4-BE49-F238E27FC236}">
                <a16:creationId xmlns:a16="http://schemas.microsoft.com/office/drawing/2014/main" id="{ACF0710E-AB7D-52AD-E99E-4F2952CB43EE}"/>
              </a:ext>
            </a:extLst>
          </p:cNvPr>
          <p:cNvSpPr/>
          <p:nvPr/>
        </p:nvSpPr>
        <p:spPr>
          <a:xfrm rot="5400000">
            <a:off x="595618" y="2952813"/>
            <a:ext cx="176169" cy="1761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9" name="Right Triangle 38">
            <a:extLst>
              <a:ext uri="{FF2B5EF4-FFF2-40B4-BE49-F238E27FC236}">
                <a16:creationId xmlns:a16="http://schemas.microsoft.com/office/drawing/2014/main" id="{9402BE2A-DDF3-E4A0-A492-673B0CDFDBF1}"/>
              </a:ext>
            </a:extLst>
          </p:cNvPr>
          <p:cNvSpPr/>
          <p:nvPr/>
        </p:nvSpPr>
        <p:spPr>
          <a:xfrm rot="5400000">
            <a:off x="595618" y="4082946"/>
            <a:ext cx="176169" cy="1761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0" name="Right Triangle 39">
            <a:extLst>
              <a:ext uri="{FF2B5EF4-FFF2-40B4-BE49-F238E27FC236}">
                <a16:creationId xmlns:a16="http://schemas.microsoft.com/office/drawing/2014/main" id="{483FBE79-ED5B-D5B3-C80D-2B176A5263AF}"/>
              </a:ext>
            </a:extLst>
          </p:cNvPr>
          <p:cNvSpPr/>
          <p:nvPr/>
        </p:nvSpPr>
        <p:spPr>
          <a:xfrm rot="5400000">
            <a:off x="595618" y="5224903"/>
            <a:ext cx="176169" cy="176169"/>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Tree>
    <p:extLst>
      <p:ext uri="{BB962C8B-B14F-4D97-AF65-F5344CB8AC3E}">
        <p14:creationId xmlns:p14="http://schemas.microsoft.com/office/powerpoint/2010/main" val="28970514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80BD5E2B-59F4-4DE9-D19D-A984D9411581}"/>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CONFIGURABLE COMPONENT</a:t>
            </a:r>
          </a:p>
        </p:txBody>
      </p:sp>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OTHER ASSESSMENT PROCESSES</a:t>
            </a:r>
            <a:br>
              <a:rPr lang="en-AU" sz="2400" b="1"/>
            </a:br>
            <a:endParaRPr lang="en-AU" sz="900">
              <a:latin typeface="+mn-lt"/>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1"/>
            <a:ext cx="6147328" cy="30708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rPr>
              <a:t>Digital systems should enable automated trigger of other assessment processes where required, in addition to manual triggers. Assessors should be notified when other assessment processes are complete to continue their assessment.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rPr>
              <a:t>Other assessors</a:t>
            </a:r>
            <a:r>
              <a:rPr lang="en-AU" sz="1050">
                <a:solidFill>
                  <a:srgbClr val="1F2A44"/>
                </a:solidFill>
              </a:rPr>
              <a:t> </a:t>
            </a:r>
            <a:r>
              <a:rPr kumimoji="0" lang="en-AU" sz="1050" b="0" i="0" u="none" strike="noStrike" kern="1200" cap="none" spc="0" normalizeH="0" baseline="0" noProof="0">
                <a:ln>
                  <a:noFill/>
                </a:ln>
                <a:solidFill>
                  <a:srgbClr val="1F2A44"/>
                </a:solidFill>
                <a:effectLst/>
                <a:uLnTx/>
                <a:uFillTx/>
              </a:rPr>
              <a:t>should be able to view relevant application information (e.g. permission information, attached documents) and capture assessment outcomes. They should be completed in digital systems where possible. Where not, they should be connected (e.g. as email workflow). Public comment should be delivered through accessible digital interfaces. </a:t>
            </a:r>
          </a:p>
          <a:p>
            <a:pPr marL="171450" indent="-171450">
              <a:spcBef>
                <a:spcPts val="600"/>
              </a:spcBef>
              <a:buFont typeface="Arial" panose="020B0604020202020204" pitchFamily="34" charset="0"/>
              <a:buChar char="•"/>
              <a:defRPr/>
            </a:pPr>
            <a:r>
              <a:rPr lang="en-AU" sz="1050">
                <a:solidFill>
                  <a:srgbClr val="1F2A44"/>
                </a:solidFill>
              </a:rPr>
              <a:t>Systems should manage and track other assessment processes, including through alerts or similar to ensure that regulators align to timeframes (e.g. service level agreements). Systems should also support reporting on RFIs against targets.</a:t>
            </a:r>
            <a:endParaRPr kumimoji="0" lang="en-AU" sz="1050" b="0" i="0" u="none" strike="noStrike" kern="1200" cap="none" spc="0" normalizeH="0" baseline="0" noProof="0">
              <a:ln>
                <a:noFill/>
              </a:ln>
              <a:solidFill>
                <a:srgbClr val="1F2A44"/>
              </a:solidFill>
              <a:effectLst/>
              <a:uLnTx/>
              <a:uFillTx/>
            </a:endParaRPr>
          </a:p>
          <a:p>
            <a:pPr marR="0" lvl="0" algn="l" defTabSz="914349" rtl="0" eaLnBrk="1" fontAlgn="auto" latinLnBrk="0" hangingPunct="1">
              <a:lnSpc>
                <a:spcPct val="100000"/>
              </a:lnSpc>
              <a:spcBef>
                <a:spcPts val="600"/>
              </a:spcBef>
              <a:spcAft>
                <a:spcPts val="0"/>
              </a:spcAft>
              <a:buClrTx/>
              <a:buSzTx/>
              <a:tabLst/>
              <a:defRPr/>
            </a:pPr>
            <a:r>
              <a:rPr kumimoji="0" lang="en-AU" sz="1050" b="0" i="1" u="none" strike="noStrike" kern="1200" cap="none" spc="0" normalizeH="0" baseline="0" noProof="0">
                <a:ln>
                  <a:noFill/>
                </a:ln>
                <a:solidFill>
                  <a:srgbClr val="1F2A44"/>
                </a:solidFill>
                <a:effectLst/>
                <a:uLnTx/>
                <a:uFillTx/>
              </a:rPr>
              <a:t>Aligned </a:t>
            </a:r>
            <a:r>
              <a:rPr kumimoji="0" lang="en-AU" sz="1050" b="0" i="1" u="none" strike="noStrike" kern="1200" cap="none" spc="0" normalizeH="0" baseline="0" noProof="0" err="1">
                <a:ln>
                  <a:noFill/>
                </a:ln>
                <a:solidFill>
                  <a:srgbClr val="1F2A44"/>
                </a:solidFill>
                <a:effectLst/>
                <a:uLnTx/>
                <a:uFillTx/>
              </a:rPr>
              <a:t>WofG</a:t>
            </a:r>
            <a:r>
              <a:rPr kumimoji="0" lang="en-AU" sz="1050" b="0" i="1" u="none" strike="noStrike" kern="1200" cap="none" spc="0" normalizeH="0" baseline="0" noProof="0">
                <a:ln>
                  <a:noFill/>
                </a:ln>
                <a:solidFill>
                  <a:srgbClr val="1F2A44"/>
                </a:solidFill>
                <a:effectLst/>
                <a:uLnTx/>
                <a:uFillTx/>
              </a:rPr>
              <a:t> capability: </a:t>
            </a:r>
            <a:r>
              <a:rPr lang="en-AU" sz="1050" i="1">
                <a:solidFill>
                  <a:srgbClr val="1F2A44"/>
                </a:solidFill>
              </a:rPr>
              <a:t>Service Victoria Regulator Platform. Aligns to Assess in the Service Victoria GRID.</a:t>
            </a:r>
            <a:endParaRPr kumimoji="0" lang="en-AU" sz="1050" b="0" i="1" u="none" strike="noStrike" kern="1200" cap="none" spc="0" normalizeH="0" baseline="0" noProof="0">
              <a:ln>
                <a:noFill/>
              </a:ln>
              <a:solidFill>
                <a:srgbClr val="1F2A44"/>
              </a:solidFill>
              <a:effectLst/>
              <a:uLnTx/>
              <a:uFillTx/>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FROM ASSESSMENT: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Relevant application information, with initial assessment.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Areas of focus for other assessment processes (dependant on process).</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68</a:t>
            </a:fld>
            <a:endParaRPr kumimoji="0" lang="en-AU" sz="1200" b="0" i="0" u="none" strike="noStrike" kern="1200" cap="none" spc="0" normalizeH="0" baseline="0" noProof="0">
              <a:ln>
                <a:noFill/>
              </a:ln>
              <a:solidFill>
                <a:prstClr val="white"/>
              </a:solidFill>
              <a:effectLst/>
              <a:uLnTx/>
              <a:uFillTx/>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23324"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297247"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TO ASSESSMENT AND DECIDE:</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Outcomes from other assessments including supporting justifications.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Any areas for further investigation or risk assessment.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Needs for request for further action if required.</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 </a:t>
            </a:r>
          </a:p>
        </p:txBody>
      </p:sp>
      <p:sp>
        <p:nvSpPr>
          <p:cNvPr id="31" name="Isosceles Triangle 30">
            <a:extLst>
              <a:ext uri="{FF2B5EF4-FFF2-40B4-BE49-F238E27FC236}">
                <a16:creationId xmlns:a16="http://schemas.microsoft.com/office/drawing/2014/main" id="{E7D6BADC-7684-1E65-FF9A-34BD9B79E172}"/>
              </a:ext>
            </a:extLst>
          </p:cNvPr>
          <p:cNvSpPr/>
          <p:nvPr/>
        </p:nvSpPr>
        <p:spPr>
          <a:xfrm rot="18900000">
            <a:off x="6894874" y="4112829"/>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10" name="Group 9">
            <a:extLst>
              <a:ext uri="{FF2B5EF4-FFF2-40B4-BE49-F238E27FC236}">
                <a16:creationId xmlns:a16="http://schemas.microsoft.com/office/drawing/2014/main" id="{1C7C8E4D-E1A6-2B7F-BD3A-F711353D6690}"/>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28396541-2778-B354-B0DF-11D5B8E2CDC3}"/>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Oval 16">
              <a:extLst>
                <a:ext uri="{FF2B5EF4-FFF2-40B4-BE49-F238E27FC236}">
                  <a16:creationId xmlns:a16="http://schemas.microsoft.com/office/drawing/2014/main" id="{C9737478-3EB1-CBF7-9EBE-E15ED14B799A}"/>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0" name="Oval 29">
              <a:extLst>
                <a:ext uri="{FF2B5EF4-FFF2-40B4-BE49-F238E27FC236}">
                  <a16:creationId xmlns:a16="http://schemas.microsoft.com/office/drawing/2014/main" id="{99395F6B-45CC-4622-7EF8-E544F2EE218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B3F1CC39-6F24-624E-8E8A-22D151CE5776}"/>
                </a:ext>
              </a:extLst>
            </p:cNvPr>
            <p:cNvGrpSpPr>
              <a:grpSpLocks noChangeAspect="1"/>
            </p:cNvGrpSpPr>
            <p:nvPr/>
          </p:nvGrpSpPr>
          <p:grpSpPr>
            <a:xfrm>
              <a:off x="9059668" y="465332"/>
              <a:ext cx="210551" cy="260318"/>
              <a:chOff x="5126038" y="3305175"/>
              <a:chExt cx="436562" cy="539750"/>
            </a:xfrm>
            <a:solidFill>
              <a:schemeClr val="tx2"/>
            </a:solidFill>
          </p:grpSpPr>
          <p:sp>
            <p:nvSpPr>
              <p:cNvPr id="33" name="Freeform 34">
                <a:extLst>
                  <a:ext uri="{FF2B5EF4-FFF2-40B4-BE49-F238E27FC236}">
                    <a16:creationId xmlns:a16="http://schemas.microsoft.com/office/drawing/2014/main" id="{9D534FC1-2BFC-A859-8659-5A0A5D704C13}"/>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5">
                <a:extLst>
                  <a:ext uri="{FF2B5EF4-FFF2-40B4-BE49-F238E27FC236}">
                    <a16:creationId xmlns:a16="http://schemas.microsoft.com/office/drawing/2014/main" id="{A1757A04-3E1E-D734-E7BB-A5F3C24C862B}"/>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36">
                <a:extLst>
                  <a:ext uri="{FF2B5EF4-FFF2-40B4-BE49-F238E27FC236}">
                    <a16:creationId xmlns:a16="http://schemas.microsoft.com/office/drawing/2014/main" id="{BB0FD130-E04E-318B-4276-F66FD37AB1C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37">
                <a:extLst>
                  <a:ext uri="{FF2B5EF4-FFF2-40B4-BE49-F238E27FC236}">
                    <a16:creationId xmlns:a16="http://schemas.microsoft.com/office/drawing/2014/main" id="{D09CC60F-DC9A-9AA5-7632-E5262D938BDF}"/>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38">
                <a:extLst>
                  <a:ext uri="{FF2B5EF4-FFF2-40B4-BE49-F238E27FC236}">
                    <a16:creationId xmlns:a16="http://schemas.microsoft.com/office/drawing/2014/main" id="{89E900A5-A7C5-7E87-03FA-8C48A86C9C10}"/>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39">
                <a:extLst>
                  <a:ext uri="{FF2B5EF4-FFF2-40B4-BE49-F238E27FC236}">
                    <a16:creationId xmlns:a16="http://schemas.microsoft.com/office/drawing/2014/main" id="{059F4DC9-3F8E-0511-4E3A-0222B8A631FA}"/>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40">
                <a:extLst>
                  <a:ext uri="{FF2B5EF4-FFF2-40B4-BE49-F238E27FC236}">
                    <a16:creationId xmlns:a16="http://schemas.microsoft.com/office/drawing/2014/main" id="{8A1B1A80-5012-A4BC-E9C4-F438257D9162}"/>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 name="Rectangle 3">
            <a:extLst>
              <a:ext uri="{FF2B5EF4-FFF2-40B4-BE49-F238E27FC236}">
                <a16:creationId xmlns:a16="http://schemas.microsoft.com/office/drawing/2014/main" id="{1331963D-427C-6DD4-B8C8-CFBD82C2DF10}"/>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00" b="0" i="0" u="none" strike="noStrike" kern="1200" cap="none" spc="0" normalizeH="0" baseline="0" noProof="0">
              <a:ln>
                <a:noFill/>
              </a:ln>
              <a:solidFill>
                <a:srgbClr val="D2D4DA"/>
              </a:solidFill>
              <a:effectLst/>
              <a:uLnTx/>
              <a:uFillTx/>
              <a:latin typeface="Arial"/>
              <a:ea typeface="+mn-ea"/>
              <a:cs typeface="+mn-cs"/>
            </a:endParaRPr>
          </a:p>
        </p:txBody>
      </p:sp>
      <p:sp>
        <p:nvSpPr>
          <p:cNvPr id="6" name="TextBox 5">
            <a:extLst>
              <a:ext uri="{FF2B5EF4-FFF2-40B4-BE49-F238E27FC236}">
                <a16:creationId xmlns:a16="http://schemas.microsoft.com/office/drawing/2014/main" id="{B5040DF2-87D6-731D-4AAE-1FE66705651D}"/>
              </a:ext>
            </a:extLst>
          </p:cNvPr>
          <p:cNvSpPr txBox="1">
            <a:spLocks/>
          </p:cNvSpPr>
          <p:nvPr/>
        </p:nvSpPr>
        <p:spPr>
          <a:xfrm>
            <a:off x="6928408" y="3097222"/>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
        <p:nvSpPr>
          <p:cNvPr id="9" name="Rectangle 8">
            <a:extLst>
              <a:ext uri="{FF2B5EF4-FFF2-40B4-BE49-F238E27FC236}">
                <a16:creationId xmlns:a16="http://schemas.microsoft.com/office/drawing/2014/main" id="{748E7A21-9919-3969-CA42-1DC6474A657F}"/>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Other assessment processes can be common across permissions and regulators.</a:t>
            </a: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The application information being assessed will vary.</a:t>
            </a: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18" name="Rectangle 17">
            <a:extLst>
              <a:ext uri="{FF2B5EF4-FFF2-40B4-BE49-F238E27FC236}">
                <a16:creationId xmlns:a16="http://schemas.microsoft.com/office/drawing/2014/main" id="{8716795E-C579-AD83-00CB-7EA70A40285C}"/>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19" name="Isosceles Triangle 18">
            <a:extLst>
              <a:ext uri="{FF2B5EF4-FFF2-40B4-BE49-F238E27FC236}">
                <a16:creationId xmlns:a16="http://schemas.microsoft.com/office/drawing/2014/main" id="{0215A002-44C4-D082-C672-F3161B6FF8AE}"/>
              </a:ext>
            </a:extLst>
          </p:cNvPr>
          <p:cNvSpPr/>
          <p:nvPr/>
        </p:nvSpPr>
        <p:spPr>
          <a:xfrm rot="18900000">
            <a:off x="6886486" y="3438200"/>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2" name="Half Frame 21">
            <a:extLst>
              <a:ext uri="{FF2B5EF4-FFF2-40B4-BE49-F238E27FC236}">
                <a16:creationId xmlns:a16="http://schemas.microsoft.com/office/drawing/2014/main" id="{77B2814E-92DB-C7D3-D5F4-35DC98F4844F}"/>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3" name="Half Frame 22">
            <a:extLst>
              <a:ext uri="{FF2B5EF4-FFF2-40B4-BE49-F238E27FC236}">
                <a16:creationId xmlns:a16="http://schemas.microsoft.com/office/drawing/2014/main" id="{4878B1E8-E4F1-8853-9FAF-621FF16F8BBC}"/>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7" name="Half Frame 26">
            <a:extLst>
              <a:ext uri="{FF2B5EF4-FFF2-40B4-BE49-F238E27FC236}">
                <a16:creationId xmlns:a16="http://schemas.microsoft.com/office/drawing/2014/main" id="{20333DFF-ACD2-61D8-B937-33AD4FB50E4E}"/>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28" name="TextBox 27">
            <a:extLst>
              <a:ext uri="{FF2B5EF4-FFF2-40B4-BE49-F238E27FC236}">
                <a16:creationId xmlns:a16="http://schemas.microsoft.com/office/drawing/2014/main" id="{F7D05490-6DF3-7F12-8A86-013B908737AC}"/>
              </a:ext>
            </a:extLst>
          </p:cNvPr>
          <p:cNvSpPr txBox="1">
            <a:spLocks/>
          </p:cNvSpPr>
          <p:nvPr/>
        </p:nvSpPr>
        <p:spPr>
          <a:xfrm>
            <a:off x="541337" y="1241437"/>
            <a:ext cx="1241323" cy="201601"/>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INPUTS</a:t>
            </a:r>
          </a:p>
        </p:txBody>
      </p:sp>
      <p:sp>
        <p:nvSpPr>
          <p:cNvPr id="29" name="TextBox 28">
            <a:extLst>
              <a:ext uri="{FF2B5EF4-FFF2-40B4-BE49-F238E27FC236}">
                <a16:creationId xmlns:a16="http://schemas.microsoft.com/office/drawing/2014/main" id="{B3DA13ED-E61D-AE5E-7B61-E0CE6D3B37E6}"/>
              </a:ext>
            </a:extLst>
          </p:cNvPr>
          <p:cNvSpPr txBox="1">
            <a:spLocks/>
          </p:cNvSpPr>
          <p:nvPr/>
        </p:nvSpPr>
        <p:spPr>
          <a:xfrm>
            <a:off x="541338" y="3076914"/>
            <a:ext cx="2206056" cy="202067"/>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DIGITAL CONSIDERATIONS</a:t>
            </a:r>
          </a:p>
        </p:txBody>
      </p:sp>
      <p:sp>
        <p:nvSpPr>
          <p:cNvPr id="40" name="TextBox 39">
            <a:extLst>
              <a:ext uri="{FF2B5EF4-FFF2-40B4-BE49-F238E27FC236}">
                <a16:creationId xmlns:a16="http://schemas.microsoft.com/office/drawing/2014/main" id="{DCC5C6A4-DD31-5D70-F176-EB01598CDB3D}"/>
              </a:ext>
            </a:extLst>
          </p:cNvPr>
          <p:cNvSpPr txBox="1">
            <a:spLocks/>
          </p:cNvSpPr>
          <p:nvPr/>
        </p:nvSpPr>
        <p:spPr>
          <a:xfrm>
            <a:off x="5078528" y="1238132"/>
            <a:ext cx="1406162" cy="201600"/>
          </a:xfrm>
          <a:prstGeom prst="rect">
            <a:avLst/>
          </a:prstGeom>
          <a:solidFill>
            <a:schemeClr val="tx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ea typeface="+mn-ea"/>
                <a:cs typeface="+mn-cs"/>
              </a:rPr>
              <a:t>DATA OUTPUTS</a:t>
            </a:r>
          </a:p>
        </p:txBody>
      </p:sp>
    </p:spTree>
    <p:extLst>
      <p:ext uri="{BB962C8B-B14F-4D97-AF65-F5344CB8AC3E}">
        <p14:creationId xmlns:p14="http://schemas.microsoft.com/office/powerpoint/2010/main" val="395053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1019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pPr marL="0" marR="0" lvl="0" indent="0" algn="l" defTabSz="914349" rtl="0" eaLnBrk="1" fontAlgn="auto" latinLnBrk="0" hangingPunct="1">
              <a:lnSpc>
                <a:spcPct val="90000"/>
              </a:lnSpc>
              <a:spcBef>
                <a:spcPct val="0"/>
              </a:spcBef>
              <a:spcAft>
                <a:spcPts val="0"/>
              </a:spcAft>
              <a:buClrTx/>
              <a:buSzTx/>
              <a:buFontTx/>
              <a:buNone/>
              <a:tabLst/>
              <a:defRPr/>
            </a:pPr>
            <a:r>
              <a:rPr kumimoji="0" lang="en-AU" sz="2200" b="1" i="0" u="none" strike="noStrike" kern="1200" cap="none" spc="0" normalizeH="0" baseline="0" noProof="0">
                <a:ln>
                  <a:noFill/>
                </a:ln>
                <a:solidFill>
                  <a:prstClr val="white"/>
                </a:solidFill>
                <a:effectLst/>
                <a:uLnTx/>
                <a:uFillTx/>
                <a:latin typeface="Arial"/>
                <a:ea typeface="+mj-ea"/>
                <a:cs typeface="+mj-cs"/>
              </a:rPr>
              <a:t>ASSESS</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6666" y="1166264"/>
            <a:ext cx="4283669"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6264"/>
            <a:ext cx="4287481" cy="216000"/>
          </a:xfrm>
          <a:prstGeom prst="rect">
            <a:avLst/>
          </a:prstGeom>
          <a:solidFill>
            <a:schemeClr val="accent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INDICATIVE MEASURES OF SUCCESS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68" y="2702014"/>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Consistent assessment and outcomes.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1" y="145617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Reduced time for assessment.</a:t>
            </a:r>
          </a:p>
        </p:txBody>
      </p:sp>
      <p:sp>
        <p:nvSpPr>
          <p:cNvPr id="22" name="Rectangle 21">
            <a:extLst>
              <a:ext uri="{FF2B5EF4-FFF2-40B4-BE49-F238E27FC236}">
                <a16:creationId xmlns:a16="http://schemas.microsoft.com/office/drawing/2014/main" id="{0D18BA38-3099-4616-5D7F-3980146E64F7}"/>
              </a:ext>
            </a:extLst>
          </p:cNvPr>
          <p:cNvSpPr/>
          <p:nvPr/>
        </p:nvSpPr>
        <p:spPr>
          <a:xfrm>
            <a:off x="5085468" y="3320136"/>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Improved staff experience.</a:t>
            </a:r>
          </a:p>
        </p:txBody>
      </p:sp>
      <p:sp>
        <p:nvSpPr>
          <p:cNvPr id="26" name="Rectangle 25">
            <a:extLst>
              <a:ext uri="{FF2B5EF4-FFF2-40B4-BE49-F238E27FC236}">
                <a16:creationId xmlns:a16="http://schemas.microsoft.com/office/drawing/2014/main" id="{95566999-A32B-E5A6-76AA-0A094BD23EF1}"/>
              </a:ext>
            </a:extLst>
          </p:cNvPr>
          <p:cNvSpPr/>
          <p:nvPr/>
        </p:nvSpPr>
        <p:spPr>
          <a:xfrm>
            <a:off x="541980" y="1468619"/>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information requires manual assessment? What  information requires simple or complex assessment?</a:t>
            </a:r>
          </a:p>
        </p:txBody>
      </p:sp>
      <p:sp>
        <p:nvSpPr>
          <p:cNvPr id="30" name="Rectangle 29">
            <a:extLst>
              <a:ext uri="{FF2B5EF4-FFF2-40B4-BE49-F238E27FC236}">
                <a16:creationId xmlns:a16="http://schemas.microsoft.com/office/drawing/2014/main" id="{14319F6C-28B6-8974-961C-91842869EA54}"/>
              </a:ext>
            </a:extLst>
          </p:cNvPr>
          <p:cNvSpPr/>
          <p:nvPr/>
        </p:nvSpPr>
        <p:spPr>
          <a:xfrm>
            <a:off x="541335" y="3320136"/>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other information sources should you incorporate in assessment process?</a:t>
            </a:r>
          </a:p>
        </p:txBody>
      </p:sp>
      <p:sp>
        <p:nvSpPr>
          <p:cNvPr id="34" name="Rectangle 33">
            <a:extLst>
              <a:ext uri="{FF2B5EF4-FFF2-40B4-BE49-F238E27FC236}">
                <a16:creationId xmlns:a16="http://schemas.microsoft.com/office/drawing/2014/main" id="{A7EA0C82-C4FA-1988-E7FF-C1500B6B6BC5}"/>
              </a:ext>
            </a:extLst>
          </p:cNvPr>
          <p:cNvSpPr/>
          <p:nvPr/>
        </p:nvSpPr>
        <p:spPr>
          <a:xfrm>
            <a:off x="541335" y="2078799"/>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are the opportunities to streamline your assessment process, including other assessment processes?</a:t>
            </a:r>
          </a:p>
        </p:txBody>
      </p:sp>
      <p:sp>
        <p:nvSpPr>
          <p:cNvPr id="36" name="Rectangle 35">
            <a:extLst>
              <a:ext uri="{FF2B5EF4-FFF2-40B4-BE49-F238E27FC236}">
                <a16:creationId xmlns:a16="http://schemas.microsoft.com/office/drawing/2014/main" id="{7F89B016-68A5-57C1-CCCF-2007295A6D0D}"/>
              </a:ext>
            </a:extLst>
          </p:cNvPr>
          <p:cNvSpPr/>
          <p:nvPr/>
        </p:nvSpPr>
        <p:spPr>
          <a:xfrm>
            <a:off x="5085468" y="207879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Reduced duration of approvals process.</a:t>
            </a:r>
          </a:p>
        </p:txBody>
      </p:sp>
      <p:sp>
        <p:nvSpPr>
          <p:cNvPr id="37" name="Rectangle 36">
            <a:extLst>
              <a:ext uri="{FF2B5EF4-FFF2-40B4-BE49-F238E27FC236}">
                <a16:creationId xmlns:a16="http://schemas.microsoft.com/office/drawing/2014/main" id="{0F25CE36-1EFF-4249-78F9-2BCEFFEC32F4}"/>
              </a:ext>
            </a:extLst>
          </p:cNvPr>
          <p:cNvSpPr/>
          <p:nvPr/>
        </p:nvSpPr>
        <p:spPr>
          <a:xfrm>
            <a:off x="541338" y="4571659"/>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additional guidance can be given to officers?</a:t>
            </a:r>
          </a:p>
        </p:txBody>
      </p:sp>
      <p:sp>
        <p:nvSpPr>
          <p:cNvPr id="38" name="Rectangle 37">
            <a:extLst>
              <a:ext uri="{FF2B5EF4-FFF2-40B4-BE49-F238E27FC236}">
                <a16:creationId xmlns:a16="http://schemas.microsoft.com/office/drawing/2014/main" id="{219FB0F4-B4EF-231A-3C1F-BB60ED885D9B}"/>
              </a:ext>
            </a:extLst>
          </p:cNvPr>
          <p:cNvSpPr/>
          <p:nvPr/>
        </p:nvSpPr>
        <p:spPr>
          <a:xfrm>
            <a:off x="541335" y="2702014"/>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What business rules and criteria can you develop to consistently assess applications? What information can you automatically assess?</a:t>
            </a:r>
          </a:p>
        </p:txBody>
      </p:sp>
      <p:sp>
        <p:nvSpPr>
          <p:cNvPr id="39" name="Rectangle 38">
            <a:extLst>
              <a:ext uri="{FF2B5EF4-FFF2-40B4-BE49-F238E27FC236}">
                <a16:creationId xmlns:a16="http://schemas.microsoft.com/office/drawing/2014/main" id="{673604EE-1625-00FD-1B3E-A26DA2756631}"/>
              </a:ext>
            </a:extLst>
          </p:cNvPr>
          <p:cNvSpPr/>
          <p:nvPr/>
        </p:nvSpPr>
        <p:spPr>
          <a:xfrm>
            <a:off x="541335" y="3948444"/>
            <a:ext cx="42836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prstClr val="white"/>
                </a:solidFill>
              </a:rPr>
              <a:t>How can other processes be better incorporated into the assessment process?</a:t>
            </a:r>
          </a:p>
        </p:txBody>
      </p:sp>
      <p:sp>
        <p:nvSpPr>
          <p:cNvPr id="7" name="TextBox 6">
            <a:extLst>
              <a:ext uri="{FF2B5EF4-FFF2-40B4-BE49-F238E27FC236}">
                <a16:creationId xmlns:a16="http://schemas.microsoft.com/office/drawing/2014/main" id="{632FD7CB-3C19-3580-2CBF-8A621AFD4101}"/>
              </a:ext>
            </a:extLst>
          </p:cNvPr>
          <p:cNvSpPr txBox="1">
            <a:spLocks/>
          </p:cNvSpPr>
          <p:nvPr/>
        </p:nvSpPr>
        <p:spPr>
          <a:xfrm>
            <a:off x="540602"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mn-ea"/>
                <a:cs typeface="+mn-cs"/>
              </a:rPr>
              <a:t>ACTION PLAN</a:t>
            </a:r>
          </a:p>
        </p:txBody>
      </p:sp>
      <p:grpSp>
        <p:nvGrpSpPr>
          <p:cNvPr id="45" name="Group 44">
            <a:extLst>
              <a:ext uri="{FF2B5EF4-FFF2-40B4-BE49-F238E27FC236}">
                <a16:creationId xmlns:a16="http://schemas.microsoft.com/office/drawing/2014/main" id="{B1F4CEF4-68DA-F0BC-AEF7-D3039792603C}"/>
              </a:ext>
            </a:extLst>
          </p:cNvPr>
          <p:cNvGrpSpPr/>
          <p:nvPr/>
        </p:nvGrpSpPr>
        <p:grpSpPr>
          <a:xfrm>
            <a:off x="1390896" y="5411104"/>
            <a:ext cx="7984879" cy="576206"/>
            <a:chOff x="1390896" y="5411104"/>
            <a:chExt cx="7903027" cy="576206"/>
          </a:xfrm>
        </p:grpSpPr>
        <p:sp>
          <p:nvSpPr>
            <p:cNvPr id="8" name="Rectangle 7">
              <a:extLst>
                <a:ext uri="{FF2B5EF4-FFF2-40B4-BE49-F238E27FC236}">
                  <a16:creationId xmlns:a16="http://schemas.microsoft.com/office/drawing/2014/main" id="{DF8E0629-2D4F-C8A6-A1D5-1295F9FCC67D}"/>
                </a:ext>
              </a:extLst>
            </p:cNvPr>
            <p:cNvSpPr/>
            <p:nvPr/>
          </p:nvSpPr>
          <p:spPr>
            <a:xfrm>
              <a:off x="1390896" y="5411104"/>
              <a:ext cx="281478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Document assessment workflow, including opportunities for automatic, simple and complex assessment.</a:t>
              </a:r>
            </a:p>
          </p:txBody>
        </p:sp>
        <p:sp>
          <p:nvSpPr>
            <p:cNvPr id="9" name="Rectangle 8">
              <a:extLst>
                <a:ext uri="{FF2B5EF4-FFF2-40B4-BE49-F238E27FC236}">
                  <a16:creationId xmlns:a16="http://schemas.microsoft.com/office/drawing/2014/main" id="{0D771411-B168-77F3-6284-AA0C86E7194B}"/>
                </a:ext>
              </a:extLst>
            </p:cNvPr>
            <p:cNvSpPr/>
            <p:nvPr/>
          </p:nvSpPr>
          <p:spPr>
            <a:xfrm>
              <a:off x="6750298" y="5417386"/>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Detail policies for staff to follow in their assessment approach.</a:t>
              </a:r>
            </a:p>
          </p:txBody>
        </p:sp>
        <p:sp>
          <p:nvSpPr>
            <p:cNvPr id="10" name="Rectangle 9">
              <a:extLst>
                <a:ext uri="{FF2B5EF4-FFF2-40B4-BE49-F238E27FC236}">
                  <a16:creationId xmlns:a16="http://schemas.microsoft.com/office/drawing/2014/main" id="{C4E5C010-14F8-DC03-667C-05AE4C02D3E3}"/>
                </a:ext>
              </a:extLst>
            </p:cNvPr>
            <p:cNvSpPr/>
            <p:nvPr/>
          </p:nvSpPr>
          <p:spPr>
            <a:xfrm>
              <a:off x="4311941" y="5411104"/>
              <a:ext cx="233209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Develop business rules and criteria to consistently assess applications.</a:t>
              </a:r>
            </a:p>
          </p:txBody>
        </p:sp>
      </p:grpSp>
      <p:sp>
        <p:nvSpPr>
          <p:cNvPr id="11" name="Rectangle 10">
            <a:extLst>
              <a:ext uri="{FF2B5EF4-FFF2-40B4-BE49-F238E27FC236}">
                <a16:creationId xmlns:a16="http://schemas.microsoft.com/office/drawing/2014/main" id="{9F4F48DD-C290-AEA8-87A3-1974E66AF846}"/>
              </a:ext>
            </a:extLst>
          </p:cNvPr>
          <p:cNvSpPr/>
          <p:nvPr/>
        </p:nvSpPr>
        <p:spPr>
          <a:xfrm>
            <a:off x="5085468" y="3948444"/>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Increased productivity.</a:t>
            </a:r>
          </a:p>
        </p:txBody>
      </p:sp>
      <p:cxnSp>
        <p:nvCxnSpPr>
          <p:cNvPr id="40" name="Straight Connector 39">
            <a:extLst>
              <a:ext uri="{FF2B5EF4-FFF2-40B4-BE49-F238E27FC236}">
                <a16:creationId xmlns:a16="http://schemas.microsoft.com/office/drawing/2014/main" id="{24F80475-D867-684B-01E1-B059EDD94B50}"/>
              </a:ext>
            </a:extLst>
          </p:cNvPr>
          <p:cNvCxnSpPr/>
          <p:nvPr/>
        </p:nvCxnSpPr>
        <p:spPr>
          <a:xfrm>
            <a:off x="4830335" y="175500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FEC46611-3BB5-B697-CB91-0FC36AC8A538}"/>
              </a:ext>
            </a:extLst>
          </p:cNvPr>
          <p:cNvCxnSpPr/>
          <p:nvPr/>
        </p:nvCxnSpPr>
        <p:spPr>
          <a:xfrm>
            <a:off x="4830335" y="236851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D312CCA-0BB3-1833-2F73-55F285ECFB18}"/>
              </a:ext>
            </a:extLst>
          </p:cNvPr>
          <p:cNvCxnSpPr/>
          <p:nvPr/>
        </p:nvCxnSpPr>
        <p:spPr>
          <a:xfrm>
            <a:off x="4830335" y="3001885"/>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DAA663-A4BE-AA81-444E-0C4D3636802B}"/>
              </a:ext>
            </a:extLst>
          </p:cNvPr>
          <p:cNvCxnSpPr/>
          <p:nvPr/>
        </p:nvCxnSpPr>
        <p:spPr>
          <a:xfrm>
            <a:off x="4830335" y="3605892"/>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9F62D6-747E-6B85-A6DE-A4A7791787D7}"/>
              </a:ext>
            </a:extLst>
          </p:cNvPr>
          <p:cNvCxnSpPr/>
          <p:nvPr/>
        </p:nvCxnSpPr>
        <p:spPr>
          <a:xfrm>
            <a:off x="4830335" y="4243455"/>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58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1569BE6-536A-7AAE-2A7E-53028EA413A5}"/>
              </a:ext>
            </a:extLst>
          </p:cNvPr>
          <p:cNvGraphicFramePr>
            <a:graphicFrameLocks noChangeAspect="1"/>
          </p:cNvGraphicFramePr>
          <p:nvPr>
            <p:custDataLst>
              <p:tags r:id="rId1"/>
            </p:custDataLst>
            <p:extLst>
              <p:ext uri="{D42A27DB-BD31-4B8C-83A1-F6EECF244321}">
                <p14:modId xmlns:p14="http://schemas.microsoft.com/office/powerpoint/2010/main" val="5817843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41569BE6-536A-7AAE-2A7E-53028EA413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2">
            <a:extLst>
              <a:ext uri="{FF2B5EF4-FFF2-40B4-BE49-F238E27FC236}">
                <a16:creationId xmlns:a16="http://schemas.microsoft.com/office/drawing/2014/main" id="{E1CBCEE0-692A-C135-9DA0-C50064D0B415}"/>
              </a:ext>
            </a:extLst>
          </p:cNvPr>
          <p:cNvSpPr>
            <a:spLocks noGrp="1"/>
          </p:cNvSpPr>
          <p:nvPr>
            <p:ph type="title"/>
          </p:nvPr>
        </p:nvSpPr>
        <p:spPr>
          <a:xfrm>
            <a:off x="539999" y="292457"/>
            <a:ext cx="8820000" cy="597842"/>
          </a:xfrm>
        </p:spPr>
        <p:txBody>
          <a:bodyPr vert="horz" wrap="square" lIns="0" tIns="45713" rIns="0" bIns="45713" rtlCol="0" anchor="b" anchorCtr="0">
            <a:spAutoFit/>
          </a:bodyPr>
          <a:lstStyle/>
          <a:p>
            <a:r>
              <a:rPr lang="en-AU">
                <a:latin typeface="+mj-lt"/>
              </a:rPr>
              <a:t>Better Practice Permission Journey Recap |</a:t>
            </a:r>
            <a:br>
              <a:rPr lang="en-AU" b="1">
                <a:latin typeface="+mj-lt"/>
              </a:rPr>
            </a:br>
            <a:r>
              <a:rPr lang="en-AU" b="1">
                <a:latin typeface="+mn-lt"/>
              </a:rPr>
              <a:t>Permissions can be enabled by digital systems and platforms </a:t>
            </a:r>
          </a:p>
        </p:txBody>
      </p:sp>
      <p:sp>
        <p:nvSpPr>
          <p:cNvPr id="12" name="Rectangle 11">
            <a:extLst>
              <a:ext uri="{FF2B5EF4-FFF2-40B4-BE49-F238E27FC236}">
                <a16:creationId xmlns:a16="http://schemas.microsoft.com/office/drawing/2014/main" id="{F8C20512-0C5C-CA75-54F8-83B1D61E8AB1}"/>
              </a:ext>
            </a:extLst>
          </p:cNvPr>
          <p:cNvSpPr/>
          <p:nvPr/>
        </p:nvSpPr>
        <p:spPr>
          <a:xfrm>
            <a:off x="453854" y="1152368"/>
            <a:ext cx="8921921" cy="7959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10000"/>
              </a:lnSpc>
            </a:pPr>
            <a:r>
              <a:rPr lang="en-AU" sz="1050" b="1">
                <a:solidFill>
                  <a:schemeClr val="tx2"/>
                </a:solidFill>
                <a:latin typeface="+mj-lt"/>
              </a:rPr>
              <a:t>The Better Practice Permission Journey is made up of six common stages. </a:t>
            </a:r>
            <a:r>
              <a:rPr lang="en-AU" sz="1050">
                <a:solidFill>
                  <a:schemeClr val="tx2"/>
                </a:solidFill>
                <a:latin typeface="+mj-lt"/>
              </a:rPr>
              <a:t>Additional processes are initiated by both businesses and regulators that input at different stages into the better practice permission journey (e.g., renewals or variations). While this is intended to cover all permissions, many don’t need to touch every stage in detail (e.g., review and stream of simple applications with little variation). The journey can be enabled by digital reform.</a:t>
            </a:r>
          </a:p>
        </p:txBody>
      </p:sp>
      <p:grpSp>
        <p:nvGrpSpPr>
          <p:cNvPr id="13" name="Group 12">
            <a:extLst>
              <a:ext uri="{FF2B5EF4-FFF2-40B4-BE49-F238E27FC236}">
                <a16:creationId xmlns:a16="http://schemas.microsoft.com/office/drawing/2014/main" id="{F3F1164A-C831-F50B-3E8D-5658FB194F5A}"/>
              </a:ext>
            </a:extLst>
          </p:cNvPr>
          <p:cNvGrpSpPr/>
          <p:nvPr/>
        </p:nvGrpSpPr>
        <p:grpSpPr>
          <a:xfrm>
            <a:off x="541338" y="5047418"/>
            <a:ext cx="8834437" cy="1007823"/>
            <a:chOff x="541338" y="5239603"/>
            <a:chExt cx="9045069" cy="264457"/>
          </a:xfrm>
          <a:solidFill>
            <a:schemeClr val="bg1"/>
          </a:solidFill>
        </p:grpSpPr>
        <p:sp>
          <p:nvSpPr>
            <p:cNvPr id="14" name="Rectangle 13">
              <a:extLst>
                <a:ext uri="{FF2B5EF4-FFF2-40B4-BE49-F238E27FC236}">
                  <a16:creationId xmlns:a16="http://schemas.microsoft.com/office/drawing/2014/main" id="{EAF9995D-E0CB-FDB6-4801-D4075FE22EAA}"/>
                </a:ext>
              </a:extLst>
            </p:cNvPr>
            <p:cNvSpPr/>
            <p:nvPr/>
          </p:nvSpPr>
          <p:spPr>
            <a:xfrm>
              <a:off x="541338" y="5239603"/>
              <a:ext cx="2973335" cy="264457"/>
            </a:xfrm>
            <a:prstGeom prst="rect">
              <a:avLst/>
            </a:prstGeom>
            <a:grp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sp>
          <p:nvSpPr>
            <p:cNvPr id="15" name="Rectangle 14">
              <a:extLst>
                <a:ext uri="{FF2B5EF4-FFF2-40B4-BE49-F238E27FC236}">
                  <a16:creationId xmlns:a16="http://schemas.microsoft.com/office/drawing/2014/main" id="{09B3C3EE-4CD3-5207-7991-74743A427F5B}"/>
                </a:ext>
              </a:extLst>
            </p:cNvPr>
            <p:cNvSpPr/>
            <p:nvPr/>
          </p:nvSpPr>
          <p:spPr>
            <a:xfrm>
              <a:off x="3577205" y="5239603"/>
              <a:ext cx="2973335" cy="264457"/>
            </a:xfrm>
            <a:prstGeom prst="rect">
              <a:avLst/>
            </a:prstGeom>
            <a:grp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sp>
          <p:nvSpPr>
            <p:cNvPr id="16" name="Rectangle 15">
              <a:extLst>
                <a:ext uri="{FF2B5EF4-FFF2-40B4-BE49-F238E27FC236}">
                  <a16:creationId xmlns:a16="http://schemas.microsoft.com/office/drawing/2014/main" id="{E0A1A4A6-56C1-8107-10C7-440C264B8587}"/>
                </a:ext>
              </a:extLst>
            </p:cNvPr>
            <p:cNvSpPr/>
            <p:nvPr/>
          </p:nvSpPr>
          <p:spPr>
            <a:xfrm>
              <a:off x="6613072" y="5239603"/>
              <a:ext cx="2973335" cy="264457"/>
            </a:xfrm>
            <a:prstGeom prst="rect">
              <a:avLst/>
            </a:prstGeom>
            <a:grp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grpSp>
      <p:sp>
        <p:nvSpPr>
          <p:cNvPr id="17" name="Rectangle 16">
            <a:extLst>
              <a:ext uri="{FF2B5EF4-FFF2-40B4-BE49-F238E27FC236}">
                <a16:creationId xmlns:a16="http://schemas.microsoft.com/office/drawing/2014/main" id="{F25153BA-8F9F-7CA2-EBC0-72BDC9A21964}"/>
              </a:ext>
            </a:extLst>
          </p:cNvPr>
          <p:cNvSpPr/>
          <p:nvPr/>
        </p:nvSpPr>
        <p:spPr>
          <a:xfrm>
            <a:off x="541338" y="4719605"/>
            <a:ext cx="8834437" cy="264457"/>
          </a:xfrm>
          <a:prstGeom prst="rect">
            <a:avLst/>
          </a:prstGeom>
          <a:solidFill>
            <a:schemeClr val="bg1">
              <a:lumMod val="95000"/>
            </a:schemeClr>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sp>
        <p:nvSpPr>
          <p:cNvPr id="18" name="Rectangle 17">
            <a:extLst>
              <a:ext uri="{FF2B5EF4-FFF2-40B4-BE49-F238E27FC236}">
                <a16:creationId xmlns:a16="http://schemas.microsoft.com/office/drawing/2014/main" id="{15CB209F-5F2F-A11D-4E5D-AA417697BB67}"/>
              </a:ext>
            </a:extLst>
          </p:cNvPr>
          <p:cNvSpPr/>
          <p:nvPr/>
        </p:nvSpPr>
        <p:spPr>
          <a:xfrm>
            <a:off x="541338" y="2037508"/>
            <a:ext cx="8834437" cy="2376284"/>
          </a:xfrm>
          <a:prstGeom prst="rect">
            <a:avLst/>
          </a:prstGeom>
          <a:solidFill>
            <a:schemeClr val="bg2">
              <a:alpha val="30000"/>
            </a:schemeClr>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solidFill>
                <a:schemeClr val="accent2"/>
              </a:solidFill>
            </a:endParaRPr>
          </a:p>
        </p:txBody>
      </p:sp>
      <p:sp>
        <p:nvSpPr>
          <p:cNvPr id="19" name="Rectangle 18">
            <a:extLst>
              <a:ext uri="{FF2B5EF4-FFF2-40B4-BE49-F238E27FC236}">
                <a16:creationId xmlns:a16="http://schemas.microsoft.com/office/drawing/2014/main" id="{3B9BBB4A-C9A2-6430-A637-C607641B879E}"/>
              </a:ext>
            </a:extLst>
          </p:cNvPr>
          <p:cNvSpPr/>
          <p:nvPr/>
        </p:nvSpPr>
        <p:spPr>
          <a:xfrm>
            <a:off x="664251" y="3821038"/>
            <a:ext cx="8493393" cy="508631"/>
          </a:xfrm>
          <a:prstGeom prst="rect">
            <a:avLst/>
          </a:prstGeom>
          <a:solidFill>
            <a:schemeClr val="bg1"/>
          </a:solidFill>
          <a:ln w="6350"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endParaRPr lang="en-AU" sz="1050">
              <a:solidFill>
                <a:schemeClr val="bg2"/>
              </a:solidFill>
              <a:latin typeface="+mj-lt"/>
            </a:endParaRPr>
          </a:p>
        </p:txBody>
      </p:sp>
      <p:sp>
        <p:nvSpPr>
          <p:cNvPr id="20" name="Rectangle 19">
            <a:extLst>
              <a:ext uri="{FF2B5EF4-FFF2-40B4-BE49-F238E27FC236}">
                <a16:creationId xmlns:a16="http://schemas.microsoft.com/office/drawing/2014/main" id="{7D888320-0E18-203A-E510-EF16E30BC9DD}"/>
              </a:ext>
            </a:extLst>
          </p:cNvPr>
          <p:cNvSpPr/>
          <p:nvPr/>
        </p:nvSpPr>
        <p:spPr>
          <a:xfrm>
            <a:off x="622685" y="2369332"/>
            <a:ext cx="8534956" cy="508631"/>
          </a:xfrm>
          <a:prstGeom prst="rect">
            <a:avLst/>
          </a:prstGeom>
          <a:solidFill>
            <a:schemeClr val="bg1"/>
          </a:solidFill>
          <a:ln w="6350" cap="rnd">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endParaRPr lang="en-AU" sz="1050">
              <a:solidFill>
                <a:schemeClr val="bg2"/>
              </a:solidFill>
              <a:latin typeface="+mj-lt"/>
            </a:endParaRPr>
          </a:p>
        </p:txBody>
      </p:sp>
      <p:sp>
        <p:nvSpPr>
          <p:cNvPr id="21" name="Rectangle 20">
            <a:extLst>
              <a:ext uri="{FF2B5EF4-FFF2-40B4-BE49-F238E27FC236}">
                <a16:creationId xmlns:a16="http://schemas.microsoft.com/office/drawing/2014/main" id="{B687A427-5092-7EFF-F316-9AC0A942447D}"/>
              </a:ext>
            </a:extLst>
          </p:cNvPr>
          <p:cNvSpPr/>
          <p:nvPr/>
        </p:nvSpPr>
        <p:spPr>
          <a:xfrm>
            <a:off x="540001" y="4494383"/>
            <a:ext cx="8835774" cy="233609"/>
          </a:xfrm>
          <a:prstGeom prst="rect">
            <a:avLst/>
          </a:prstGeom>
          <a:solidFill>
            <a:schemeClr val="accent5">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chemeClr val="bg1"/>
                </a:solidFill>
                <a:latin typeface="+mj-lt"/>
              </a:rPr>
              <a:t>DIGITAL ENABLERS</a:t>
            </a:r>
          </a:p>
        </p:txBody>
      </p:sp>
      <p:sp>
        <p:nvSpPr>
          <p:cNvPr id="23" name="Arrow: Pentagon 22">
            <a:extLst>
              <a:ext uri="{FF2B5EF4-FFF2-40B4-BE49-F238E27FC236}">
                <a16:creationId xmlns:a16="http://schemas.microsoft.com/office/drawing/2014/main" id="{BB16E547-9257-E504-25EC-868091A061C9}"/>
              </a:ext>
            </a:extLst>
          </p:cNvPr>
          <p:cNvSpPr/>
          <p:nvPr/>
        </p:nvSpPr>
        <p:spPr>
          <a:xfrm>
            <a:off x="8148286" y="3144619"/>
            <a:ext cx="1009358"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r>
              <a:rPr lang="en-AU" sz="1000">
                <a:solidFill>
                  <a:schemeClr val="tx2"/>
                </a:solidFill>
                <a:latin typeface="+mj-lt"/>
              </a:rPr>
              <a:t>NOTIFY </a:t>
            </a:r>
            <a:br>
              <a:rPr lang="en-AU" sz="1000">
                <a:solidFill>
                  <a:schemeClr val="tx2"/>
                </a:solidFill>
                <a:latin typeface="+mj-lt"/>
              </a:rPr>
            </a:br>
            <a:r>
              <a:rPr lang="en-AU" sz="1000">
                <a:solidFill>
                  <a:schemeClr val="tx2"/>
                </a:solidFill>
                <a:latin typeface="+mj-lt"/>
              </a:rPr>
              <a:t>&amp; ISSUE</a:t>
            </a:r>
          </a:p>
        </p:txBody>
      </p:sp>
      <p:sp>
        <p:nvSpPr>
          <p:cNvPr id="24" name="Isosceles Triangle 23">
            <a:extLst>
              <a:ext uri="{FF2B5EF4-FFF2-40B4-BE49-F238E27FC236}">
                <a16:creationId xmlns:a16="http://schemas.microsoft.com/office/drawing/2014/main" id="{60E2EE4E-2A9E-8A65-90ED-225AB17578F2}"/>
              </a:ext>
            </a:extLst>
          </p:cNvPr>
          <p:cNvSpPr/>
          <p:nvPr/>
        </p:nvSpPr>
        <p:spPr>
          <a:xfrm rot="5400000">
            <a:off x="1812838"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Arrow: Pentagon 24">
            <a:extLst>
              <a:ext uri="{FF2B5EF4-FFF2-40B4-BE49-F238E27FC236}">
                <a16:creationId xmlns:a16="http://schemas.microsoft.com/office/drawing/2014/main" id="{E4F2E694-F08B-0C40-93B6-85253BB90313}"/>
              </a:ext>
            </a:extLst>
          </p:cNvPr>
          <p:cNvSpPr/>
          <p:nvPr/>
        </p:nvSpPr>
        <p:spPr>
          <a:xfrm>
            <a:off x="849429"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INFORM</a:t>
            </a:r>
          </a:p>
        </p:txBody>
      </p:sp>
      <p:sp>
        <p:nvSpPr>
          <p:cNvPr id="26" name="Oval 25">
            <a:extLst>
              <a:ext uri="{FF2B5EF4-FFF2-40B4-BE49-F238E27FC236}">
                <a16:creationId xmlns:a16="http://schemas.microsoft.com/office/drawing/2014/main" id="{7B4EB1AA-8E53-AB47-57C1-88C8B687B1E3}"/>
              </a:ext>
            </a:extLst>
          </p:cNvPr>
          <p:cNvSpPr/>
          <p:nvPr/>
        </p:nvSpPr>
        <p:spPr>
          <a:xfrm>
            <a:off x="654880" y="3137019"/>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Oval 26">
            <a:extLst>
              <a:ext uri="{FF2B5EF4-FFF2-40B4-BE49-F238E27FC236}">
                <a16:creationId xmlns:a16="http://schemas.microsoft.com/office/drawing/2014/main" id="{79CACB5F-1A6E-86B2-F37B-4B4689103AC2}"/>
              </a:ext>
            </a:extLst>
          </p:cNvPr>
          <p:cNvSpPr/>
          <p:nvPr/>
        </p:nvSpPr>
        <p:spPr>
          <a:xfrm>
            <a:off x="693963" y="3176102"/>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8" name="Isosceles Triangle 27">
            <a:extLst>
              <a:ext uri="{FF2B5EF4-FFF2-40B4-BE49-F238E27FC236}">
                <a16:creationId xmlns:a16="http://schemas.microsoft.com/office/drawing/2014/main" id="{31D888B5-ED9B-2C8F-EEE1-DCAC58821BA2}"/>
              </a:ext>
            </a:extLst>
          </p:cNvPr>
          <p:cNvSpPr/>
          <p:nvPr/>
        </p:nvSpPr>
        <p:spPr>
          <a:xfrm rot="5400000">
            <a:off x="1756947" y="3276058"/>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9" name="Isosceles Triangle 28">
            <a:extLst>
              <a:ext uri="{FF2B5EF4-FFF2-40B4-BE49-F238E27FC236}">
                <a16:creationId xmlns:a16="http://schemas.microsoft.com/office/drawing/2014/main" id="{0AEDAF94-8125-C721-3B33-4B153645739F}"/>
              </a:ext>
            </a:extLst>
          </p:cNvPr>
          <p:cNvSpPr/>
          <p:nvPr/>
        </p:nvSpPr>
        <p:spPr>
          <a:xfrm rot="5400000">
            <a:off x="4735034"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0" name="Arrow: Pentagon 29">
            <a:extLst>
              <a:ext uri="{FF2B5EF4-FFF2-40B4-BE49-F238E27FC236}">
                <a16:creationId xmlns:a16="http://schemas.microsoft.com/office/drawing/2014/main" id="{4FA5BB2F-53E4-CAF0-26D9-88C183D00991}"/>
              </a:ext>
            </a:extLst>
          </p:cNvPr>
          <p:cNvSpPr/>
          <p:nvPr/>
        </p:nvSpPr>
        <p:spPr>
          <a:xfrm>
            <a:off x="3766188"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bIns="36000" rtlCol="0" anchor="ctr"/>
          <a:lstStyle/>
          <a:p>
            <a:pPr>
              <a:lnSpc>
                <a:spcPct val="90000"/>
              </a:lnSpc>
            </a:pPr>
            <a:r>
              <a:rPr lang="en-AU" sz="1000">
                <a:solidFill>
                  <a:schemeClr val="tx2"/>
                </a:solidFill>
                <a:latin typeface="+mj-lt"/>
              </a:rPr>
              <a:t>REVIEW &amp; STREAM</a:t>
            </a:r>
          </a:p>
        </p:txBody>
      </p:sp>
      <p:sp>
        <p:nvSpPr>
          <p:cNvPr id="31" name="Isosceles Triangle 30">
            <a:extLst>
              <a:ext uri="{FF2B5EF4-FFF2-40B4-BE49-F238E27FC236}">
                <a16:creationId xmlns:a16="http://schemas.microsoft.com/office/drawing/2014/main" id="{DB1E0FEF-391B-8AA0-7FBB-F757C51BC489}"/>
              </a:ext>
            </a:extLst>
          </p:cNvPr>
          <p:cNvSpPr/>
          <p:nvPr/>
        </p:nvSpPr>
        <p:spPr>
          <a:xfrm rot="5400000">
            <a:off x="4681123" y="3276058"/>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2" name="Isosceles Triangle 31">
            <a:extLst>
              <a:ext uri="{FF2B5EF4-FFF2-40B4-BE49-F238E27FC236}">
                <a16:creationId xmlns:a16="http://schemas.microsoft.com/office/drawing/2014/main" id="{ABE17745-9B55-FE52-2F31-C5D4A581F2B8}"/>
              </a:ext>
            </a:extLst>
          </p:cNvPr>
          <p:cNvSpPr/>
          <p:nvPr/>
        </p:nvSpPr>
        <p:spPr>
          <a:xfrm rot="5400000">
            <a:off x="6200010"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3" name="Arrow: Pentagon 32">
            <a:extLst>
              <a:ext uri="{FF2B5EF4-FFF2-40B4-BE49-F238E27FC236}">
                <a16:creationId xmlns:a16="http://schemas.microsoft.com/office/drawing/2014/main" id="{C6C1F4BB-C69D-B4E9-0FAA-E0D7C4995223}"/>
              </a:ext>
            </a:extLst>
          </p:cNvPr>
          <p:cNvSpPr/>
          <p:nvPr/>
        </p:nvSpPr>
        <p:spPr>
          <a:xfrm>
            <a:off x="5232554"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ASSESS</a:t>
            </a:r>
          </a:p>
        </p:txBody>
      </p:sp>
      <p:sp>
        <p:nvSpPr>
          <p:cNvPr id="34" name="Isosceles Triangle 33">
            <a:extLst>
              <a:ext uri="{FF2B5EF4-FFF2-40B4-BE49-F238E27FC236}">
                <a16:creationId xmlns:a16="http://schemas.microsoft.com/office/drawing/2014/main" id="{181F88CF-570D-DDF0-269E-BB6FED43AC89}"/>
              </a:ext>
            </a:extLst>
          </p:cNvPr>
          <p:cNvSpPr/>
          <p:nvPr/>
        </p:nvSpPr>
        <p:spPr>
          <a:xfrm rot="5400000">
            <a:off x="6152735" y="3276058"/>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5" name="Isosceles Triangle 34">
            <a:extLst>
              <a:ext uri="{FF2B5EF4-FFF2-40B4-BE49-F238E27FC236}">
                <a16:creationId xmlns:a16="http://schemas.microsoft.com/office/drawing/2014/main" id="{88C58504-7FC8-708D-3728-015E9999795A}"/>
              </a:ext>
            </a:extLst>
          </p:cNvPr>
          <p:cNvSpPr/>
          <p:nvPr/>
        </p:nvSpPr>
        <p:spPr>
          <a:xfrm rot="5400000">
            <a:off x="7662169"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Arrow: Pentagon 35">
            <a:extLst>
              <a:ext uri="{FF2B5EF4-FFF2-40B4-BE49-F238E27FC236}">
                <a16:creationId xmlns:a16="http://schemas.microsoft.com/office/drawing/2014/main" id="{D755DA63-4EEA-5225-6B1A-A71443D501D2}"/>
              </a:ext>
            </a:extLst>
          </p:cNvPr>
          <p:cNvSpPr/>
          <p:nvPr/>
        </p:nvSpPr>
        <p:spPr>
          <a:xfrm>
            <a:off x="6691543"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24000" tIns="36000" bIns="36000" rtlCol="0" anchor="ctr"/>
          <a:lstStyle/>
          <a:p>
            <a:r>
              <a:rPr lang="en-AU" sz="1000">
                <a:solidFill>
                  <a:schemeClr val="tx2"/>
                </a:solidFill>
                <a:latin typeface="+mj-lt"/>
              </a:rPr>
              <a:t>DECIDE</a:t>
            </a:r>
          </a:p>
        </p:txBody>
      </p:sp>
      <p:sp>
        <p:nvSpPr>
          <p:cNvPr id="37" name="Isosceles Triangle 36">
            <a:extLst>
              <a:ext uri="{FF2B5EF4-FFF2-40B4-BE49-F238E27FC236}">
                <a16:creationId xmlns:a16="http://schemas.microsoft.com/office/drawing/2014/main" id="{516A949D-557F-E70E-7A59-1EF3F7200525}"/>
              </a:ext>
            </a:extLst>
          </p:cNvPr>
          <p:cNvSpPr/>
          <p:nvPr/>
        </p:nvSpPr>
        <p:spPr>
          <a:xfrm rot="5400000">
            <a:off x="7611872" y="3276058"/>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8" name="Group 37">
            <a:extLst>
              <a:ext uri="{FF2B5EF4-FFF2-40B4-BE49-F238E27FC236}">
                <a16:creationId xmlns:a16="http://schemas.microsoft.com/office/drawing/2014/main" id="{ABABB766-2077-FFF3-B77C-6ED15DB17E28}"/>
              </a:ext>
            </a:extLst>
          </p:cNvPr>
          <p:cNvGrpSpPr/>
          <p:nvPr/>
        </p:nvGrpSpPr>
        <p:grpSpPr>
          <a:xfrm>
            <a:off x="3567050" y="3137019"/>
            <a:ext cx="390829" cy="390829"/>
            <a:chOff x="722538" y="2874633"/>
            <a:chExt cx="360000" cy="360000"/>
          </a:xfrm>
        </p:grpSpPr>
        <p:sp>
          <p:nvSpPr>
            <p:cNvPr id="39" name="Oval 38">
              <a:extLst>
                <a:ext uri="{FF2B5EF4-FFF2-40B4-BE49-F238E27FC236}">
                  <a16:creationId xmlns:a16="http://schemas.microsoft.com/office/drawing/2014/main" id="{C0A1F506-37F8-DFA8-905D-E16E8959776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0" name="Oval 39">
              <a:extLst>
                <a:ext uri="{FF2B5EF4-FFF2-40B4-BE49-F238E27FC236}">
                  <a16:creationId xmlns:a16="http://schemas.microsoft.com/office/drawing/2014/main" id="{72F1EE07-A74E-710F-E5CF-B38798FE2B6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
        <p:nvSpPr>
          <p:cNvPr id="41" name="Oval 40">
            <a:extLst>
              <a:ext uri="{FF2B5EF4-FFF2-40B4-BE49-F238E27FC236}">
                <a16:creationId xmlns:a16="http://schemas.microsoft.com/office/drawing/2014/main" id="{78836519-540E-BF1B-EE0C-7BC6E70F9290}"/>
              </a:ext>
            </a:extLst>
          </p:cNvPr>
          <p:cNvSpPr/>
          <p:nvPr/>
        </p:nvSpPr>
        <p:spPr>
          <a:xfrm>
            <a:off x="5033416" y="3137019"/>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2" name="Oval 41">
            <a:extLst>
              <a:ext uri="{FF2B5EF4-FFF2-40B4-BE49-F238E27FC236}">
                <a16:creationId xmlns:a16="http://schemas.microsoft.com/office/drawing/2014/main" id="{E8E67692-7C7E-344F-FB92-669C1A1BCA13}"/>
              </a:ext>
            </a:extLst>
          </p:cNvPr>
          <p:cNvSpPr/>
          <p:nvPr/>
        </p:nvSpPr>
        <p:spPr>
          <a:xfrm>
            <a:off x="5072499" y="3176102"/>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43" name="Group 42">
            <a:extLst>
              <a:ext uri="{FF2B5EF4-FFF2-40B4-BE49-F238E27FC236}">
                <a16:creationId xmlns:a16="http://schemas.microsoft.com/office/drawing/2014/main" id="{69928E40-B730-41E0-506F-D29C7B0D79FD}"/>
              </a:ext>
            </a:extLst>
          </p:cNvPr>
          <p:cNvGrpSpPr/>
          <p:nvPr/>
        </p:nvGrpSpPr>
        <p:grpSpPr>
          <a:xfrm>
            <a:off x="6490712" y="3137019"/>
            <a:ext cx="390829" cy="390829"/>
            <a:chOff x="722538" y="2874633"/>
            <a:chExt cx="360000" cy="360000"/>
          </a:xfrm>
        </p:grpSpPr>
        <p:sp>
          <p:nvSpPr>
            <p:cNvPr id="44" name="Oval 43">
              <a:extLst>
                <a:ext uri="{FF2B5EF4-FFF2-40B4-BE49-F238E27FC236}">
                  <a16:creationId xmlns:a16="http://schemas.microsoft.com/office/drawing/2014/main" id="{A7E94126-9232-DAD9-081D-A0E5884354BB}"/>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5" name="Oval 44">
              <a:extLst>
                <a:ext uri="{FF2B5EF4-FFF2-40B4-BE49-F238E27FC236}">
                  <a16:creationId xmlns:a16="http://schemas.microsoft.com/office/drawing/2014/main" id="{F90F67A1-E858-F725-4710-1A067B4ADC48}"/>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6" name="Group 45">
            <a:extLst>
              <a:ext uri="{FF2B5EF4-FFF2-40B4-BE49-F238E27FC236}">
                <a16:creationId xmlns:a16="http://schemas.microsoft.com/office/drawing/2014/main" id="{DB029C23-48B3-6E1E-113F-E0E503B0A08E}"/>
              </a:ext>
            </a:extLst>
          </p:cNvPr>
          <p:cNvGrpSpPr/>
          <p:nvPr/>
        </p:nvGrpSpPr>
        <p:grpSpPr>
          <a:xfrm>
            <a:off x="7952213" y="3137019"/>
            <a:ext cx="390829" cy="390829"/>
            <a:chOff x="722538" y="2874633"/>
            <a:chExt cx="360000" cy="360000"/>
          </a:xfrm>
        </p:grpSpPr>
        <p:sp>
          <p:nvSpPr>
            <p:cNvPr id="47" name="Oval 46">
              <a:extLst>
                <a:ext uri="{FF2B5EF4-FFF2-40B4-BE49-F238E27FC236}">
                  <a16:creationId xmlns:a16="http://schemas.microsoft.com/office/drawing/2014/main" id="{3ED089C0-DF1F-ACDA-0A16-5A63A556336D}"/>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8" name="Oval 47">
              <a:extLst>
                <a:ext uri="{FF2B5EF4-FFF2-40B4-BE49-F238E27FC236}">
                  <a16:creationId xmlns:a16="http://schemas.microsoft.com/office/drawing/2014/main" id="{7D3C8214-931A-A0DC-FD20-0C8D5BAED4D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49" name="Group 5">
            <a:extLst>
              <a:ext uri="{FF2B5EF4-FFF2-40B4-BE49-F238E27FC236}">
                <a16:creationId xmlns:a16="http://schemas.microsoft.com/office/drawing/2014/main" id="{7745C32A-38F1-FBEA-217E-DB093B5D3043}"/>
              </a:ext>
            </a:extLst>
          </p:cNvPr>
          <p:cNvGrpSpPr>
            <a:grpSpLocks noChangeAspect="1"/>
          </p:cNvGrpSpPr>
          <p:nvPr/>
        </p:nvGrpSpPr>
        <p:grpSpPr bwMode="auto">
          <a:xfrm>
            <a:off x="742155" y="3220336"/>
            <a:ext cx="217278" cy="216000"/>
            <a:chOff x="3163" y="2182"/>
            <a:chExt cx="340" cy="338"/>
          </a:xfrm>
          <a:solidFill>
            <a:schemeClr val="tx2"/>
          </a:solidFill>
        </p:grpSpPr>
        <p:sp>
          <p:nvSpPr>
            <p:cNvPr id="50" name="Freeform 6">
              <a:extLst>
                <a:ext uri="{FF2B5EF4-FFF2-40B4-BE49-F238E27FC236}">
                  <a16:creationId xmlns:a16="http://schemas.microsoft.com/office/drawing/2014/main" id="{F9D7B86F-C7A9-B7E1-EE01-2910C7DCBD98}"/>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1" name="Freeform 7">
              <a:extLst>
                <a:ext uri="{FF2B5EF4-FFF2-40B4-BE49-F238E27FC236}">
                  <a16:creationId xmlns:a16="http://schemas.microsoft.com/office/drawing/2014/main" id="{2595C420-9AEB-3512-597C-8DDE85001B17}"/>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2" name="Freeform 8">
              <a:extLst>
                <a:ext uri="{FF2B5EF4-FFF2-40B4-BE49-F238E27FC236}">
                  <a16:creationId xmlns:a16="http://schemas.microsoft.com/office/drawing/2014/main" id="{0DD611B9-4567-493F-65F6-C4B2077CCFA0}"/>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53" name="Isosceles Triangle 52">
            <a:extLst>
              <a:ext uri="{FF2B5EF4-FFF2-40B4-BE49-F238E27FC236}">
                <a16:creationId xmlns:a16="http://schemas.microsoft.com/office/drawing/2014/main" id="{60EE111C-C06B-2F67-6D15-0A088794DB88}"/>
              </a:ext>
            </a:extLst>
          </p:cNvPr>
          <p:cNvSpPr/>
          <p:nvPr/>
        </p:nvSpPr>
        <p:spPr>
          <a:xfrm rot="5400000">
            <a:off x="3278888" y="3262179"/>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4" name="Arrow: Pentagon 53">
            <a:extLst>
              <a:ext uri="{FF2B5EF4-FFF2-40B4-BE49-F238E27FC236}">
                <a16:creationId xmlns:a16="http://schemas.microsoft.com/office/drawing/2014/main" id="{782E4447-5414-2BF5-14F2-A57AD6C7391E}"/>
              </a:ext>
            </a:extLst>
          </p:cNvPr>
          <p:cNvSpPr/>
          <p:nvPr/>
        </p:nvSpPr>
        <p:spPr>
          <a:xfrm>
            <a:off x="2309927" y="3144619"/>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50">
                <a:solidFill>
                  <a:schemeClr val="tx2"/>
                </a:solidFill>
                <a:latin typeface="+mj-lt"/>
              </a:rPr>
              <a:t>APPLY</a:t>
            </a:r>
          </a:p>
        </p:txBody>
      </p:sp>
      <p:sp>
        <p:nvSpPr>
          <p:cNvPr id="55" name="Isosceles Triangle 54">
            <a:extLst>
              <a:ext uri="{FF2B5EF4-FFF2-40B4-BE49-F238E27FC236}">
                <a16:creationId xmlns:a16="http://schemas.microsoft.com/office/drawing/2014/main" id="{610CA40F-A9E9-E631-A81B-8070E064AE0A}"/>
              </a:ext>
            </a:extLst>
          </p:cNvPr>
          <p:cNvSpPr/>
          <p:nvPr/>
        </p:nvSpPr>
        <p:spPr>
          <a:xfrm rot="5400000">
            <a:off x="3225117" y="3276058"/>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56" name="Group 55">
            <a:extLst>
              <a:ext uri="{FF2B5EF4-FFF2-40B4-BE49-F238E27FC236}">
                <a16:creationId xmlns:a16="http://schemas.microsoft.com/office/drawing/2014/main" id="{8375FB57-17C3-5E09-E40C-1EEB9BA6E67C}"/>
              </a:ext>
            </a:extLst>
          </p:cNvPr>
          <p:cNvGrpSpPr/>
          <p:nvPr/>
        </p:nvGrpSpPr>
        <p:grpSpPr>
          <a:xfrm>
            <a:off x="2120115" y="3137019"/>
            <a:ext cx="390829" cy="390829"/>
            <a:chOff x="722538" y="2874633"/>
            <a:chExt cx="360000" cy="360000"/>
          </a:xfrm>
        </p:grpSpPr>
        <p:sp>
          <p:nvSpPr>
            <p:cNvPr id="57" name="Oval 56">
              <a:extLst>
                <a:ext uri="{FF2B5EF4-FFF2-40B4-BE49-F238E27FC236}">
                  <a16:creationId xmlns:a16="http://schemas.microsoft.com/office/drawing/2014/main" id="{6320B4C3-DB86-A181-C74B-4629AEE7989E}"/>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8" name="Oval 57">
              <a:extLst>
                <a:ext uri="{FF2B5EF4-FFF2-40B4-BE49-F238E27FC236}">
                  <a16:creationId xmlns:a16="http://schemas.microsoft.com/office/drawing/2014/main" id="{18658283-D0EB-98F3-1B6B-F2F4769D5A80}"/>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59" name="Group 58">
            <a:extLst>
              <a:ext uri="{FF2B5EF4-FFF2-40B4-BE49-F238E27FC236}">
                <a16:creationId xmlns:a16="http://schemas.microsoft.com/office/drawing/2014/main" id="{9C9CEE8A-6427-FD80-0AF2-95A95F32DFDE}"/>
              </a:ext>
            </a:extLst>
          </p:cNvPr>
          <p:cNvGrpSpPr>
            <a:grpSpLocks noChangeAspect="1"/>
          </p:cNvGrpSpPr>
          <p:nvPr/>
        </p:nvGrpSpPr>
        <p:grpSpPr>
          <a:xfrm>
            <a:off x="2217310" y="3241273"/>
            <a:ext cx="190292" cy="179360"/>
            <a:chOff x="9502776" y="4360863"/>
            <a:chExt cx="496888" cy="468313"/>
          </a:xfrm>
          <a:solidFill>
            <a:schemeClr val="tx2"/>
          </a:solidFill>
        </p:grpSpPr>
        <p:sp>
          <p:nvSpPr>
            <p:cNvPr id="60" name="Freeform 6">
              <a:extLst>
                <a:ext uri="{FF2B5EF4-FFF2-40B4-BE49-F238E27FC236}">
                  <a16:creationId xmlns:a16="http://schemas.microsoft.com/office/drawing/2014/main" id="{67068F2D-1EE5-32EF-1DAF-7D407D6D16F4}"/>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7">
              <a:extLst>
                <a:ext uri="{FF2B5EF4-FFF2-40B4-BE49-F238E27FC236}">
                  <a16:creationId xmlns:a16="http://schemas.microsoft.com/office/drawing/2014/main" id="{4F60E4AE-E6FA-6ED8-85C6-39A5334E81ED}"/>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8">
              <a:extLst>
                <a:ext uri="{FF2B5EF4-FFF2-40B4-BE49-F238E27FC236}">
                  <a16:creationId xmlns:a16="http://schemas.microsoft.com/office/drawing/2014/main" id="{A3B4FBB9-2523-0CEE-2761-559CC5C3BA54}"/>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9">
              <a:extLst>
                <a:ext uri="{FF2B5EF4-FFF2-40B4-BE49-F238E27FC236}">
                  <a16:creationId xmlns:a16="http://schemas.microsoft.com/office/drawing/2014/main" id="{E4895726-8407-65E0-6E06-3F386563C04E}"/>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10">
              <a:extLst>
                <a:ext uri="{FF2B5EF4-FFF2-40B4-BE49-F238E27FC236}">
                  <a16:creationId xmlns:a16="http://schemas.microsoft.com/office/drawing/2014/main" id="{81695AF6-4460-264B-E5B7-AAEF1DA9BCEF}"/>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5" name="Freeform 11">
              <a:extLst>
                <a:ext uri="{FF2B5EF4-FFF2-40B4-BE49-F238E27FC236}">
                  <a16:creationId xmlns:a16="http://schemas.microsoft.com/office/drawing/2014/main" id="{E6C498F5-FD14-68B3-1BEA-F20D30C94DA5}"/>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6" name="Freeform 12">
              <a:extLst>
                <a:ext uri="{FF2B5EF4-FFF2-40B4-BE49-F238E27FC236}">
                  <a16:creationId xmlns:a16="http://schemas.microsoft.com/office/drawing/2014/main" id="{62279EF9-E88F-4EA9-1114-0DD67C5535E3}"/>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7" name="Group 66">
            <a:extLst>
              <a:ext uri="{FF2B5EF4-FFF2-40B4-BE49-F238E27FC236}">
                <a16:creationId xmlns:a16="http://schemas.microsoft.com/office/drawing/2014/main" id="{61BC06DB-EA8C-B9C5-B8F1-02B813DF3FA9}"/>
              </a:ext>
            </a:extLst>
          </p:cNvPr>
          <p:cNvGrpSpPr>
            <a:grpSpLocks noChangeAspect="1"/>
          </p:cNvGrpSpPr>
          <p:nvPr/>
        </p:nvGrpSpPr>
        <p:grpSpPr>
          <a:xfrm>
            <a:off x="3654461" y="3212825"/>
            <a:ext cx="210796" cy="210796"/>
            <a:chOff x="6107113" y="1108075"/>
            <a:chExt cx="542925" cy="542925"/>
          </a:xfrm>
          <a:solidFill>
            <a:schemeClr val="tx2"/>
          </a:solidFill>
        </p:grpSpPr>
        <p:sp>
          <p:nvSpPr>
            <p:cNvPr id="68" name="Freeform 129">
              <a:extLst>
                <a:ext uri="{FF2B5EF4-FFF2-40B4-BE49-F238E27FC236}">
                  <a16:creationId xmlns:a16="http://schemas.microsoft.com/office/drawing/2014/main" id="{0B574F99-7DE8-17DD-8819-85482353A9DE}"/>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9" name="Freeform 130">
              <a:extLst>
                <a:ext uri="{FF2B5EF4-FFF2-40B4-BE49-F238E27FC236}">
                  <a16:creationId xmlns:a16="http://schemas.microsoft.com/office/drawing/2014/main" id="{B570C572-4445-280A-C198-C8C12991C9F9}"/>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70" name="Group 69">
            <a:extLst>
              <a:ext uri="{FF2B5EF4-FFF2-40B4-BE49-F238E27FC236}">
                <a16:creationId xmlns:a16="http://schemas.microsoft.com/office/drawing/2014/main" id="{AE86E78F-EDD9-645C-4861-D0AE6C6526D9}"/>
              </a:ext>
            </a:extLst>
          </p:cNvPr>
          <p:cNvGrpSpPr>
            <a:grpSpLocks noChangeAspect="1"/>
          </p:cNvGrpSpPr>
          <p:nvPr/>
        </p:nvGrpSpPr>
        <p:grpSpPr>
          <a:xfrm>
            <a:off x="5151704" y="3225642"/>
            <a:ext cx="162076" cy="200370"/>
            <a:chOff x="5126038" y="3305175"/>
            <a:chExt cx="436562" cy="539750"/>
          </a:xfrm>
          <a:solidFill>
            <a:schemeClr val="tx2"/>
          </a:solidFill>
        </p:grpSpPr>
        <p:sp>
          <p:nvSpPr>
            <p:cNvPr id="71" name="Freeform 34">
              <a:extLst>
                <a:ext uri="{FF2B5EF4-FFF2-40B4-BE49-F238E27FC236}">
                  <a16:creationId xmlns:a16="http://schemas.microsoft.com/office/drawing/2014/main" id="{941E5C09-CDA2-4693-C0C3-63080458AF56}"/>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2" name="Freeform 35">
              <a:extLst>
                <a:ext uri="{FF2B5EF4-FFF2-40B4-BE49-F238E27FC236}">
                  <a16:creationId xmlns:a16="http://schemas.microsoft.com/office/drawing/2014/main" id="{47BEA519-91AD-A625-1E3C-DC2D8BEB8459}"/>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3" name="Freeform 36">
              <a:extLst>
                <a:ext uri="{FF2B5EF4-FFF2-40B4-BE49-F238E27FC236}">
                  <a16:creationId xmlns:a16="http://schemas.microsoft.com/office/drawing/2014/main" id="{5EF5AD41-B025-0F6A-03F8-62440731CAE4}"/>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4" name="Freeform 37">
              <a:extLst>
                <a:ext uri="{FF2B5EF4-FFF2-40B4-BE49-F238E27FC236}">
                  <a16:creationId xmlns:a16="http://schemas.microsoft.com/office/drawing/2014/main" id="{8C43EAF8-D815-24E2-B917-6AF4E8DE0FBE}"/>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5" name="Freeform 38">
              <a:extLst>
                <a:ext uri="{FF2B5EF4-FFF2-40B4-BE49-F238E27FC236}">
                  <a16:creationId xmlns:a16="http://schemas.microsoft.com/office/drawing/2014/main" id="{28AC7257-A71D-0F70-0F5E-53B4A6975F93}"/>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6" name="Freeform 39">
              <a:extLst>
                <a:ext uri="{FF2B5EF4-FFF2-40B4-BE49-F238E27FC236}">
                  <a16:creationId xmlns:a16="http://schemas.microsoft.com/office/drawing/2014/main" id="{9113436D-A21E-60E5-49E6-93F8381C016F}"/>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77" name="Freeform 40">
              <a:extLst>
                <a:ext uri="{FF2B5EF4-FFF2-40B4-BE49-F238E27FC236}">
                  <a16:creationId xmlns:a16="http://schemas.microsoft.com/office/drawing/2014/main" id="{BC8D102B-94E3-3BE1-09F8-E115D998C7F8}"/>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78" name="Freeform 23">
            <a:extLst>
              <a:ext uri="{FF2B5EF4-FFF2-40B4-BE49-F238E27FC236}">
                <a16:creationId xmlns:a16="http://schemas.microsoft.com/office/drawing/2014/main" id="{6EE5DA72-413A-2F43-DF5E-704EC24D9B34}"/>
              </a:ext>
            </a:extLst>
          </p:cNvPr>
          <p:cNvSpPr>
            <a:spLocks noChangeAspect="1" noEditPoints="1"/>
          </p:cNvSpPr>
          <p:nvPr/>
        </p:nvSpPr>
        <p:spPr bwMode="auto">
          <a:xfrm>
            <a:off x="6623791" y="3269169"/>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79" name="Oval 78">
            <a:extLst>
              <a:ext uri="{FF2B5EF4-FFF2-40B4-BE49-F238E27FC236}">
                <a16:creationId xmlns:a16="http://schemas.microsoft.com/office/drawing/2014/main" id="{BECBD121-7AE9-23C3-3003-20583CFB4503}"/>
              </a:ext>
            </a:extLst>
          </p:cNvPr>
          <p:cNvSpPr/>
          <p:nvPr/>
        </p:nvSpPr>
        <p:spPr>
          <a:xfrm>
            <a:off x="6573894" y="3220200"/>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0" name="Group 79">
            <a:extLst>
              <a:ext uri="{FF2B5EF4-FFF2-40B4-BE49-F238E27FC236}">
                <a16:creationId xmlns:a16="http://schemas.microsoft.com/office/drawing/2014/main" id="{2E24CA78-EEEC-F63D-A00C-26B170259CF7}"/>
              </a:ext>
            </a:extLst>
          </p:cNvPr>
          <p:cNvGrpSpPr>
            <a:grpSpLocks noChangeAspect="1"/>
          </p:cNvGrpSpPr>
          <p:nvPr/>
        </p:nvGrpSpPr>
        <p:grpSpPr>
          <a:xfrm>
            <a:off x="8045406" y="3245548"/>
            <a:ext cx="204441" cy="158141"/>
            <a:chOff x="8389938" y="1176338"/>
            <a:chExt cx="539751" cy="417513"/>
          </a:xfrm>
          <a:solidFill>
            <a:schemeClr val="tx2"/>
          </a:solidFill>
        </p:grpSpPr>
        <p:sp>
          <p:nvSpPr>
            <p:cNvPr id="81" name="Freeform 23">
              <a:extLst>
                <a:ext uri="{FF2B5EF4-FFF2-40B4-BE49-F238E27FC236}">
                  <a16:creationId xmlns:a16="http://schemas.microsoft.com/office/drawing/2014/main" id="{959619A0-F48A-41F0-9D8D-128E013C194C}"/>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2" name="Freeform 24">
              <a:extLst>
                <a:ext uri="{FF2B5EF4-FFF2-40B4-BE49-F238E27FC236}">
                  <a16:creationId xmlns:a16="http://schemas.microsoft.com/office/drawing/2014/main" id="{DD142AEF-8FAD-2529-D169-4F4108BF8CC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83" name="TextBox 82">
            <a:extLst>
              <a:ext uri="{FF2B5EF4-FFF2-40B4-BE49-F238E27FC236}">
                <a16:creationId xmlns:a16="http://schemas.microsoft.com/office/drawing/2014/main" id="{9C06DB95-A67F-873A-8E07-B0B91BF85F75}"/>
              </a:ext>
            </a:extLst>
          </p:cNvPr>
          <p:cNvSpPr txBox="1">
            <a:spLocks/>
          </p:cNvSpPr>
          <p:nvPr/>
        </p:nvSpPr>
        <p:spPr>
          <a:xfrm>
            <a:off x="4623736" y="2391062"/>
            <a:ext cx="754769" cy="416363"/>
          </a:xfrm>
          <a:prstGeom prst="rect">
            <a:avLst/>
          </a:prstGeom>
          <a:noFill/>
        </p:spPr>
        <p:txBody>
          <a:bodyPr wrap="none" rtlCol="0" anchor="ctr">
            <a:noAutofit/>
          </a:bodyPr>
          <a:lstStyle/>
          <a:p>
            <a:pPr algn="ctr">
              <a:spcAft>
                <a:spcPts val="300"/>
              </a:spcAft>
            </a:pPr>
            <a:r>
              <a:rPr lang="en-AU" sz="1000" b="1">
                <a:solidFill>
                  <a:schemeClr val="accent3"/>
                </a:solidFill>
                <a:latin typeface="+mj-lt"/>
              </a:rPr>
              <a:t>Vary/amend</a:t>
            </a:r>
          </a:p>
          <a:p>
            <a:pPr algn="ctr">
              <a:spcAft>
                <a:spcPts val="300"/>
              </a:spcAft>
            </a:pPr>
            <a:r>
              <a:rPr lang="en-AU" sz="1000">
                <a:solidFill>
                  <a:schemeClr val="tx2"/>
                </a:solidFill>
              </a:rPr>
              <a:t>Ad-hoc</a:t>
            </a:r>
          </a:p>
        </p:txBody>
      </p:sp>
      <p:sp>
        <p:nvSpPr>
          <p:cNvPr id="84" name="TextBox 83">
            <a:extLst>
              <a:ext uri="{FF2B5EF4-FFF2-40B4-BE49-F238E27FC236}">
                <a16:creationId xmlns:a16="http://schemas.microsoft.com/office/drawing/2014/main" id="{E02742CA-839E-CF59-B3CA-0259FB6F757F}"/>
              </a:ext>
            </a:extLst>
          </p:cNvPr>
          <p:cNvSpPr txBox="1">
            <a:spLocks/>
          </p:cNvSpPr>
          <p:nvPr/>
        </p:nvSpPr>
        <p:spPr>
          <a:xfrm>
            <a:off x="8357101" y="2411664"/>
            <a:ext cx="668959" cy="306277"/>
          </a:xfrm>
          <a:prstGeom prst="rect">
            <a:avLst/>
          </a:prstGeom>
          <a:noFill/>
        </p:spPr>
        <p:txBody>
          <a:bodyPr wrap="none" rtlCol="0" anchor="ctr">
            <a:noAutofit/>
          </a:bodyPr>
          <a:lstStyle/>
          <a:p>
            <a:pPr algn="ctr">
              <a:spcAft>
                <a:spcPts val="300"/>
              </a:spcAft>
            </a:pPr>
            <a:r>
              <a:rPr lang="en-AU" sz="1000" b="1">
                <a:solidFill>
                  <a:schemeClr val="accent3"/>
                </a:solidFill>
                <a:latin typeface="+mj-lt"/>
              </a:rPr>
              <a:t>Cancel/</a:t>
            </a:r>
            <a:br>
              <a:rPr lang="en-AU" sz="1000" b="1">
                <a:solidFill>
                  <a:schemeClr val="accent3"/>
                </a:solidFill>
                <a:latin typeface="+mj-lt"/>
              </a:rPr>
            </a:br>
            <a:r>
              <a:rPr lang="en-AU" sz="1000" b="1">
                <a:solidFill>
                  <a:schemeClr val="accent3"/>
                </a:solidFill>
                <a:latin typeface="+mj-lt"/>
              </a:rPr>
              <a:t>surrender</a:t>
            </a:r>
          </a:p>
        </p:txBody>
      </p:sp>
      <p:sp>
        <p:nvSpPr>
          <p:cNvPr id="85" name="TextBox 84">
            <a:extLst>
              <a:ext uri="{FF2B5EF4-FFF2-40B4-BE49-F238E27FC236}">
                <a16:creationId xmlns:a16="http://schemas.microsoft.com/office/drawing/2014/main" id="{CDCF8FC7-D396-A665-B928-1A4A715BF5E6}"/>
              </a:ext>
            </a:extLst>
          </p:cNvPr>
          <p:cNvSpPr txBox="1">
            <a:spLocks/>
          </p:cNvSpPr>
          <p:nvPr/>
        </p:nvSpPr>
        <p:spPr>
          <a:xfrm>
            <a:off x="3974454" y="2411664"/>
            <a:ext cx="604048" cy="380511"/>
          </a:xfrm>
          <a:prstGeom prst="rect">
            <a:avLst/>
          </a:prstGeom>
          <a:noFill/>
        </p:spPr>
        <p:txBody>
          <a:bodyPr wrap="none" rtlCol="0" anchor="ctr">
            <a:noAutofit/>
          </a:bodyPr>
          <a:lstStyle/>
          <a:p>
            <a:pPr algn="ctr">
              <a:spcAft>
                <a:spcPts val="300"/>
              </a:spcAft>
            </a:pPr>
            <a:r>
              <a:rPr lang="en-AU" sz="1000" b="1">
                <a:solidFill>
                  <a:schemeClr val="accent3"/>
                </a:solidFill>
                <a:latin typeface="+mj-lt"/>
              </a:rPr>
              <a:t>Renew</a:t>
            </a:r>
          </a:p>
          <a:p>
            <a:pPr algn="ctr">
              <a:spcAft>
                <a:spcPts val="300"/>
              </a:spcAft>
            </a:pPr>
            <a:r>
              <a:rPr lang="en-AU" sz="1000">
                <a:solidFill>
                  <a:schemeClr val="tx2"/>
                </a:solidFill>
              </a:rPr>
              <a:t>Cyclical</a:t>
            </a:r>
          </a:p>
        </p:txBody>
      </p:sp>
      <p:sp>
        <p:nvSpPr>
          <p:cNvPr id="86" name="TextBox 85">
            <a:extLst>
              <a:ext uri="{FF2B5EF4-FFF2-40B4-BE49-F238E27FC236}">
                <a16:creationId xmlns:a16="http://schemas.microsoft.com/office/drawing/2014/main" id="{092089B4-3DC8-70C0-3EC5-C184FEE1C933}"/>
              </a:ext>
            </a:extLst>
          </p:cNvPr>
          <p:cNvSpPr txBox="1">
            <a:spLocks/>
          </p:cNvSpPr>
          <p:nvPr/>
        </p:nvSpPr>
        <p:spPr>
          <a:xfrm>
            <a:off x="5157656" y="3907367"/>
            <a:ext cx="441699" cy="179882"/>
          </a:xfrm>
          <a:prstGeom prst="rect">
            <a:avLst/>
          </a:prstGeom>
          <a:noFill/>
        </p:spPr>
        <p:txBody>
          <a:bodyPr wrap="none" rtlCol="0" anchor="ctr">
            <a:noAutofit/>
          </a:bodyPr>
          <a:lstStyle/>
          <a:p>
            <a:pPr algn="ctr">
              <a:spcAft>
                <a:spcPts val="300"/>
              </a:spcAft>
            </a:pPr>
            <a:r>
              <a:rPr lang="en-AU" sz="1000" b="1">
                <a:solidFill>
                  <a:schemeClr val="accent2"/>
                </a:solidFill>
                <a:latin typeface="+mj-lt"/>
              </a:rPr>
              <a:t>Refer</a:t>
            </a:r>
            <a:endParaRPr lang="en-AU" sz="600" b="1">
              <a:solidFill>
                <a:schemeClr val="accent2"/>
              </a:solidFill>
            </a:endParaRPr>
          </a:p>
        </p:txBody>
      </p:sp>
      <p:sp>
        <p:nvSpPr>
          <p:cNvPr id="87" name="TextBox 86">
            <a:extLst>
              <a:ext uri="{FF2B5EF4-FFF2-40B4-BE49-F238E27FC236}">
                <a16:creationId xmlns:a16="http://schemas.microsoft.com/office/drawing/2014/main" id="{C87C6D04-75B2-78DA-F2AA-DD29967A4140}"/>
              </a:ext>
            </a:extLst>
          </p:cNvPr>
          <p:cNvSpPr txBox="1">
            <a:spLocks/>
          </p:cNvSpPr>
          <p:nvPr/>
        </p:nvSpPr>
        <p:spPr>
          <a:xfrm>
            <a:off x="8223050" y="3887903"/>
            <a:ext cx="852711" cy="374900"/>
          </a:xfrm>
          <a:prstGeom prst="rect">
            <a:avLst/>
          </a:prstGeom>
          <a:noFill/>
        </p:spPr>
        <p:txBody>
          <a:bodyPr wrap="none" rtlCol="0" anchor="ctr">
            <a:noAutofit/>
          </a:bodyPr>
          <a:lstStyle/>
          <a:p>
            <a:pPr algn="ctr">
              <a:spcAft>
                <a:spcPts val="300"/>
              </a:spcAft>
            </a:pPr>
            <a:r>
              <a:rPr lang="en-AU" sz="1000" b="1">
                <a:solidFill>
                  <a:schemeClr val="accent2"/>
                </a:solidFill>
                <a:latin typeface="+mj-lt"/>
              </a:rPr>
              <a:t>Reject/revoke/</a:t>
            </a:r>
            <a:br>
              <a:rPr lang="en-AU" sz="1000" b="1">
                <a:solidFill>
                  <a:schemeClr val="accent2"/>
                </a:solidFill>
                <a:latin typeface="+mj-lt"/>
              </a:rPr>
            </a:br>
            <a:r>
              <a:rPr lang="en-AU" sz="1000" b="1">
                <a:solidFill>
                  <a:schemeClr val="accent2"/>
                </a:solidFill>
                <a:latin typeface="+mj-lt"/>
              </a:rPr>
              <a:t>suspend</a:t>
            </a:r>
          </a:p>
        </p:txBody>
      </p:sp>
      <p:sp>
        <p:nvSpPr>
          <p:cNvPr id="88" name="TextBox 87">
            <a:extLst>
              <a:ext uri="{FF2B5EF4-FFF2-40B4-BE49-F238E27FC236}">
                <a16:creationId xmlns:a16="http://schemas.microsoft.com/office/drawing/2014/main" id="{74685463-DA6E-B495-9256-50EC5910799D}"/>
              </a:ext>
            </a:extLst>
          </p:cNvPr>
          <p:cNvSpPr txBox="1">
            <a:spLocks/>
          </p:cNvSpPr>
          <p:nvPr/>
        </p:nvSpPr>
        <p:spPr>
          <a:xfrm>
            <a:off x="3750259" y="3906122"/>
            <a:ext cx="1046540" cy="338462"/>
          </a:xfrm>
          <a:prstGeom prst="rect">
            <a:avLst/>
          </a:prstGeom>
          <a:noFill/>
        </p:spPr>
        <p:txBody>
          <a:bodyPr wrap="none" rtlCol="0" anchor="ctr">
            <a:noAutofit/>
          </a:bodyPr>
          <a:lstStyle/>
          <a:p>
            <a:pPr algn="ctr">
              <a:spcAft>
                <a:spcPts val="300"/>
              </a:spcAft>
            </a:pPr>
            <a:r>
              <a:rPr lang="en-AU" sz="1000" b="1">
                <a:solidFill>
                  <a:schemeClr val="accent2"/>
                </a:solidFill>
                <a:latin typeface="+mj-lt"/>
              </a:rPr>
              <a:t>Request further </a:t>
            </a:r>
            <a:br>
              <a:rPr lang="en-AU" sz="1000" b="1">
                <a:solidFill>
                  <a:schemeClr val="accent2"/>
                </a:solidFill>
                <a:latin typeface="+mj-lt"/>
              </a:rPr>
            </a:br>
            <a:r>
              <a:rPr lang="en-AU" sz="1000" b="1">
                <a:solidFill>
                  <a:schemeClr val="accent2"/>
                </a:solidFill>
                <a:latin typeface="+mj-lt"/>
              </a:rPr>
              <a:t>information</a:t>
            </a:r>
          </a:p>
        </p:txBody>
      </p:sp>
      <p:sp>
        <p:nvSpPr>
          <p:cNvPr id="89" name="TextBox 88">
            <a:extLst>
              <a:ext uri="{FF2B5EF4-FFF2-40B4-BE49-F238E27FC236}">
                <a16:creationId xmlns:a16="http://schemas.microsoft.com/office/drawing/2014/main" id="{D113D8DE-6F12-A98C-EE40-9D0040BF9F16}"/>
              </a:ext>
            </a:extLst>
          </p:cNvPr>
          <p:cNvSpPr txBox="1">
            <a:spLocks/>
          </p:cNvSpPr>
          <p:nvPr/>
        </p:nvSpPr>
        <p:spPr>
          <a:xfrm>
            <a:off x="5628705" y="3840592"/>
            <a:ext cx="995086" cy="461134"/>
          </a:xfrm>
          <a:prstGeom prst="rect">
            <a:avLst/>
          </a:prstGeom>
          <a:noFill/>
        </p:spPr>
        <p:txBody>
          <a:bodyPr wrap="none" rtlCol="0" anchor="ctr">
            <a:noAutofit/>
          </a:bodyPr>
          <a:lstStyle/>
          <a:p>
            <a:pPr algn="ctr">
              <a:spcAft>
                <a:spcPts val="300"/>
              </a:spcAft>
            </a:pPr>
            <a:r>
              <a:rPr lang="en-AU" sz="1000" b="1">
                <a:solidFill>
                  <a:schemeClr val="accent2"/>
                </a:solidFill>
                <a:latin typeface="+mj-lt"/>
              </a:rPr>
              <a:t>Reassess/vary/</a:t>
            </a:r>
            <a:br>
              <a:rPr lang="en-AU" sz="1000" b="1">
                <a:solidFill>
                  <a:schemeClr val="accent2"/>
                </a:solidFill>
                <a:latin typeface="+mj-lt"/>
              </a:rPr>
            </a:br>
            <a:r>
              <a:rPr lang="en-AU" sz="1000" b="1">
                <a:solidFill>
                  <a:schemeClr val="accent2"/>
                </a:solidFill>
                <a:latin typeface="+mj-lt"/>
              </a:rPr>
              <a:t>conditions </a:t>
            </a:r>
          </a:p>
        </p:txBody>
      </p:sp>
      <p:cxnSp>
        <p:nvCxnSpPr>
          <p:cNvPr id="90" name="Straight Connector 89">
            <a:extLst>
              <a:ext uri="{FF2B5EF4-FFF2-40B4-BE49-F238E27FC236}">
                <a16:creationId xmlns:a16="http://schemas.microsoft.com/office/drawing/2014/main" id="{28C27262-A685-02D5-4F28-7E5221762004}"/>
              </a:ext>
            </a:extLst>
          </p:cNvPr>
          <p:cNvCxnSpPr>
            <a:cxnSpLocks/>
          </p:cNvCxnSpPr>
          <p:nvPr/>
        </p:nvCxnSpPr>
        <p:spPr>
          <a:xfrm>
            <a:off x="4273529" y="2811056"/>
            <a:ext cx="0" cy="28800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1B38DBB-9393-FBA1-92C6-C4DFE57D85BA}"/>
              </a:ext>
            </a:extLst>
          </p:cNvPr>
          <p:cNvCxnSpPr>
            <a:cxnSpLocks/>
          </p:cNvCxnSpPr>
          <p:nvPr/>
        </p:nvCxnSpPr>
        <p:spPr>
          <a:xfrm>
            <a:off x="4979322" y="2811056"/>
            <a:ext cx="0" cy="28800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28457213-4467-A98C-3F70-4DB15F768BC6}"/>
              </a:ext>
            </a:extLst>
          </p:cNvPr>
          <p:cNvCxnSpPr>
            <a:cxnSpLocks/>
          </p:cNvCxnSpPr>
          <p:nvPr/>
        </p:nvCxnSpPr>
        <p:spPr>
          <a:xfrm>
            <a:off x="8691580" y="2811056"/>
            <a:ext cx="0" cy="288000"/>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B56499B-0900-D140-D811-F8F06E582AAB}"/>
              </a:ext>
            </a:extLst>
          </p:cNvPr>
          <p:cNvCxnSpPr>
            <a:cxnSpLocks/>
          </p:cNvCxnSpPr>
          <p:nvPr/>
        </p:nvCxnSpPr>
        <p:spPr>
          <a:xfrm>
            <a:off x="4273529" y="3504619"/>
            <a:ext cx="0" cy="303957"/>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9C876B0-1EBC-EED1-4E59-6DA9C16D4BE7}"/>
              </a:ext>
            </a:extLst>
          </p:cNvPr>
          <p:cNvCxnSpPr>
            <a:cxnSpLocks/>
          </p:cNvCxnSpPr>
          <p:nvPr/>
        </p:nvCxnSpPr>
        <p:spPr>
          <a:xfrm>
            <a:off x="5386894" y="3504619"/>
            <a:ext cx="0" cy="303957"/>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2D29F0C-4583-AD8E-323F-A796E6089331}"/>
              </a:ext>
            </a:extLst>
          </p:cNvPr>
          <p:cNvCxnSpPr>
            <a:cxnSpLocks/>
          </p:cNvCxnSpPr>
          <p:nvPr/>
        </p:nvCxnSpPr>
        <p:spPr>
          <a:xfrm flipV="1">
            <a:off x="6076351" y="3504619"/>
            <a:ext cx="0" cy="303957"/>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5115A15-DB64-DCAD-333E-947BCE42F54B}"/>
              </a:ext>
            </a:extLst>
          </p:cNvPr>
          <p:cNvCxnSpPr>
            <a:cxnSpLocks/>
          </p:cNvCxnSpPr>
          <p:nvPr/>
        </p:nvCxnSpPr>
        <p:spPr>
          <a:xfrm flipV="1">
            <a:off x="8691580" y="3504619"/>
            <a:ext cx="0" cy="303957"/>
          </a:xfrm>
          <a:prstGeom prst="line">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CE2B33EA-36CC-D8EA-CEBD-C4264441BCC3}"/>
              </a:ext>
            </a:extLst>
          </p:cNvPr>
          <p:cNvSpPr txBox="1">
            <a:spLocks/>
          </p:cNvSpPr>
          <p:nvPr/>
        </p:nvSpPr>
        <p:spPr>
          <a:xfrm>
            <a:off x="882705" y="5064848"/>
            <a:ext cx="2220899" cy="222552"/>
          </a:xfrm>
          <a:prstGeom prst="rect">
            <a:avLst/>
          </a:prstGeom>
          <a:noFill/>
        </p:spPr>
        <p:txBody>
          <a:bodyPr wrap="none" rtlCol="0" anchor="ctr">
            <a:noAutofit/>
          </a:bodyPr>
          <a:lstStyle/>
          <a:p>
            <a:pPr algn="ctr"/>
            <a:r>
              <a:rPr lang="en-AU" sz="1000">
                <a:solidFill>
                  <a:schemeClr val="tx2"/>
                </a:solidFill>
                <a:latin typeface="VIC SemiBold" panose="00000700000000000000" pitchFamily="50" charset="0"/>
              </a:rPr>
              <a:t>FRONT-END EXPERIENCE </a:t>
            </a:r>
          </a:p>
        </p:txBody>
      </p:sp>
      <p:sp>
        <p:nvSpPr>
          <p:cNvPr id="98" name="Rectangle 97">
            <a:extLst>
              <a:ext uri="{FF2B5EF4-FFF2-40B4-BE49-F238E27FC236}">
                <a16:creationId xmlns:a16="http://schemas.microsoft.com/office/drawing/2014/main" id="{BA9E50A4-8552-6D73-7E3D-217945D8D97A}"/>
              </a:ext>
            </a:extLst>
          </p:cNvPr>
          <p:cNvSpPr/>
          <p:nvPr/>
        </p:nvSpPr>
        <p:spPr>
          <a:xfrm>
            <a:off x="622685" y="5311879"/>
            <a:ext cx="2749894" cy="750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ct val="110000"/>
              </a:lnSpc>
            </a:pPr>
            <a:r>
              <a:rPr lang="en-AU" sz="1000">
                <a:solidFill>
                  <a:schemeClr val="tx2"/>
                </a:solidFill>
              </a:rPr>
              <a:t>Interface for applicants (including applicant profile dashboard, guest and log-in experience permits and licence applications, interaction history).</a:t>
            </a:r>
          </a:p>
        </p:txBody>
      </p:sp>
      <p:sp>
        <p:nvSpPr>
          <p:cNvPr id="99" name="Rectangle 98">
            <a:extLst>
              <a:ext uri="{FF2B5EF4-FFF2-40B4-BE49-F238E27FC236}">
                <a16:creationId xmlns:a16="http://schemas.microsoft.com/office/drawing/2014/main" id="{4B00C5C7-80EF-E151-C032-5B96812FB008}"/>
              </a:ext>
            </a:extLst>
          </p:cNvPr>
          <p:cNvSpPr/>
          <p:nvPr/>
        </p:nvSpPr>
        <p:spPr>
          <a:xfrm>
            <a:off x="549225" y="4729918"/>
            <a:ext cx="8826550" cy="243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chemeClr val="tx2"/>
                </a:solidFill>
                <a:latin typeface="VIC SemiBold" panose="00000700000000000000" pitchFamily="50" charset="0"/>
              </a:rPr>
              <a:t>Systems and platforms enable the digitisation of permissions. </a:t>
            </a:r>
          </a:p>
        </p:txBody>
      </p:sp>
      <p:sp>
        <p:nvSpPr>
          <p:cNvPr id="100" name="TextBox 99">
            <a:extLst>
              <a:ext uri="{FF2B5EF4-FFF2-40B4-BE49-F238E27FC236}">
                <a16:creationId xmlns:a16="http://schemas.microsoft.com/office/drawing/2014/main" id="{FFE3E7B1-5C65-B6DF-0E62-ED5FE78A7B10}"/>
              </a:ext>
            </a:extLst>
          </p:cNvPr>
          <p:cNvSpPr txBox="1">
            <a:spLocks/>
          </p:cNvSpPr>
          <p:nvPr/>
        </p:nvSpPr>
        <p:spPr>
          <a:xfrm>
            <a:off x="3843235" y="5064848"/>
            <a:ext cx="2220899" cy="222552"/>
          </a:xfrm>
          <a:prstGeom prst="rect">
            <a:avLst/>
          </a:prstGeom>
          <a:noFill/>
        </p:spPr>
        <p:txBody>
          <a:bodyPr wrap="none" rtlCol="0" anchor="ctr">
            <a:noAutofit/>
          </a:bodyPr>
          <a:lstStyle/>
          <a:p>
            <a:pPr algn="ctr"/>
            <a:r>
              <a:rPr lang="en-AU" sz="1000">
                <a:solidFill>
                  <a:schemeClr val="tx2"/>
                </a:solidFill>
                <a:latin typeface="VIC SemiBold" panose="00000700000000000000" pitchFamily="50" charset="0"/>
              </a:rPr>
              <a:t>BACK-END SYSTEMS </a:t>
            </a:r>
          </a:p>
        </p:txBody>
      </p:sp>
      <p:sp>
        <p:nvSpPr>
          <p:cNvPr id="101" name="Rectangle 100">
            <a:extLst>
              <a:ext uri="{FF2B5EF4-FFF2-40B4-BE49-F238E27FC236}">
                <a16:creationId xmlns:a16="http://schemas.microsoft.com/office/drawing/2014/main" id="{BDB03432-8E21-396F-9FE4-8F56F0BB617E}"/>
              </a:ext>
            </a:extLst>
          </p:cNvPr>
          <p:cNvSpPr/>
          <p:nvPr/>
        </p:nvSpPr>
        <p:spPr>
          <a:xfrm>
            <a:off x="3583213" y="5311879"/>
            <a:ext cx="2765341" cy="750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ct val="110000"/>
              </a:lnSpc>
            </a:pPr>
            <a:r>
              <a:rPr lang="en-AU" sz="1000">
                <a:solidFill>
                  <a:schemeClr val="tx2"/>
                </a:solidFill>
              </a:rPr>
              <a:t>Platforms for regulators to administer back-office system functionalities (including payments integration, inspection management).</a:t>
            </a:r>
          </a:p>
        </p:txBody>
      </p:sp>
      <p:sp>
        <p:nvSpPr>
          <p:cNvPr id="102" name="TextBox 101">
            <a:extLst>
              <a:ext uri="{FF2B5EF4-FFF2-40B4-BE49-F238E27FC236}">
                <a16:creationId xmlns:a16="http://schemas.microsoft.com/office/drawing/2014/main" id="{96825B0B-2096-F9C2-D56E-169BA65B07D8}"/>
              </a:ext>
            </a:extLst>
          </p:cNvPr>
          <p:cNvSpPr txBox="1">
            <a:spLocks/>
          </p:cNvSpPr>
          <p:nvPr/>
        </p:nvSpPr>
        <p:spPr>
          <a:xfrm>
            <a:off x="6805160" y="5064848"/>
            <a:ext cx="2220899" cy="222552"/>
          </a:xfrm>
          <a:prstGeom prst="rect">
            <a:avLst/>
          </a:prstGeom>
          <a:noFill/>
        </p:spPr>
        <p:txBody>
          <a:bodyPr wrap="none" rtlCol="0" anchor="ctr">
            <a:noAutofit/>
          </a:bodyPr>
          <a:lstStyle/>
          <a:p>
            <a:pPr algn="ctr"/>
            <a:r>
              <a:rPr lang="en-AU" sz="1000">
                <a:solidFill>
                  <a:schemeClr val="tx2"/>
                </a:solidFill>
                <a:latin typeface="VIC SemiBold" panose="00000700000000000000" pitchFamily="50" charset="0"/>
              </a:rPr>
              <a:t>INTEGRATION WITH OTHER SYSTEMS</a:t>
            </a:r>
          </a:p>
        </p:txBody>
      </p:sp>
      <p:sp>
        <p:nvSpPr>
          <p:cNvPr id="103" name="Rectangle 102">
            <a:extLst>
              <a:ext uri="{FF2B5EF4-FFF2-40B4-BE49-F238E27FC236}">
                <a16:creationId xmlns:a16="http://schemas.microsoft.com/office/drawing/2014/main" id="{280950FB-B89A-DA98-0B9D-5264835E140F}"/>
              </a:ext>
            </a:extLst>
          </p:cNvPr>
          <p:cNvSpPr/>
          <p:nvPr/>
        </p:nvSpPr>
        <p:spPr>
          <a:xfrm>
            <a:off x="6529794" y="5311879"/>
            <a:ext cx="2765341" cy="750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lnSpc>
                <a:spcPct val="110000"/>
              </a:lnSpc>
            </a:pPr>
            <a:r>
              <a:rPr lang="en-AU" sz="1000">
                <a:solidFill>
                  <a:schemeClr val="tx2"/>
                </a:solidFill>
              </a:rPr>
              <a:t>Integration into other systems and platforms of other regulators / external bodies and agencies  (including integration services API).</a:t>
            </a:r>
          </a:p>
        </p:txBody>
      </p:sp>
      <p:cxnSp>
        <p:nvCxnSpPr>
          <p:cNvPr id="104" name="Straight Connector 103">
            <a:extLst>
              <a:ext uri="{FF2B5EF4-FFF2-40B4-BE49-F238E27FC236}">
                <a16:creationId xmlns:a16="http://schemas.microsoft.com/office/drawing/2014/main" id="{D08D9136-AA5B-D709-B3F3-D0F270B205BE}"/>
              </a:ext>
            </a:extLst>
          </p:cNvPr>
          <p:cNvCxnSpPr>
            <a:cxnSpLocks/>
          </p:cNvCxnSpPr>
          <p:nvPr/>
        </p:nvCxnSpPr>
        <p:spPr>
          <a:xfrm>
            <a:off x="945785" y="5284448"/>
            <a:ext cx="2106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55273E4-BE38-6B45-A2E5-7A06F1838355}"/>
              </a:ext>
            </a:extLst>
          </p:cNvPr>
          <p:cNvCxnSpPr>
            <a:cxnSpLocks/>
          </p:cNvCxnSpPr>
          <p:nvPr/>
        </p:nvCxnSpPr>
        <p:spPr>
          <a:xfrm>
            <a:off x="4107977" y="5284448"/>
            <a:ext cx="169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C52B5FC-E809-1E2A-3AD1-AD78618187F0}"/>
              </a:ext>
            </a:extLst>
          </p:cNvPr>
          <p:cNvCxnSpPr>
            <a:cxnSpLocks/>
          </p:cNvCxnSpPr>
          <p:nvPr/>
        </p:nvCxnSpPr>
        <p:spPr>
          <a:xfrm>
            <a:off x="6744732" y="5284448"/>
            <a:ext cx="2331029"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7" name="Freeform: Shape 106">
            <a:extLst>
              <a:ext uri="{FF2B5EF4-FFF2-40B4-BE49-F238E27FC236}">
                <a16:creationId xmlns:a16="http://schemas.microsoft.com/office/drawing/2014/main" id="{C29610DE-1BF1-F92D-906C-46E9D0747A29}"/>
              </a:ext>
            </a:extLst>
          </p:cNvPr>
          <p:cNvSpPr/>
          <p:nvPr/>
        </p:nvSpPr>
        <p:spPr>
          <a:xfrm>
            <a:off x="3547100" y="2211572"/>
            <a:ext cx="5735125" cy="2118097"/>
          </a:xfrm>
          <a:custGeom>
            <a:avLst/>
            <a:gdLst>
              <a:gd name="connsiteX0" fmla="*/ 0 w 6205182"/>
              <a:gd name="connsiteY0" fmla="*/ 0 h 1323833"/>
              <a:gd name="connsiteX1" fmla="*/ 6205182 w 6205182"/>
              <a:gd name="connsiteY1" fmla="*/ 0 h 1323833"/>
              <a:gd name="connsiteX2" fmla="*/ 6205182 w 6205182"/>
              <a:gd name="connsiteY2" fmla="*/ 1314734 h 1323833"/>
              <a:gd name="connsiteX3" fmla="*/ 6205182 w 6205182"/>
              <a:gd name="connsiteY3" fmla="*/ 1323833 h 1323833"/>
            </a:gdLst>
            <a:ahLst/>
            <a:cxnLst>
              <a:cxn ang="0">
                <a:pos x="connsiteX0" y="connsiteY0"/>
              </a:cxn>
              <a:cxn ang="0">
                <a:pos x="connsiteX1" y="connsiteY1"/>
              </a:cxn>
              <a:cxn ang="0">
                <a:pos x="connsiteX2" y="connsiteY2"/>
              </a:cxn>
              <a:cxn ang="0">
                <a:pos x="connsiteX3" y="connsiteY3"/>
              </a:cxn>
            </a:cxnLst>
            <a:rect l="l" t="t" r="r" b="b"/>
            <a:pathLst>
              <a:path w="6205182" h="1323833">
                <a:moveTo>
                  <a:pt x="0" y="0"/>
                </a:moveTo>
                <a:lnTo>
                  <a:pt x="6205182" y="0"/>
                </a:lnTo>
                <a:lnTo>
                  <a:pt x="6205182" y="1314734"/>
                </a:lnTo>
                <a:lnTo>
                  <a:pt x="6205182" y="1323833"/>
                </a:lnTo>
              </a:path>
            </a:pathLst>
          </a:cu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2" name="Rectangle 111">
            <a:extLst>
              <a:ext uri="{FF2B5EF4-FFF2-40B4-BE49-F238E27FC236}">
                <a16:creationId xmlns:a16="http://schemas.microsoft.com/office/drawing/2014/main" id="{29B15871-AD8D-B914-4D49-C87DFF5EB9F9}"/>
              </a:ext>
            </a:extLst>
          </p:cNvPr>
          <p:cNvSpPr/>
          <p:nvPr/>
        </p:nvSpPr>
        <p:spPr>
          <a:xfrm>
            <a:off x="622685" y="2123835"/>
            <a:ext cx="2923162" cy="19457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050">
                <a:solidFill>
                  <a:schemeClr val="bg1"/>
                </a:solidFill>
                <a:latin typeface="VIC SemiBold" panose="00000700000000000000" pitchFamily="50" charset="0"/>
              </a:rPr>
              <a:t>BETTER PRACTICE PERMISSION JOURNEY</a:t>
            </a:r>
          </a:p>
        </p:txBody>
      </p:sp>
      <p:sp>
        <p:nvSpPr>
          <p:cNvPr id="114" name="Rectangle 113">
            <a:extLst>
              <a:ext uri="{FF2B5EF4-FFF2-40B4-BE49-F238E27FC236}">
                <a16:creationId xmlns:a16="http://schemas.microsoft.com/office/drawing/2014/main" id="{42052557-EEB1-1D18-84AE-17ACE54935A6}"/>
              </a:ext>
            </a:extLst>
          </p:cNvPr>
          <p:cNvSpPr/>
          <p:nvPr/>
        </p:nvSpPr>
        <p:spPr>
          <a:xfrm>
            <a:off x="622685" y="2369332"/>
            <a:ext cx="1429400" cy="508631"/>
          </a:xfrm>
          <a:prstGeom prst="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050">
                <a:solidFill>
                  <a:schemeClr val="bg1"/>
                </a:solidFill>
                <a:latin typeface="VIC SemiBold" panose="00000700000000000000" pitchFamily="50" charset="0"/>
              </a:rPr>
              <a:t>APPLICANT INITIATED PROCESS</a:t>
            </a:r>
          </a:p>
        </p:txBody>
      </p:sp>
      <p:sp>
        <p:nvSpPr>
          <p:cNvPr id="115" name="Isosceles Triangle 114">
            <a:extLst>
              <a:ext uri="{FF2B5EF4-FFF2-40B4-BE49-F238E27FC236}">
                <a16:creationId xmlns:a16="http://schemas.microsoft.com/office/drawing/2014/main" id="{2A933EB6-B832-A179-3F9C-23EDF2F3BF7E}"/>
              </a:ext>
            </a:extLst>
          </p:cNvPr>
          <p:cNvSpPr/>
          <p:nvPr/>
        </p:nvSpPr>
        <p:spPr>
          <a:xfrm rot="5400000">
            <a:off x="2119331" y="2628504"/>
            <a:ext cx="179882" cy="131994"/>
          </a:xfrm>
          <a:prstGeom prst="triangle">
            <a:avLst>
              <a:gd name="adj" fmla="val 4474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3" name="Isosceles Triangle 112">
            <a:extLst>
              <a:ext uri="{FF2B5EF4-FFF2-40B4-BE49-F238E27FC236}">
                <a16:creationId xmlns:a16="http://schemas.microsoft.com/office/drawing/2014/main" id="{829AFF65-A9DD-BB32-771C-B070FDB22410}"/>
              </a:ext>
            </a:extLst>
          </p:cNvPr>
          <p:cNvSpPr/>
          <p:nvPr/>
        </p:nvSpPr>
        <p:spPr>
          <a:xfrm rot="5400000">
            <a:off x="2061372" y="2628504"/>
            <a:ext cx="179882" cy="131994"/>
          </a:xfrm>
          <a:prstGeom prst="triangle">
            <a:avLst>
              <a:gd name="adj" fmla="val 447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6" name="Rectangle 115">
            <a:extLst>
              <a:ext uri="{FF2B5EF4-FFF2-40B4-BE49-F238E27FC236}">
                <a16:creationId xmlns:a16="http://schemas.microsoft.com/office/drawing/2014/main" id="{980F1BE4-406A-219C-397F-9748F555A099}"/>
              </a:ext>
            </a:extLst>
          </p:cNvPr>
          <p:cNvSpPr/>
          <p:nvPr/>
        </p:nvSpPr>
        <p:spPr>
          <a:xfrm>
            <a:off x="622685" y="3821038"/>
            <a:ext cx="1429400" cy="508631"/>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spcAft>
                <a:spcPts val="300"/>
              </a:spcAft>
            </a:pPr>
            <a:r>
              <a:rPr lang="en-AU" sz="1050">
                <a:solidFill>
                  <a:schemeClr val="bg1"/>
                </a:solidFill>
                <a:latin typeface="VIC SemiBold" panose="00000700000000000000" pitchFamily="50" charset="0"/>
              </a:rPr>
              <a:t>REGULATOR INITIATED PROCESS</a:t>
            </a:r>
          </a:p>
        </p:txBody>
      </p:sp>
      <p:sp>
        <p:nvSpPr>
          <p:cNvPr id="117" name="Isosceles Triangle 116">
            <a:extLst>
              <a:ext uri="{FF2B5EF4-FFF2-40B4-BE49-F238E27FC236}">
                <a16:creationId xmlns:a16="http://schemas.microsoft.com/office/drawing/2014/main" id="{A3F85223-5313-6A91-BF5D-9A52800063F0}"/>
              </a:ext>
            </a:extLst>
          </p:cNvPr>
          <p:cNvSpPr/>
          <p:nvPr/>
        </p:nvSpPr>
        <p:spPr>
          <a:xfrm rot="5400000">
            <a:off x="2119331" y="4076618"/>
            <a:ext cx="179882" cy="131994"/>
          </a:xfrm>
          <a:prstGeom prst="triangle">
            <a:avLst>
              <a:gd name="adj" fmla="val 4474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8" name="Isosceles Triangle 117">
            <a:extLst>
              <a:ext uri="{FF2B5EF4-FFF2-40B4-BE49-F238E27FC236}">
                <a16:creationId xmlns:a16="http://schemas.microsoft.com/office/drawing/2014/main" id="{EE1C8542-7D8C-9E42-A22E-3B40A545D449}"/>
              </a:ext>
            </a:extLst>
          </p:cNvPr>
          <p:cNvSpPr/>
          <p:nvPr/>
        </p:nvSpPr>
        <p:spPr>
          <a:xfrm rot="5400000">
            <a:off x="2061372" y="4076618"/>
            <a:ext cx="179882" cy="131994"/>
          </a:xfrm>
          <a:prstGeom prst="triangle">
            <a:avLst>
              <a:gd name="adj" fmla="val 4474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Tree>
    <p:extLst>
      <p:ext uri="{BB962C8B-B14F-4D97-AF65-F5344CB8AC3E}">
        <p14:creationId xmlns:p14="http://schemas.microsoft.com/office/powerpoint/2010/main" val="22059052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22447"/>
            <a:ext cx="2849163" cy="848236"/>
          </a:xfrm>
          <a:noFill/>
        </p:spPr>
        <p:txBody>
          <a:bodyPr lIns="540000"/>
          <a:lstStyle/>
          <a:p>
            <a:r>
              <a:rPr lang="en-AU" sz="3600">
                <a:latin typeface="VIC SemiBold" panose="00000700000000000000" pitchFamily="50" charset="0"/>
              </a:rPr>
              <a:t>DECIDE</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RECOMMENDATION</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DECISION</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79054" y="3000963"/>
            <a:ext cx="3031364" cy="2461521"/>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100"/>
              <a:t>The DECIDE stage covers the recommendation of a decision, including any recommendation of specific conditions, and the outcome of the decision.</a:t>
            </a:r>
          </a:p>
          <a:p>
            <a:pPr>
              <a:spcBef>
                <a:spcPts val="600"/>
              </a:spcBef>
            </a:pPr>
            <a:r>
              <a:rPr lang="en-AU" sz="1100"/>
              <a:t>This stage may be automated for less complex applications. Some decisions will be able to be made after SUBMIT for automatic approvals.</a:t>
            </a:r>
          </a:p>
          <a:p>
            <a:pPr>
              <a:spcBef>
                <a:spcPts val="600"/>
              </a:spcBef>
            </a:pPr>
            <a:r>
              <a:rPr lang="en-AU" sz="1100"/>
              <a:t>Decisions should be as streamlined as possible, made at the lowest level relevant. They may require recommendation and referral to a delegate. Decisions should be justified and recorded.</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0" y="5091544"/>
            <a:ext cx="2139886" cy="1072331"/>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sp>
        <p:nvSpPr>
          <p:cNvPr id="35" name="Oval 34">
            <a:extLst>
              <a:ext uri="{FF2B5EF4-FFF2-40B4-BE49-F238E27FC236}">
                <a16:creationId xmlns:a16="http://schemas.microsoft.com/office/drawing/2014/main" id="{3439D3BE-62B4-72BF-7693-A58BEB5F6FEF}"/>
              </a:ext>
            </a:extLst>
          </p:cNvPr>
          <p:cNvSpPr/>
          <p:nvPr/>
        </p:nvSpPr>
        <p:spPr>
          <a:xfrm>
            <a:off x="541338" y="2122447"/>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Oval 35">
            <a:extLst>
              <a:ext uri="{FF2B5EF4-FFF2-40B4-BE49-F238E27FC236}">
                <a16:creationId xmlns:a16="http://schemas.microsoft.com/office/drawing/2014/main" id="{5A1FDCF8-1101-040F-7EEC-43CA9689E5FB}"/>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6" name="Group 5">
            <a:extLst>
              <a:ext uri="{FF2B5EF4-FFF2-40B4-BE49-F238E27FC236}">
                <a16:creationId xmlns:a16="http://schemas.microsoft.com/office/drawing/2014/main" id="{C9060C16-6DE6-A93A-4DEC-934763926CCE}"/>
              </a:ext>
            </a:extLst>
          </p:cNvPr>
          <p:cNvGrpSpPr/>
          <p:nvPr/>
        </p:nvGrpSpPr>
        <p:grpSpPr>
          <a:xfrm>
            <a:off x="717311" y="2295879"/>
            <a:ext cx="511401" cy="511401"/>
            <a:chOff x="780909" y="2309526"/>
            <a:chExt cx="511401" cy="511401"/>
          </a:xfrm>
        </p:grpSpPr>
        <p:sp>
          <p:nvSpPr>
            <p:cNvPr id="7" name="Freeform 23">
              <a:extLst>
                <a:ext uri="{FF2B5EF4-FFF2-40B4-BE49-F238E27FC236}">
                  <a16:creationId xmlns:a16="http://schemas.microsoft.com/office/drawing/2014/main" id="{269FFE6F-31F5-8B05-162B-8DEE5536CA9C}"/>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Oval 15">
              <a:extLst>
                <a:ext uri="{FF2B5EF4-FFF2-40B4-BE49-F238E27FC236}">
                  <a16:creationId xmlns:a16="http://schemas.microsoft.com/office/drawing/2014/main" id="{5E0D6437-104F-D87F-761F-C14A54B69C6C}"/>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nvGrpSpPr>
          <p:cNvPr id="19" name="Group 18">
            <a:extLst>
              <a:ext uri="{FF2B5EF4-FFF2-40B4-BE49-F238E27FC236}">
                <a16:creationId xmlns:a16="http://schemas.microsoft.com/office/drawing/2014/main" id="{44C659F0-2940-E369-938B-7A353B834BF7}"/>
              </a:ext>
            </a:extLst>
          </p:cNvPr>
          <p:cNvGrpSpPr/>
          <p:nvPr/>
        </p:nvGrpSpPr>
        <p:grpSpPr>
          <a:xfrm>
            <a:off x="-556733" y="782120"/>
            <a:ext cx="1942784" cy="1942784"/>
            <a:chOff x="780909" y="2309526"/>
            <a:chExt cx="511401" cy="511401"/>
          </a:xfrm>
        </p:grpSpPr>
        <p:sp>
          <p:nvSpPr>
            <p:cNvPr id="20" name="Freeform 23">
              <a:extLst>
                <a:ext uri="{FF2B5EF4-FFF2-40B4-BE49-F238E27FC236}">
                  <a16:creationId xmlns:a16="http://schemas.microsoft.com/office/drawing/2014/main" id="{63EA5A57-1E8C-40A5-D289-77C4A397CFC6}"/>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bg1">
                <a:alpha val="7000"/>
              </a:schemeClr>
            </a:solidFill>
            <a:ln>
              <a:noFill/>
            </a:ln>
          </p:spPr>
          <p:txBody>
            <a:bodyPr vert="horz" wrap="square" lIns="91440" tIns="45720" rIns="91440" bIns="45720" numCol="1" anchor="t" anchorCtr="0" compatLnSpc="1">
              <a:prstTxWarp prst="textNoShape">
                <a:avLst/>
              </a:prstTxWarp>
            </a:bodyPr>
            <a:lstStyle/>
            <a:p>
              <a:endParaRPr lang="en-AU"/>
            </a:p>
          </p:txBody>
        </p:sp>
        <p:sp>
          <p:nvSpPr>
            <p:cNvPr id="21" name="Oval 20">
              <a:extLst>
                <a:ext uri="{FF2B5EF4-FFF2-40B4-BE49-F238E27FC236}">
                  <a16:creationId xmlns:a16="http://schemas.microsoft.com/office/drawing/2014/main" id="{35B2FC65-7D5C-0C71-35D9-76E9A005D220}"/>
                </a:ext>
              </a:extLst>
            </p:cNvPr>
            <p:cNvSpPr/>
            <p:nvPr/>
          </p:nvSpPr>
          <p:spPr>
            <a:xfrm>
              <a:off x="780909" y="2309526"/>
              <a:ext cx="511401" cy="511401"/>
            </a:xfrm>
            <a:prstGeom prst="ellipse">
              <a:avLst/>
            </a:prstGeom>
            <a:noFill/>
            <a:ln w="50800">
              <a:solidFill>
                <a:schemeClr val="bg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spTree>
    <p:extLst>
      <p:ext uri="{BB962C8B-B14F-4D97-AF65-F5344CB8AC3E}">
        <p14:creationId xmlns:p14="http://schemas.microsoft.com/office/powerpoint/2010/main" val="2846718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DECIDE</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4657"/>
            <a:ext cx="4271526" cy="216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4657"/>
            <a:ext cx="4287481"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697428"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2" y="281159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the legislative and administrative law requirements around recommendations and decisions.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5" y="1483037"/>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 understanding of your current recommendation and decision process, including process and pain points.</a:t>
            </a:r>
          </a:p>
        </p:txBody>
      </p:sp>
      <p:sp>
        <p:nvSpPr>
          <p:cNvPr id="26" name="Rectangle 25">
            <a:extLst>
              <a:ext uri="{FF2B5EF4-FFF2-40B4-BE49-F238E27FC236}">
                <a16:creationId xmlns:a16="http://schemas.microsoft.com/office/drawing/2014/main" id="{95566999-A32B-E5A6-76AA-0A094BD23EF1}"/>
              </a:ext>
            </a:extLst>
          </p:cNvPr>
          <p:cNvSpPr/>
          <p:nvPr/>
        </p:nvSpPr>
        <p:spPr>
          <a:xfrm>
            <a:off x="541339" y="1483037"/>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are recommendations and decisions currently made (e.g., made by assessor, provided to delegate)?</a:t>
            </a:r>
          </a:p>
        </p:txBody>
      </p:sp>
      <p:sp>
        <p:nvSpPr>
          <p:cNvPr id="30" name="Rectangle 29">
            <a:extLst>
              <a:ext uri="{FF2B5EF4-FFF2-40B4-BE49-F238E27FC236}">
                <a16:creationId xmlns:a16="http://schemas.microsoft.com/office/drawing/2014/main" id="{14319F6C-28B6-8974-961C-91842869EA54}"/>
              </a:ext>
            </a:extLst>
          </p:cNvPr>
          <p:cNvSpPr/>
          <p:nvPr/>
        </p:nvSpPr>
        <p:spPr>
          <a:xfrm>
            <a:off x="540694" y="3465121"/>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are the common conditions and bespoke or tailored conditions that are recommended across applications?</a:t>
            </a:r>
          </a:p>
        </p:txBody>
      </p:sp>
      <p:sp>
        <p:nvSpPr>
          <p:cNvPr id="34" name="Rectangle 33">
            <a:extLst>
              <a:ext uri="{FF2B5EF4-FFF2-40B4-BE49-F238E27FC236}">
                <a16:creationId xmlns:a16="http://schemas.microsoft.com/office/drawing/2014/main" id="{A7EA0C82-C4FA-1988-E7FF-C1500B6B6BC5}"/>
              </a:ext>
            </a:extLst>
          </p:cNvPr>
          <p:cNvSpPr/>
          <p:nvPr/>
        </p:nvSpPr>
        <p:spPr>
          <a:xfrm>
            <a:off x="540694" y="2160509"/>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is the current process to make recommendations and decisions (e.g., prepare memo, minute)? </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6050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Analysis of the common and bespoke conditions that are recommended across applications.</a:t>
            </a:r>
          </a:p>
        </p:txBody>
      </p:sp>
      <p:sp>
        <p:nvSpPr>
          <p:cNvPr id="37" name="Rectangle 36">
            <a:extLst>
              <a:ext uri="{FF2B5EF4-FFF2-40B4-BE49-F238E27FC236}">
                <a16:creationId xmlns:a16="http://schemas.microsoft.com/office/drawing/2014/main" id="{0F25CE36-1EFF-4249-78F9-2BCEFFEC32F4}"/>
              </a:ext>
            </a:extLst>
          </p:cNvPr>
          <p:cNvSpPr/>
          <p:nvPr/>
        </p:nvSpPr>
        <p:spPr>
          <a:xfrm>
            <a:off x="540694" y="476973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are your legislative and administrative law requirements around recommendations and decisions (e.g., processes, justifications)?</a:t>
            </a:r>
          </a:p>
        </p:txBody>
      </p:sp>
      <p:sp>
        <p:nvSpPr>
          <p:cNvPr id="38" name="Rectangle 37">
            <a:extLst>
              <a:ext uri="{FF2B5EF4-FFF2-40B4-BE49-F238E27FC236}">
                <a16:creationId xmlns:a16="http://schemas.microsoft.com/office/drawing/2014/main" id="{219FB0F4-B4EF-231A-3C1F-BB60ED885D9B}"/>
              </a:ext>
            </a:extLst>
          </p:cNvPr>
          <p:cNvSpPr/>
          <p:nvPr/>
        </p:nvSpPr>
        <p:spPr>
          <a:xfrm>
            <a:off x="540694" y="281159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are decisions currently recorded?</a:t>
            </a:r>
          </a:p>
        </p:txBody>
      </p:sp>
      <p:sp>
        <p:nvSpPr>
          <p:cNvPr id="39" name="Rectangle 38">
            <a:extLst>
              <a:ext uri="{FF2B5EF4-FFF2-40B4-BE49-F238E27FC236}">
                <a16:creationId xmlns:a16="http://schemas.microsoft.com/office/drawing/2014/main" id="{673604EE-1625-00FD-1B3E-A26DA2756631}"/>
              </a:ext>
            </a:extLst>
          </p:cNvPr>
          <p:cNvSpPr/>
          <p:nvPr/>
        </p:nvSpPr>
        <p:spPr>
          <a:xfrm>
            <a:off x="540694" y="4117427"/>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external decisions are being made (e.g., board decisions), if any, and what is the current process?</a:t>
            </a:r>
          </a:p>
        </p:txBody>
      </p:sp>
      <p:sp>
        <p:nvSpPr>
          <p:cNvPr id="7" name="Rectangle 6">
            <a:extLst>
              <a:ext uri="{FF2B5EF4-FFF2-40B4-BE49-F238E27FC236}">
                <a16:creationId xmlns:a16="http://schemas.microsoft.com/office/drawing/2014/main" id="{8C1BF2E3-58AA-BE37-D050-DC084AEF8A03}"/>
              </a:ext>
            </a:extLst>
          </p:cNvPr>
          <p:cNvSpPr/>
          <p:nvPr/>
        </p:nvSpPr>
        <p:spPr>
          <a:xfrm>
            <a:off x="539607" y="5422040"/>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are staff supported to make the right decisions? Do you have documented decision making materials and/or staff training?</a:t>
            </a:r>
          </a:p>
        </p:txBody>
      </p:sp>
      <p:cxnSp>
        <p:nvCxnSpPr>
          <p:cNvPr id="17" name="Straight Connector 16">
            <a:extLst>
              <a:ext uri="{FF2B5EF4-FFF2-40B4-BE49-F238E27FC236}">
                <a16:creationId xmlns:a16="http://schemas.microsoft.com/office/drawing/2014/main" id="{AFEA4922-5DC7-44FF-2E8C-1D34FEE7B0D9}"/>
              </a:ext>
            </a:extLst>
          </p:cNvPr>
          <p:cNvCxnSpPr/>
          <p:nvPr/>
        </p:nvCxnSpPr>
        <p:spPr>
          <a:xfrm>
            <a:off x="4830335" y="179525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F9D7B8C-B74A-1AC9-EAE1-8EC596D10077}"/>
              </a:ext>
            </a:extLst>
          </p:cNvPr>
          <p:cNvCxnSpPr/>
          <p:nvPr/>
        </p:nvCxnSpPr>
        <p:spPr>
          <a:xfrm>
            <a:off x="4830335" y="245798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F4DDEC-6CE4-BDAB-941C-1F415139E614}"/>
              </a:ext>
            </a:extLst>
          </p:cNvPr>
          <p:cNvCxnSpPr/>
          <p:nvPr/>
        </p:nvCxnSpPr>
        <p:spPr>
          <a:xfrm>
            <a:off x="4830335" y="309134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8F7C24C-ECFA-6E9E-03A4-20F06F5C275A}"/>
              </a:ext>
            </a:extLst>
          </p:cNvPr>
          <p:cNvSpPr/>
          <p:nvPr/>
        </p:nvSpPr>
        <p:spPr>
          <a:xfrm>
            <a:off x="376256" y="166924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6" name="Oval 5">
            <a:extLst>
              <a:ext uri="{FF2B5EF4-FFF2-40B4-BE49-F238E27FC236}">
                <a16:creationId xmlns:a16="http://schemas.microsoft.com/office/drawing/2014/main" id="{13C08A89-A532-7FB3-E01F-756030A0598D}"/>
              </a:ext>
            </a:extLst>
          </p:cNvPr>
          <p:cNvSpPr/>
          <p:nvPr/>
        </p:nvSpPr>
        <p:spPr>
          <a:xfrm>
            <a:off x="376256" y="230784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8" name="Oval 7">
            <a:extLst>
              <a:ext uri="{FF2B5EF4-FFF2-40B4-BE49-F238E27FC236}">
                <a16:creationId xmlns:a16="http://schemas.microsoft.com/office/drawing/2014/main" id="{20C12DF3-877D-E10B-6282-0B29D2007CE6}"/>
              </a:ext>
            </a:extLst>
          </p:cNvPr>
          <p:cNvSpPr/>
          <p:nvPr/>
        </p:nvSpPr>
        <p:spPr>
          <a:xfrm>
            <a:off x="376256" y="2964837"/>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9" name="Oval 8">
            <a:extLst>
              <a:ext uri="{FF2B5EF4-FFF2-40B4-BE49-F238E27FC236}">
                <a16:creationId xmlns:a16="http://schemas.microsoft.com/office/drawing/2014/main" id="{93231EFA-FB18-2FBD-642A-0E06F2B0E1E0}"/>
              </a:ext>
            </a:extLst>
          </p:cNvPr>
          <p:cNvSpPr/>
          <p:nvPr/>
        </p:nvSpPr>
        <p:spPr>
          <a:xfrm>
            <a:off x="376256" y="3623936"/>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10" name="Oval 9">
            <a:extLst>
              <a:ext uri="{FF2B5EF4-FFF2-40B4-BE49-F238E27FC236}">
                <a16:creationId xmlns:a16="http://schemas.microsoft.com/office/drawing/2014/main" id="{74BB8171-7024-059A-271E-2218D5707298}"/>
              </a:ext>
            </a:extLst>
          </p:cNvPr>
          <p:cNvSpPr/>
          <p:nvPr/>
        </p:nvSpPr>
        <p:spPr>
          <a:xfrm>
            <a:off x="376256" y="4277833"/>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11" name="Oval 10">
            <a:extLst>
              <a:ext uri="{FF2B5EF4-FFF2-40B4-BE49-F238E27FC236}">
                <a16:creationId xmlns:a16="http://schemas.microsoft.com/office/drawing/2014/main" id="{72343514-94D2-9E23-6B5D-E5F55D1EB710}"/>
              </a:ext>
            </a:extLst>
          </p:cNvPr>
          <p:cNvSpPr/>
          <p:nvPr/>
        </p:nvSpPr>
        <p:spPr>
          <a:xfrm>
            <a:off x="376256" y="491396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sp>
        <p:nvSpPr>
          <p:cNvPr id="12" name="Oval 11">
            <a:extLst>
              <a:ext uri="{FF2B5EF4-FFF2-40B4-BE49-F238E27FC236}">
                <a16:creationId xmlns:a16="http://schemas.microsoft.com/office/drawing/2014/main" id="{07A13DDB-5564-B94E-D8B0-8DBC8C8899F9}"/>
              </a:ext>
            </a:extLst>
          </p:cNvPr>
          <p:cNvSpPr/>
          <p:nvPr/>
        </p:nvSpPr>
        <p:spPr>
          <a:xfrm>
            <a:off x="376256" y="5598960"/>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7</a:t>
            </a:r>
          </a:p>
        </p:txBody>
      </p:sp>
    </p:spTree>
    <p:extLst>
      <p:ext uri="{BB962C8B-B14F-4D97-AF65-F5344CB8AC3E}">
        <p14:creationId xmlns:p14="http://schemas.microsoft.com/office/powerpoint/2010/main" val="19713533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84">
            <a:extLst>
              <a:ext uri="{FF2B5EF4-FFF2-40B4-BE49-F238E27FC236}">
                <a16:creationId xmlns:a16="http://schemas.microsoft.com/office/drawing/2014/main" id="{7B0C099D-8535-EECC-7FDB-CBDC1D966F09}"/>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9" name="Rectangle 88">
            <a:extLst>
              <a:ext uri="{FF2B5EF4-FFF2-40B4-BE49-F238E27FC236}">
                <a16:creationId xmlns:a16="http://schemas.microsoft.com/office/drawing/2014/main" id="{4D2D2CE8-2A6C-7F88-DF14-76577FCD76A7}"/>
              </a:ext>
            </a:extLst>
          </p:cNvPr>
          <p:cNvSpPr/>
          <p:nvPr/>
        </p:nvSpPr>
        <p:spPr>
          <a:xfrm>
            <a:off x="807167" y="1941009"/>
            <a:ext cx="8672393"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3" name="Object 2" hidden="1">
            <a:extLst>
              <a:ext uri="{FF2B5EF4-FFF2-40B4-BE49-F238E27FC236}">
                <a16:creationId xmlns:a16="http://schemas.microsoft.com/office/drawing/2014/main" id="{392EA10D-9F38-C6CE-7806-41A122A73F33}"/>
              </a:ext>
            </a:extLst>
          </p:cNvPr>
          <p:cNvGraphicFramePr>
            <a:graphicFrameLocks noChangeAspect="1"/>
          </p:cNvGraphicFramePr>
          <p:nvPr>
            <p:custDataLst>
              <p:tags r:id="rId1"/>
            </p:custDataLst>
            <p:extLst>
              <p:ext uri="{D42A27DB-BD31-4B8C-83A1-F6EECF244321}">
                <p14:modId xmlns:p14="http://schemas.microsoft.com/office/powerpoint/2010/main" val="1012419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3" name="Object 2" hidden="1">
                        <a:extLst>
                          <a:ext uri="{FF2B5EF4-FFF2-40B4-BE49-F238E27FC236}">
                            <a16:creationId xmlns:a16="http://schemas.microsoft.com/office/drawing/2014/main" id="{392EA10D-9F38-C6CE-7806-41A122A73F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1" name="Isosceles Triangle 200">
            <a:extLst>
              <a:ext uri="{FF2B5EF4-FFF2-40B4-BE49-F238E27FC236}">
                <a16:creationId xmlns:a16="http://schemas.microsoft.com/office/drawing/2014/main" id="{9DD0215A-A935-E925-C04E-5F93F1E1AF79}"/>
              </a:ext>
            </a:extLst>
          </p:cNvPr>
          <p:cNvSpPr/>
          <p:nvPr/>
        </p:nvSpPr>
        <p:spPr>
          <a:xfrm rot="5400000">
            <a:off x="9171457"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00" name="Arrow: Pentagon 199">
            <a:extLst>
              <a:ext uri="{FF2B5EF4-FFF2-40B4-BE49-F238E27FC236}">
                <a16:creationId xmlns:a16="http://schemas.microsoft.com/office/drawing/2014/main" id="{571775DA-D1F4-FB8F-AD88-611967D22E37}"/>
              </a:ext>
            </a:extLst>
          </p:cNvPr>
          <p:cNvSpPr/>
          <p:nvPr/>
        </p:nvSpPr>
        <p:spPr>
          <a:xfrm>
            <a:off x="2174921" y="1289525"/>
            <a:ext cx="7170313"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sp>
        <p:nvSpPr>
          <p:cNvPr id="202" name="Isosceles Triangle 201">
            <a:extLst>
              <a:ext uri="{FF2B5EF4-FFF2-40B4-BE49-F238E27FC236}">
                <a16:creationId xmlns:a16="http://schemas.microsoft.com/office/drawing/2014/main" id="{66859CD9-99AC-F0E5-A25C-11D250EF93C0}"/>
              </a:ext>
            </a:extLst>
          </p:cNvPr>
          <p:cNvSpPr/>
          <p:nvPr/>
        </p:nvSpPr>
        <p:spPr>
          <a:xfrm rot="5400000">
            <a:off x="9096130"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203" name="Straight Connector 202">
            <a:extLst>
              <a:ext uri="{FF2B5EF4-FFF2-40B4-BE49-F238E27FC236}">
                <a16:creationId xmlns:a16="http://schemas.microsoft.com/office/drawing/2014/main" id="{39262A94-1C08-41A2-9554-7ABC5525DC03}"/>
              </a:ext>
            </a:extLst>
          </p:cNvPr>
          <p:cNvCxnSpPr>
            <a:cxnSpLocks/>
          </p:cNvCxnSpPr>
          <p:nvPr/>
        </p:nvCxnSpPr>
        <p:spPr>
          <a:xfrm>
            <a:off x="2421700" y="1505054"/>
            <a:ext cx="6737858"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3D1B48-A23B-06EB-D6FB-833F7D5025B0}"/>
              </a:ext>
            </a:extLst>
          </p:cNvPr>
          <p:cNvGrpSpPr/>
          <p:nvPr/>
        </p:nvGrpSpPr>
        <p:grpSpPr>
          <a:xfrm>
            <a:off x="3713841" y="549571"/>
            <a:ext cx="5645512" cy="261833"/>
            <a:chOff x="925392" y="-114258"/>
            <a:chExt cx="8426850" cy="390829"/>
          </a:xfrm>
        </p:grpSpPr>
        <p:sp>
          <p:nvSpPr>
            <p:cNvPr id="6" name="Arrow: Pentagon 5">
              <a:extLst>
                <a:ext uri="{FF2B5EF4-FFF2-40B4-BE49-F238E27FC236}">
                  <a16:creationId xmlns:a16="http://schemas.microsoft.com/office/drawing/2014/main" id="{68E93F03-D1F4-36B8-5832-7B640AEFAC1E}"/>
                </a:ext>
              </a:extLst>
            </p:cNvPr>
            <p:cNvSpPr/>
            <p:nvPr/>
          </p:nvSpPr>
          <p:spPr>
            <a:xfrm>
              <a:off x="8418798" y="-106658"/>
              <a:ext cx="933444" cy="360000"/>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NOTIFY </a:t>
              </a:r>
              <a:br>
                <a:rPr lang="en-AU" sz="700">
                  <a:solidFill>
                    <a:schemeClr val="tx2"/>
                  </a:solidFill>
                  <a:latin typeface="+mj-lt"/>
                </a:rPr>
              </a:br>
              <a:r>
                <a:rPr lang="en-AU" sz="700">
                  <a:solidFill>
                    <a:schemeClr val="tx2"/>
                  </a:solidFill>
                  <a:latin typeface="+mj-lt"/>
                </a:rPr>
                <a:t>&amp; ISSUE</a:t>
              </a:r>
            </a:p>
          </p:txBody>
        </p:sp>
        <p:sp>
          <p:nvSpPr>
            <p:cNvPr id="7" name="Isosceles Triangle 6">
              <a:extLst>
                <a:ext uri="{FF2B5EF4-FFF2-40B4-BE49-F238E27FC236}">
                  <a16:creationId xmlns:a16="http://schemas.microsoft.com/office/drawing/2014/main" id="{43218EFC-3DEF-E049-9BD6-BC2EF5239458}"/>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 name="Arrow: Pentagon 7">
              <a:extLst>
                <a:ext uri="{FF2B5EF4-FFF2-40B4-BE49-F238E27FC236}">
                  <a16:creationId xmlns:a16="http://schemas.microsoft.com/office/drawing/2014/main" id="{D9C711BD-929B-B5E1-9EA5-497B8E71ED5F}"/>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9" name="Oval 8">
              <a:extLst>
                <a:ext uri="{FF2B5EF4-FFF2-40B4-BE49-F238E27FC236}">
                  <a16:creationId xmlns:a16="http://schemas.microsoft.com/office/drawing/2014/main" id="{5F3756C9-6BD2-2110-B0C1-9B928173AE40}"/>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0" name="Oval 9">
              <a:extLst>
                <a:ext uri="{FF2B5EF4-FFF2-40B4-BE49-F238E27FC236}">
                  <a16:creationId xmlns:a16="http://schemas.microsoft.com/office/drawing/2014/main" id="{51D1EDA6-E7D5-2DF0-3722-2B594C75DB18}"/>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1" name="Isosceles Triangle 10">
              <a:extLst>
                <a:ext uri="{FF2B5EF4-FFF2-40B4-BE49-F238E27FC236}">
                  <a16:creationId xmlns:a16="http://schemas.microsoft.com/office/drawing/2014/main" id="{580B27D4-D29F-59AA-9E29-F9677FC07199}"/>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 name="Isosceles Triangle 11">
              <a:extLst>
                <a:ext uri="{FF2B5EF4-FFF2-40B4-BE49-F238E27FC236}">
                  <a16:creationId xmlns:a16="http://schemas.microsoft.com/office/drawing/2014/main" id="{846F9F9E-C604-8EF4-6CF1-0B6D6A3AAA32}"/>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 name="Arrow: Pentagon 12">
              <a:extLst>
                <a:ext uri="{FF2B5EF4-FFF2-40B4-BE49-F238E27FC236}">
                  <a16:creationId xmlns:a16="http://schemas.microsoft.com/office/drawing/2014/main" id="{B8B2B216-BACC-7186-C1D6-3426FA2FB4E9}"/>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14" name="Isosceles Triangle 13">
              <a:extLst>
                <a:ext uri="{FF2B5EF4-FFF2-40B4-BE49-F238E27FC236}">
                  <a16:creationId xmlns:a16="http://schemas.microsoft.com/office/drawing/2014/main" id="{9761D440-9103-5A0B-AF6A-AD129910AEF5}"/>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5" name="Isosceles Triangle 14">
              <a:extLst>
                <a:ext uri="{FF2B5EF4-FFF2-40B4-BE49-F238E27FC236}">
                  <a16:creationId xmlns:a16="http://schemas.microsoft.com/office/drawing/2014/main" id="{07D490BE-E3E1-B126-0D12-08104B72FECF}"/>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 name="Arrow: Pentagon 15">
              <a:extLst>
                <a:ext uri="{FF2B5EF4-FFF2-40B4-BE49-F238E27FC236}">
                  <a16:creationId xmlns:a16="http://schemas.microsoft.com/office/drawing/2014/main" id="{B0823A77-0E18-A29D-6731-71F0E548CE75}"/>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 name="Isosceles Triangle 16">
              <a:extLst>
                <a:ext uri="{FF2B5EF4-FFF2-40B4-BE49-F238E27FC236}">
                  <a16:creationId xmlns:a16="http://schemas.microsoft.com/office/drawing/2014/main" id="{013BCB0B-6BA0-772B-D8B6-D007316B9913}"/>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 name="Isosceles Triangle 17">
              <a:extLst>
                <a:ext uri="{FF2B5EF4-FFF2-40B4-BE49-F238E27FC236}">
                  <a16:creationId xmlns:a16="http://schemas.microsoft.com/office/drawing/2014/main" id="{27906AF3-C382-3B6C-664E-91D03E8AB1A5}"/>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9" name="Arrow: Pentagon 18">
              <a:extLst>
                <a:ext uri="{FF2B5EF4-FFF2-40B4-BE49-F238E27FC236}">
                  <a16:creationId xmlns:a16="http://schemas.microsoft.com/office/drawing/2014/main" id="{3EDC5456-BABC-C58A-63D4-7599FB6F9733}"/>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20" name="Isosceles Triangle 19">
              <a:extLst>
                <a:ext uri="{FF2B5EF4-FFF2-40B4-BE49-F238E27FC236}">
                  <a16:creationId xmlns:a16="http://schemas.microsoft.com/office/drawing/2014/main" id="{B84276FD-8122-8F21-1B0C-E7DC2D5A4F4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 name="Isosceles Triangle 20">
              <a:extLst>
                <a:ext uri="{FF2B5EF4-FFF2-40B4-BE49-F238E27FC236}">
                  <a16:creationId xmlns:a16="http://schemas.microsoft.com/office/drawing/2014/main" id="{77AD14E5-C231-B456-5DA7-4595DB24D8C0}"/>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 name="Arrow: Pentagon 21">
              <a:extLst>
                <a:ext uri="{FF2B5EF4-FFF2-40B4-BE49-F238E27FC236}">
                  <a16:creationId xmlns:a16="http://schemas.microsoft.com/office/drawing/2014/main" id="{420E6482-B704-AEFC-2AC8-F56223041B52}"/>
                </a:ext>
              </a:extLst>
            </p:cNvPr>
            <p:cNvSpPr/>
            <p:nvPr/>
          </p:nvSpPr>
          <p:spPr>
            <a:xfrm>
              <a:off x="6962055" y="-106658"/>
              <a:ext cx="1116000" cy="360000"/>
            </a:xfrm>
            <a:prstGeom prst="homePlate">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bg1"/>
                  </a:solidFill>
                  <a:latin typeface="+mj-lt"/>
                </a:rPr>
                <a:t>DECIDE</a:t>
              </a:r>
            </a:p>
          </p:txBody>
        </p:sp>
        <p:sp>
          <p:nvSpPr>
            <p:cNvPr id="23" name="Isosceles Triangle 22">
              <a:extLst>
                <a:ext uri="{FF2B5EF4-FFF2-40B4-BE49-F238E27FC236}">
                  <a16:creationId xmlns:a16="http://schemas.microsoft.com/office/drawing/2014/main" id="{0EDEFCDE-8766-4BC3-C5D8-5DE0D7B0366A}"/>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4" name="Group 23">
              <a:extLst>
                <a:ext uri="{FF2B5EF4-FFF2-40B4-BE49-F238E27FC236}">
                  <a16:creationId xmlns:a16="http://schemas.microsoft.com/office/drawing/2014/main" id="{549F9C1C-B6F8-03AE-B914-ECF0DD69A5A4}"/>
                </a:ext>
              </a:extLst>
            </p:cNvPr>
            <p:cNvGrpSpPr/>
            <p:nvPr/>
          </p:nvGrpSpPr>
          <p:grpSpPr>
            <a:xfrm>
              <a:off x="2390627" y="-114258"/>
              <a:ext cx="390829" cy="390829"/>
              <a:chOff x="722538" y="2874633"/>
              <a:chExt cx="360000" cy="360000"/>
            </a:xfrm>
          </p:grpSpPr>
          <p:sp>
            <p:nvSpPr>
              <p:cNvPr id="63" name="Oval 62">
                <a:extLst>
                  <a:ext uri="{FF2B5EF4-FFF2-40B4-BE49-F238E27FC236}">
                    <a16:creationId xmlns:a16="http://schemas.microsoft.com/office/drawing/2014/main" id="{CFB85C55-27B5-8FDF-2AC1-69887891702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4" name="Oval 63">
                <a:extLst>
                  <a:ext uri="{FF2B5EF4-FFF2-40B4-BE49-F238E27FC236}">
                    <a16:creationId xmlns:a16="http://schemas.microsoft.com/office/drawing/2014/main" id="{35B0F858-A94B-519A-D230-E252E0CF8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25" name="Oval 24">
              <a:extLst>
                <a:ext uri="{FF2B5EF4-FFF2-40B4-BE49-F238E27FC236}">
                  <a16:creationId xmlns:a16="http://schemas.microsoft.com/office/drawing/2014/main" id="{E3A98D80-B222-A510-0C29-F817E5906461}"/>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6" name="Oval 25">
              <a:extLst>
                <a:ext uri="{FF2B5EF4-FFF2-40B4-BE49-F238E27FC236}">
                  <a16:creationId xmlns:a16="http://schemas.microsoft.com/office/drawing/2014/main" id="{C2B7863E-22C6-914B-41E3-DF7DA91811CC}"/>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7" name="Oval 26">
              <a:extLst>
                <a:ext uri="{FF2B5EF4-FFF2-40B4-BE49-F238E27FC236}">
                  <a16:creationId xmlns:a16="http://schemas.microsoft.com/office/drawing/2014/main" id="{AFD03A90-34D7-4DC0-6166-C0D549D887D6}"/>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8" name="Oval 27">
              <a:extLst>
                <a:ext uri="{FF2B5EF4-FFF2-40B4-BE49-F238E27FC236}">
                  <a16:creationId xmlns:a16="http://schemas.microsoft.com/office/drawing/2014/main" id="{C2BB5331-D1ED-C263-F072-17365146ED6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9" name="Group 28">
              <a:extLst>
                <a:ext uri="{FF2B5EF4-FFF2-40B4-BE49-F238E27FC236}">
                  <a16:creationId xmlns:a16="http://schemas.microsoft.com/office/drawing/2014/main" id="{E0225F88-98E8-1F34-B5BB-BADD3F8A7D20}"/>
                </a:ext>
              </a:extLst>
            </p:cNvPr>
            <p:cNvGrpSpPr/>
            <p:nvPr/>
          </p:nvGrpSpPr>
          <p:grpSpPr>
            <a:xfrm>
              <a:off x="6761224" y="-114258"/>
              <a:ext cx="390829" cy="390829"/>
              <a:chOff x="722538" y="2874633"/>
              <a:chExt cx="360000" cy="360000"/>
            </a:xfrm>
          </p:grpSpPr>
          <p:sp>
            <p:nvSpPr>
              <p:cNvPr id="61" name="Oval 60">
                <a:extLst>
                  <a:ext uri="{FF2B5EF4-FFF2-40B4-BE49-F238E27FC236}">
                    <a16:creationId xmlns:a16="http://schemas.microsoft.com/office/drawing/2014/main" id="{9A7372FC-3121-729C-7B03-59CE2143332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2" name="Oval 61">
                <a:extLst>
                  <a:ext uri="{FF2B5EF4-FFF2-40B4-BE49-F238E27FC236}">
                    <a16:creationId xmlns:a16="http://schemas.microsoft.com/office/drawing/2014/main" id="{906591DB-31DC-D992-EDFD-F73FFFE518D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0" name="Group 29">
              <a:extLst>
                <a:ext uri="{FF2B5EF4-FFF2-40B4-BE49-F238E27FC236}">
                  <a16:creationId xmlns:a16="http://schemas.microsoft.com/office/drawing/2014/main" id="{20BEA039-282C-F6D4-D497-EB3C8C4B0722}"/>
                </a:ext>
              </a:extLst>
            </p:cNvPr>
            <p:cNvGrpSpPr/>
            <p:nvPr/>
          </p:nvGrpSpPr>
          <p:grpSpPr>
            <a:xfrm>
              <a:off x="8222725" y="-114258"/>
              <a:ext cx="390829" cy="390829"/>
              <a:chOff x="722538" y="2874633"/>
              <a:chExt cx="360000" cy="360000"/>
            </a:xfrm>
          </p:grpSpPr>
          <p:sp>
            <p:nvSpPr>
              <p:cNvPr id="59" name="Oval 58">
                <a:extLst>
                  <a:ext uri="{FF2B5EF4-FFF2-40B4-BE49-F238E27FC236}">
                    <a16:creationId xmlns:a16="http://schemas.microsoft.com/office/drawing/2014/main" id="{98E04EB0-464A-E385-4C50-C8B5589C21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0" name="Oval 59">
                <a:extLst>
                  <a:ext uri="{FF2B5EF4-FFF2-40B4-BE49-F238E27FC236}">
                    <a16:creationId xmlns:a16="http://schemas.microsoft.com/office/drawing/2014/main" id="{44C45959-A500-6711-0927-F2ED3A68B5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1" name="Group 5">
              <a:extLst>
                <a:ext uri="{FF2B5EF4-FFF2-40B4-BE49-F238E27FC236}">
                  <a16:creationId xmlns:a16="http://schemas.microsoft.com/office/drawing/2014/main" id="{6510A127-33DD-2AF8-ED4A-75B8E6D181E6}"/>
                </a:ext>
              </a:extLst>
            </p:cNvPr>
            <p:cNvGrpSpPr>
              <a:grpSpLocks noChangeAspect="1"/>
            </p:cNvGrpSpPr>
            <p:nvPr/>
          </p:nvGrpSpPr>
          <p:grpSpPr bwMode="auto">
            <a:xfrm>
              <a:off x="1012667" y="-30941"/>
              <a:ext cx="217278" cy="216000"/>
              <a:chOff x="3163" y="2182"/>
              <a:chExt cx="340" cy="338"/>
            </a:xfrm>
            <a:solidFill>
              <a:schemeClr val="tx2"/>
            </a:solidFill>
          </p:grpSpPr>
          <p:sp>
            <p:nvSpPr>
              <p:cNvPr id="56" name="Freeform 6">
                <a:extLst>
                  <a:ext uri="{FF2B5EF4-FFF2-40B4-BE49-F238E27FC236}">
                    <a16:creationId xmlns:a16="http://schemas.microsoft.com/office/drawing/2014/main" id="{DC001EDA-F266-5BBE-18FA-05E05A4EED6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7" name="Freeform 7">
                <a:extLst>
                  <a:ext uri="{FF2B5EF4-FFF2-40B4-BE49-F238E27FC236}">
                    <a16:creationId xmlns:a16="http://schemas.microsoft.com/office/drawing/2014/main" id="{46B3EF2F-8A44-278C-9247-2CABC2F6839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8" name="Freeform 8">
                <a:extLst>
                  <a:ext uri="{FF2B5EF4-FFF2-40B4-BE49-F238E27FC236}">
                    <a16:creationId xmlns:a16="http://schemas.microsoft.com/office/drawing/2014/main" id="{1C74DA85-5956-ADD4-C3D0-B184CD5045A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2" name="Group 31">
              <a:extLst>
                <a:ext uri="{FF2B5EF4-FFF2-40B4-BE49-F238E27FC236}">
                  <a16:creationId xmlns:a16="http://schemas.microsoft.com/office/drawing/2014/main" id="{361A719B-46E6-E5D2-CF4D-D88327E8B6AB}"/>
                </a:ext>
              </a:extLst>
            </p:cNvPr>
            <p:cNvGrpSpPr/>
            <p:nvPr/>
          </p:nvGrpSpPr>
          <p:grpSpPr>
            <a:xfrm>
              <a:off x="2487841" y="-10106"/>
              <a:ext cx="190293" cy="179349"/>
              <a:chOff x="2297686" y="3724331"/>
              <a:chExt cx="190293" cy="179349"/>
            </a:xfrm>
            <a:solidFill>
              <a:schemeClr val="tx2"/>
            </a:solidFill>
          </p:grpSpPr>
          <p:sp>
            <p:nvSpPr>
              <p:cNvPr id="49" name="Freeform 6">
                <a:extLst>
                  <a:ext uri="{FF2B5EF4-FFF2-40B4-BE49-F238E27FC236}">
                    <a16:creationId xmlns:a16="http://schemas.microsoft.com/office/drawing/2014/main" id="{6B25EE06-501B-17D6-5215-C8231FCB885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0" name="Freeform 7">
                <a:extLst>
                  <a:ext uri="{FF2B5EF4-FFF2-40B4-BE49-F238E27FC236}">
                    <a16:creationId xmlns:a16="http://schemas.microsoft.com/office/drawing/2014/main" id="{170C5AEC-30EA-B02F-85FB-C331379704A1}"/>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1" name="Freeform 8">
                <a:extLst>
                  <a:ext uri="{FF2B5EF4-FFF2-40B4-BE49-F238E27FC236}">
                    <a16:creationId xmlns:a16="http://schemas.microsoft.com/office/drawing/2014/main" id="{EF36F276-4476-E841-F553-B6A083990549}"/>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2" name="Freeform 9">
                <a:extLst>
                  <a:ext uri="{FF2B5EF4-FFF2-40B4-BE49-F238E27FC236}">
                    <a16:creationId xmlns:a16="http://schemas.microsoft.com/office/drawing/2014/main" id="{12DFE824-6CB7-A148-1508-953E297ED09E}"/>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3" name="Freeform 10">
                <a:extLst>
                  <a:ext uri="{FF2B5EF4-FFF2-40B4-BE49-F238E27FC236}">
                    <a16:creationId xmlns:a16="http://schemas.microsoft.com/office/drawing/2014/main" id="{58B66EFD-6297-AC8F-C163-F264557AE68A}"/>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4" name="Freeform 11">
                <a:extLst>
                  <a:ext uri="{FF2B5EF4-FFF2-40B4-BE49-F238E27FC236}">
                    <a16:creationId xmlns:a16="http://schemas.microsoft.com/office/drawing/2014/main" id="{DC703819-447C-D66A-203E-271C27EDEAB5}"/>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5" name="Freeform 12">
                <a:extLst>
                  <a:ext uri="{FF2B5EF4-FFF2-40B4-BE49-F238E27FC236}">
                    <a16:creationId xmlns:a16="http://schemas.microsoft.com/office/drawing/2014/main" id="{4F969DF0-B589-531F-606E-94E7E55112D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3" name="Group 32">
              <a:extLst>
                <a:ext uri="{FF2B5EF4-FFF2-40B4-BE49-F238E27FC236}">
                  <a16:creationId xmlns:a16="http://schemas.microsoft.com/office/drawing/2014/main" id="{050DD159-98E5-3269-9911-FADC49C100F0}"/>
                </a:ext>
              </a:extLst>
            </p:cNvPr>
            <p:cNvGrpSpPr>
              <a:grpSpLocks noChangeAspect="1"/>
            </p:cNvGrpSpPr>
            <p:nvPr/>
          </p:nvGrpSpPr>
          <p:grpSpPr>
            <a:xfrm>
              <a:off x="3924973" y="-38452"/>
              <a:ext cx="210796" cy="210796"/>
              <a:chOff x="6107113" y="1108074"/>
              <a:chExt cx="542925" cy="542924"/>
            </a:xfrm>
            <a:solidFill>
              <a:schemeClr val="tx2"/>
            </a:solidFill>
          </p:grpSpPr>
          <p:sp>
            <p:nvSpPr>
              <p:cNvPr id="47" name="Freeform 129">
                <a:extLst>
                  <a:ext uri="{FF2B5EF4-FFF2-40B4-BE49-F238E27FC236}">
                    <a16:creationId xmlns:a16="http://schemas.microsoft.com/office/drawing/2014/main" id="{26AC5EB0-DCA5-778E-992E-8CBF35125F10}"/>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8" name="Freeform 130">
                <a:extLst>
                  <a:ext uri="{FF2B5EF4-FFF2-40B4-BE49-F238E27FC236}">
                    <a16:creationId xmlns:a16="http://schemas.microsoft.com/office/drawing/2014/main" id="{8FD41F6A-FEA7-236E-2DC0-D7BB27D3531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4" name="Group 33">
              <a:extLst>
                <a:ext uri="{FF2B5EF4-FFF2-40B4-BE49-F238E27FC236}">
                  <a16:creationId xmlns:a16="http://schemas.microsoft.com/office/drawing/2014/main" id="{9EA9D7F7-2D4B-78B8-BDA0-C0AA8F352C91}"/>
                </a:ext>
              </a:extLst>
            </p:cNvPr>
            <p:cNvGrpSpPr>
              <a:grpSpLocks noChangeAspect="1"/>
            </p:cNvGrpSpPr>
            <p:nvPr/>
          </p:nvGrpSpPr>
          <p:grpSpPr>
            <a:xfrm>
              <a:off x="5422213" y="-25541"/>
              <a:ext cx="162076" cy="200385"/>
              <a:chOff x="5126038" y="3305175"/>
              <a:chExt cx="436562" cy="539750"/>
            </a:xfrm>
            <a:solidFill>
              <a:schemeClr val="tx2"/>
            </a:solidFill>
          </p:grpSpPr>
          <p:sp>
            <p:nvSpPr>
              <p:cNvPr id="40" name="Freeform 34">
                <a:extLst>
                  <a:ext uri="{FF2B5EF4-FFF2-40B4-BE49-F238E27FC236}">
                    <a16:creationId xmlns:a16="http://schemas.microsoft.com/office/drawing/2014/main" id="{6F204F34-4193-0C4B-9ABE-A60C13D92C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1" name="Freeform 35">
                <a:extLst>
                  <a:ext uri="{FF2B5EF4-FFF2-40B4-BE49-F238E27FC236}">
                    <a16:creationId xmlns:a16="http://schemas.microsoft.com/office/drawing/2014/main" id="{936D1549-38E6-570F-AC68-AAD69129E74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2" name="Freeform 36">
                <a:extLst>
                  <a:ext uri="{FF2B5EF4-FFF2-40B4-BE49-F238E27FC236}">
                    <a16:creationId xmlns:a16="http://schemas.microsoft.com/office/drawing/2014/main" id="{D96B6423-E000-53F4-1904-60BBEB3D443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3" name="Freeform 37">
                <a:extLst>
                  <a:ext uri="{FF2B5EF4-FFF2-40B4-BE49-F238E27FC236}">
                    <a16:creationId xmlns:a16="http://schemas.microsoft.com/office/drawing/2014/main" id="{57F28490-2A3C-B80B-28F9-D709AF81CD1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4" name="Freeform 38">
                <a:extLst>
                  <a:ext uri="{FF2B5EF4-FFF2-40B4-BE49-F238E27FC236}">
                    <a16:creationId xmlns:a16="http://schemas.microsoft.com/office/drawing/2014/main" id="{F55DC4A1-1BB5-7C67-5C45-F95A2AAB0346}"/>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5" name="Freeform 39">
                <a:extLst>
                  <a:ext uri="{FF2B5EF4-FFF2-40B4-BE49-F238E27FC236}">
                    <a16:creationId xmlns:a16="http://schemas.microsoft.com/office/drawing/2014/main" id="{31F52795-A7D5-5668-1191-8A1B3BDFC4D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6" name="Freeform 40">
                <a:extLst>
                  <a:ext uri="{FF2B5EF4-FFF2-40B4-BE49-F238E27FC236}">
                    <a16:creationId xmlns:a16="http://schemas.microsoft.com/office/drawing/2014/main" id="{C546FD63-B85B-5C4B-9935-7E12773A2D0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35" name="Freeform 23">
              <a:extLst>
                <a:ext uri="{FF2B5EF4-FFF2-40B4-BE49-F238E27FC236}">
                  <a16:creationId xmlns:a16="http://schemas.microsoft.com/office/drawing/2014/main" id="{F7E95E50-4A59-DFAB-4407-D2BC7044CA49}"/>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36" name="Oval 35">
              <a:extLst>
                <a:ext uri="{FF2B5EF4-FFF2-40B4-BE49-F238E27FC236}">
                  <a16:creationId xmlns:a16="http://schemas.microsoft.com/office/drawing/2014/main" id="{DD66CB2C-752D-8D0C-176D-129646B49F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37" name="Group 36">
              <a:extLst>
                <a:ext uri="{FF2B5EF4-FFF2-40B4-BE49-F238E27FC236}">
                  <a16:creationId xmlns:a16="http://schemas.microsoft.com/office/drawing/2014/main" id="{0E2D1A06-6A70-0ECF-D604-70815777195C}"/>
                </a:ext>
              </a:extLst>
            </p:cNvPr>
            <p:cNvGrpSpPr>
              <a:grpSpLocks noChangeAspect="1"/>
            </p:cNvGrpSpPr>
            <p:nvPr/>
          </p:nvGrpSpPr>
          <p:grpSpPr>
            <a:xfrm>
              <a:off x="8315918" y="-5729"/>
              <a:ext cx="204441" cy="158141"/>
              <a:chOff x="8389938" y="1176338"/>
              <a:chExt cx="539751" cy="417513"/>
            </a:xfrm>
            <a:solidFill>
              <a:schemeClr val="tx2"/>
            </a:solidFill>
          </p:grpSpPr>
          <p:sp>
            <p:nvSpPr>
              <p:cNvPr id="38" name="Freeform 23">
                <a:extLst>
                  <a:ext uri="{FF2B5EF4-FFF2-40B4-BE49-F238E27FC236}">
                    <a16:creationId xmlns:a16="http://schemas.microsoft.com/office/drawing/2014/main" id="{E7C30F3C-9E94-0DCC-8DEA-0A6B8E25AA85}"/>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39" name="Freeform 24">
                <a:extLst>
                  <a:ext uri="{FF2B5EF4-FFF2-40B4-BE49-F238E27FC236}">
                    <a16:creationId xmlns:a16="http://schemas.microsoft.com/office/drawing/2014/main" id="{9D86AE0F-B69E-DD9E-8AF4-9CF8E590417F}"/>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cxnSp>
        <p:nvCxnSpPr>
          <p:cNvPr id="70" name="Straight Connector 69">
            <a:extLst>
              <a:ext uri="{FF2B5EF4-FFF2-40B4-BE49-F238E27FC236}">
                <a16:creationId xmlns:a16="http://schemas.microsoft.com/office/drawing/2014/main" id="{43EEA7E7-31A5-7804-DCB8-5F6627B68858}"/>
              </a:ext>
            </a:extLst>
          </p:cNvPr>
          <p:cNvCxnSpPr>
            <a:cxnSpLocks/>
          </p:cNvCxnSpPr>
          <p:nvPr/>
        </p:nvCxnSpPr>
        <p:spPr>
          <a:xfrm>
            <a:off x="0" y="4517300"/>
            <a:ext cx="1435420" cy="0"/>
          </a:xfrm>
          <a:prstGeom prst="line">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1" name="object 83">
            <a:extLst>
              <a:ext uri="{FF2B5EF4-FFF2-40B4-BE49-F238E27FC236}">
                <a16:creationId xmlns:a16="http://schemas.microsoft.com/office/drawing/2014/main" id="{DC091382-850D-5F14-8C0F-AA06275CFD17}"/>
              </a:ext>
            </a:extLst>
          </p:cNvPr>
          <p:cNvSpPr txBox="1"/>
          <p:nvPr/>
        </p:nvSpPr>
        <p:spPr>
          <a:xfrm>
            <a:off x="1418998" y="4366242"/>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Recommendation</a:t>
            </a:r>
          </a:p>
        </p:txBody>
      </p:sp>
      <p:sp>
        <p:nvSpPr>
          <p:cNvPr id="72" name="object 161">
            <a:extLst>
              <a:ext uri="{FF2B5EF4-FFF2-40B4-BE49-F238E27FC236}">
                <a16:creationId xmlns:a16="http://schemas.microsoft.com/office/drawing/2014/main" id="{731CEABC-870A-7302-93F7-C091DBAF893E}"/>
              </a:ext>
            </a:extLst>
          </p:cNvPr>
          <p:cNvSpPr txBox="1"/>
          <p:nvPr/>
        </p:nvSpPr>
        <p:spPr>
          <a:xfrm>
            <a:off x="1418998" y="4208864"/>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73" name="object 41">
            <a:extLst>
              <a:ext uri="{FF2B5EF4-FFF2-40B4-BE49-F238E27FC236}">
                <a16:creationId xmlns:a16="http://schemas.microsoft.com/office/drawing/2014/main" id="{2A5BF07E-DCA5-04C6-6284-072347213900}"/>
              </a:ext>
            </a:extLst>
          </p:cNvPr>
          <p:cNvSpPr txBox="1"/>
          <p:nvPr/>
        </p:nvSpPr>
        <p:spPr>
          <a:xfrm>
            <a:off x="1903423" y="1986023"/>
            <a:ext cx="1750315" cy="925464"/>
          </a:xfrm>
          <a:prstGeom prst="rect">
            <a:avLst/>
          </a:prstGeom>
          <a:solidFill>
            <a:schemeClr val="bg2"/>
          </a:solidFill>
        </p:spPr>
        <p:txBody>
          <a:bodyPr vert="horz" wrap="square" lIns="36000" tIns="36000" rIns="36000" bIns="36000" rtlCol="0" anchor="t">
            <a:noAutofit/>
          </a:bodyPr>
          <a:lstStyle/>
          <a:p>
            <a:pPr marL="12700" algn="ctr"/>
            <a:r>
              <a:rPr lang="en-AU" sz="900">
                <a:solidFill>
                  <a:srgbClr val="1A1A1A"/>
                </a:solidFill>
                <a:cs typeface="Open Sans"/>
              </a:rPr>
              <a:t>Issue to delegate to sign off</a:t>
            </a:r>
            <a:endParaRPr lang="en-AU" sz="900">
              <a:cs typeface="Open Sans"/>
            </a:endParaRPr>
          </a:p>
        </p:txBody>
      </p:sp>
      <p:sp>
        <p:nvSpPr>
          <p:cNvPr id="76" name="Isosceles Triangle 75">
            <a:extLst>
              <a:ext uri="{FF2B5EF4-FFF2-40B4-BE49-F238E27FC236}">
                <a16:creationId xmlns:a16="http://schemas.microsoft.com/office/drawing/2014/main" id="{0B6FCD94-1FA9-4F1C-0877-511627CCCE7A}"/>
              </a:ext>
            </a:extLst>
          </p:cNvPr>
          <p:cNvSpPr/>
          <p:nvPr/>
        </p:nvSpPr>
        <p:spPr>
          <a:xfrm rot="5400000">
            <a:off x="2737311" y="1426216"/>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77" name="Arrow: Pentagon 76">
            <a:extLst>
              <a:ext uri="{FF2B5EF4-FFF2-40B4-BE49-F238E27FC236}">
                <a16:creationId xmlns:a16="http://schemas.microsoft.com/office/drawing/2014/main" id="{C507A24A-214D-1B77-E87F-78338CBDAABF}"/>
              </a:ext>
            </a:extLst>
          </p:cNvPr>
          <p:cNvSpPr/>
          <p:nvPr/>
        </p:nvSpPr>
        <p:spPr>
          <a:xfrm>
            <a:off x="1167955" y="1289525"/>
            <a:ext cx="1750316"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DECIDE</a:t>
            </a:r>
          </a:p>
        </p:txBody>
      </p:sp>
      <p:sp>
        <p:nvSpPr>
          <p:cNvPr id="78" name="Oval 77">
            <a:extLst>
              <a:ext uri="{FF2B5EF4-FFF2-40B4-BE49-F238E27FC236}">
                <a16:creationId xmlns:a16="http://schemas.microsoft.com/office/drawing/2014/main" id="{2CCBB119-A2D4-97AE-DD4D-856FE1B0CFD5}"/>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9" name="Oval 78">
            <a:extLst>
              <a:ext uri="{FF2B5EF4-FFF2-40B4-BE49-F238E27FC236}">
                <a16:creationId xmlns:a16="http://schemas.microsoft.com/office/drawing/2014/main" id="{EB8AA3F8-5BAA-E470-D940-471E8E7BA53D}"/>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Isosceles Triangle 79">
            <a:extLst>
              <a:ext uri="{FF2B5EF4-FFF2-40B4-BE49-F238E27FC236}">
                <a16:creationId xmlns:a16="http://schemas.microsoft.com/office/drawing/2014/main" id="{3C9C9D52-7E62-FEAC-6757-2850C0D1E908}"/>
              </a:ext>
            </a:extLst>
          </p:cNvPr>
          <p:cNvSpPr/>
          <p:nvPr/>
        </p:nvSpPr>
        <p:spPr>
          <a:xfrm rot="5400000">
            <a:off x="2672201" y="1448966"/>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1" name="object 83">
            <a:extLst>
              <a:ext uri="{FF2B5EF4-FFF2-40B4-BE49-F238E27FC236}">
                <a16:creationId xmlns:a16="http://schemas.microsoft.com/office/drawing/2014/main" id="{6AF7987C-293C-FDC9-82D3-7AA61BC4CD4D}"/>
              </a:ext>
            </a:extLst>
          </p:cNvPr>
          <p:cNvSpPr txBox="1"/>
          <p:nvPr/>
        </p:nvSpPr>
        <p:spPr>
          <a:xfrm>
            <a:off x="2259290" y="2383895"/>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Delegate Signoff</a:t>
            </a:r>
          </a:p>
        </p:txBody>
      </p:sp>
      <p:sp>
        <p:nvSpPr>
          <p:cNvPr id="82" name="object 161">
            <a:extLst>
              <a:ext uri="{FF2B5EF4-FFF2-40B4-BE49-F238E27FC236}">
                <a16:creationId xmlns:a16="http://schemas.microsoft.com/office/drawing/2014/main" id="{D0518766-E276-31CF-4B2F-DBBC4055B5EA}"/>
              </a:ext>
            </a:extLst>
          </p:cNvPr>
          <p:cNvSpPr txBox="1"/>
          <p:nvPr/>
        </p:nvSpPr>
        <p:spPr>
          <a:xfrm>
            <a:off x="2259290" y="2226517"/>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87" name="object 41">
            <a:extLst>
              <a:ext uri="{FF2B5EF4-FFF2-40B4-BE49-F238E27FC236}">
                <a16:creationId xmlns:a16="http://schemas.microsoft.com/office/drawing/2014/main" id="{B7ADFF93-70AB-DFDA-4E12-7A4955772CA9}"/>
              </a:ext>
            </a:extLst>
          </p:cNvPr>
          <p:cNvSpPr txBox="1"/>
          <p:nvPr/>
        </p:nvSpPr>
        <p:spPr>
          <a:xfrm>
            <a:off x="7125278" y="3228231"/>
            <a:ext cx="1279896" cy="2415938"/>
          </a:xfrm>
          <a:prstGeom prst="rect">
            <a:avLst/>
          </a:prstGeom>
          <a:solidFill>
            <a:schemeClr val="bg2"/>
          </a:solidFill>
        </p:spPr>
        <p:txBody>
          <a:bodyPr vert="horz" wrap="square" lIns="36000" tIns="36000" rIns="36000" bIns="36000" rtlCol="0" anchor="t">
            <a:noAutofit/>
          </a:bodyPr>
          <a:lstStyle/>
          <a:p>
            <a:pPr marL="12700" algn="ctr"/>
            <a:endParaRPr sz="1050">
              <a:latin typeface="+mj-lt"/>
              <a:cs typeface="Open Sans"/>
            </a:endParaRPr>
          </a:p>
        </p:txBody>
      </p:sp>
      <p:sp>
        <p:nvSpPr>
          <p:cNvPr id="88" name="object 83">
            <a:extLst>
              <a:ext uri="{FF2B5EF4-FFF2-40B4-BE49-F238E27FC236}">
                <a16:creationId xmlns:a16="http://schemas.microsoft.com/office/drawing/2014/main" id="{B1DAF56B-E429-9F83-6C5F-5D45AEFD8F70}"/>
              </a:ext>
            </a:extLst>
          </p:cNvPr>
          <p:cNvSpPr txBox="1"/>
          <p:nvPr/>
        </p:nvSpPr>
        <p:spPr>
          <a:xfrm>
            <a:off x="5073660" y="2985146"/>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Approve</a:t>
            </a:r>
          </a:p>
        </p:txBody>
      </p:sp>
      <p:sp>
        <p:nvSpPr>
          <p:cNvPr id="91" name="object 83">
            <a:extLst>
              <a:ext uri="{FF2B5EF4-FFF2-40B4-BE49-F238E27FC236}">
                <a16:creationId xmlns:a16="http://schemas.microsoft.com/office/drawing/2014/main" id="{906254A2-FEA2-85AC-4D19-12BBD6CE42C9}"/>
              </a:ext>
            </a:extLst>
          </p:cNvPr>
          <p:cNvSpPr txBox="1"/>
          <p:nvPr/>
        </p:nvSpPr>
        <p:spPr>
          <a:xfrm>
            <a:off x="3183558" y="4366242"/>
            <a:ext cx="959794"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Decision</a:t>
            </a:r>
          </a:p>
        </p:txBody>
      </p:sp>
      <p:sp>
        <p:nvSpPr>
          <p:cNvPr id="92" name="object 161">
            <a:extLst>
              <a:ext uri="{FF2B5EF4-FFF2-40B4-BE49-F238E27FC236}">
                <a16:creationId xmlns:a16="http://schemas.microsoft.com/office/drawing/2014/main" id="{C7C578FA-CF0C-C170-BBBF-6705CEC66B24}"/>
              </a:ext>
            </a:extLst>
          </p:cNvPr>
          <p:cNvSpPr txBox="1"/>
          <p:nvPr/>
        </p:nvSpPr>
        <p:spPr>
          <a:xfrm>
            <a:off x="3183558" y="4208864"/>
            <a:ext cx="959794"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93" name="object 83">
            <a:extLst>
              <a:ext uri="{FF2B5EF4-FFF2-40B4-BE49-F238E27FC236}">
                <a16:creationId xmlns:a16="http://schemas.microsoft.com/office/drawing/2014/main" id="{E98D3493-89E8-0964-0674-E13E792C712E}"/>
              </a:ext>
            </a:extLst>
          </p:cNvPr>
          <p:cNvSpPr txBox="1"/>
          <p:nvPr/>
        </p:nvSpPr>
        <p:spPr>
          <a:xfrm>
            <a:off x="2275712" y="5550801"/>
            <a:ext cx="1027762"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Recommendation of conditions</a:t>
            </a:r>
          </a:p>
        </p:txBody>
      </p:sp>
      <p:sp>
        <p:nvSpPr>
          <p:cNvPr id="94" name="object 161">
            <a:extLst>
              <a:ext uri="{FF2B5EF4-FFF2-40B4-BE49-F238E27FC236}">
                <a16:creationId xmlns:a16="http://schemas.microsoft.com/office/drawing/2014/main" id="{6184EDCB-0026-2B3C-36D3-C4B7C9196981}"/>
              </a:ext>
            </a:extLst>
          </p:cNvPr>
          <p:cNvSpPr txBox="1"/>
          <p:nvPr/>
        </p:nvSpPr>
        <p:spPr>
          <a:xfrm>
            <a:off x="2275712" y="5371491"/>
            <a:ext cx="1027762"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cxnSp>
        <p:nvCxnSpPr>
          <p:cNvPr id="95" name="Connector: Elbow 94">
            <a:extLst>
              <a:ext uri="{FF2B5EF4-FFF2-40B4-BE49-F238E27FC236}">
                <a16:creationId xmlns:a16="http://schemas.microsoft.com/office/drawing/2014/main" id="{BBEFCA74-D9DA-610F-C69D-23E8F6C6E5AE}"/>
              </a:ext>
            </a:extLst>
          </p:cNvPr>
          <p:cNvCxnSpPr>
            <a:cxnSpLocks/>
            <a:endCxn id="81" idx="1"/>
          </p:cNvCxnSpPr>
          <p:nvPr/>
        </p:nvCxnSpPr>
        <p:spPr>
          <a:xfrm rot="5400000" flipH="1" flipV="1">
            <a:off x="1313337" y="3262912"/>
            <a:ext cx="1604758" cy="28714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E86659BD-2FC3-345F-F7F1-78B0DEBEAC95}"/>
              </a:ext>
            </a:extLst>
          </p:cNvPr>
          <p:cNvCxnSpPr>
            <a:cxnSpLocks/>
            <a:stCxn id="81" idx="3"/>
          </p:cNvCxnSpPr>
          <p:nvPr/>
        </p:nvCxnSpPr>
        <p:spPr>
          <a:xfrm>
            <a:off x="3287052" y="2604107"/>
            <a:ext cx="294545" cy="1604757"/>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 name="Connector: Elbow 96">
            <a:extLst>
              <a:ext uri="{FF2B5EF4-FFF2-40B4-BE49-F238E27FC236}">
                <a16:creationId xmlns:a16="http://schemas.microsoft.com/office/drawing/2014/main" id="{8EAA8AB2-90E9-5804-14DD-60B5EAE9BBFA}"/>
              </a:ext>
            </a:extLst>
          </p:cNvPr>
          <p:cNvCxnSpPr>
            <a:cxnSpLocks/>
            <a:endCxn id="93" idx="1"/>
          </p:cNvCxnSpPr>
          <p:nvPr/>
        </p:nvCxnSpPr>
        <p:spPr>
          <a:xfrm rot="16200000" flipH="1">
            <a:off x="1649964" y="5145265"/>
            <a:ext cx="964348" cy="28714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Connector: Elbow 97">
            <a:extLst>
              <a:ext uri="{FF2B5EF4-FFF2-40B4-BE49-F238E27FC236}">
                <a16:creationId xmlns:a16="http://schemas.microsoft.com/office/drawing/2014/main" id="{60029BFA-B71C-A296-0D5C-880A3DE5B16F}"/>
              </a:ext>
            </a:extLst>
          </p:cNvPr>
          <p:cNvCxnSpPr>
            <a:cxnSpLocks/>
            <a:stCxn id="93" idx="3"/>
          </p:cNvCxnSpPr>
          <p:nvPr/>
        </p:nvCxnSpPr>
        <p:spPr>
          <a:xfrm flipV="1">
            <a:off x="3303474" y="4806666"/>
            <a:ext cx="294545" cy="964347"/>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99" name="object 83">
            <a:extLst>
              <a:ext uri="{FF2B5EF4-FFF2-40B4-BE49-F238E27FC236}">
                <a16:creationId xmlns:a16="http://schemas.microsoft.com/office/drawing/2014/main" id="{3022269F-5599-50E8-9FA5-673A72FBC261}"/>
              </a:ext>
            </a:extLst>
          </p:cNvPr>
          <p:cNvSpPr txBox="1"/>
          <p:nvPr/>
        </p:nvSpPr>
        <p:spPr>
          <a:xfrm>
            <a:off x="7125514" y="5793394"/>
            <a:ext cx="1273435"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Use internal data systems</a:t>
            </a:r>
          </a:p>
        </p:txBody>
      </p:sp>
      <p:sp>
        <p:nvSpPr>
          <p:cNvPr id="100" name="object 83">
            <a:extLst>
              <a:ext uri="{FF2B5EF4-FFF2-40B4-BE49-F238E27FC236}">
                <a16:creationId xmlns:a16="http://schemas.microsoft.com/office/drawing/2014/main" id="{C41DE1F2-D364-0E53-A5E7-9C5FB7CC33F1}"/>
              </a:ext>
            </a:extLst>
          </p:cNvPr>
          <p:cNvSpPr txBox="1"/>
          <p:nvPr/>
        </p:nvSpPr>
        <p:spPr>
          <a:xfrm>
            <a:off x="5073660" y="3746179"/>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Approve with conditions</a:t>
            </a:r>
          </a:p>
        </p:txBody>
      </p:sp>
      <p:sp>
        <p:nvSpPr>
          <p:cNvPr id="102" name="object 161">
            <a:extLst>
              <a:ext uri="{FF2B5EF4-FFF2-40B4-BE49-F238E27FC236}">
                <a16:creationId xmlns:a16="http://schemas.microsoft.com/office/drawing/2014/main" id="{E6ED2B64-20C1-D293-FBDE-31EB9331AE8E}"/>
              </a:ext>
            </a:extLst>
          </p:cNvPr>
          <p:cNvSpPr txBox="1"/>
          <p:nvPr/>
        </p:nvSpPr>
        <p:spPr>
          <a:xfrm>
            <a:off x="7205870" y="3735799"/>
            <a:ext cx="1103194"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03" name="object 83">
            <a:extLst>
              <a:ext uri="{FF2B5EF4-FFF2-40B4-BE49-F238E27FC236}">
                <a16:creationId xmlns:a16="http://schemas.microsoft.com/office/drawing/2014/main" id="{66AD132C-7F65-D2E5-CA47-A8685BFA2B84}"/>
              </a:ext>
            </a:extLst>
          </p:cNvPr>
          <p:cNvSpPr txBox="1"/>
          <p:nvPr/>
        </p:nvSpPr>
        <p:spPr>
          <a:xfrm>
            <a:off x="5073660" y="4517300"/>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Reject</a:t>
            </a:r>
          </a:p>
        </p:txBody>
      </p:sp>
      <p:sp>
        <p:nvSpPr>
          <p:cNvPr id="104" name="object 83">
            <a:extLst>
              <a:ext uri="{FF2B5EF4-FFF2-40B4-BE49-F238E27FC236}">
                <a16:creationId xmlns:a16="http://schemas.microsoft.com/office/drawing/2014/main" id="{16AE9ACA-C4C1-6B33-2110-E8F19F7276D4}"/>
              </a:ext>
            </a:extLst>
          </p:cNvPr>
          <p:cNvSpPr txBox="1"/>
          <p:nvPr/>
        </p:nvSpPr>
        <p:spPr>
          <a:xfrm>
            <a:off x="7205870" y="3908666"/>
            <a:ext cx="1103194" cy="120643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Record decision</a:t>
            </a:r>
          </a:p>
        </p:txBody>
      </p:sp>
      <p:sp>
        <p:nvSpPr>
          <p:cNvPr id="106" name="object 83">
            <a:extLst>
              <a:ext uri="{FF2B5EF4-FFF2-40B4-BE49-F238E27FC236}">
                <a16:creationId xmlns:a16="http://schemas.microsoft.com/office/drawing/2014/main" id="{758C2F6B-CF4A-9AAF-A6D4-14B57B58F79C}"/>
              </a:ext>
            </a:extLst>
          </p:cNvPr>
          <p:cNvSpPr txBox="1"/>
          <p:nvPr/>
        </p:nvSpPr>
        <p:spPr>
          <a:xfrm>
            <a:off x="5073660" y="5269574"/>
            <a:ext cx="1055538" cy="59780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Approval in Principle</a:t>
            </a:r>
          </a:p>
        </p:txBody>
      </p:sp>
      <p:cxnSp>
        <p:nvCxnSpPr>
          <p:cNvPr id="109" name="Connector: Elbow 108">
            <a:extLst>
              <a:ext uri="{FF2B5EF4-FFF2-40B4-BE49-F238E27FC236}">
                <a16:creationId xmlns:a16="http://schemas.microsoft.com/office/drawing/2014/main" id="{B5A47097-6832-B824-487B-BB2E3B63D10E}"/>
              </a:ext>
            </a:extLst>
          </p:cNvPr>
          <p:cNvCxnSpPr>
            <a:cxnSpLocks/>
            <a:stCxn id="91" idx="3"/>
            <a:endCxn id="88" idx="1"/>
          </p:cNvCxnSpPr>
          <p:nvPr/>
        </p:nvCxnSpPr>
        <p:spPr>
          <a:xfrm flipV="1">
            <a:off x="4143352" y="3284047"/>
            <a:ext cx="930308" cy="1302407"/>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2E19677D-A101-EA76-9E42-F6767CC1C007}"/>
              </a:ext>
            </a:extLst>
          </p:cNvPr>
          <p:cNvCxnSpPr>
            <a:cxnSpLocks/>
            <a:stCxn id="91" idx="3"/>
            <a:endCxn id="106" idx="1"/>
          </p:cNvCxnSpPr>
          <p:nvPr/>
        </p:nvCxnSpPr>
        <p:spPr>
          <a:xfrm>
            <a:off x="4143352" y="4586454"/>
            <a:ext cx="930308" cy="982021"/>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EC565E45-1758-0B9D-9A06-FC44D44FBEE6}"/>
              </a:ext>
            </a:extLst>
          </p:cNvPr>
          <p:cNvCxnSpPr>
            <a:cxnSpLocks/>
            <a:stCxn id="91" idx="3"/>
            <a:endCxn id="103" idx="1"/>
          </p:cNvCxnSpPr>
          <p:nvPr/>
        </p:nvCxnSpPr>
        <p:spPr>
          <a:xfrm>
            <a:off x="4143352" y="4586454"/>
            <a:ext cx="930308" cy="229747"/>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2" name="Connector: Elbow 111">
            <a:extLst>
              <a:ext uri="{FF2B5EF4-FFF2-40B4-BE49-F238E27FC236}">
                <a16:creationId xmlns:a16="http://schemas.microsoft.com/office/drawing/2014/main" id="{F33CC039-CD8A-B723-35C5-9BC0F2FD33BE}"/>
              </a:ext>
            </a:extLst>
          </p:cNvPr>
          <p:cNvCxnSpPr>
            <a:cxnSpLocks/>
            <a:stCxn id="91" idx="3"/>
            <a:endCxn id="100" idx="1"/>
          </p:cNvCxnSpPr>
          <p:nvPr/>
        </p:nvCxnSpPr>
        <p:spPr>
          <a:xfrm flipV="1">
            <a:off x="4143352" y="4045080"/>
            <a:ext cx="930308" cy="54137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90" name="Group 189">
            <a:extLst>
              <a:ext uri="{FF2B5EF4-FFF2-40B4-BE49-F238E27FC236}">
                <a16:creationId xmlns:a16="http://schemas.microsoft.com/office/drawing/2014/main" id="{CF58C85A-44A4-45EA-5385-77D86B6D7F54}"/>
              </a:ext>
            </a:extLst>
          </p:cNvPr>
          <p:cNvGrpSpPr/>
          <p:nvPr/>
        </p:nvGrpSpPr>
        <p:grpSpPr>
          <a:xfrm>
            <a:off x="6129198" y="3284047"/>
            <a:ext cx="996079" cy="2269514"/>
            <a:chOff x="5726579" y="3284047"/>
            <a:chExt cx="644188" cy="2269514"/>
          </a:xfrm>
        </p:grpSpPr>
        <p:cxnSp>
          <p:nvCxnSpPr>
            <p:cNvPr id="113" name="Straight Arrow Connector 112">
              <a:extLst>
                <a:ext uri="{FF2B5EF4-FFF2-40B4-BE49-F238E27FC236}">
                  <a16:creationId xmlns:a16="http://schemas.microsoft.com/office/drawing/2014/main" id="{FBD312F7-69CD-056B-B209-AA7EF945ADB2}"/>
                </a:ext>
              </a:extLst>
            </p:cNvPr>
            <p:cNvCxnSpPr>
              <a:cxnSpLocks/>
            </p:cNvCxnSpPr>
            <p:nvPr/>
          </p:nvCxnSpPr>
          <p:spPr>
            <a:xfrm>
              <a:off x="5726579" y="3284047"/>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0DD62505-B5C9-B847-E6DB-AE153C84A860}"/>
                </a:ext>
              </a:extLst>
            </p:cNvPr>
            <p:cNvCxnSpPr>
              <a:cxnSpLocks/>
            </p:cNvCxnSpPr>
            <p:nvPr/>
          </p:nvCxnSpPr>
          <p:spPr>
            <a:xfrm>
              <a:off x="5726579" y="4045080"/>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DE8EF675-21A1-38E8-6EB9-98B20F39B06B}"/>
                </a:ext>
              </a:extLst>
            </p:cNvPr>
            <p:cNvCxnSpPr>
              <a:cxnSpLocks/>
            </p:cNvCxnSpPr>
            <p:nvPr/>
          </p:nvCxnSpPr>
          <p:spPr>
            <a:xfrm>
              <a:off x="5726579" y="4816201"/>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5A6E8BFB-9987-92BA-FEA3-56B5CC4EBD38}"/>
                </a:ext>
              </a:extLst>
            </p:cNvPr>
            <p:cNvCxnSpPr>
              <a:cxnSpLocks/>
            </p:cNvCxnSpPr>
            <p:nvPr/>
          </p:nvCxnSpPr>
          <p:spPr>
            <a:xfrm>
              <a:off x="5726579" y="5553561"/>
              <a:ext cx="64418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31" name="Straight Arrow Connector 130">
            <a:extLst>
              <a:ext uri="{FF2B5EF4-FFF2-40B4-BE49-F238E27FC236}">
                <a16:creationId xmlns:a16="http://schemas.microsoft.com/office/drawing/2014/main" id="{B4B6AB02-A9F0-8F21-CCC4-7D5AF04DB25C}"/>
              </a:ext>
            </a:extLst>
          </p:cNvPr>
          <p:cNvCxnSpPr>
            <a:cxnSpLocks/>
            <a:stCxn id="87" idx="2"/>
            <a:endCxn id="99" idx="0"/>
          </p:cNvCxnSpPr>
          <p:nvPr/>
        </p:nvCxnSpPr>
        <p:spPr>
          <a:xfrm flipH="1">
            <a:off x="7762232" y="5644169"/>
            <a:ext cx="0" cy="14922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35" name="Group 134">
            <a:extLst>
              <a:ext uri="{FF2B5EF4-FFF2-40B4-BE49-F238E27FC236}">
                <a16:creationId xmlns:a16="http://schemas.microsoft.com/office/drawing/2014/main" id="{0D7E846C-300F-9BB2-0BA9-0E1598645282}"/>
              </a:ext>
            </a:extLst>
          </p:cNvPr>
          <p:cNvGrpSpPr/>
          <p:nvPr/>
        </p:nvGrpSpPr>
        <p:grpSpPr>
          <a:xfrm>
            <a:off x="8398949" y="3299712"/>
            <a:ext cx="886771" cy="2256993"/>
            <a:chOff x="5707890" y="3236341"/>
            <a:chExt cx="324000" cy="2256993"/>
          </a:xfrm>
        </p:grpSpPr>
        <p:cxnSp>
          <p:nvCxnSpPr>
            <p:cNvPr id="136" name="Straight Arrow Connector 135">
              <a:extLst>
                <a:ext uri="{FF2B5EF4-FFF2-40B4-BE49-F238E27FC236}">
                  <a16:creationId xmlns:a16="http://schemas.microsoft.com/office/drawing/2014/main" id="{CC27F2CA-1726-EAF0-0CDC-658204026BEA}"/>
                </a:ext>
              </a:extLst>
            </p:cNvPr>
            <p:cNvCxnSpPr>
              <a:cxnSpLocks/>
            </p:cNvCxnSpPr>
            <p:nvPr/>
          </p:nvCxnSpPr>
          <p:spPr>
            <a:xfrm>
              <a:off x="5707890" y="3236341"/>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539FE40-B503-BAE3-672C-B087831F9763}"/>
                </a:ext>
              </a:extLst>
            </p:cNvPr>
            <p:cNvCxnSpPr>
              <a:cxnSpLocks/>
            </p:cNvCxnSpPr>
            <p:nvPr/>
          </p:nvCxnSpPr>
          <p:spPr>
            <a:xfrm>
              <a:off x="5707890" y="5493334"/>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EFE35A1-D00C-5E85-60FD-D7080043119F}"/>
                </a:ext>
              </a:extLst>
            </p:cNvPr>
            <p:cNvCxnSpPr>
              <a:cxnSpLocks/>
            </p:cNvCxnSpPr>
            <p:nvPr/>
          </p:nvCxnSpPr>
          <p:spPr>
            <a:xfrm>
              <a:off x="5707890" y="4772179"/>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77C4D4E-07EF-C310-3665-952CDFC350FB}"/>
                </a:ext>
              </a:extLst>
            </p:cNvPr>
            <p:cNvCxnSpPr>
              <a:cxnSpLocks/>
            </p:cNvCxnSpPr>
            <p:nvPr/>
          </p:nvCxnSpPr>
          <p:spPr>
            <a:xfrm>
              <a:off x="5707890" y="3981472"/>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61" name="Title 1">
            <a:extLst>
              <a:ext uri="{FF2B5EF4-FFF2-40B4-BE49-F238E27FC236}">
                <a16:creationId xmlns:a16="http://schemas.microsoft.com/office/drawing/2014/main" id="{1062C201-6C03-610D-3C72-BB4BB86A4AF1}"/>
              </a:ext>
            </a:extLst>
          </p:cNvPr>
          <p:cNvSpPr>
            <a:spLocks noGrp="1"/>
          </p:cNvSpPr>
          <p:nvPr>
            <p:ph type="title"/>
          </p:nvPr>
        </p:nvSpPr>
        <p:spPr>
          <a:xfrm>
            <a:off x="540000" y="292457"/>
            <a:ext cx="2596647" cy="597842"/>
          </a:xfrm>
        </p:spPr>
        <p:txBody>
          <a:bodyPr vert="horz"/>
          <a:lstStyle/>
          <a:p>
            <a:r>
              <a:rPr lang="en-AU" b="1"/>
              <a:t>Better Practice Permission Journey </a:t>
            </a:r>
          </a:p>
        </p:txBody>
      </p:sp>
      <p:grpSp>
        <p:nvGrpSpPr>
          <p:cNvPr id="165" name="Group 164">
            <a:extLst>
              <a:ext uri="{FF2B5EF4-FFF2-40B4-BE49-F238E27FC236}">
                <a16:creationId xmlns:a16="http://schemas.microsoft.com/office/drawing/2014/main" id="{0DFFEA4E-899D-C186-1DC0-563CD0D4F76A}"/>
              </a:ext>
            </a:extLst>
          </p:cNvPr>
          <p:cNvGrpSpPr/>
          <p:nvPr/>
        </p:nvGrpSpPr>
        <p:grpSpPr>
          <a:xfrm>
            <a:off x="1057482" y="1400529"/>
            <a:ext cx="216000" cy="216000"/>
            <a:chOff x="153036" y="3254736"/>
            <a:chExt cx="216000" cy="216000"/>
          </a:xfrm>
        </p:grpSpPr>
        <p:sp>
          <p:nvSpPr>
            <p:cNvPr id="163" name="Freeform 23">
              <a:extLst>
                <a:ext uri="{FF2B5EF4-FFF2-40B4-BE49-F238E27FC236}">
                  <a16:creationId xmlns:a16="http://schemas.microsoft.com/office/drawing/2014/main" id="{8F9B30E2-A276-AC7D-F032-D512845E296C}"/>
                </a:ext>
              </a:extLst>
            </p:cNvPr>
            <p:cNvSpPr>
              <a:spLocks noChangeAspect="1" noEditPoints="1"/>
            </p:cNvSpPr>
            <p:nvPr/>
          </p:nvSpPr>
          <p:spPr bwMode="auto">
            <a:xfrm>
              <a:off x="202933" y="3302088"/>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rgbClr val="00264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Segoe UI"/>
              </a:endParaRPr>
            </a:p>
          </p:txBody>
        </p:sp>
        <p:sp>
          <p:nvSpPr>
            <p:cNvPr id="164" name="Oval 163">
              <a:extLst>
                <a:ext uri="{FF2B5EF4-FFF2-40B4-BE49-F238E27FC236}">
                  <a16:creationId xmlns:a16="http://schemas.microsoft.com/office/drawing/2014/main" id="{BBC493CF-7B14-9C46-1518-D72CE0AF475B}"/>
                </a:ext>
              </a:extLst>
            </p:cNvPr>
            <p:cNvSpPr>
              <a:spLocks/>
            </p:cNvSpPr>
            <p:nvPr/>
          </p:nvSpPr>
          <p:spPr>
            <a:xfrm>
              <a:off x="153036" y="3254736"/>
              <a:ext cx="216000" cy="216000"/>
            </a:xfrm>
            <a:prstGeom prst="ellipse">
              <a:avLst/>
            </a:prstGeom>
            <a:noFill/>
            <a:ln w="9525" cap="flat" cmpd="sng" algn="ctr">
              <a:solidFill>
                <a:srgbClr val="0026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Segoe UI"/>
                <a:ea typeface="+mn-ea"/>
                <a:cs typeface="+mn-cs"/>
              </a:endParaRPr>
            </a:p>
          </p:txBody>
        </p:sp>
      </p:grpSp>
      <p:sp>
        <p:nvSpPr>
          <p:cNvPr id="107" name="Half Frame 106">
            <a:extLst>
              <a:ext uri="{FF2B5EF4-FFF2-40B4-BE49-F238E27FC236}">
                <a16:creationId xmlns:a16="http://schemas.microsoft.com/office/drawing/2014/main" id="{7A8DB04A-49F4-2340-6F13-C9F579A8D10D}"/>
              </a:ext>
            </a:extLst>
          </p:cNvPr>
          <p:cNvSpPr/>
          <p:nvPr/>
        </p:nvSpPr>
        <p:spPr>
          <a:xfrm>
            <a:off x="4551269" y="1963027"/>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05" name="object 112">
            <a:extLst>
              <a:ext uri="{FF2B5EF4-FFF2-40B4-BE49-F238E27FC236}">
                <a16:creationId xmlns:a16="http://schemas.microsoft.com/office/drawing/2014/main" id="{77017457-7DD1-F943-4A41-60519153BDA3}"/>
              </a:ext>
            </a:extLst>
          </p:cNvPr>
          <p:cNvSpPr txBox="1"/>
          <p:nvPr/>
        </p:nvSpPr>
        <p:spPr>
          <a:xfrm>
            <a:off x="4609359" y="2016774"/>
            <a:ext cx="4758382" cy="897643"/>
          </a:xfrm>
          <a:prstGeom prst="rect">
            <a:avLst/>
          </a:prstGeom>
          <a:solidFill>
            <a:schemeClr val="bg1"/>
          </a:solidFill>
          <a:ln w="15875">
            <a:solidFill>
              <a:schemeClr val="accent2"/>
            </a:solidFill>
          </a:ln>
        </p:spPr>
        <p:txBody>
          <a:bodyPr vert="horz" wrap="square" lIns="36000" tIns="36000" rIns="36000" bIns="36000" rtlCol="0" anchor="ctr">
            <a:noAutofit/>
          </a:bodyPr>
          <a:lstStyle/>
          <a:p>
            <a:r>
              <a:rPr lang="en-AU" sz="900" b="1">
                <a:latin typeface="+mj-lt"/>
                <a:cs typeface="Times New Roman"/>
              </a:rPr>
              <a:t>DECIDE</a:t>
            </a:r>
            <a:r>
              <a:rPr lang="en-AU" sz="900">
                <a:latin typeface="+mj-lt"/>
                <a:cs typeface="Times New Roman"/>
              </a:rPr>
              <a:t>: Better practice decisions provide a fair and justifiable outcome in</a:t>
            </a:r>
            <a:r>
              <a:rPr lang="en-AU" sz="900">
                <a:cs typeface="Times New Roman"/>
              </a:rPr>
              <a:t> streamlined and transparent way. Simple decisions may be automated or made by the assessing officer. More complex decisions may require delegation. Decisions are fair, justified and recorded, accounting for conditions or limitations imposed, and documentation and explaining the basis for decisions - especially where these are not favourable to the applicant. </a:t>
            </a:r>
            <a:endParaRPr lang="en-AU" sz="900">
              <a:latin typeface="+mj-lt"/>
              <a:cs typeface="Times New Roman"/>
            </a:endParaRPr>
          </a:p>
        </p:txBody>
      </p:sp>
      <p:sp>
        <p:nvSpPr>
          <p:cNvPr id="120" name="Oval 119">
            <a:extLst>
              <a:ext uri="{FF2B5EF4-FFF2-40B4-BE49-F238E27FC236}">
                <a16:creationId xmlns:a16="http://schemas.microsoft.com/office/drawing/2014/main" id="{EC0A8B62-704D-FA90-FE68-1923CEB2AAAE}"/>
              </a:ext>
            </a:extLst>
          </p:cNvPr>
          <p:cNvSpPr/>
          <p:nvPr/>
        </p:nvSpPr>
        <p:spPr>
          <a:xfrm>
            <a:off x="2665552" y="4212656"/>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2</a:t>
            </a:r>
          </a:p>
        </p:txBody>
      </p:sp>
      <p:sp>
        <p:nvSpPr>
          <p:cNvPr id="121" name="Oval 120">
            <a:extLst>
              <a:ext uri="{FF2B5EF4-FFF2-40B4-BE49-F238E27FC236}">
                <a16:creationId xmlns:a16="http://schemas.microsoft.com/office/drawing/2014/main" id="{C3C545FD-A35C-3754-6ED9-749C4642B93D}"/>
              </a:ext>
            </a:extLst>
          </p:cNvPr>
          <p:cNvSpPr/>
          <p:nvPr/>
        </p:nvSpPr>
        <p:spPr>
          <a:xfrm>
            <a:off x="2665552" y="4553208"/>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3</a:t>
            </a:r>
          </a:p>
        </p:txBody>
      </p:sp>
      <p:sp>
        <p:nvSpPr>
          <p:cNvPr id="122" name="Oval 121">
            <a:extLst>
              <a:ext uri="{FF2B5EF4-FFF2-40B4-BE49-F238E27FC236}">
                <a16:creationId xmlns:a16="http://schemas.microsoft.com/office/drawing/2014/main" id="{ECFD81F2-6D67-7C3C-B55E-8B516188A000}"/>
              </a:ext>
            </a:extLst>
          </p:cNvPr>
          <p:cNvSpPr/>
          <p:nvPr/>
        </p:nvSpPr>
        <p:spPr>
          <a:xfrm>
            <a:off x="1149500" y="2498884"/>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1</a:t>
            </a:r>
          </a:p>
        </p:txBody>
      </p:sp>
      <p:sp>
        <p:nvSpPr>
          <p:cNvPr id="123" name="Oval 122">
            <a:extLst>
              <a:ext uri="{FF2B5EF4-FFF2-40B4-BE49-F238E27FC236}">
                <a16:creationId xmlns:a16="http://schemas.microsoft.com/office/drawing/2014/main" id="{26E553D3-94CC-DC09-A85F-0F740DC4348F}"/>
              </a:ext>
            </a:extLst>
          </p:cNvPr>
          <p:cNvSpPr/>
          <p:nvPr/>
        </p:nvSpPr>
        <p:spPr>
          <a:xfrm>
            <a:off x="3722090" y="2498884"/>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5</a:t>
            </a:r>
          </a:p>
        </p:txBody>
      </p:sp>
      <p:sp>
        <p:nvSpPr>
          <p:cNvPr id="124" name="Oval 123">
            <a:extLst>
              <a:ext uri="{FF2B5EF4-FFF2-40B4-BE49-F238E27FC236}">
                <a16:creationId xmlns:a16="http://schemas.microsoft.com/office/drawing/2014/main" id="{8135D454-56EE-0915-5C35-8022D99B1061}"/>
              </a:ext>
            </a:extLst>
          </p:cNvPr>
          <p:cNvSpPr/>
          <p:nvPr/>
        </p:nvSpPr>
        <p:spPr>
          <a:xfrm>
            <a:off x="3899176" y="3891281"/>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7</a:t>
            </a:r>
          </a:p>
        </p:txBody>
      </p:sp>
      <p:sp>
        <p:nvSpPr>
          <p:cNvPr id="125" name="Oval 124">
            <a:extLst>
              <a:ext uri="{FF2B5EF4-FFF2-40B4-BE49-F238E27FC236}">
                <a16:creationId xmlns:a16="http://schemas.microsoft.com/office/drawing/2014/main" id="{A1519393-AE73-0266-F32B-3B6A07163002}"/>
              </a:ext>
            </a:extLst>
          </p:cNvPr>
          <p:cNvSpPr/>
          <p:nvPr/>
        </p:nvSpPr>
        <p:spPr>
          <a:xfrm>
            <a:off x="4257565" y="516594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6</a:t>
            </a:r>
          </a:p>
        </p:txBody>
      </p:sp>
      <p:sp>
        <p:nvSpPr>
          <p:cNvPr id="126" name="Oval 125">
            <a:extLst>
              <a:ext uri="{FF2B5EF4-FFF2-40B4-BE49-F238E27FC236}">
                <a16:creationId xmlns:a16="http://schemas.microsoft.com/office/drawing/2014/main" id="{AB04E68B-384A-FEB8-192D-F094AA54852D}"/>
              </a:ext>
            </a:extLst>
          </p:cNvPr>
          <p:cNvSpPr/>
          <p:nvPr/>
        </p:nvSpPr>
        <p:spPr>
          <a:xfrm>
            <a:off x="4765991" y="4113353"/>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4</a:t>
            </a:r>
          </a:p>
        </p:txBody>
      </p:sp>
      <p:sp>
        <p:nvSpPr>
          <p:cNvPr id="90" name="Rectangle 89">
            <a:extLst>
              <a:ext uri="{FF2B5EF4-FFF2-40B4-BE49-F238E27FC236}">
                <a16:creationId xmlns:a16="http://schemas.microsoft.com/office/drawing/2014/main" id="{E7026AF0-D41C-FA5B-C8C0-00C9CFBC5279}"/>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101" name="Rectangle 100">
            <a:extLst>
              <a:ext uri="{FF2B5EF4-FFF2-40B4-BE49-F238E27FC236}">
                <a16:creationId xmlns:a16="http://schemas.microsoft.com/office/drawing/2014/main" id="{49341988-F768-969A-488C-7BFFC660AE15}"/>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grpSp>
        <p:nvGrpSpPr>
          <p:cNvPr id="2" name="Group 1">
            <a:extLst>
              <a:ext uri="{FF2B5EF4-FFF2-40B4-BE49-F238E27FC236}">
                <a16:creationId xmlns:a16="http://schemas.microsoft.com/office/drawing/2014/main" id="{FB259E88-2703-1DED-9494-D6649DC9B5CF}"/>
              </a:ext>
            </a:extLst>
          </p:cNvPr>
          <p:cNvGrpSpPr/>
          <p:nvPr/>
        </p:nvGrpSpPr>
        <p:grpSpPr>
          <a:xfrm>
            <a:off x="8719473" y="5666247"/>
            <a:ext cx="1193470" cy="1193469"/>
            <a:chOff x="10069009" y="2893384"/>
            <a:chExt cx="1704975" cy="1704975"/>
          </a:xfrm>
        </p:grpSpPr>
        <p:sp>
          <p:nvSpPr>
            <p:cNvPr id="4" name="Freeform: Shape 3">
              <a:extLst>
                <a:ext uri="{FF2B5EF4-FFF2-40B4-BE49-F238E27FC236}">
                  <a16:creationId xmlns:a16="http://schemas.microsoft.com/office/drawing/2014/main" id="{610C282E-FF39-DB73-19EA-3D6FB0B786DF}"/>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65" name="Freeform: Shape 64">
              <a:extLst>
                <a:ext uri="{FF2B5EF4-FFF2-40B4-BE49-F238E27FC236}">
                  <a16:creationId xmlns:a16="http://schemas.microsoft.com/office/drawing/2014/main" id="{AAE5AB00-FEDF-DA2D-A3CB-A4411C0346CC}"/>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66" name="Freeform: Shape 65">
              <a:extLst>
                <a:ext uri="{FF2B5EF4-FFF2-40B4-BE49-F238E27FC236}">
                  <a16:creationId xmlns:a16="http://schemas.microsoft.com/office/drawing/2014/main" id="{638E3EE8-CD17-AFA0-37E8-3DC2DE9DC439}"/>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67" name="TextBox 66">
            <a:extLst>
              <a:ext uri="{FF2B5EF4-FFF2-40B4-BE49-F238E27FC236}">
                <a16:creationId xmlns:a16="http://schemas.microsoft.com/office/drawing/2014/main" id="{64639991-1CCE-7B9D-7AB8-5ABDDD23D2E5}"/>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72</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68" name="Rectangle 67">
            <a:extLst>
              <a:ext uri="{FF2B5EF4-FFF2-40B4-BE49-F238E27FC236}">
                <a16:creationId xmlns:a16="http://schemas.microsoft.com/office/drawing/2014/main" id="{442EC704-29F2-55A2-6914-0BE5E5570657}"/>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18845976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312946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RECOMMENDATION</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73</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8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B9B6E41-52A0-FEF7-CC50-076B05C8B2BD}"/>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0636071B-87DA-7325-878F-534B79E4AB8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5BF2DE0C-04E9-6352-7D03-70E283F81D2A}"/>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826DAB02-DD91-B0E0-30D4-9C336EDE5AA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12D57D90-31E2-4216-ADC0-C75A3C2FE5EE}"/>
                </a:ext>
              </a:extLst>
            </p:cNvPr>
            <p:cNvGrpSpPr/>
            <p:nvPr/>
          </p:nvGrpSpPr>
          <p:grpSpPr>
            <a:xfrm>
              <a:off x="8996077" y="436006"/>
              <a:ext cx="325895" cy="325895"/>
              <a:chOff x="780909" y="2309526"/>
              <a:chExt cx="511401" cy="511401"/>
            </a:xfrm>
          </p:grpSpPr>
          <p:sp>
            <p:nvSpPr>
              <p:cNvPr id="12" name="Freeform 23">
                <a:extLst>
                  <a:ext uri="{FF2B5EF4-FFF2-40B4-BE49-F238E27FC236}">
                    <a16:creationId xmlns:a16="http://schemas.microsoft.com/office/drawing/2014/main" id="{E7C7366E-FF4B-16EC-698E-B823F41669D9}"/>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Oval 15">
                <a:extLst>
                  <a:ext uri="{FF2B5EF4-FFF2-40B4-BE49-F238E27FC236}">
                    <a16:creationId xmlns:a16="http://schemas.microsoft.com/office/drawing/2014/main" id="{35111F87-5237-98D5-08D2-9974B2315F42}"/>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
        <p:nvSpPr>
          <p:cNvPr id="38" name="Half Frame 37">
            <a:extLst>
              <a:ext uri="{FF2B5EF4-FFF2-40B4-BE49-F238E27FC236}">
                <a16:creationId xmlns:a16="http://schemas.microsoft.com/office/drawing/2014/main" id="{5C838816-B5F9-DAB5-89FF-C0989A3E616F}"/>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D8DC99D1-6249-93C5-C155-85004EC018CC}"/>
              </a:ext>
            </a:extLst>
          </p:cNvPr>
          <p:cNvSpPr/>
          <p:nvPr/>
        </p:nvSpPr>
        <p:spPr>
          <a:xfrm>
            <a:off x="541338" y="2609185"/>
            <a:ext cx="8834436"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Recommendations should be in line with defined logic and business rules and can be clearly justified to permission applicants. Similar applications should tend to have similar recommendations, to support consistency and fairness.</a:t>
            </a:r>
          </a:p>
          <a:p>
            <a:pPr>
              <a:spcBef>
                <a:spcPts val="600"/>
              </a:spcBef>
              <a:defRPr/>
            </a:pPr>
            <a:r>
              <a:rPr lang="en-AU" sz="1050">
                <a:solidFill>
                  <a:srgbClr val="1F2A44"/>
                </a:solidFill>
              </a:rPr>
              <a:t>Account for the requirements for recommendations.</a:t>
            </a:r>
          </a:p>
          <a:p>
            <a:pPr marL="171450" indent="-171450">
              <a:spcBef>
                <a:spcPts val="600"/>
              </a:spcBef>
              <a:buFont typeface="Arial" panose="020B0604020202020204" pitchFamily="34" charset="0"/>
              <a:buChar char="•"/>
              <a:defRPr/>
            </a:pPr>
            <a:r>
              <a:rPr lang="en-AU" sz="1050">
                <a:solidFill>
                  <a:srgbClr val="1F2A44"/>
                </a:solidFill>
              </a:rPr>
              <a:t>Automate recommendations where possible. This should be done through logic and business rules as an outcome of the ASSESS stage. Manual recommendation may be required for more complex applications or where they follow delegated or structured decision making processes (e.g. through a board).</a:t>
            </a:r>
          </a:p>
          <a:p>
            <a:pPr marL="171450" indent="-171450">
              <a:spcBef>
                <a:spcPts val="600"/>
              </a:spcBef>
              <a:buFont typeface="Arial" panose="020B0604020202020204" pitchFamily="34" charset="0"/>
              <a:buChar char="•"/>
              <a:defRPr/>
            </a:pPr>
            <a:r>
              <a:rPr lang="en-AU" sz="1050">
                <a:solidFill>
                  <a:srgbClr val="1F2A44"/>
                </a:solidFill>
              </a:rPr>
              <a:t>Consider legislative and administrative law requirements when providing recommendations. Most applicants have the opportunity to refute decisions placed on them if they believe they’ve been unfairly or unjustly considered or provide any further input to support their application. </a:t>
            </a:r>
          </a:p>
          <a:p>
            <a:pPr marL="171450" indent="-171450">
              <a:spcBef>
                <a:spcPts val="600"/>
              </a:spcBef>
              <a:buFont typeface="Arial" panose="020B0604020202020204" pitchFamily="34" charset="0"/>
              <a:buChar char="•"/>
              <a:defRPr/>
            </a:pPr>
            <a:r>
              <a:rPr lang="en-AU" sz="1050">
                <a:solidFill>
                  <a:schemeClr val="tx2"/>
                </a:solidFill>
              </a:rPr>
              <a:t>Regulators can impose restrictions or conditions </a:t>
            </a:r>
            <a:r>
              <a:rPr lang="en-AU" sz="1050">
                <a:solidFill>
                  <a:srgbClr val="1F2A44"/>
                </a:solidFill>
              </a:rPr>
              <a:t>to mitigate risk. You should aim to maintain a set of defined business rules for when standard conditions are recommended. Recommended conditions should be justified and draw from a library of standard conditions.</a:t>
            </a:r>
            <a:r>
              <a:rPr kumimoji="0" lang="en-AU" sz="1050" b="0" i="0" u="none" strike="noStrike" kern="1200" cap="none" spc="0" normalizeH="0" baseline="0" noProof="0">
                <a:ln>
                  <a:noFill/>
                </a:ln>
                <a:solidFill>
                  <a:srgbClr val="1F2A44"/>
                </a:solidFill>
                <a:effectLst/>
                <a:uLnTx/>
                <a:uFillTx/>
                <a:ea typeface="+mn-ea"/>
                <a:cs typeface="+mn-cs"/>
              </a:rPr>
              <a:t> Bespoke</a:t>
            </a:r>
            <a:r>
              <a:rPr lang="en-AU" sz="1050">
                <a:solidFill>
                  <a:srgbClr val="1F2A44"/>
                </a:solidFill>
              </a:rPr>
              <a:t>, tailored conditions should only be recommended where necessary, to support consistency across similar applications and ease of compliance. </a:t>
            </a:r>
          </a:p>
          <a:p>
            <a:pPr>
              <a:spcBef>
                <a:spcPts val="600"/>
              </a:spcBef>
              <a:defRPr/>
            </a:pPr>
            <a:r>
              <a:rPr lang="en-AU" sz="1050">
                <a:solidFill>
                  <a:srgbClr val="1F2A44"/>
                </a:solidFill>
              </a:rPr>
              <a:t>You</a:t>
            </a:r>
            <a:r>
              <a:rPr kumimoji="0" lang="en-AU" sz="1050" b="0" i="0" u="none" strike="noStrike" kern="1200" cap="none" spc="0" normalizeH="0" baseline="0" noProof="0">
                <a:ln>
                  <a:noFill/>
                </a:ln>
                <a:solidFill>
                  <a:srgbClr val="1F2A44"/>
                </a:solidFill>
                <a:effectLst/>
                <a:uLnTx/>
                <a:uFillTx/>
                <a:ea typeface="+mn-ea"/>
                <a:cs typeface="+mn-cs"/>
              </a:rPr>
              <a:t> should strive to be objective to make fair recommendations based on information available. Reasons for recommendations should be documented. </a:t>
            </a:r>
            <a:r>
              <a:rPr lang="en-AU" sz="1050">
                <a:solidFill>
                  <a:srgbClr val="1F2A44"/>
                </a:solidFill>
              </a:rPr>
              <a:t>You should be able to trace the information and input that led to a recommendation.</a:t>
            </a:r>
          </a:p>
        </p:txBody>
      </p:sp>
      <p:sp>
        <p:nvSpPr>
          <p:cNvPr id="41" name="Rectangle 40">
            <a:extLst>
              <a:ext uri="{FF2B5EF4-FFF2-40B4-BE49-F238E27FC236}">
                <a16:creationId xmlns:a16="http://schemas.microsoft.com/office/drawing/2014/main" id="{69408377-AC16-EC16-D420-575ADE3C54E7}"/>
              </a:ext>
            </a:extLst>
          </p:cNvPr>
          <p:cNvSpPr/>
          <p:nvPr/>
        </p:nvSpPr>
        <p:spPr>
          <a:xfrm>
            <a:off x="541338" y="1244067"/>
            <a:ext cx="8834437"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kumimoji="0" lang="en-AU" sz="1050" b="1" i="0" u="none" strike="noStrike" kern="1200" cap="none" spc="0" normalizeH="0" baseline="0" noProof="0">
                <a:ln>
                  <a:noFill/>
                </a:ln>
                <a:solidFill>
                  <a:srgbClr val="1F2A44"/>
                </a:solidFill>
                <a:effectLst/>
                <a:uLnTx/>
                <a:uFillTx/>
                <a:ea typeface="+mn-ea"/>
                <a:cs typeface="+mn-cs"/>
              </a:rPr>
              <a:t>A recommendation for an application outcome will be formed through assessment. </a:t>
            </a:r>
            <a:r>
              <a:rPr kumimoji="0" lang="en-AU" sz="1050" b="0" i="0" u="none" strike="noStrike" kern="1200" cap="none" spc="0" normalizeH="0" baseline="0" noProof="0">
                <a:ln>
                  <a:noFill/>
                </a:ln>
                <a:solidFill>
                  <a:srgbClr val="1F2A44"/>
                </a:solidFill>
                <a:effectLst/>
                <a:uLnTx/>
                <a:uFillTx/>
                <a:ea typeface="+mn-ea"/>
                <a:cs typeface="+mn-cs"/>
              </a:rPr>
              <a:t>This may include a recommendation on whether to approve or reject an application </a:t>
            </a:r>
            <a:r>
              <a:rPr lang="en-AU" sz="1050">
                <a:solidFill>
                  <a:srgbClr val="1F2A44"/>
                </a:solidFill>
              </a:rPr>
              <a:t>once all provided information has been reviewed and assessed. You may recommend conditions that stipulate restrictions or additional requirements on an applicant, which may need to be agreed by the applicant. It should be automated where possible, often through logic and business rules following assessment.</a:t>
            </a: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a:solidFill>
                <a:srgbClr val="1F2A44"/>
              </a:solidFill>
            </a:endParaRPr>
          </a:p>
        </p:txBody>
      </p:sp>
      <p:sp>
        <p:nvSpPr>
          <p:cNvPr id="43" name="Half Frame 42">
            <a:extLst>
              <a:ext uri="{FF2B5EF4-FFF2-40B4-BE49-F238E27FC236}">
                <a16:creationId xmlns:a16="http://schemas.microsoft.com/office/drawing/2014/main" id="{3683D8D1-EDD8-16AB-F4F9-7F19C237D92D}"/>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9" name="TextBox 18">
            <a:extLst>
              <a:ext uri="{FF2B5EF4-FFF2-40B4-BE49-F238E27FC236}">
                <a16:creationId xmlns:a16="http://schemas.microsoft.com/office/drawing/2014/main" id="{C0D9AE73-BD4A-4F15-4EB3-34CE80E99C04}"/>
              </a:ext>
            </a:extLst>
          </p:cNvPr>
          <p:cNvSpPr txBox="1">
            <a:spLocks/>
          </p:cNvSpPr>
          <p:nvPr/>
        </p:nvSpPr>
        <p:spPr>
          <a:xfrm>
            <a:off x="546629" y="2609185"/>
            <a:ext cx="306902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
        <p:nvSpPr>
          <p:cNvPr id="20" name="TextBox 19">
            <a:extLst>
              <a:ext uri="{FF2B5EF4-FFF2-40B4-BE49-F238E27FC236}">
                <a16:creationId xmlns:a16="http://schemas.microsoft.com/office/drawing/2014/main" id="{41A955F6-7398-01DB-F352-155B19BE5743}"/>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Tree>
    <p:extLst>
      <p:ext uri="{BB962C8B-B14F-4D97-AF65-F5344CB8AC3E}">
        <p14:creationId xmlns:p14="http://schemas.microsoft.com/office/powerpoint/2010/main" val="21649930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906891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A1BA34FD-C221-E263-8901-4B9CEDD5ABA8}"/>
              </a:ext>
            </a:extLst>
          </p:cNvPr>
          <p:cNvSpPr/>
          <p:nvPr/>
        </p:nvSpPr>
        <p:spPr>
          <a:xfrm>
            <a:off x="541338" y="3082262"/>
            <a:ext cx="612826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a:t>
            </a:r>
            <a:r>
              <a:rPr lang="en-AU" sz="1050">
                <a:solidFill>
                  <a:srgbClr val="1F2A44"/>
                </a:solidFill>
              </a:rPr>
              <a:t>recommendations based on assessment outcomes where possible using defined logic and business rules.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Manual recommendations should be able to made and tracked in digital systems where possible (e.g. when provided to a delegate). Where not, they should be connected (e.g. as email workflow when provided to a board).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the recommendation is to reject an application or impose conditions, consider if applicants should have an opportunity to provide further information or respond. This should be done through digital systems.</a:t>
            </a:r>
          </a:p>
          <a:p>
            <a:pPr marL="171450" indent="-171450">
              <a:spcBef>
                <a:spcPts val="600"/>
              </a:spcBef>
              <a:buFont typeface="Arial" panose="020B0604020202020204" pitchFamily="34" charset="0"/>
              <a:buChar char="•"/>
              <a:defRPr/>
            </a:pPr>
            <a:r>
              <a:rPr lang="en-AU" sz="1050">
                <a:solidFill>
                  <a:srgbClr val="1F2A44"/>
                </a:solidFill>
              </a:rPr>
              <a:t>Digital systems should support a standard conditions library and templates to select and autofill recommended conditions and their justification. </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WofG capability: </a:t>
            </a:r>
            <a:r>
              <a:rPr lang="en-AU" sz="1050" i="1">
                <a:solidFill>
                  <a:srgbClr val="1F2A44"/>
                </a:solidFill>
              </a:rPr>
              <a:t>Service Victoria Regulator Platform. Aligns to Assess in the Service Victoria GRID.</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0094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ASSESS:</a:t>
            </a:r>
          </a:p>
          <a:p>
            <a:pPr marL="171450" indent="-171450">
              <a:spcBef>
                <a:spcPts val="600"/>
              </a:spcBef>
              <a:buFont typeface="Arial" panose="020B0604020202020204" pitchFamily="34" charset="0"/>
              <a:buChar char="•"/>
            </a:pPr>
            <a:r>
              <a:rPr lang="en-AU" sz="1050">
                <a:solidFill>
                  <a:srgbClr val="1F2A44"/>
                </a:solidFill>
              </a:rPr>
              <a:t>Assessment outcomes to inform recommendation.</a:t>
            </a:r>
          </a:p>
        </p:txBody>
      </p:sp>
      <p:sp>
        <p:nvSpPr>
          <p:cNvPr id="15" name="Rectangle 14">
            <a:extLst>
              <a:ext uri="{FF2B5EF4-FFF2-40B4-BE49-F238E27FC236}">
                <a16:creationId xmlns:a16="http://schemas.microsoft.com/office/drawing/2014/main" id="{EB10AFF2-7F80-EE28-1ABA-F9051B3ECEF9}"/>
              </a:ext>
            </a:extLst>
          </p:cNvPr>
          <p:cNvSpPr/>
          <p:nvPr/>
        </p:nvSpPr>
        <p:spPr>
          <a:xfrm>
            <a:off x="505946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APPLICANT:</a:t>
            </a:r>
          </a:p>
          <a:p>
            <a:pPr marL="171450" indent="-171450">
              <a:spcBef>
                <a:spcPts val="600"/>
              </a:spcBef>
              <a:buFont typeface="Arial" panose="020B0604020202020204" pitchFamily="34" charset="0"/>
              <a:buChar char="•"/>
            </a:pPr>
            <a:r>
              <a:rPr lang="en-AU" sz="1050">
                <a:solidFill>
                  <a:srgbClr val="1F2A44"/>
                </a:solidFill>
              </a:rPr>
              <a:t>Notice of recommended rejection, with opportunity to provide further information. Recommended conditions, with opportunity to contest if needed.</a:t>
            </a:r>
          </a:p>
          <a:p>
            <a:pPr>
              <a:spcBef>
                <a:spcPts val="600"/>
              </a:spcBef>
            </a:pPr>
            <a:r>
              <a:rPr lang="en-AU" sz="1050" b="1">
                <a:solidFill>
                  <a:srgbClr val="1F2A44"/>
                </a:solidFill>
              </a:rPr>
              <a:t>TO DECISION:</a:t>
            </a:r>
          </a:p>
          <a:p>
            <a:pPr marL="171450" indent="-171450">
              <a:spcBef>
                <a:spcPts val="600"/>
              </a:spcBef>
              <a:buFont typeface="Arial" panose="020B0604020202020204" pitchFamily="34" charset="0"/>
              <a:buChar char="•"/>
            </a:pPr>
            <a:r>
              <a:rPr lang="en-AU" sz="1050">
                <a:solidFill>
                  <a:srgbClr val="1F2A44"/>
                </a:solidFill>
              </a:rPr>
              <a:t>Recommendation of approval outcome with justification.</a:t>
            </a:r>
          </a:p>
        </p:txBody>
      </p:sp>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RECOMMENDATION</a:t>
            </a:r>
            <a:br>
              <a:rPr lang="en-AU"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74</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16077"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3" name="Group 2">
            <a:extLst>
              <a:ext uri="{FF2B5EF4-FFF2-40B4-BE49-F238E27FC236}">
                <a16:creationId xmlns:a16="http://schemas.microsoft.com/office/drawing/2014/main" id="{8ECFD77E-D21A-3BD6-79FD-7F28FEFFC088}"/>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6226A0C7-902C-2D17-EF53-C1F07984D670}"/>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Oval 4">
              <a:extLst>
                <a:ext uri="{FF2B5EF4-FFF2-40B4-BE49-F238E27FC236}">
                  <a16:creationId xmlns:a16="http://schemas.microsoft.com/office/drawing/2014/main" id="{279B2EB5-9B4D-A9D7-0DDD-4A54593775D2}"/>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Oval 5">
              <a:extLst>
                <a:ext uri="{FF2B5EF4-FFF2-40B4-BE49-F238E27FC236}">
                  <a16:creationId xmlns:a16="http://schemas.microsoft.com/office/drawing/2014/main" id="{95379DDE-500E-27C5-3C4F-03B0272BAE0A}"/>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 name="Group 6">
              <a:extLst>
                <a:ext uri="{FF2B5EF4-FFF2-40B4-BE49-F238E27FC236}">
                  <a16:creationId xmlns:a16="http://schemas.microsoft.com/office/drawing/2014/main" id="{113D95CD-E530-0DA4-258B-1A5CD737B0F6}"/>
                </a:ext>
              </a:extLst>
            </p:cNvPr>
            <p:cNvGrpSpPr/>
            <p:nvPr/>
          </p:nvGrpSpPr>
          <p:grpSpPr>
            <a:xfrm>
              <a:off x="8996077" y="436006"/>
              <a:ext cx="325895" cy="325895"/>
              <a:chOff x="780909" y="2309526"/>
              <a:chExt cx="511401" cy="511401"/>
            </a:xfrm>
          </p:grpSpPr>
          <p:sp>
            <p:nvSpPr>
              <p:cNvPr id="8" name="Freeform 23">
                <a:extLst>
                  <a:ext uri="{FF2B5EF4-FFF2-40B4-BE49-F238E27FC236}">
                    <a16:creationId xmlns:a16="http://schemas.microsoft.com/office/drawing/2014/main" id="{9FC51501-E63A-1AE3-CD7E-2AAE65767514}"/>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Oval 8">
                <a:extLst>
                  <a:ext uri="{FF2B5EF4-FFF2-40B4-BE49-F238E27FC236}">
                    <a16:creationId xmlns:a16="http://schemas.microsoft.com/office/drawing/2014/main" id="{FD218E96-FBEF-3E4A-91D5-F2FE2621802B}"/>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
        <p:nvSpPr>
          <p:cNvPr id="11" name="Rectangle 10">
            <a:extLst>
              <a:ext uri="{FF2B5EF4-FFF2-40B4-BE49-F238E27FC236}">
                <a16:creationId xmlns:a16="http://schemas.microsoft.com/office/drawing/2014/main" id="{D18143B2-CBE4-F89D-9F53-91C8AD0D28EA}"/>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27" name="Rectangle 26">
            <a:extLst>
              <a:ext uri="{FF2B5EF4-FFF2-40B4-BE49-F238E27FC236}">
                <a16:creationId xmlns:a16="http://schemas.microsoft.com/office/drawing/2014/main" id="{857388E3-0E74-A6A9-47D2-BE12FA82F224}"/>
              </a:ext>
            </a:extLst>
          </p:cNvPr>
          <p:cNvSpPr/>
          <p:nvPr/>
        </p:nvSpPr>
        <p:spPr>
          <a:xfrm>
            <a:off x="689945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30" name="Isosceles Triangle 29">
            <a:extLst>
              <a:ext uri="{FF2B5EF4-FFF2-40B4-BE49-F238E27FC236}">
                <a16:creationId xmlns:a16="http://schemas.microsoft.com/office/drawing/2014/main" id="{C8787D24-BEDF-D128-2AD1-AF573B8F4B50}"/>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2" name="Rectangle 31">
            <a:extLst>
              <a:ext uri="{FF2B5EF4-FFF2-40B4-BE49-F238E27FC236}">
                <a16:creationId xmlns:a16="http://schemas.microsoft.com/office/drawing/2014/main" id="{A7D594DB-C7BC-53B9-E245-9F9DB7824044}"/>
              </a:ext>
            </a:extLst>
          </p:cNvPr>
          <p:cNvSpPr/>
          <p:nvPr/>
        </p:nvSpPr>
        <p:spPr>
          <a:xfrm>
            <a:off x="689945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Recommendation can be common across permissions and regulators.</a:t>
            </a:r>
          </a:p>
          <a:p>
            <a:pPr>
              <a:spcBef>
                <a:spcPts val="600"/>
              </a:spcBef>
            </a:pPr>
            <a:r>
              <a:rPr lang="en-AU" sz="1050">
                <a:solidFill>
                  <a:srgbClr val="1F2A44"/>
                </a:solidFill>
              </a:rPr>
              <a:t>The recommendation information and conditions being recommended will vary.</a:t>
            </a:r>
          </a:p>
        </p:txBody>
      </p:sp>
      <p:sp>
        <p:nvSpPr>
          <p:cNvPr id="33" name="Rectangle 32">
            <a:extLst>
              <a:ext uri="{FF2B5EF4-FFF2-40B4-BE49-F238E27FC236}">
                <a16:creationId xmlns:a16="http://schemas.microsoft.com/office/drawing/2014/main" id="{5CF97C62-DBE0-7703-A58C-29CD4CDCC031}"/>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9" name="TextBox 18">
            <a:extLst>
              <a:ext uri="{FF2B5EF4-FFF2-40B4-BE49-F238E27FC236}">
                <a16:creationId xmlns:a16="http://schemas.microsoft.com/office/drawing/2014/main" id="{B6EAF314-2363-8D36-4C3E-A0418251ECCC}"/>
              </a:ext>
            </a:extLst>
          </p:cNvPr>
          <p:cNvSpPr txBox="1">
            <a:spLocks/>
          </p:cNvSpPr>
          <p:nvPr/>
        </p:nvSpPr>
        <p:spPr>
          <a:xfrm>
            <a:off x="541338" y="1241437"/>
            <a:ext cx="1203572"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2" name="TextBox 21">
            <a:extLst>
              <a:ext uri="{FF2B5EF4-FFF2-40B4-BE49-F238E27FC236}">
                <a16:creationId xmlns:a16="http://schemas.microsoft.com/office/drawing/2014/main" id="{C095F9D1-85A3-D9CB-2EC1-2D9630D7AE19}"/>
              </a:ext>
            </a:extLst>
          </p:cNvPr>
          <p:cNvSpPr txBox="1">
            <a:spLocks/>
          </p:cNvSpPr>
          <p:nvPr/>
        </p:nvSpPr>
        <p:spPr>
          <a:xfrm>
            <a:off x="541337" y="3076914"/>
            <a:ext cx="2210251"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3" name="TextBox 22">
            <a:extLst>
              <a:ext uri="{FF2B5EF4-FFF2-40B4-BE49-F238E27FC236}">
                <a16:creationId xmlns:a16="http://schemas.microsoft.com/office/drawing/2014/main" id="{67140CC7-C49D-6C06-AE59-946F3772E561}"/>
              </a:ext>
            </a:extLst>
          </p:cNvPr>
          <p:cNvSpPr txBox="1">
            <a:spLocks/>
          </p:cNvSpPr>
          <p:nvPr/>
        </p:nvSpPr>
        <p:spPr>
          <a:xfrm>
            <a:off x="5059468" y="1238132"/>
            <a:ext cx="1387471"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8" name="TextBox 27">
            <a:extLst>
              <a:ext uri="{FF2B5EF4-FFF2-40B4-BE49-F238E27FC236}">
                <a16:creationId xmlns:a16="http://schemas.microsoft.com/office/drawing/2014/main" id="{C72E2AB9-9E78-449B-070E-0F2181BC1BCE}"/>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latin typeface="Arial"/>
                <a:ea typeface="+mn-ea"/>
                <a:cs typeface="+mn-cs"/>
              </a:rPr>
              <a:t>COMPONENT</a:t>
            </a:r>
          </a:p>
        </p:txBody>
      </p:sp>
    </p:spTree>
    <p:extLst>
      <p:ext uri="{BB962C8B-B14F-4D97-AF65-F5344CB8AC3E}">
        <p14:creationId xmlns:p14="http://schemas.microsoft.com/office/powerpoint/2010/main" val="4170572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572806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DECISION</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75</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9B9B6E41-52A0-FEF7-CC50-076B05C8B2BD}"/>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0636071B-87DA-7325-878F-534B79E4AB8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9" name="Oval 8">
              <a:extLst>
                <a:ext uri="{FF2B5EF4-FFF2-40B4-BE49-F238E27FC236}">
                  <a16:creationId xmlns:a16="http://schemas.microsoft.com/office/drawing/2014/main" id="{5BF2DE0C-04E9-6352-7D03-70E283F81D2A}"/>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0" name="Oval 9">
              <a:extLst>
                <a:ext uri="{FF2B5EF4-FFF2-40B4-BE49-F238E27FC236}">
                  <a16:creationId xmlns:a16="http://schemas.microsoft.com/office/drawing/2014/main" id="{826DAB02-DD91-B0E0-30D4-9C336EDE5AA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11" name="Group 10">
              <a:extLst>
                <a:ext uri="{FF2B5EF4-FFF2-40B4-BE49-F238E27FC236}">
                  <a16:creationId xmlns:a16="http://schemas.microsoft.com/office/drawing/2014/main" id="{12D57D90-31E2-4216-ADC0-C75A3C2FE5EE}"/>
                </a:ext>
              </a:extLst>
            </p:cNvPr>
            <p:cNvGrpSpPr/>
            <p:nvPr/>
          </p:nvGrpSpPr>
          <p:grpSpPr>
            <a:xfrm>
              <a:off x="8996077" y="436006"/>
              <a:ext cx="325895" cy="325895"/>
              <a:chOff x="780909" y="2309526"/>
              <a:chExt cx="511401" cy="511401"/>
            </a:xfrm>
          </p:grpSpPr>
          <p:sp>
            <p:nvSpPr>
              <p:cNvPr id="12" name="Freeform 23">
                <a:extLst>
                  <a:ext uri="{FF2B5EF4-FFF2-40B4-BE49-F238E27FC236}">
                    <a16:creationId xmlns:a16="http://schemas.microsoft.com/office/drawing/2014/main" id="{E7C7366E-FF4B-16EC-698E-B823F41669D9}"/>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6" name="Oval 15">
                <a:extLst>
                  <a:ext uri="{FF2B5EF4-FFF2-40B4-BE49-F238E27FC236}">
                    <a16:creationId xmlns:a16="http://schemas.microsoft.com/office/drawing/2014/main" id="{35111F87-5237-98D5-08D2-9974B2315F42}"/>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
        <p:nvSpPr>
          <p:cNvPr id="38" name="Half Frame 37">
            <a:extLst>
              <a:ext uri="{FF2B5EF4-FFF2-40B4-BE49-F238E27FC236}">
                <a16:creationId xmlns:a16="http://schemas.microsoft.com/office/drawing/2014/main" id="{5C838816-B5F9-DAB5-89FF-C0989A3E616F}"/>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40" name="Rectangle 39">
            <a:extLst>
              <a:ext uri="{FF2B5EF4-FFF2-40B4-BE49-F238E27FC236}">
                <a16:creationId xmlns:a16="http://schemas.microsoft.com/office/drawing/2014/main" id="{D8DC99D1-6249-93C5-C155-85004EC018CC}"/>
              </a:ext>
            </a:extLst>
          </p:cNvPr>
          <p:cNvSpPr/>
          <p:nvPr/>
        </p:nvSpPr>
        <p:spPr>
          <a:xfrm>
            <a:off x="541338" y="2609186"/>
            <a:ext cx="8838130"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a:solidFill>
                  <a:srgbClr val="1F2A44"/>
                </a:solidFill>
              </a:rPr>
              <a:t>Decisions are based on assessment outcome and recommendations, taking into account all information available. </a:t>
            </a:r>
          </a:p>
          <a:p>
            <a:pPr marL="171450" marR="0" lvl="0" indent="-171450" algn="l" defTabSz="914349"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AU" sz="1050">
                <a:solidFill>
                  <a:srgbClr val="1F2A44"/>
                </a:solidFill>
              </a:rPr>
              <a:t>Decisions should align with assessment outcomes and recommendation wherever possible. There should be clear justification for any variance between decisions and recommendations.</a:t>
            </a:r>
          </a:p>
          <a:p>
            <a:pPr marL="171450" marR="0" lvl="0" indent="-171450" algn="l" defTabSz="914349" rtl="0" eaLnBrk="1" fontAlgn="auto" latinLnBrk="0" hangingPunct="1">
              <a:lnSpc>
                <a:spcPct val="110000"/>
              </a:lnSpc>
              <a:spcBef>
                <a:spcPts val="600"/>
              </a:spcBef>
              <a:spcAft>
                <a:spcPts val="0"/>
              </a:spcAft>
              <a:buClrTx/>
              <a:buSzTx/>
              <a:buFont typeface="Arial" panose="020B0604020202020204" pitchFamily="34" charset="0"/>
              <a:buChar char="•"/>
              <a:tabLst/>
              <a:defRPr/>
            </a:pPr>
            <a:r>
              <a:rPr lang="en-AU" sz="1050">
                <a:solidFill>
                  <a:srgbClr val="1F2A44"/>
                </a:solidFill>
              </a:rPr>
              <a:t>Decisions made should be clearly justified in line with defined logic and business rules, which draw from past similar applications. They should meet all legislative and administrative law requirements, including avenues for review and appeal where required.</a:t>
            </a:r>
          </a:p>
          <a:p>
            <a:pPr>
              <a:lnSpc>
                <a:spcPct val="110000"/>
              </a:lnSpc>
              <a:spcBef>
                <a:spcPts val="600"/>
              </a:spcBef>
              <a:defRPr/>
            </a:pPr>
            <a:r>
              <a:rPr lang="en-AU" sz="1050">
                <a:solidFill>
                  <a:srgbClr val="1F2A44"/>
                </a:solidFill>
              </a:rPr>
              <a:t>Where a delegate signoff is required, decision processes are managed in a way where delegate decisions are as quick and </a:t>
            </a:r>
            <a:br>
              <a:rPr lang="en-AU" sz="1050">
                <a:solidFill>
                  <a:srgbClr val="1F2A44"/>
                </a:solidFill>
              </a:rPr>
            </a:br>
            <a:r>
              <a:rPr lang="en-AU" sz="1050">
                <a:solidFill>
                  <a:srgbClr val="1F2A44"/>
                </a:solidFill>
              </a:rPr>
              <a:t>frequent as possible to shorten timeframes.</a:t>
            </a:r>
            <a:endParaRPr kumimoji="0" lang="en-AU" sz="1050" b="0" i="0" u="none" strike="noStrike" kern="1200" cap="none" spc="0" normalizeH="0" baseline="0" noProof="0">
              <a:ln>
                <a:noFill/>
              </a:ln>
              <a:solidFill>
                <a:srgbClr val="1F2A44"/>
              </a:solidFill>
              <a:effectLst/>
              <a:uLnTx/>
              <a:uFillTx/>
              <a:ea typeface="+mn-ea"/>
              <a:cs typeface="+mn-cs"/>
            </a:endParaRPr>
          </a:p>
          <a:p>
            <a:pPr marL="171450" indent="-171450">
              <a:lnSpc>
                <a:spcPct val="110000"/>
              </a:lnSpc>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Delegates should have access to all </a:t>
            </a:r>
            <a:r>
              <a:rPr lang="en-AU" sz="1050">
                <a:solidFill>
                  <a:srgbClr val="1F2A44"/>
                </a:solidFill>
              </a:rPr>
              <a:t>the </a:t>
            </a:r>
            <a:r>
              <a:rPr kumimoji="0" lang="en-AU" sz="1050" b="0" i="0" u="none" strike="noStrike" kern="1200" cap="none" spc="0" normalizeH="0" baseline="0" noProof="0">
                <a:ln>
                  <a:noFill/>
                </a:ln>
                <a:solidFill>
                  <a:srgbClr val="1F2A44"/>
                </a:solidFill>
                <a:effectLst/>
                <a:uLnTx/>
                <a:uFillTx/>
                <a:ea typeface="+mn-ea"/>
                <a:cs typeface="+mn-cs"/>
              </a:rPr>
              <a:t>information required to make a decision. </a:t>
            </a:r>
            <a:endParaRPr lang="en-AU" sz="1050">
              <a:solidFill>
                <a:srgbClr val="1F2A44"/>
              </a:solidFill>
            </a:endParaRPr>
          </a:p>
          <a:p>
            <a:pPr marL="171450" indent="-171450">
              <a:lnSpc>
                <a:spcPct val="110000"/>
              </a:lnSpc>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You should consider whether external decision makers</a:t>
            </a:r>
            <a:r>
              <a:rPr lang="en-AU" sz="1050">
                <a:solidFill>
                  <a:srgbClr val="1F2A44"/>
                </a:solidFill>
              </a:rPr>
              <a:t> </a:t>
            </a:r>
            <a:r>
              <a:rPr kumimoji="0" lang="en-AU" sz="1050" b="0" i="0" u="none" strike="noStrike" kern="1200" cap="none" spc="0" normalizeH="0" baseline="0" noProof="0">
                <a:ln>
                  <a:noFill/>
                </a:ln>
                <a:solidFill>
                  <a:srgbClr val="1F2A44"/>
                </a:solidFill>
                <a:effectLst/>
                <a:uLnTx/>
                <a:uFillTx/>
                <a:ea typeface="+mn-ea"/>
                <a:cs typeface="+mn-cs"/>
              </a:rPr>
              <a:t>have access to digital systems (e.g. board members)</a:t>
            </a:r>
            <a:r>
              <a:rPr lang="en-AU" sz="1050">
                <a:solidFill>
                  <a:srgbClr val="1F2A44"/>
                </a:solidFill>
              </a:rPr>
              <a:t>. </a:t>
            </a:r>
          </a:p>
          <a:p>
            <a:pPr marL="171450" indent="-171450">
              <a:lnSpc>
                <a:spcPct val="110000"/>
              </a:lnSpc>
              <a:spcBef>
                <a:spcPts val="600"/>
              </a:spcBef>
              <a:buFont typeface="Arial" panose="020B0604020202020204" pitchFamily="34" charset="0"/>
              <a:buChar char="•"/>
              <a:defRPr/>
            </a:pPr>
            <a:r>
              <a:rPr lang="en-AU" sz="1050">
                <a:solidFill>
                  <a:srgbClr val="1F2A44"/>
                </a:solidFill>
              </a:rPr>
              <a:t>All communications and information transfer with delegates should be clearly recorded. </a:t>
            </a:r>
          </a:p>
          <a:p>
            <a:pPr>
              <a:lnSpc>
                <a:spcPct val="110000"/>
              </a:lnSpc>
              <a:spcBef>
                <a:spcPts val="600"/>
              </a:spcBef>
              <a:defRPr/>
            </a:pPr>
            <a:r>
              <a:rPr lang="en-AU" sz="1050">
                <a:solidFill>
                  <a:srgbClr val="1F2A44"/>
                </a:solidFill>
              </a:rPr>
              <a:t>Regulators who have provided approvals in principle (AIPs) and are now considering granting a full permission, will need to once again undertake inform, apply and assessment processes. This may need to be prompted by the system.</a:t>
            </a:r>
          </a:p>
        </p:txBody>
      </p:sp>
      <p:sp>
        <p:nvSpPr>
          <p:cNvPr id="41" name="Rectangle 40">
            <a:extLst>
              <a:ext uri="{FF2B5EF4-FFF2-40B4-BE49-F238E27FC236}">
                <a16:creationId xmlns:a16="http://schemas.microsoft.com/office/drawing/2014/main" id="{69408377-AC16-EC16-D420-575ADE3C54E7}"/>
              </a:ext>
            </a:extLst>
          </p:cNvPr>
          <p:cNvSpPr/>
          <p:nvPr/>
        </p:nvSpPr>
        <p:spPr>
          <a:xfrm>
            <a:off x="541337" y="1244067"/>
            <a:ext cx="8834437"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b="1">
                <a:solidFill>
                  <a:srgbClr val="1F2A44"/>
                </a:solidFill>
              </a:rPr>
              <a:t>Every application requires a decision to reach an outcome. </a:t>
            </a:r>
            <a:r>
              <a:rPr lang="en-AU" sz="1050">
                <a:solidFill>
                  <a:srgbClr val="1F2A44"/>
                </a:solidFill>
              </a:rPr>
              <a:t>A decision is generally </a:t>
            </a:r>
            <a:r>
              <a:rPr kumimoji="0" lang="en-AU" sz="1050" b="0" i="0" u="none" strike="noStrike" kern="1200" cap="none" spc="0" normalizeH="0" baseline="0" noProof="0">
                <a:ln>
                  <a:noFill/>
                </a:ln>
                <a:solidFill>
                  <a:srgbClr val="1F2A44"/>
                </a:solidFill>
                <a:effectLst/>
                <a:uLnTx/>
                <a:uFillTx/>
                <a:ea typeface="+mn-ea"/>
                <a:cs typeface="+mn-cs"/>
              </a:rPr>
              <a:t>a result of the assessment outcomes and recommendation. Regulators may require an internal delegate to make a decision based a recommendation. Decision </a:t>
            </a:r>
            <a:r>
              <a:rPr lang="en-AU" sz="1050">
                <a:solidFill>
                  <a:srgbClr val="1F2A44"/>
                </a:solidFill>
              </a:rPr>
              <a:t>is generally  the culmination of all assessments and recommendations where the regulator chooses to approve, approve with conditions, or reject an application. </a:t>
            </a:r>
            <a:r>
              <a:rPr lang="en-AU" sz="1050">
                <a:solidFill>
                  <a:schemeClr val="tx1"/>
                </a:solidFill>
              </a:rPr>
              <a:t>This is a common component of most, if not all, applications and decision are often required under the relevant Act or Regulations.</a:t>
            </a:r>
            <a:endParaRPr lang="en-AU" sz="1050">
              <a:solidFill>
                <a:srgbClr val="1F2A44"/>
              </a:solidFill>
            </a:endParaRPr>
          </a:p>
        </p:txBody>
      </p:sp>
      <p:sp>
        <p:nvSpPr>
          <p:cNvPr id="43" name="Half Frame 42">
            <a:extLst>
              <a:ext uri="{FF2B5EF4-FFF2-40B4-BE49-F238E27FC236}">
                <a16:creationId xmlns:a16="http://schemas.microsoft.com/office/drawing/2014/main" id="{3683D8D1-EDD8-16AB-F4F9-7F19C237D92D}"/>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TextBox 16">
            <a:extLst>
              <a:ext uri="{FF2B5EF4-FFF2-40B4-BE49-F238E27FC236}">
                <a16:creationId xmlns:a16="http://schemas.microsoft.com/office/drawing/2014/main" id="{7BDB454B-61DE-CA7E-E908-19475BDD63AE}"/>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
        <p:nvSpPr>
          <p:cNvPr id="18" name="TextBox 17">
            <a:extLst>
              <a:ext uri="{FF2B5EF4-FFF2-40B4-BE49-F238E27FC236}">
                <a16:creationId xmlns:a16="http://schemas.microsoft.com/office/drawing/2014/main" id="{D99D292C-310E-CEEE-C3DE-6EF9A9CCAD83}"/>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Tree>
    <p:extLst>
      <p:ext uri="{BB962C8B-B14F-4D97-AF65-F5344CB8AC3E}">
        <p14:creationId xmlns:p14="http://schemas.microsoft.com/office/powerpoint/2010/main" val="1888203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007591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DECISION</a:t>
            </a:r>
            <a:r>
              <a:rPr lang="en-AU" sz="1600" b="1">
                <a:latin typeface="Segoe UI" panose="020B0502040204020203" pitchFamily="34" charset="0"/>
                <a:cs typeface="Segoe UI" panose="020B0502040204020203" pitchFamily="34" charset="0"/>
              </a:rPr>
              <a:t> </a:t>
            </a:r>
            <a:br>
              <a:rPr lang="en-AU"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a:t>
            </a:r>
            <a:r>
              <a:rPr lang="en-AU" sz="1050">
                <a:solidFill>
                  <a:srgbClr val="1F2A44"/>
                </a:solidFill>
              </a:rPr>
              <a:t>decisions based on assessment outcomes and recommendation where possible using defined logic and business rules. This may be able to be done at the point of submission if assessment can be automated.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Manual decisions should be able to made and tracked in digital systems where possible (e.g. when provided to a delegate). Where not, they should be connected (e.g. as email workflow when provided to board members). This includes access to all relevant information to make a decision.</a:t>
            </a:r>
          </a:p>
          <a:p>
            <a:pPr marL="171450" indent="-171450">
              <a:spcBef>
                <a:spcPts val="600"/>
              </a:spcBef>
              <a:buFont typeface="Arial" panose="020B0604020202020204" pitchFamily="34" charset="0"/>
              <a:buChar char="•"/>
              <a:defRPr/>
            </a:pPr>
            <a:r>
              <a:rPr lang="en-AU" sz="1050">
                <a:solidFill>
                  <a:srgbClr val="1F2A44"/>
                </a:solidFill>
              </a:rPr>
              <a:t>Digital systems should automatically record decision outcomes and clear justifications that can be used for notifying and issuing application outcomes.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the recommendation is to reject an application or impose conditions, consider if applicants should have an opportunity to provide further information or respond. This should be done through digital systems. </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a:t>
            </a:r>
            <a:r>
              <a:rPr kumimoji="0" lang="en-AU" sz="1050" b="0" i="1" u="none" strike="noStrike" kern="1200" cap="none" spc="0" normalizeH="0" baseline="0" noProof="0" err="1">
                <a:ln>
                  <a:noFill/>
                </a:ln>
                <a:solidFill>
                  <a:srgbClr val="1F2A44"/>
                </a:solidFill>
                <a:effectLst/>
                <a:uLnTx/>
                <a:uFillTx/>
                <a:ea typeface="+mn-ea"/>
                <a:cs typeface="+mn-cs"/>
              </a:rPr>
              <a:t>WofG</a:t>
            </a:r>
            <a:r>
              <a:rPr kumimoji="0" lang="en-AU" sz="1050" b="0" i="1" u="none" strike="noStrike" kern="1200" cap="none" spc="0" normalizeH="0" baseline="0" noProof="0">
                <a:ln>
                  <a:noFill/>
                </a:ln>
                <a:solidFill>
                  <a:srgbClr val="1F2A44"/>
                </a:solidFill>
                <a:effectLst/>
                <a:uLnTx/>
                <a:uFillTx/>
                <a:ea typeface="+mn-ea"/>
                <a:cs typeface="+mn-cs"/>
              </a:rPr>
              <a:t> capability: </a:t>
            </a:r>
            <a:r>
              <a:rPr lang="en-AU" sz="1050" i="1">
                <a:solidFill>
                  <a:srgbClr val="1F2A44"/>
                </a:solidFill>
              </a:rPr>
              <a:t>Service Victoria Regulator Platform. Aligns to Assess in the Service Victoria GRID.</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RECOMMENDATION:</a:t>
            </a:r>
          </a:p>
          <a:p>
            <a:pPr marL="171450" indent="-171450">
              <a:spcBef>
                <a:spcPts val="600"/>
              </a:spcBef>
              <a:buFont typeface="Arial" panose="020B0604020202020204" pitchFamily="34" charset="0"/>
              <a:buChar char="•"/>
            </a:pPr>
            <a:r>
              <a:rPr lang="en-AU" sz="1050">
                <a:solidFill>
                  <a:srgbClr val="1F2A44"/>
                </a:solidFill>
              </a:rPr>
              <a:t>Assessment outcomes and recommendation.</a:t>
            </a:r>
          </a:p>
          <a:p>
            <a:pPr marL="171450" indent="-171450">
              <a:spcBef>
                <a:spcPts val="600"/>
              </a:spcBef>
              <a:buFont typeface="Arial" panose="020B0604020202020204" pitchFamily="34" charset="0"/>
              <a:buChar char="•"/>
            </a:pPr>
            <a:r>
              <a:rPr lang="en-AU" sz="1050">
                <a:solidFill>
                  <a:srgbClr val="1F2A44"/>
                </a:solidFill>
              </a:rPr>
              <a:t>Any recommended conditions.</a:t>
            </a:r>
          </a:p>
          <a:p>
            <a:pPr>
              <a:spcBef>
                <a:spcPts val="600"/>
              </a:spcBef>
            </a:pPr>
            <a:endParaRPr lang="en-AU" sz="105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76</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NOTIFY:</a:t>
            </a:r>
          </a:p>
          <a:p>
            <a:pPr marL="171450" indent="-171450">
              <a:spcBef>
                <a:spcPts val="600"/>
              </a:spcBef>
              <a:buFont typeface="Arial" panose="020B0604020202020204" pitchFamily="34" charset="0"/>
              <a:buChar char="•"/>
            </a:pPr>
            <a:r>
              <a:rPr lang="en-AU" sz="1050">
                <a:solidFill>
                  <a:srgbClr val="1F2A44"/>
                </a:solidFill>
              </a:rPr>
              <a:t>Decision outcome (approved, approved with conditions, rejected).</a:t>
            </a:r>
          </a:p>
          <a:p>
            <a:pPr marL="171450" indent="-171450">
              <a:spcBef>
                <a:spcPts val="600"/>
              </a:spcBef>
              <a:buFont typeface="Arial" panose="020B0604020202020204" pitchFamily="34" charset="0"/>
              <a:buChar char="•"/>
            </a:pPr>
            <a:r>
              <a:rPr lang="en-AU" sz="1050">
                <a:solidFill>
                  <a:srgbClr val="1F2A44"/>
                </a:solidFill>
              </a:rPr>
              <a:t>Clear and documented justification of the decision outcome and any conditions applied.</a:t>
            </a:r>
          </a:p>
        </p:txBody>
      </p:sp>
      <p:grpSp>
        <p:nvGrpSpPr>
          <p:cNvPr id="3" name="Group 2">
            <a:extLst>
              <a:ext uri="{FF2B5EF4-FFF2-40B4-BE49-F238E27FC236}">
                <a16:creationId xmlns:a16="http://schemas.microsoft.com/office/drawing/2014/main" id="{8ECFD77E-D21A-3BD6-79FD-7F28FEFFC088}"/>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6226A0C7-902C-2D17-EF53-C1F07984D670}"/>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Oval 4">
              <a:extLst>
                <a:ext uri="{FF2B5EF4-FFF2-40B4-BE49-F238E27FC236}">
                  <a16:creationId xmlns:a16="http://schemas.microsoft.com/office/drawing/2014/main" id="{279B2EB5-9B4D-A9D7-0DDD-4A54593775D2}"/>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Oval 5">
              <a:extLst>
                <a:ext uri="{FF2B5EF4-FFF2-40B4-BE49-F238E27FC236}">
                  <a16:creationId xmlns:a16="http://schemas.microsoft.com/office/drawing/2014/main" id="{95379DDE-500E-27C5-3C4F-03B0272BAE0A}"/>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7" name="Group 6">
              <a:extLst>
                <a:ext uri="{FF2B5EF4-FFF2-40B4-BE49-F238E27FC236}">
                  <a16:creationId xmlns:a16="http://schemas.microsoft.com/office/drawing/2014/main" id="{113D95CD-E530-0DA4-258B-1A5CD737B0F6}"/>
                </a:ext>
              </a:extLst>
            </p:cNvPr>
            <p:cNvGrpSpPr/>
            <p:nvPr/>
          </p:nvGrpSpPr>
          <p:grpSpPr>
            <a:xfrm>
              <a:off x="8996077" y="436006"/>
              <a:ext cx="325895" cy="325895"/>
              <a:chOff x="780909" y="2309526"/>
              <a:chExt cx="511401" cy="511401"/>
            </a:xfrm>
          </p:grpSpPr>
          <p:sp>
            <p:nvSpPr>
              <p:cNvPr id="8" name="Freeform 23">
                <a:extLst>
                  <a:ext uri="{FF2B5EF4-FFF2-40B4-BE49-F238E27FC236}">
                    <a16:creationId xmlns:a16="http://schemas.microsoft.com/office/drawing/2014/main" id="{9FC51501-E63A-1AE3-CD7E-2AAE65767514}"/>
                  </a:ext>
                </a:extLst>
              </p:cNvPr>
              <p:cNvSpPr>
                <a:spLocks noChangeAspect="1" noEditPoints="1"/>
              </p:cNvSpPr>
              <p:nvPr/>
            </p:nvSpPr>
            <p:spPr bwMode="auto">
              <a:xfrm>
                <a:off x="846295" y="2374354"/>
                <a:ext cx="380628" cy="381745"/>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9" name="Oval 8">
                <a:extLst>
                  <a:ext uri="{FF2B5EF4-FFF2-40B4-BE49-F238E27FC236}">
                    <a16:creationId xmlns:a16="http://schemas.microsoft.com/office/drawing/2014/main" id="{FD218E96-FBEF-3E4A-91D5-F2FE2621802B}"/>
                  </a:ext>
                </a:extLst>
              </p:cNvPr>
              <p:cNvSpPr/>
              <p:nvPr/>
            </p:nvSpPr>
            <p:spPr>
              <a:xfrm>
                <a:off x="780909" y="2309526"/>
                <a:ext cx="511401" cy="511401"/>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grpSp>
      <p:sp>
        <p:nvSpPr>
          <p:cNvPr id="11" name="Rectangle 10">
            <a:extLst>
              <a:ext uri="{FF2B5EF4-FFF2-40B4-BE49-F238E27FC236}">
                <a16:creationId xmlns:a16="http://schemas.microsoft.com/office/drawing/2014/main" id="{5EAC4BBB-3D78-2566-F18C-13B2C9F92F15}"/>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27" name="Rectangle 26">
            <a:extLst>
              <a:ext uri="{FF2B5EF4-FFF2-40B4-BE49-F238E27FC236}">
                <a16:creationId xmlns:a16="http://schemas.microsoft.com/office/drawing/2014/main" id="{2D456AF5-9C16-A73A-BAFB-41168630C50F}"/>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1F2A44"/>
                </a:solidFill>
                <a:effectLst/>
                <a:uLnTx/>
                <a:uFillTx/>
                <a:ea typeface="+mn-ea"/>
                <a:cs typeface="+mn-cs"/>
              </a:rPr>
              <a:t>COMMON COMPONENT</a:t>
            </a:r>
          </a:p>
        </p:txBody>
      </p:sp>
      <p:sp>
        <p:nvSpPr>
          <p:cNvPr id="30" name="Isosceles Triangle 29">
            <a:extLst>
              <a:ext uri="{FF2B5EF4-FFF2-40B4-BE49-F238E27FC236}">
                <a16:creationId xmlns:a16="http://schemas.microsoft.com/office/drawing/2014/main" id="{EE28E07D-3CF8-31AB-7420-1941FC7713FD}"/>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2" name="Rectangle 31">
            <a:extLst>
              <a:ext uri="{FF2B5EF4-FFF2-40B4-BE49-F238E27FC236}">
                <a16:creationId xmlns:a16="http://schemas.microsoft.com/office/drawing/2014/main" id="{07756FEF-DE54-295E-9F5F-D16C4B3503DD}"/>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1F2A44"/>
                </a:solidFill>
                <a:effectLst/>
                <a:uLnTx/>
                <a:uFillTx/>
                <a:ea typeface="+mn-ea"/>
                <a:cs typeface="+mn-cs"/>
              </a:rPr>
              <a:t>Decision can be common across permissions and regulators.</a:t>
            </a:r>
          </a:p>
          <a:p>
            <a:pPr>
              <a:spcBef>
                <a:spcPts val="600"/>
              </a:spcBef>
            </a:pPr>
            <a:r>
              <a:rPr lang="en-AU" sz="1200">
                <a:solidFill>
                  <a:srgbClr val="1F2A44"/>
                </a:solidFill>
              </a:rPr>
              <a:t>The decision and conditions will vary.</a:t>
            </a:r>
          </a:p>
        </p:txBody>
      </p:sp>
      <p:sp>
        <p:nvSpPr>
          <p:cNvPr id="33" name="Rectangle 32">
            <a:extLst>
              <a:ext uri="{FF2B5EF4-FFF2-40B4-BE49-F238E27FC236}">
                <a16:creationId xmlns:a16="http://schemas.microsoft.com/office/drawing/2014/main" id="{275CDBE1-53FA-FED6-9A1E-1148273F4B79}"/>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chemeClr val="tx2"/>
                </a:solidFill>
                <a:effectLst/>
                <a:uLnTx/>
                <a:uFillTx/>
                <a:ea typeface="+mn-ea"/>
                <a:cs typeface="+mn-cs"/>
              </a:rPr>
              <a:t>CONFIGURABLE COMPONENT </a:t>
            </a:r>
          </a:p>
        </p:txBody>
      </p:sp>
      <p:sp>
        <p:nvSpPr>
          <p:cNvPr id="19" name="TextBox 18">
            <a:extLst>
              <a:ext uri="{FF2B5EF4-FFF2-40B4-BE49-F238E27FC236}">
                <a16:creationId xmlns:a16="http://schemas.microsoft.com/office/drawing/2014/main" id="{181D8317-DDCB-6307-005E-F54D86C6137F}"/>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2" name="TextBox 21">
            <a:extLst>
              <a:ext uri="{FF2B5EF4-FFF2-40B4-BE49-F238E27FC236}">
                <a16:creationId xmlns:a16="http://schemas.microsoft.com/office/drawing/2014/main" id="{2D074A35-330D-2541-CF2C-EB23FEEDE31F}"/>
              </a:ext>
            </a:extLst>
          </p:cNvPr>
          <p:cNvSpPr txBox="1">
            <a:spLocks/>
          </p:cNvSpPr>
          <p:nvPr/>
        </p:nvSpPr>
        <p:spPr>
          <a:xfrm>
            <a:off x="541338" y="3076914"/>
            <a:ext cx="2222834"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3" name="TextBox 22">
            <a:extLst>
              <a:ext uri="{FF2B5EF4-FFF2-40B4-BE49-F238E27FC236}">
                <a16:creationId xmlns:a16="http://schemas.microsoft.com/office/drawing/2014/main" id="{CEAF467F-F027-8E26-E517-A2F8256953EB}"/>
              </a:ext>
            </a:extLst>
          </p:cNvPr>
          <p:cNvSpPr txBox="1">
            <a:spLocks/>
          </p:cNvSpPr>
          <p:nvPr/>
        </p:nvSpPr>
        <p:spPr>
          <a:xfrm>
            <a:off x="5078528" y="1238132"/>
            <a:ext cx="1334855"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8" name="TextBox 27">
            <a:extLst>
              <a:ext uri="{FF2B5EF4-FFF2-40B4-BE49-F238E27FC236}">
                <a16:creationId xmlns:a16="http://schemas.microsoft.com/office/drawing/2014/main" id="{69D113BC-A4FF-FB6D-CDB7-C9D799D72015}"/>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15983228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1019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pPr marL="0" marR="0" lvl="0" indent="0" algn="l" defTabSz="914349" rtl="0" eaLnBrk="1" fontAlgn="auto" latinLnBrk="0" hangingPunct="1">
              <a:lnSpc>
                <a:spcPct val="90000"/>
              </a:lnSpc>
              <a:spcBef>
                <a:spcPct val="0"/>
              </a:spcBef>
              <a:spcAft>
                <a:spcPts val="0"/>
              </a:spcAft>
              <a:buClrTx/>
              <a:buSzTx/>
              <a:buFontTx/>
              <a:buNone/>
              <a:tabLst/>
              <a:defRPr/>
            </a:pPr>
            <a:r>
              <a:rPr kumimoji="0" lang="en-AU" sz="2200" b="1" i="0" u="none" strike="noStrike" kern="1200" cap="none" spc="0" normalizeH="0" baseline="0" noProof="0">
                <a:ln>
                  <a:noFill/>
                </a:ln>
                <a:solidFill>
                  <a:prstClr val="white"/>
                </a:solidFill>
                <a:effectLst/>
                <a:uLnTx/>
                <a:uFillTx/>
                <a:latin typeface="Arial"/>
                <a:ea typeface="+mj-ea"/>
                <a:cs typeface="+mj-cs"/>
              </a:rPr>
              <a:t>DECIDE</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9" y="1166264"/>
            <a:ext cx="4273258"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6264"/>
            <a:ext cx="4287481" cy="216000"/>
          </a:xfrm>
          <a:prstGeom prst="rect">
            <a:avLst/>
          </a:prstGeom>
          <a:solidFill>
            <a:schemeClr val="accent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INDICATIVE MEASURES OF SUCCESS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2" y="2760793"/>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Consistent recommendations and decisions.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5" y="1515347"/>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Reduced time for assessment.</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2" y="3378915"/>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Streamlined conditions.</a:t>
            </a:r>
          </a:p>
        </p:txBody>
      </p:sp>
      <p:sp>
        <p:nvSpPr>
          <p:cNvPr id="26" name="Rectangle 25">
            <a:extLst>
              <a:ext uri="{FF2B5EF4-FFF2-40B4-BE49-F238E27FC236}">
                <a16:creationId xmlns:a16="http://schemas.microsoft.com/office/drawing/2014/main" id="{95566999-A32B-E5A6-76AA-0A094BD23EF1}"/>
              </a:ext>
            </a:extLst>
          </p:cNvPr>
          <p:cNvSpPr/>
          <p:nvPr/>
        </p:nvSpPr>
        <p:spPr>
          <a:xfrm>
            <a:off x="541338" y="151436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What are the opportunities to streamline your recommendations and decisions process?</a:t>
            </a:r>
          </a:p>
        </p:txBody>
      </p:sp>
      <p:sp>
        <p:nvSpPr>
          <p:cNvPr id="30" name="Rectangle 29">
            <a:extLst>
              <a:ext uri="{FF2B5EF4-FFF2-40B4-BE49-F238E27FC236}">
                <a16:creationId xmlns:a16="http://schemas.microsoft.com/office/drawing/2014/main" id="{14319F6C-28B6-8974-961C-91842869EA54}"/>
              </a:ext>
            </a:extLst>
          </p:cNvPr>
          <p:cNvSpPr/>
          <p:nvPr/>
        </p:nvSpPr>
        <p:spPr>
          <a:xfrm>
            <a:off x="541338" y="3384008"/>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What common conditions can be included in a standard condition library? Can bespoke conditions be </a:t>
            </a:r>
            <a:r>
              <a:rPr lang="en-AU" sz="1100">
                <a:solidFill>
                  <a:prstClr val="white"/>
                </a:solidFill>
              </a:rPr>
              <a:t>standardised?</a:t>
            </a:r>
            <a:endParaRPr kumimoji="0" lang="en-AU" sz="1100" b="0" i="0" u="none" strike="noStrike" kern="1200" cap="none" spc="0" normalizeH="0" baseline="0" noProof="0">
              <a:ln>
                <a:noFill/>
              </a:ln>
              <a:solidFill>
                <a:prstClr val="white"/>
              </a:solidFill>
              <a:effectLst/>
              <a:uLnTx/>
              <a:uFillTx/>
              <a:ea typeface="+mn-ea"/>
              <a:cs typeface="+mn-cs"/>
            </a:endParaRPr>
          </a:p>
        </p:txBody>
      </p:sp>
      <p:sp>
        <p:nvSpPr>
          <p:cNvPr id="34" name="Rectangle 33">
            <a:extLst>
              <a:ext uri="{FF2B5EF4-FFF2-40B4-BE49-F238E27FC236}">
                <a16:creationId xmlns:a16="http://schemas.microsoft.com/office/drawing/2014/main" id="{A7EA0C82-C4FA-1988-E7FF-C1500B6B6BC5}"/>
              </a:ext>
            </a:extLst>
          </p:cNvPr>
          <p:cNvSpPr/>
          <p:nvPr/>
        </p:nvSpPr>
        <p:spPr>
          <a:xfrm>
            <a:off x="541338" y="2137578"/>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What business rules and criteria can you develop to consistently make recommendations and decisions?</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35527"/>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Reduced duration of approvals process.</a:t>
            </a:r>
          </a:p>
        </p:txBody>
      </p:sp>
      <p:sp>
        <p:nvSpPr>
          <p:cNvPr id="37" name="Rectangle 36">
            <a:extLst>
              <a:ext uri="{FF2B5EF4-FFF2-40B4-BE49-F238E27FC236}">
                <a16:creationId xmlns:a16="http://schemas.microsoft.com/office/drawing/2014/main" id="{0F25CE36-1EFF-4249-78F9-2BCEFFEC32F4}"/>
              </a:ext>
            </a:extLst>
          </p:cNvPr>
          <p:cNvSpPr/>
          <p:nvPr/>
        </p:nvSpPr>
        <p:spPr>
          <a:xfrm>
            <a:off x="541338" y="4630438"/>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kumimoji="0" lang="en-AU" sz="1100" b="0" i="0" u="none" strike="noStrike" kern="1200" cap="none" spc="0" normalizeH="0" baseline="0" noProof="0">
                <a:ln>
                  <a:noFill/>
                </a:ln>
                <a:solidFill>
                  <a:prstClr val="white"/>
                </a:solidFill>
                <a:effectLst/>
                <a:uLnTx/>
                <a:uFillTx/>
                <a:ea typeface="+mn-ea"/>
                <a:cs typeface="+mn-cs"/>
              </a:rPr>
              <a:t>Are you meeting all your legislative and administrative law requirements when making recommendations and decisions?</a:t>
            </a:r>
          </a:p>
        </p:txBody>
      </p:sp>
      <p:sp>
        <p:nvSpPr>
          <p:cNvPr id="38" name="Rectangle 37">
            <a:extLst>
              <a:ext uri="{FF2B5EF4-FFF2-40B4-BE49-F238E27FC236}">
                <a16:creationId xmlns:a16="http://schemas.microsoft.com/office/drawing/2014/main" id="{219FB0F4-B4EF-231A-3C1F-BB60ED885D9B}"/>
              </a:ext>
            </a:extLst>
          </p:cNvPr>
          <p:cNvSpPr/>
          <p:nvPr/>
        </p:nvSpPr>
        <p:spPr>
          <a:xfrm>
            <a:off x="541338" y="276079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Can your recommendations and decisions process be automated for any applications (e.g., based on assessment outcomes)?</a:t>
            </a:r>
          </a:p>
        </p:txBody>
      </p:sp>
      <p:sp>
        <p:nvSpPr>
          <p:cNvPr id="39" name="Rectangle 38">
            <a:extLst>
              <a:ext uri="{FF2B5EF4-FFF2-40B4-BE49-F238E27FC236}">
                <a16:creationId xmlns:a16="http://schemas.microsoft.com/office/drawing/2014/main" id="{673604EE-1625-00FD-1B3E-A26DA2756631}"/>
              </a:ext>
            </a:extLst>
          </p:cNvPr>
          <p:cNvSpPr/>
          <p:nvPr/>
        </p:nvSpPr>
        <p:spPr>
          <a:xfrm>
            <a:off x="541338" y="400722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How can external decisions be made quickly and reduce timeframes? </a:t>
            </a:r>
          </a:p>
        </p:txBody>
      </p: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ACTION PLAN</a:t>
            </a:r>
          </a:p>
        </p:txBody>
      </p:sp>
      <p:grpSp>
        <p:nvGrpSpPr>
          <p:cNvPr id="20" name="Group 19">
            <a:extLst>
              <a:ext uri="{FF2B5EF4-FFF2-40B4-BE49-F238E27FC236}">
                <a16:creationId xmlns:a16="http://schemas.microsoft.com/office/drawing/2014/main" id="{31735F5C-36C1-7A08-424B-94F181AE3D70}"/>
              </a:ext>
            </a:extLst>
          </p:cNvPr>
          <p:cNvGrpSpPr/>
          <p:nvPr/>
        </p:nvGrpSpPr>
        <p:grpSpPr>
          <a:xfrm>
            <a:off x="1390896" y="5411104"/>
            <a:ext cx="7984879" cy="576206"/>
            <a:chOff x="1390896" y="5411104"/>
            <a:chExt cx="7903027" cy="576206"/>
          </a:xfrm>
        </p:grpSpPr>
        <p:sp>
          <p:nvSpPr>
            <p:cNvPr id="8" name="Rectangle 7">
              <a:extLst>
                <a:ext uri="{FF2B5EF4-FFF2-40B4-BE49-F238E27FC236}">
                  <a16:creationId xmlns:a16="http://schemas.microsoft.com/office/drawing/2014/main" id="{DF8E0629-2D4F-C8A6-A1D5-1295F9FCC67D}"/>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Document recommendations and decision workflow, including opportunities for improvement.</a:t>
              </a:r>
            </a:p>
          </p:txBody>
        </p:sp>
        <p:sp>
          <p:nvSpPr>
            <p:cNvPr id="9" name="Rectangle 8">
              <a:extLst>
                <a:ext uri="{FF2B5EF4-FFF2-40B4-BE49-F238E27FC236}">
                  <a16:creationId xmlns:a16="http://schemas.microsoft.com/office/drawing/2014/main" id="{0D771411-B168-77F3-6284-AA0C86E7194B}"/>
                </a:ext>
              </a:extLst>
            </p:cNvPr>
            <p:cNvSpPr/>
            <p:nvPr/>
          </p:nvSpPr>
          <p:spPr>
            <a:xfrm>
              <a:off x="6750298" y="5417386"/>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Develop standard conditions and policies that explain their application.</a:t>
              </a:r>
            </a:p>
          </p:txBody>
        </p:sp>
        <p:sp>
          <p:nvSpPr>
            <p:cNvPr id="10" name="Rectangle 9">
              <a:extLst>
                <a:ext uri="{FF2B5EF4-FFF2-40B4-BE49-F238E27FC236}">
                  <a16:creationId xmlns:a16="http://schemas.microsoft.com/office/drawing/2014/main" id="{C4E5C010-14F8-DC03-667C-05AE4C02D3E3}"/>
                </a:ext>
              </a:extLst>
            </p:cNvPr>
            <p:cNvSpPr/>
            <p:nvPr/>
          </p:nvSpPr>
          <p:spPr>
            <a:xfrm>
              <a:off x="4100411"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Develop business rules and criteria to consistently make recommendations and decisions.</a:t>
              </a:r>
            </a:p>
          </p:txBody>
        </p:sp>
      </p:grpSp>
      <p:sp>
        <p:nvSpPr>
          <p:cNvPr id="11" name="Rectangle 10">
            <a:extLst>
              <a:ext uri="{FF2B5EF4-FFF2-40B4-BE49-F238E27FC236}">
                <a16:creationId xmlns:a16="http://schemas.microsoft.com/office/drawing/2014/main" id="{9F4F48DD-C290-AEA8-87A3-1974E66AF846}"/>
              </a:ext>
            </a:extLst>
          </p:cNvPr>
          <p:cNvSpPr/>
          <p:nvPr/>
        </p:nvSpPr>
        <p:spPr>
          <a:xfrm>
            <a:off x="5085472" y="4007223"/>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Improved staff experience.</a:t>
            </a:r>
          </a:p>
        </p:txBody>
      </p:sp>
      <p:sp>
        <p:nvSpPr>
          <p:cNvPr id="12" name="Rectangle 11">
            <a:extLst>
              <a:ext uri="{FF2B5EF4-FFF2-40B4-BE49-F238E27FC236}">
                <a16:creationId xmlns:a16="http://schemas.microsoft.com/office/drawing/2014/main" id="{F8C7A4A3-5AEA-BF5C-A32F-F23A9ECDB771}"/>
              </a:ext>
            </a:extLst>
          </p:cNvPr>
          <p:cNvSpPr/>
          <p:nvPr/>
        </p:nvSpPr>
        <p:spPr>
          <a:xfrm>
            <a:off x="5085472" y="4630438"/>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a:ln>
                  <a:noFill/>
                </a:ln>
                <a:solidFill>
                  <a:prstClr val="white"/>
                </a:solidFill>
                <a:effectLst/>
                <a:uLnTx/>
                <a:uFillTx/>
                <a:ea typeface="+mn-ea"/>
                <a:cs typeface="+mn-cs"/>
              </a:rPr>
              <a:t>Reduced decision-making bottlenecks and delays.</a:t>
            </a:r>
          </a:p>
        </p:txBody>
      </p:sp>
      <p:cxnSp>
        <p:nvCxnSpPr>
          <p:cNvPr id="41" name="Straight Connector 40">
            <a:extLst>
              <a:ext uri="{FF2B5EF4-FFF2-40B4-BE49-F238E27FC236}">
                <a16:creationId xmlns:a16="http://schemas.microsoft.com/office/drawing/2014/main" id="{02B60359-BDDC-911B-E996-82374EB51B1C}"/>
              </a:ext>
            </a:extLst>
          </p:cNvPr>
          <p:cNvCxnSpPr/>
          <p:nvPr/>
        </p:nvCxnSpPr>
        <p:spPr>
          <a:xfrm>
            <a:off x="4830335" y="179525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FCF924-3899-08DE-BCD3-AACABC65B6B2}"/>
              </a:ext>
            </a:extLst>
          </p:cNvPr>
          <p:cNvCxnSpPr/>
          <p:nvPr/>
        </p:nvCxnSpPr>
        <p:spPr>
          <a:xfrm>
            <a:off x="4830335" y="242442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961D1A2-0418-5FFB-F088-85ECCACE50CD}"/>
              </a:ext>
            </a:extLst>
          </p:cNvPr>
          <p:cNvCxnSpPr/>
          <p:nvPr/>
        </p:nvCxnSpPr>
        <p:spPr>
          <a:xfrm>
            <a:off x="4830335" y="303682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68CC82A-C866-FF38-E1C7-F2F4C5218526}"/>
              </a:ext>
            </a:extLst>
          </p:cNvPr>
          <p:cNvCxnSpPr/>
          <p:nvPr/>
        </p:nvCxnSpPr>
        <p:spPr>
          <a:xfrm>
            <a:off x="4830335" y="366180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59CCD86-57AE-1793-8E1E-1440C958DCF5}"/>
              </a:ext>
            </a:extLst>
          </p:cNvPr>
          <p:cNvCxnSpPr/>
          <p:nvPr/>
        </p:nvCxnSpPr>
        <p:spPr>
          <a:xfrm>
            <a:off x="4830335" y="428258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4B302F8-84C0-E048-A2A1-B424D6B3722D}"/>
              </a:ext>
            </a:extLst>
          </p:cNvPr>
          <p:cNvCxnSpPr/>
          <p:nvPr/>
        </p:nvCxnSpPr>
        <p:spPr>
          <a:xfrm>
            <a:off x="4830335" y="489917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0919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30576" y="2234586"/>
            <a:ext cx="2849163" cy="848236"/>
          </a:xfrm>
          <a:noFill/>
        </p:spPr>
        <p:txBody>
          <a:bodyPr lIns="540000"/>
          <a:lstStyle/>
          <a:p>
            <a:r>
              <a:rPr lang="en-AU" sz="3600">
                <a:latin typeface="VIC SemiBold" panose="00000700000000000000" pitchFamily="50" charset="0"/>
              </a:rPr>
              <a:t>NOTIFY </a:t>
            </a:r>
            <a:br>
              <a:rPr lang="en-AU" sz="3600">
                <a:latin typeface="VIC SemiBold" panose="00000700000000000000" pitchFamily="50" charset="0"/>
              </a:rPr>
            </a:br>
            <a:r>
              <a:rPr lang="en-AU" sz="3600">
                <a:latin typeface="VIC SemiBold" panose="00000700000000000000" pitchFamily="50" charset="0"/>
              </a:rPr>
              <a:t>&amp; ISSUE</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hlinkClick r:id="rId3" action="ppaction://hlinksldjump"/>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hlinkClick r:id="rId3" action="ppaction://hlinksldjump">
                  <a:extLst>
                    <a:ext uri="{A12FA001-AC4F-418D-AE19-62706E023703}">
                      <ahyp:hlinkClr xmlns:ahyp="http://schemas.microsoft.com/office/drawing/2018/hyperlinkcolor" val="tx"/>
                    </a:ext>
                  </a:extLst>
                </a:hlinkClick>
              </a:rPr>
              <a:t>NOTIFY</a:t>
            </a:r>
            <a:endParaRPr lang="en-AU" sz="1200">
              <a:solidFill>
                <a:schemeClr val="bg1"/>
              </a:solidFill>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hlinkClick r:id="rId4" action="ppaction://hlinksldjump">
                  <a:extLst>
                    <a:ext uri="{A12FA001-AC4F-418D-AE19-62706E023703}">
                      <ahyp:hlinkClr xmlns:ahyp="http://schemas.microsoft.com/office/drawing/2018/hyperlinkcolor" val="tx"/>
                    </a:ext>
                  </a:extLst>
                </a:hlinkClick>
              </a:rPr>
              <a:t>UPDATE PUBLIC REGISTER</a:t>
            </a:r>
            <a:endParaRPr lang="en-AU" sz="1200">
              <a:solidFill>
                <a:schemeClr val="bg1"/>
              </a:solidFill>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79054" y="3259476"/>
            <a:ext cx="3060725" cy="1994681"/>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100"/>
              <a:t>The NOTIFY &amp; ISSUE stage covers the communication of a decision and post approvals processes.</a:t>
            </a:r>
          </a:p>
          <a:p>
            <a:pPr>
              <a:spcBef>
                <a:spcPts val="600"/>
              </a:spcBef>
            </a:pPr>
            <a:r>
              <a:rPr lang="en-AU" sz="1100"/>
              <a:t>This stage may be automated for approvals, based on the outcome of the decision.</a:t>
            </a:r>
          </a:p>
          <a:p>
            <a:pPr>
              <a:spcBef>
                <a:spcPts val="600"/>
              </a:spcBef>
            </a:pPr>
            <a:r>
              <a:rPr lang="en-AU" sz="1100"/>
              <a:t>Applicants should be notified of an application outcome, including justifications. Permissions should be issued as soon as possible following approval.</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0" y="5091544"/>
            <a:ext cx="2139886" cy="1072331"/>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grpSp>
        <p:nvGrpSpPr>
          <p:cNvPr id="8" name="Group 7">
            <a:extLst>
              <a:ext uri="{FF2B5EF4-FFF2-40B4-BE49-F238E27FC236}">
                <a16:creationId xmlns:a16="http://schemas.microsoft.com/office/drawing/2014/main" id="{9F1CC432-658D-656A-167F-824F0C30D03B}"/>
              </a:ext>
            </a:extLst>
          </p:cNvPr>
          <p:cNvGrpSpPr>
            <a:grpSpLocks noChangeAspect="1"/>
          </p:cNvGrpSpPr>
          <p:nvPr/>
        </p:nvGrpSpPr>
        <p:grpSpPr>
          <a:xfrm>
            <a:off x="-612921" y="936296"/>
            <a:ext cx="2210030" cy="1709523"/>
            <a:chOff x="8389938" y="1176338"/>
            <a:chExt cx="539751" cy="417513"/>
          </a:xfrm>
          <a:solidFill>
            <a:schemeClr val="bg1">
              <a:alpha val="7000"/>
            </a:schemeClr>
          </a:solidFill>
        </p:grpSpPr>
        <p:sp>
          <p:nvSpPr>
            <p:cNvPr id="9" name="Freeform 23">
              <a:extLst>
                <a:ext uri="{FF2B5EF4-FFF2-40B4-BE49-F238E27FC236}">
                  <a16:creationId xmlns:a16="http://schemas.microsoft.com/office/drawing/2014/main" id="{57CC18C0-4DC0-AD19-4BC9-DD7F0F9E1F97}"/>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24">
              <a:extLst>
                <a:ext uri="{FF2B5EF4-FFF2-40B4-BE49-F238E27FC236}">
                  <a16:creationId xmlns:a16="http://schemas.microsoft.com/office/drawing/2014/main" id="{AA341F1C-A014-1DE3-4259-B02B8547BC86}"/>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 name="Group 5">
            <a:extLst>
              <a:ext uri="{FF2B5EF4-FFF2-40B4-BE49-F238E27FC236}">
                <a16:creationId xmlns:a16="http://schemas.microsoft.com/office/drawing/2014/main" id="{6E71BB4A-CB52-6C1C-DCB8-58F18B948B4A}"/>
              </a:ext>
            </a:extLst>
          </p:cNvPr>
          <p:cNvGrpSpPr/>
          <p:nvPr/>
        </p:nvGrpSpPr>
        <p:grpSpPr>
          <a:xfrm>
            <a:off x="541337" y="2105670"/>
            <a:ext cx="893179" cy="893179"/>
            <a:chOff x="541338" y="2105671"/>
            <a:chExt cx="863348" cy="863348"/>
          </a:xfrm>
        </p:grpSpPr>
        <p:sp>
          <p:nvSpPr>
            <p:cNvPr id="35" name="Oval 34">
              <a:extLst>
                <a:ext uri="{FF2B5EF4-FFF2-40B4-BE49-F238E27FC236}">
                  <a16:creationId xmlns:a16="http://schemas.microsoft.com/office/drawing/2014/main" id="{3439D3BE-62B4-72BF-7693-A58BEB5F6FEF}"/>
                </a:ext>
              </a:extLst>
            </p:cNvPr>
            <p:cNvSpPr/>
            <p:nvPr/>
          </p:nvSpPr>
          <p:spPr>
            <a:xfrm>
              <a:off x="541338" y="2105671"/>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err="1">
                <a:solidFill>
                  <a:schemeClr val="bg2"/>
                </a:solidFill>
              </a:endParaRPr>
            </a:p>
          </p:txBody>
        </p:sp>
        <p:sp>
          <p:nvSpPr>
            <p:cNvPr id="11" name="Oval 10">
              <a:extLst>
                <a:ext uri="{FF2B5EF4-FFF2-40B4-BE49-F238E27FC236}">
                  <a16:creationId xmlns:a16="http://schemas.microsoft.com/office/drawing/2014/main" id="{D8046ED4-D2BF-7A2B-599C-38F2EC4AA78E}"/>
                </a:ext>
              </a:extLst>
            </p:cNvPr>
            <p:cNvSpPr/>
            <p:nvPr/>
          </p:nvSpPr>
          <p:spPr>
            <a:xfrm>
              <a:off x="541338" y="2105671"/>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err="1">
                <a:solidFill>
                  <a:schemeClr val="bg2"/>
                </a:solidFill>
              </a:endParaRPr>
            </a:p>
          </p:txBody>
        </p:sp>
        <p:sp>
          <p:nvSpPr>
            <p:cNvPr id="12" name="Oval 11">
              <a:extLst>
                <a:ext uri="{FF2B5EF4-FFF2-40B4-BE49-F238E27FC236}">
                  <a16:creationId xmlns:a16="http://schemas.microsoft.com/office/drawing/2014/main" id="{6F3C2B04-A0D2-D441-0F8F-21D2BA60709A}"/>
                </a:ext>
              </a:extLst>
            </p:cNvPr>
            <p:cNvSpPr/>
            <p:nvPr/>
          </p:nvSpPr>
          <p:spPr>
            <a:xfrm>
              <a:off x="627673" y="2192006"/>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b="1" err="1">
                <a:solidFill>
                  <a:schemeClr val="bg2"/>
                </a:solidFill>
              </a:endParaRPr>
            </a:p>
          </p:txBody>
        </p:sp>
        <p:grpSp>
          <p:nvGrpSpPr>
            <p:cNvPr id="13" name="Group 12">
              <a:extLst>
                <a:ext uri="{FF2B5EF4-FFF2-40B4-BE49-F238E27FC236}">
                  <a16:creationId xmlns:a16="http://schemas.microsoft.com/office/drawing/2014/main" id="{1C6ED8B0-D097-6E0B-1C49-B5294E533B5D}"/>
                </a:ext>
              </a:extLst>
            </p:cNvPr>
            <p:cNvGrpSpPr>
              <a:grpSpLocks noChangeAspect="1"/>
            </p:cNvGrpSpPr>
            <p:nvPr/>
          </p:nvGrpSpPr>
          <p:grpSpPr>
            <a:xfrm>
              <a:off x="745441" y="2361313"/>
              <a:ext cx="455141" cy="352065"/>
              <a:chOff x="8389938" y="1176338"/>
              <a:chExt cx="539751" cy="417513"/>
            </a:xfrm>
            <a:solidFill>
              <a:schemeClr val="tx2"/>
            </a:solidFill>
          </p:grpSpPr>
          <p:sp>
            <p:nvSpPr>
              <p:cNvPr id="17" name="Freeform 23">
                <a:extLst>
                  <a:ext uri="{FF2B5EF4-FFF2-40B4-BE49-F238E27FC236}">
                    <a16:creationId xmlns:a16="http://schemas.microsoft.com/office/drawing/2014/main" id="{9183D831-345A-C0DC-327C-2404313250B6}"/>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1"/>
              </a:p>
            </p:txBody>
          </p:sp>
          <p:sp>
            <p:nvSpPr>
              <p:cNvPr id="18" name="Freeform 24">
                <a:extLst>
                  <a:ext uri="{FF2B5EF4-FFF2-40B4-BE49-F238E27FC236}">
                    <a16:creationId xmlns:a16="http://schemas.microsoft.com/office/drawing/2014/main" id="{C6F1FACC-0171-4998-7A9B-82F5F732BB33}"/>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b="1"/>
              </a:p>
            </p:txBody>
          </p:sp>
        </p:grpSp>
      </p:grpSp>
      <p:sp>
        <p:nvSpPr>
          <p:cNvPr id="23" name="Flowchart: Process 22">
            <a:extLst>
              <a:ext uri="{FF2B5EF4-FFF2-40B4-BE49-F238E27FC236}">
                <a16:creationId xmlns:a16="http://schemas.microsoft.com/office/drawing/2014/main" id="{A413CD62-FD54-662B-7A0E-358F400AF69E}"/>
              </a:ext>
            </a:extLst>
          </p:cNvPr>
          <p:cNvSpPr/>
          <p:nvPr/>
        </p:nvSpPr>
        <p:spPr>
          <a:xfrm flipH="1">
            <a:off x="4953000" y="3115117"/>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hlinkClick r:id="rId5" action="ppaction://hlinksldjump">
                  <a:extLst>
                    <a:ext uri="{A12FA001-AC4F-418D-AE19-62706E023703}">
                      <ahyp:hlinkClr xmlns:ahyp="http://schemas.microsoft.com/office/drawing/2018/hyperlinkcolor" val="tx"/>
                    </a:ext>
                  </a:extLst>
                </a:hlinkClick>
              </a:rPr>
              <a:t>ISSUE PERMISSION</a:t>
            </a:r>
            <a:endParaRPr lang="en-AU" sz="1200">
              <a:solidFill>
                <a:schemeClr val="bg1"/>
              </a:solidFill>
            </a:endParaRPr>
          </a:p>
        </p:txBody>
      </p:sp>
      <p:sp>
        <p:nvSpPr>
          <p:cNvPr id="24" name="Half Frame 23">
            <a:extLst>
              <a:ext uri="{FF2B5EF4-FFF2-40B4-BE49-F238E27FC236}">
                <a16:creationId xmlns:a16="http://schemas.microsoft.com/office/drawing/2014/main" id="{E8FE70A7-F392-B7C1-CA87-DAA010EE260F}"/>
              </a:ext>
            </a:extLst>
          </p:cNvPr>
          <p:cNvSpPr/>
          <p:nvPr/>
        </p:nvSpPr>
        <p:spPr>
          <a:xfrm rot="8100000">
            <a:off x="5414395" y="3193153"/>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Tree>
    <p:extLst>
      <p:ext uri="{BB962C8B-B14F-4D97-AF65-F5344CB8AC3E}">
        <p14:creationId xmlns:p14="http://schemas.microsoft.com/office/powerpoint/2010/main" val="30546075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NOTIFY &amp; ISSUE</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3718"/>
            <a:ext cx="4271526" cy="216000"/>
          </a:xfrm>
          <a:prstGeom prst="rect">
            <a:avLst/>
          </a:prstGeom>
          <a:solidFill>
            <a:schemeClr val="accent2"/>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3718"/>
            <a:ext cx="4287481"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USEFUL INPUTS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2" y="2789693"/>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the legislative and administrative law requirements around notifications, public registers and permissions.</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5" y="1473519"/>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your notifications and issue permission process, including process and pain points.</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2" y="3447780"/>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the legislative and administrative law requirements around issuing permissions including licence details and the form it takes (i.e., physical or digital).</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2" y="4105867"/>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 understanding of opportunities to use Service Victoria offerings for electronic records and ‘tokens’ for digital permissions.</a:t>
            </a:r>
          </a:p>
        </p:txBody>
      </p:sp>
      <p:sp>
        <p:nvSpPr>
          <p:cNvPr id="26" name="Rectangle 25">
            <a:extLst>
              <a:ext uri="{FF2B5EF4-FFF2-40B4-BE49-F238E27FC236}">
                <a16:creationId xmlns:a16="http://schemas.microsoft.com/office/drawing/2014/main" id="{95566999-A32B-E5A6-76AA-0A094BD23EF1}"/>
              </a:ext>
            </a:extLst>
          </p:cNvPr>
          <p:cNvSpPr/>
          <p:nvPr/>
        </p:nvSpPr>
        <p:spPr>
          <a:xfrm>
            <a:off x="541339" y="1473519"/>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What are your current notification processes? </a:t>
            </a:r>
            <a:br>
              <a:rPr lang="en-AU" sz="1100">
                <a:solidFill>
                  <a:schemeClr val="bg1"/>
                </a:solidFill>
              </a:rPr>
            </a:br>
            <a:r>
              <a:rPr lang="en-AU" sz="1100">
                <a:solidFill>
                  <a:schemeClr val="bg1"/>
                </a:solidFill>
              </a:rPr>
              <a:t>How do you currently communicate with businesses? What are the legislative requirements?</a:t>
            </a:r>
          </a:p>
        </p:txBody>
      </p:sp>
      <p:sp>
        <p:nvSpPr>
          <p:cNvPr id="30" name="Rectangle 29">
            <a:extLst>
              <a:ext uri="{FF2B5EF4-FFF2-40B4-BE49-F238E27FC236}">
                <a16:creationId xmlns:a16="http://schemas.microsoft.com/office/drawing/2014/main" id="{14319F6C-28B6-8974-961C-91842869EA54}"/>
              </a:ext>
            </a:extLst>
          </p:cNvPr>
          <p:cNvSpPr/>
          <p:nvPr/>
        </p:nvSpPr>
        <p:spPr>
          <a:xfrm>
            <a:off x="540694" y="3447780"/>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kumimoji="0" lang="en-AU" sz="1100" b="0" i="0" u="none" strike="noStrike" kern="1200" cap="none" spc="0" normalizeH="0" baseline="0" noProof="0">
                <a:ln>
                  <a:noFill/>
                </a:ln>
                <a:solidFill>
                  <a:prstClr val="white"/>
                </a:solidFill>
                <a:effectLst/>
                <a:uLnTx/>
                <a:uFillTx/>
                <a:ea typeface="+mn-ea"/>
                <a:cs typeface="+mn-cs"/>
              </a:rPr>
              <a:t>What templates can you develop, improve or consolidate across your notifications?</a:t>
            </a:r>
          </a:p>
        </p:txBody>
      </p:sp>
      <p:sp>
        <p:nvSpPr>
          <p:cNvPr id="34" name="Rectangle 33">
            <a:extLst>
              <a:ext uri="{FF2B5EF4-FFF2-40B4-BE49-F238E27FC236}">
                <a16:creationId xmlns:a16="http://schemas.microsoft.com/office/drawing/2014/main" id="{A7EA0C82-C4FA-1988-E7FF-C1500B6B6BC5}"/>
              </a:ext>
            </a:extLst>
          </p:cNvPr>
          <p:cNvSpPr/>
          <p:nvPr/>
        </p:nvSpPr>
        <p:spPr>
          <a:xfrm>
            <a:off x="540694" y="2131606"/>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How do you currently issue permissions? What are the legislative requirements?</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31606"/>
            <a:ext cx="4290300"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100">
                <a:solidFill>
                  <a:schemeClr val="bg1"/>
                </a:solidFill>
              </a:rPr>
              <a:t>Analysis of the common contacts and clarifications arising from notifications.</a:t>
            </a:r>
          </a:p>
        </p:txBody>
      </p:sp>
      <p:sp>
        <p:nvSpPr>
          <p:cNvPr id="37" name="Rectangle 36">
            <a:extLst>
              <a:ext uri="{FF2B5EF4-FFF2-40B4-BE49-F238E27FC236}">
                <a16:creationId xmlns:a16="http://schemas.microsoft.com/office/drawing/2014/main" id="{0F25CE36-1EFF-4249-78F9-2BCEFFEC32F4}"/>
              </a:ext>
            </a:extLst>
          </p:cNvPr>
          <p:cNvSpPr/>
          <p:nvPr/>
        </p:nvSpPr>
        <p:spPr>
          <a:xfrm>
            <a:off x="540694" y="4763954"/>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What third parties, if any, need to be notified of application outcomes?</a:t>
            </a:r>
          </a:p>
        </p:txBody>
      </p:sp>
      <p:sp>
        <p:nvSpPr>
          <p:cNvPr id="38" name="Rectangle 37">
            <a:extLst>
              <a:ext uri="{FF2B5EF4-FFF2-40B4-BE49-F238E27FC236}">
                <a16:creationId xmlns:a16="http://schemas.microsoft.com/office/drawing/2014/main" id="{219FB0F4-B4EF-231A-3C1F-BB60ED885D9B}"/>
              </a:ext>
            </a:extLst>
          </p:cNvPr>
          <p:cNvSpPr/>
          <p:nvPr/>
        </p:nvSpPr>
        <p:spPr>
          <a:xfrm>
            <a:off x="540694" y="2789693"/>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What current accessibility measures are you taking to support applicants of varying abilities?</a:t>
            </a:r>
          </a:p>
        </p:txBody>
      </p:sp>
      <p:sp>
        <p:nvSpPr>
          <p:cNvPr id="39" name="Rectangle 38">
            <a:extLst>
              <a:ext uri="{FF2B5EF4-FFF2-40B4-BE49-F238E27FC236}">
                <a16:creationId xmlns:a16="http://schemas.microsoft.com/office/drawing/2014/main" id="{673604EE-1625-00FD-1B3E-A26DA2756631}"/>
              </a:ext>
            </a:extLst>
          </p:cNvPr>
          <p:cNvSpPr/>
          <p:nvPr/>
        </p:nvSpPr>
        <p:spPr>
          <a:xfrm>
            <a:off x="540694" y="4105867"/>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Do you have a public register? How does your public register currently work? What database do you work with?</a:t>
            </a:r>
          </a:p>
        </p:txBody>
      </p:sp>
      <p:sp>
        <p:nvSpPr>
          <p:cNvPr id="7" name="Rectangle 6">
            <a:extLst>
              <a:ext uri="{FF2B5EF4-FFF2-40B4-BE49-F238E27FC236}">
                <a16:creationId xmlns:a16="http://schemas.microsoft.com/office/drawing/2014/main" id="{8C1BF2E3-58AA-BE37-D050-DC084AEF8A03}"/>
              </a:ext>
            </a:extLst>
          </p:cNvPr>
          <p:cNvSpPr/>
          <p:nvPr/>
        </p:nvSpPr>
        <p:spPr>
          <a:xfrm>
            <a:off x="539607" y="5422040"/>
            <a:ext cx="427325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AU" sz="1100">
                <a:solidFill>
                  <a:schemeClr val="bg1"/>
                </a:solidFill>
              </a:rPr>
              <a:t>How sensitive is the information you share in notifications? How do you keep this information secure?</a:t>
            </a:r>
          </a:p>
        </p:txBody>
      </p:sp>
      <p:sp>
        <p:nvSpPr>
          <p:cNvPr id="17" name="Oval 16">
            <a:extLst>
              <a:ext uri="{FF2B5EF4-FFF2-40B4-BE49-F238E27FC236}">
                <a16:creationId xmlns:a16="http://schemas.microsoft.com/office/drawing/2014/main" id="{6C33ACB7-1051-AA2B-7A44-CE01DA9BE8A7}"/>
              </a:ext>
            </a:extLst>
          </p:cNvPr>
          <p:cNvSpPr/>
          <p:nvPr/>
        </p:nvSpPr>
        <p:spPr>
          <a:xfrm>
            <a:off x="414602" y="1605254"/>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19" name="Oval 18">
            <a:extLst>
              <a:ext uri="{FF2B5EF4-FFF2-40B4-BE49-F238E27FC236}">
                <a16:creationId xmlns:a16="http://schemas.microsoft.com/office/drawing/2014/main" id="{402881F4-BBD7-7E52-3699-FF87A07A71DE}"/>
              </a:ext>
            </a:extLst>
          </p:cNvPr>
          <p:cNvSpPr/>
          <p:nvPr/>
        </p:nvSpPr>
        <p:spPr>
          <a:xfrm>
            <a:off x="414602" y="2302057"/>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20" name="Oval 19">
            <a:extLst>
              <a:ext uri="{FF2B5EF4-FFF2-40B4-BE49-F238E27FC236}">
                <a16:creationId xmlns:a16="http://schemas.microsoft.com/office/drawing/2014/main" id="{49EDB2BD-3B1D-4CA3-D0F2-61576CEC8BAA}"/>
              </a:ext>
            </a:extLst>
          </p:cNvPr>
          <p:cNvSpPr/>
          <p:nvPr/>
        </p:nvSpPr>
        <p:spPr>
          <a:xfrm>
            <a:off x="414602" y="2925272"/>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24" name="Oval 23">
            <a:extLst>
              <a:ext uri="{FF2B5EF4-FFF2-40B4-BE49-F238E27FC236}">
                <a16:creationId xmlns:a16="http://schemas.microsoft.com/office/drawing/2014/main" id="{9AEC96EB-8DEC-C672-5EC4-5CAA6C643F71}"/>
              </a:ext>
            </a:extLst>
          </p:cNvPr>
          <p:cNvSpPr/>
          <p:nvPr/>
        </p:nvSpPr>
        <p:spPr>
          <a:xfrm>
            <a:off x="414602" y="3606741"/>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25" name="Oval 24">
            <a:extLst>
              <a:ext uri="{FF2B5EF4-FFF2-40B4-BE49-F238E27FC236}">
                <a16:creationId xmlns:a16="http://schemas.microsoft.com/office/drawing/2014/main" id="{3A5C25DD-902E-0315-6AB0-52A0789C16D9}"/>
              </a:ext>
            </a:extLst>
          </p:cNvPr>
          <p:cNvSpPr/>
          <p:nvPr/>
        </p:nvSpPr>
        <p:spPr>
          <a:xfrm>
            <a:off x="414602" y="4280311"/>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27" name="Oval 26">
            <a:extLst>
              <a:ext uri="{FF2B5EF4-FFF2-40B4-BE49-F238E27FC236}">
                <a16:creationId xmlns:a16="http://schemas.microsoft.com/office/drawing/2014/main" id="{F83A457E-9D48-30E1-DE50-6B19F9E98929}"/>
              </a:ext>
            </a:extLst>
          </p:cNvPr>
          <p:cNvSpPr/>
          <p:nvPr/>
        </p:nvSpPr>
        <p:spPr>
          <a:xfrm>
            <a:off x="414602" y="4892053"/>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sp>
        <p:nvSpPr>
          <p:cNvPr id="29" name="Oval 28">
            <a:extLst>
              <a:ext uri="{FF2B5EF4-FFF2-40B4-BE49-F238E27FC236}">
                <a16:creationId xmlns:a16="http://schemas.microsoft.com/office/drawing/2014/main" id="{04CF3163-8E37-1EC3-DF33-A116C7083CC1}"/>
              </a:ext>
            </a:extLst>
          </p:cNvPr>
          <p:cNvSpPr/>
          <p:nvPr/>
        </p:nvSpPr>
        <p:spPr>
          <a:xfrm>
            <a:off x="414602" y="5581002"/>
            <a:ext cx="252000" cy="252000"/>
          </a:xfrm>
          <a:prstGeom prst="ellipse">
            <a:avLst/>
          </a:prstGeom>
          <a:solidFill>
            <a:schemeClr val="tx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7</a:t>
            </a:r>
          </a:p>
        </p:txBody>
      </p:sp>
      <p:cxnSp>
        <p:nvCxnSpPr>
          <p:cNvPr id="35" name="Straight Connector 34">
            <a:extLst>
              <a:ext uri="{FF2B5EF4-FFF2-40B4-BE49-F238E27FC236}">
                <a16:creationId xmlns:a16="http://schemas.microsoft.com/office/drawing/2014/main" id="{E9EA277B-BD16-4BC7-3490-01DE76F46C24}"/>
              </a:ext>
            </a:extLst>
          </p:cNvPr>
          <p:cNvCxnSpPr/>
          <p:nvPr/>
        </p:nvCxnSpPr>
        <p:spPr>
          <a:xfrm>
            <a:off x="4830335" y="179525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19A6CC4-7FA7-5E57-5695-EC8A04FF336F}"/>
              </a:ext>
            </a:extLst>
          </p:cNvPr>
          <p:cNvCxnSpPr/>
          <p:nvPr/>
        </p:nvCxnSpPr>
        <p:spPr>
          <a:xfrm>
            <a:off x="4830335" y="242442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96ABCF-A646-F31E-61EC-DD1F6B523554}"/>
              </a:ext>
            </a:extLst>
          </p:cNvPr>
          <p:cNvCxnSpPr/>
          <p:nvPr/>
        </p:nvCxnSpPr>
        <p:spPr>
          <a:xfrm>
            <a:off x="4830335" y="308296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5A0BCA2-113D-7325-C922-A317D3BC0166}"/>
              </a:ext>
            </a:extLst>
          </p:cNvPr>
          <p:cNvCxnSpPr/>
          <p:nvPr/>
        </p:nvCxnSpPr>
        <p:spPr>
          <a:xfrm>
            <a:off x="4830335" y="373730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031ECB2-BC53-2D2D-105E-7F9C165BF00D}"/>
              </a:ext>
            </a:extLst>
          </p:cNvPr>
          <p:cNvCxnSpPr/>
          <p:nvPr/>
        </p:nvCxnSpPr>
        <p:spPr>
          <a:xfrm>
            <a:off x="4830335" y="437486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727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78560BD6-72FF-B193-CCDD-E72832A270C1}"/>
              </a:ext>
            </a:extLst>
          </p:cNvPr>
          <p:cNvSpPr>
            <a:spLocks noGrp="1" noRot="1" noMove="1" noResize="1" noEditPoints="1" noAdjustHandles="1" noChangeArrowheads="1" noChangeShapeType="1"/>
          </p:cNvSpPr>
          <p:nvPr/>
        </p:nvSpPr>
        <p:spPr>
          <a:xfrm>
            <a:off x="0" y="1628775"/>
            <a:ext cx="9906000" cy="4356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11" name="Object 10" hidden="1">
            <a:extLst>
              <a:ext uri="{FF2B5EF4-FFF2-40B4-BE49-F238E27FC236}">
                <a16:creationId xmlns:a16="http://schemas.microsoft.com/office/drawing/2014/main" id="{F25A02E1-86D3-DA96-CC58-1068C97A66FC}"/>
              </a:ext>
            </a:extLst>
          </p:cNvPr>
          <p:cNvGraphicFramePr>
            <a:graphicFrameLocks noChangeAspect="1"/>
          </p:cNvGraphicFramePr>
          <p:nvPr>
            <p:custDataLst>
              <p:tags r:id="rId1"/>
            </p:custDataLst>
            <p:extLst>
              <p:ext uri="{D42A27DB-BD31-4B8C-83A1-F6EECF244321}">
                <p14:modId xmlns:p14="http://schemas.microsoft.com/office/powerpoint/2010/main" val="37118748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F25A02E1-86D3-DA96-CC58-1068C97A6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4544A2E5-A2F5-3624-9461-90608EC736EA}"/>
              </a:ext>
            </a:extLst>
          </p:cNvPr>
          <p:cNvSpPr>
            <a:spLocks noGrp="1"/>
          </p:cNvSpPr>
          <p:nvPr>
            <p:ph type="body" sz="quarter" idx="14"/>
          </p:nvPr>
        </p:nvSpPr>
        <p:spPr/>
        <p:txBody>
          <a:bodyPr/>
          <a:lstStyle/>
          <a:p>
            <a:r>
              <a:rPr lang="en-AU" sz="1200">
                <a:solidFill>
                  <a:schemeClr val="tx2"/>
                </a:solidFill>
                <a:latin typeface="+mj-lt"/>
              </a:rPr>
              <a:t>The six stages of the Better Practice Permission Journey can be considered common across permissions. </a:t>
            </a:r>
            <a:r>
              <a:rPr lang="en-AU" sz="1200" b="1">
                <a:solidFill>
                  <a:schemeClr val="tx2"/>
                </a:solidFill>
                <a:latin typeface="+mj-lt"/>
              </a:rPr>
              <a:t>Better practice can be described at each stage, which each consist of a number of components.</a:t>
            </a:r>
          </a:p>
        </p:txBody>
      </p:sp>
      <p:sp>
        <p:nvSpPr>
          <p:cNvPr id="12" name="Title 2">
            <a:extLst>
              <a:ext uri="{FF2B5EF4-FFF2-40B4-BE49-F238E27FC236}">
                <a16:creationId xmlns:a16="http://schemas.microsoft.com/office/drawing/2014/main" id="{E60B6E94-9A43-222E-AFA9-EBA9C6F0D13C}"/>
              </a:ext>
            </a:extLst>
          </p:cNvPr>
          <p:cNvSpPr>
            <a:spLocks noGrp="1"/>
          </p:cNvSpPr>
          <p:nvPr>
            <p:ph type="title"/>
          </p:nvPr>
        </p:nvSpPr>
        <p:spPr>
          <a:xfrm>
            <a:off x="540000" y="292457"/>
            <a:ext cx="8824914" cy="597842"/>
          </a:xfrm>
        </p:spPr>
        <p:txBody>
          <a:bodyPr vert="horz"/>
          <a:lstStyle/>
          <a:p>
            <a:r>
              <a:rPr lang="en-AU">
                <a:latin typeface="+mj-lt"/>
              </a:rPr>
              <a:t>Better Practice Permission Journey recap | </a:t>
            </a:r>
            <a:br>
              <a:rPr lang="en-AU">
                <a:latin typeface="+mj-lt"/>
              </a:rPr>
            </a:br>
            <a:r>
              <a:rPr lang="en-AU" b="1">
                <a:latin typeface="+mn-lt"/>
              </a:rPr>
              <a:t>A consistent way to design permissions for better practice</a:t>
            </a:r>
          </a:p>
        </p:txBody>
      </p:sp>
      <p:grpSp>
        <p:nvGrpSpPr>
          <p:cNvPr id="19" name="Group 18">
            <a:extLst>
              <a:ext uri="{FF2B5EF4-FFF2-40B4-BE49-F238E27FC236}">
                <a16:creationId xmlns:a16="http://schemas.microsoft.com/office/drawing/2014/main" id="{159450EB-7865-4726-A2A8-01D8789F3A89}"/>
              </a:ext>
            </a:extLst>
          </p:cNvPr>
          <p:cNvGrpSpPr/>
          <p:nvPr/>
        </p:nvGrpSpPr>
        <p:grpSpPr>
          <a:xfrm>
            <a:off x="486390" y="2317857"/>
            <a:ext cx="2894548" cy="390829"/>
            <a:chOff x="551820" y="2226895"/>
            <a:chExt cx="2894548" cy="390829"/>
          </a:xfrm>
        </p:grpSpPr>
        <p:sp>
          <p:nvSpPr>
            <p:cNvPr id="20" name="Arrow: Pentagon 19">
              <a:extLst>
                <a:ext uri="{FF2B5EF4-FFF2-40B4-BE49-F238E27FC236}">
                  <a16:creationId xmlns:a16="http://schemas.microsoft.com/office/drawing/2014/main" id="{4E5AAD71-0F1C-6C9A-35CE-533B534A2945}"/>
                </a:ext>
              </a:extLst>
            </p:cNvPr>
            <p:cNvSpPr>
              <a:spLocks/>
            </p:cNvSpPr>
            <p:nvPr/>
          </p:nvSpPr>
          <p:spPr>
            <a:xfrm>
              <a:off x="746368" y="2242309"/>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288000" t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INFORM</a:t>
              </a:r>
            </a:p>
          </p:txBody>
        </p:sp>
        <p:sp>
          <p:nvSpPr>
            <p:cNvPr id="21" name="Oval 20">
              <a:extLst>
                <a:ext uri="{FF2B5EF4-FFF2-40B4-BE49-F238E27FC236}">
                  <a16:creationId xmlns:a16="http://schemas.microsoft.com/office/drawing/2014/main" id="{260E60E4-B152-BDD5-FD77-548F7D492347}"/>
                </a:ext>
              </a:extLst>
            </p:cNvPr>
            <p:cNvSpPr>
              <a:spLocks/>
            </p:cNvSpPr>
            <p:nvPr/>
          </p:nvSpPr>
          <p:spPr>
            <a:xfrm>
              <a:off x="551820" y="2226895"/>
              <a:ext cx="390829" cy="390829"/>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22" name="Oval 21">
              <a:extLst>
                <a:ext uri="{FF2B5EF4-FFF2-40B4-BE49-F238E27FC236}">
                  <a16:creationId xmlns:a16="http://schemas.microsoft.com/office/drawing/2014/main" id="{DA326AEE-8B48-2C80-93C0-0C0DEC418079}"/>
                </a:ext>
              </a:extLst>
            </p:cNvPr>
            <p:cNvSpPr>
              <a:spLocks/>
            </p:cNvSpPr>
            <p:nvPr/>
          </p:nvSpPr>
          <p:spPr>
            <a:xfrm>
              <a:off x="590903" y="2265978"/>
              <a:ext cx="312663" cy="312663"/>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23" name="Isosceles Triangle 22">
              <a:extLst>
                <a:ext uri="{FF2B5EF4-FFF2-40B4-BE49-F238E27FC236}">
                  <a16:creationId xmlns:a16="http://schemas.microsoft.com/office/drawing/2014/main" id="{59A9A70E-9ABE-CC09-2859-4F0CB2BE7E25}"/>
                </a:ext>
              </a:extLst>
            </p:cNvPr>
            <p:cNvSpPr>
              <a:spLocks/>
            </p:cNvSpPr>
            <p:nvPr/>
          </p:nvSpPr>
          <p:spPr>
            <a:xfrm rot="5400000">
              <a:off x="3242617" y="2373366"/>
              <a:ext cx="197037" cy="97887"/>
            </a:xfrm>
            <a:prstGeom prst="triangl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24" name="Freeform 6">
              <a:extLst>
                <a:ext uri="{FF2B5EF4-FFF2-40B4-BE49-F238E27FC236}">
                  <a16:creationId xmlns:a16="http://schemas.microsoft.com/office/drawing/2014/main" id="{611C56F8-567C-5148-2363-FE9430E34BFC}"/>
                </a:ext>
              </a:extLst>
            </p:cNvPr>
            <p:cNvSpPr>
              <a:spLocks noEditPoints="1"/>
            </p:cNvSpPr>
            <p:nvPr/>
          </p:nvSpPr>
          <p:spPr bwMode="auto">
            <a:xfrm>
              <a:off x="639095" y="2314309"/>
              <a:ext cx="217278" cy="216000"/>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25" name="Freeform 7">
              <a:extLst>
                <a:ext uri="{FF2B5EF4-FFF2-40B4-BE49-F238E27FC236}">
                  <a16:creationId xmlns:a16="http://schemas.microsoft.com/office/drawing/2014/main" id="{FEEC563A-0D16-04A1-FBE4-6E121E4D6BBB}"/>
                </a:ext>
              </a:extLst>
            </p:cNvPr>
            <p:cNvSpPr>
              <a:spLocks/>
            </p:cNvSpPr>
            <p:nvPr/>
          </p:nvSpPr>
          <p:spPr bwMode="auto">
            <a:xfrm>
              <a:off x="736870" y="2372463"/>
              <a:ext cx="21728" cy="2300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26" name="Freeform 8">
              <a:extLst>
                <a:ext uri="{FF2B5EF4-FFF2-40B4-BE49-F238E27FC236}">
                  <a16:creationId xmlns:a16="http://schemas.microsoft.com/office/drawing/2014/main" id="{A35E396C-25D3-EE01-4411-3C7CFB400A75}"/>
                </a:ext>
              </a:extLst>
            </p:cNvPr>
            <p:cNvSpPr>
              <a:spLocks/>
            </p:cNvSpPr>
            <p:nvPr/>
          </p:nvSpPr>
          <p:spPr bwMode="auto">
            <a:xfrm>
              <a:off x="729201" y="2405694"/>
              <a:ext cx="37065" cy="65183"/>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nvGrpSpPr>
          <p:cNvPr id="27" name="Group 26">
            <a:extLst>
              <a:ext uri="{FF2B5EF4-FFF2-40B4-BE49-F238E27FC236}">
                <a16:creationId xmlns:a16="http://schemas.microsoft.com/office/drawing/2014/main" id="{F7DB7098-A4AD-93EE-2BD7-107809E270B0}"/>
              </a:ext>
            </a:extLst>
          </p:cNvPr>
          <p:cNvGrpSpPr/>
          <p:nvPr/>
        </p:nvGrpSpPr>
        <p:grpSpPr>
          <a:xfrm>
            <a:off x="3520312" y="2317857"/>
            <a:ext cx="2889811" cy="390829"/>
            <a:chOff x="3524316" y="2218106"/>
            <a:chExt cx="2889811" cy="390829"/>
          </a:xfrm>
        </p:grpSpPr>
        <p:sp>
          <p:nvSpPr>
            <p:cNvPr id="28" name="Arrow: Pentagon 27">
              <a:extLst>
                <a:ext uri="{FF2B5EF4-FFF2-40B4-BE49-F238E27FC236}">
                  <a16:creationId xmlns:a16="http://schemas.microsoft.com/office/drawing/2014/main" id="{488F74DF-7A68-7220-BB27-0029D8E8F90B}"/>
                </a:ext>
              </a:extLst>
            </p:cNvPr>
            <p:cNvSpPr>
              <a:spLocks/>
            </p:cNvSpPr>
            <p:nvPr/>
          </p:nvSpPr>
          <p:spPr>
            <a:xfrm>
              <a:off x="3714127" y="2233520"/>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288000" t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APPLY</a:t>
              </a:r>
            </a:p>
          </p:txBody>
        </p:sp>
        <p:sp>
          <p:nvSpPr>
            <p:cNvPr id="29" name="Isosceles Triangle 28">
              <a:extLst>
                <a:ext uri="{FF2B5EF4-FFF2-40B4-BE49-F238E27FC236}">
                  <a16:creationId xmlns:a16="http://schemas.microsoft.com/office/drawing/2014/main" id="{3381E015-C23C-80EA-1166-BC57663EADDB}"/>
                </a:ext>
              </a:extLst>
            </p:cNvPr>
            <p:cNvSpPr>
              <a:spLocks/>
            </p:cNvSpPr>
            <p:nvPr/>
          </p:nvSpPr>
          <p:spPr>
            <a:xfrm rot="5400000">
              <a:off x="6193823" y="2364577"/>
              <a:ext cx="197037" cy="97887"/>
            </a:xfrm>
            <a:prstGeom prst="triangl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nvGrpSpPr>
            <p:cNvPr id="30" name="Group 29">
              <a:extLst>
                <a:ext uri="{FF2B5EF4-FFF2-40B4-BE49-F238E27FC236}">
                  <a16:creationId xmlns:a16="http://schemas.microsoft.com/office/drawing/2014/main" id="{12B07B25-1D5C-1780-F8A5-B97CF889AB21}"/>
                </a:ext>
              </a:extLst>
            </p:cNvPr>
            <p:cNvGrpSpPr>
              <a:grpSpLocks/>
            </p:cNvGrpSpPr>
            <p:nvPr/>
          </p:nvGrpSpPr>
          <p:grpSpPr>
            <a:xfrm>
              <a:off x="3524316" y="2218106"/>
              <a:ext cx="390829" cy="390829"/>
              <a:chOff x="722538" y="2874633"/>
              <a:chExt cx="360000" cy="360000"/>
            </a:xfrm>
          </p:grpSpPr>
          <p:sp>
            <p:nvSpPr>
              <p:cNvPr id="39" name="Oval 38">
                <a:extLst>
                  <a:ext uri="{FF2B5EF4-FFF2-40B4-BE49-F238E27FC236}">
                    <a16:creationId xmlns:a16="http://schemas.microsoft.com/office/drawing/2014/main" id="{68754088-4D6D-1092-C378-A9DA69F554C3}"/>
                  </a:ext>
                </a:extLst>
              </p:cNvPr>
              <p:cNvSpPr>
                <a:spLocks/>
              </p:cNvSpPr>
              <p:nvPr/>
            </p:nvSpPr>
            <p:spPr>
              <a:xfrm>
                <a:off x="722538" y="2874633"/>
                <a:ext cx="360000" cy="360000"/>
              </a:xfrm>
              <a:prstGeom prst="ellipse">
                <a:avLst/>
              </a:prstGeom>
              <a:solidFill>
                <a:schemeClr val="accent3"/>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40" name="Oval 39">
                <a:extLst>
                  <a:ext uri="{FF2B5EF4-FFF2-40B4-BE49-F238E27FC236}">
                    <a16:creationId xmlns:a16="http://schemas.microsoft.com/office/drawing/2014/main" id="{FDA46A74-2B82-B4B0-4FB4-363CE9AE4332}"/>
                  </a:ext>
                </a:extLst>
              </p:cNvPr>
              <p:cNvSpPr>
                <a:spLocks/>
              </p:cNvSpPr>
              <p:nvPr/>
            </p:nvSpPr>
            <p:spPr>
              <a:xfrm>
                <a:off x="754710" y="2910633"/>
                <a:ext cx="288000" cy="288000"/>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grpSp>
          <p:nvGrpSpPr>
            <p:cNvPr id="31" name="Group 30">
              <a:extLst>
                <a:ext uri="{FF2B5EF4-FFF2-40B4-BE49-F238E27FC236}">
                  <a16:creationId xmlns:a16="http://schemas.microsoft.com/office/drawing/2014/main" id="{94782A12-5C29-F72D-2081-986AD743FF8A}"/>
                </a:ext>
              </a:extLst>
            </p:cNvPr>
            <p:cNvGrpSpPr>
              <a:grpSpLocks noChangeAspect="1"/>
            </p:cNvGrpSpPr>
            <p:nvPr/>
          </p:nvGrpSpPr>
          <p:grpSpPr>
            <a:xfrm>
              <a:off x="3621511" y="2323948"/>
              <a:ext cx="190292" cy="179360"/>
              <a:chOff x="9502776" y="4360863"/>
              <a:chExt cx="496888" cy="468313"/>
            </a:xfrm>
            <a:solidFill>
              <a:srgbClr val="00264D"/>
            </a:solidFill>
          </p:grpSpPr>
          <p:sp>
            <p:nvSpPr>
              <p:cNvPr id="32" name="Freeform 6">
                <a:extLst>
                  <a:ext uri="{FF2B5EF4-FFF2-40B4-BE49-F238E27FC236}">
                    <a16:creationId xmlns:a16="http://schemas.microsoft.com/office/drawing/2014/main" id="{529D930B-9C39-B061-98FD-7DBCC40BCD12}"/>
                  </a:ext>
                </a:extLst>
              </p:cNvPr>
              <p:cNvSpPr>
                <a:spLocks/>
              </p:cNvSpPr>
              <p:nvPr/>
            </p:nvSpPr>
            <p:spPr bwMode="auto">
              <a:xfrm>
                <a:off x="9580563" y="4600575"/>
                <a:ext cx="336550" cy="19050"/>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3" name="Freeform 7">
                <a:extLst>
                  <a:ext uri="{FF2B5EF4-FFF2-40B4-BE49-F238E27FC236}">
                    <a16:creationId xmlns:a16="http://schemas.microsoft.com/office/drawing/2014/main" id="{45F82F2C-4570-37DF-86D0-6D3EF9D4B161}"/>
                  </a:ext>
                </a:extLst>
              </p:cNvPr>
              <p:cNvSpPr>
                <a:spLocks noEditPoints="1"/>
              </p:cNvSpPr>
              <p:nvPr/>
            </p:nvSpPr>
            <p:spPr bwMode="auto">
              <a:xfrm>
                <a:off x="9580563" y="4441825"/>
                <a:ext cx="152400" cy="123825"/>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4" name="Freeform 8">
                <a:extLst>
                  <a:ext uri="{FF2B5EF4-FFF2-40B4-BE49-F238E27FC236}">
                    <a16:creationId xmlns:a16="http://schemas.microsoft.com/office/drawing/2014/main" id="{3971D42B-E74C-BFA6-12A1-711E2EEB6124}"/>
                  </a:ext>
                </a:extLst>
              </p:cNvPr>
              <p:cNvSpPr>
                <a:spLocks/>
              </p:cNvSpPr>
              <p:nvPr/>
            </p:nvSpPr>
            <p:spPr bwMode="auto">
              <a:xfrm>
                <a:off x="9794876" y="4548188"/>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5" name="Freeform 9">
                <a:extLst>
                  <a:ext uri="{FF2B5EF4-FFF2-40B4-BE49-F238E27FC236}">
                    <a16:creationId xmlns:a16="http://schemas.microsoft.com/office/drawing/2014/main" id="{859BF885-C8D2-FE5E-3E9F-9713DD3D75B7}"/>
                  </a:ext>
                </a:extLst>
              </p:cNvPr>
              <p:cNvSpPr>
                <a:spLocks/>
              </p:cNvSpPr>
              <p:nvPr/>
            </p:nvSpPr>
            <p:spPr bwMode="auto">
              <a:xfrm>
                <a:off x="9794876" y="4441825"/>
                <a:ext cx="122238" cy="17463"/>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6" name="Freeform 10">
                <a:extLst>
                  <a:ext uri="{FF2B5EF4-FFF2-40B4-BE49-F238E27FC236}">
                    <a16:creationId xmlns:a16="http://schemas.microsoft.com/office/drawing/2014/main" id="{0DB5E84F-13DB-5160-2A72-AA40C8DD0D1A}"/>
                  </a:ext>
                </a:extLst>
              </p:cNvPr>
              <p:cNvSpPr>
                <a:spLocks/>
              </p:cNvSpPr>
              <p:nvPr/>
            </p:nvSpPr>
            <p:spPr bwMode="auto">
              <a:xfrm>
                <a:off x="9794876" y="4494213"/>
                <a:ext cx="122238" cy="20638"/>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7" name="Freeform 11">
                <a:extLst>
                  <a:ext uri="{FF2B5EF4-FFF2-40B4-BE49-F238E27FC236}">
                    <a16:creationId xmlns:a16="http://schemas.microsoft.com/office/drawing/2014/main" id="{698FE9A2-A1FD-15CE-907B-2B63866AF9AA}"/>
                  </a:ext>
                </a:extLst>
              </p:cNvPr>
              <p:cNvSpPr>
                <a:spLocks noEditPoints="1"/>
              </p:cNvSpPr>
              <p:nvPr/>
            </p:nvSpPr>
            <p:spPr bwMode="auto">
              <a:xfrm>
                <a:off x="9502776" y="4360863"/>
                <a:ext cx="496888" cy="468313"/>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38" name="Freeform 12">
                <a:extLst>
                  <a:ext uri="{FF2B5EF4-FFF2-40B4-BE49-F238E27FC236}">
                    <a16:creationId xmlns:a16="http://schemas.microsoft.com/office/drawing/2014/main" id="{D6DB34AC-7EB6-CE22-9E77-889CD3914E54}"/>
                  </a:ext>
                </a:extLst>
              </p:cNvPr>
              <p:cNvSpPr>
                <a:spLocks noEditPoints="1"/>
              </p:cNvSpPr>
              <p:nvPr/>
            </p:nvSpPr>
            <p:spPr bwMode="auto">
              <a:xfrm>
                <a:off x="9580563" y="4637088"/>
                <a:ext cx="336550" cy="13811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grpSp>
        <p:nvGrpSpPr>
          <p:cNvPr id="41" name="Group 40">
            <a:extLst>
              <a:ext uri="{FF2B5EF4-FFF2-40B4-BE49-F238E27FC236}">
                <a16:creationId xmlns:a16="http://schemas.microsoft.com/office/drawing/2014/main" id="{267CA82C-7E79-6474-4099-5CBB9911D16F}"/>
              </a:ext>
            </a:extLst>
          </p:cNvPr>
          <p:cNvGrpSpPr/>
          <p:nvPr/>
        </p:nvGrpSpPr>
        <p:grpSpPr>
          <a:xfrm>
            <a:off x="6549498" y="2317857"/>
            <a:ext cx="2899137" cy="390829"/>
            <a:chOff x="6442226" y="2207497"/>
            <a:chExt cx="2899137" cy="390829"/>
          </a:xfrm>
        </p:grpSpPr>
        <p:sp>
          <p:nvSpPr>
            <p:cNvPr id="42" name="Arrow: Pentagon 41">
              <a:extLst>
                <a:ext uri="{FF2B5EF4-FFF2-40B4-BE49-F238E27FC236}">
                  <a16:creationId xmlns:a16="http://schemas.microsoft.com/office/drawing/2014/main" id="{FB11FBC6-9A29-7349-E2F7-4DD878E0391D}"/>
                </a:ext>
              </a:extLst>
            </p:cNvPr>
            <p:cNvSpPr>
              <a:spLocks/>
            </p:cNvSpPr>
            <p:nvPr/>
          </p:nvSpPr>
          <p:spPr>
            <a:xfrm>
              <a:off x="6641363" y="2222911"/>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252000" tIns="36000" bIns="36000"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REVIEW &amp; STREAM</a:t>
              </a:r>
            </a:p>
          </p:txBody>
        </p:sp>
        <p:sp>
          <p:nvSpPr>
            <p:cNvPr id="43" name="Isosceles Triangle 42">
              <a:extLst>
                <a:ext uri="{FF2B5EF4-FFF2-40B4-BE49-F238E27FC236}">
                  <a16:creationId xmlns:a16="http://schemas.microsoft.com/office/drawing/2014/main" id="{311E4358-EED5-E699-875C-F4EFFA3CD07C}"/>
                </a:ext>
              </a:extLst>
            </p:cNvPr>
            <p:cNvSpPr>
              <a:spLocks/>
            </p:cNvSpPr>
            <p:nvPr/>
          </p:nvSpPr>
          <p:spPr>
            <a:xfrm rot="5400000">
              <a:off x="9125979" y="2353968"/>
              <a:ext cx="197037"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nvGrpSpPr>
            <p:cNvPr id="44" name="Group 43">
              <a:extLst>
                <a:ext uri="{FF2B5EF4-FFF2-40B4-BE49-F238E27FC236}">
                  <a16:creationId xmlns:a16="http://schemas.microsoft.com/office/drawing/2014/main" id="{7302FFEF-ED67-456F-623F-89685ED117C2}"/>
                </a:ext>
              </a:extLst>
            </p:cNvPr>
            <p:cNvGrpSpPr>
              <a:grpSpLocks/>
            </p:cNvGrpSpPr>
            <p:nvPr/>
          </p:nvGrpSpPr>
          <p:grpSpPr>
            <a:xfrm>
              <a:off x="6442226" y="2207497"/>
              <a:ext cx="390829" cy="390829"/>
              <a:chOff x="3669351" y="3372148"/>
              <a:chExt cx="390829" cy="390829"/>
            </a:xfrm>
          </p:grpSpPr>
          <p:grpSp>
            <p:nvGrpSpPr>
              <p:cNvPr id="45" name="Group 44">
                <a:extLst>
                  <a:ext uri="{FF2B5EF4-FFF2-40B4-BE49-F238E27FC236}">
                    <a16:creationId xmlns:a16="http://schemas.microsoft.com/office/drawing/2014/main" id="{0B0ED05E-FFA8-F700-A9D1-4020BCAEE237}"/>
                  </a:ext>
                </a:extLst>
              </p:cNvPr>
              <p:cNvGrpSpPr>
                <a:grpSpLocks/>
              </p:cNvGrpSpPr>
              <p:nvPr/>
            </p:nvGrpSpPr>
            <p:grpSpPr>
              <a:xfrm>
                <a:off x="3669351" y="3372148"/>
                <a:ext cx="390829" cy="390829"/>
                <a:chOff x="722538" y="2874633"/>
                <a:chExt cx="360000" cy="360000"/>
              </a:xfrm>
              <a:solidFill>
                <a:srgbClr val="25B3E0"/>
              </a:solidFill>
            </p:grpSpPr>
            <p:sp>
              <p:nvSpPr>
                <p:cNvPr id="49" name="Oval 48">
                  <a:extLst>
                    <a:ext uri="{FF2B5EF4-FFF2-40B4-BE49-F238E27FC236}">
                      <a16:creationId xmlns:a16="http://schemas.microsoft.com/office/drawing/2014/main" id="{8ACAE81C-2721-FFE5-3EAC-8AC705686FEF}"/>
                    </a:ext>
                  </a:extLst>
                </p:cNvPr>
                <p:cNvSpPr>
                  <a:spLocks/>
                </p:cNvSpPr>
                <p:nvPr/>
              </p:nvSpPr>
              <p:spPr>
                <a:xfrm>
                  <a:off x="722538" y="2874633"/>
                  <a:ext cx="360000" cy="360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50" name="Oval 49">
                  <a:extLst>
                    <a:ext uri="{FF2B5EF4-FFF2-40B4-BE49-F238E27FC236}">
                      <a16:creationId xmlns:a16="http://schemas.microsoft.com/office/drawing/2014/main" id="{5C540661-AEF8-C99C-423B-BADCFEA343B1}"/>
                    </a:ext>
                  </a:extLst>
                </p:cNvPr>
                <p:cNvSpPr>
                  <a:spLocks/>
                </p:cNvSpPr>
                <p:nvPr/>
              </p:nvSpPr>
              <p:spPr>
                <a:xfrm>
                  <a:off x="758538" y="2910633"/>
                  <a:ext cx="288000" cy="288000"/>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grpSp>
            <p:nvGrpSpPr>
              <p:cNvPr id="46" name="Group 45">
                <a:extLst>
                  <a:ext uri="{FF2B5EF4-FFF2-40B4-BE49-F238E27FC236}">
                    <a16:creationId xmlns:a16="http://schemas.microsoft.com/office/drawing/2014/main" id="{1696526D-B293-68B6-1F60-4CBA9D10A5F6}"/>
                  </a:ext>
                </a:extLst>
              </p:cNvPr>
              <p:cNvGrpSpPr>
                <a:grpSpLocks noChangeAspect="1"/>
              </p:cNvGrpSpPr>
              <p:nvPr/>
            </p:nvGrpSpPr>
            <p:grpSpPr>
              <a:xfrm>
                <a:off x="3756762" y="3447954"/>
                <a:ext cx="210796" cy="210796"/>
                <a:chOff x="6107113" y="1108075"/>
                <a:chExt cx="542925" cy="542925"/>
              </a:xfrm>
              <a:solidFill>
                <a:srgbClr val="00264D"/>
              </a:solidFill>
            </p:grpSpPr>
            <p:sp>
              <p:nvSpPr>
                <p:cNvPr id="47" name="Freeform 129">
                  <a:extLst>
                    <a:ext uri="{FF2B5EF4-FFF2-40B4-BE49-F238E27FC236}">
                      <a16:creationId xmlns:a16="http://schemas.microsoft.com/office/drawing/2014/main" id="{911B1708-008B-014A-1D01-B1C25937E723}"/>
                    </a:ext>
                  </a:extLst>
                </p:cNvPr>
                <p:cNvSpPr>
                  <a:spLocks noEditPoints="1"/>
                </p:cNvSpPr>
                <p:nvPr/>
              </p:nvSpPr>
              <p:spPr bwMode="auto">
                <a:xfrm>
                  <a:off x="6107113" y="1108075"/>
                  <a:ext cx="542925" cy="542925"/>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48" name="Freeform 130">
                  <a:extLst>
                    <a:ext uri="{FF2B5EF4-FFF2-40B4-BE49-F238E27FC236}">
                      <a16:creationId xmlns:a16="http://schemas.microsoft.com/office/drawing/2014/main" id="{8460E299-839A-4081-1CAE-59AE7162A4C9}"/>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grpSp>
      <p:grpSp>
        <p:nvGrpSpPr>
          <p:cNvPr id="57" name="Group 56">
            <a:extLst>
              <a:ext uri="{FF2B5EF4-FFF2-40B4-BE49-F238E27FC236}">
                <a16:creationId xmlns:a16="http://schemas.microsoft.com/office/drawing/2014/main" id="{DB568A88-5424-AC82-0971-82289FB8C6E2}"/>
              </a:ext>
            </a:extLst>
          </p:cNvPr>
          <p:cNvGrpSpPr/>
          <p:nvPr/>
        </p:nvGrpSpPr>
        <p:grpSpPr>
          <a:xfrm>
            <a:off x="3471218" y="2690199"/>
            <a:ext cx="2994676" cy="2870432"/>
            <a:chOff x="3471218" y="2198129"/>
            <a:chExt cx="2994676" cy="4233143"/>
          </a:xfrm>
        </p:grpSpPr>
        <p:cxnSp>
          <p:nvCxnSpPr>
            <p:cNvPr id="51" name="Straight Connector 50">
              <a:extLst>
                <a:ext uri="{FF2B5EF4-FFF2-40B4-BE49-F238E27FC236}">
                  <a16:creationId xmlns:a16="http://schemas.microsoft.com/office/drawing/2014/main" id="{70C74316-B590-3C54-C33D-5BB3F4FB4988}"/>
                </a:ext>
              </a:extLst>
            </p:cNvPr>
            <p:cNvCxnSpPr>
              <a:cxnSpLocks/>
            </p:cNvCxnSpPr>
            <p:nvPr/>
          </p:nvCxnSpPr>
          <p:spPr>
            <a:xfrm>
              <a:off x="3471218" y="2198129"/>
              <a:ext cx="0" cy="4233143"/>
            </a:xfrm>
            <a:prstGeom prst="line">
              <a:avLst/>
            </a:prstGeom>
            <a:noFill/>
            <a:ln w="12700" cap="flat" cmpd="sng" algn="ctr">
              <a:solidFill>
                <a:srgbClr val="00264D"/>
              </a:solidFill>
              <a:prstDash val="sysDot"/>
            </a:ln>
            <a:effectLst/>
          </p:spPr>
        </p:cxnSp>
        <p:cxnSp>
          <p:nvCxnSpPr>
            <p:cNvPr id="52" name="Straight Connector 51">
              <a:extLst>
                <a:ext uri="{FF2B5EF4-FFF2-40B4-BE49-F238E27FC236}">
                  <a16:creationId xmlns:a16="http://schemas.microsoft.com/office/drawing/2014/main" id="{F8862AE7-D431-61B7-71CC-18E1A6BED55A}"/>
                </a:ext>
              </a:extLst>
            </p:cNvPr>
            <p:cNvCxnSpPr>
              <a:cxnSpLocks/>
            </p:cNvCxnSpPr>
            <p:nvPr/>
          </p:nvCxnSpPr>
          <p:spPr>
            <a:xfrm>
              <a:off x="6465894" y="2198129"/>
              <a:ext cx="0" cy="4233143"/>
            </a:xfrm>
            <a:prstGeom prst="line">
              <a:avLst/>
            </a:prstGeom>
            <a:noFill/>
            <a:ln w="12700" cap="flat" cmpd="sng" algn="ctr">
              <a:solidFill>
                <a:srgbClr val="00264D"/>
              </a:solidFill>
              <a:prstDash val="sysDot"/>
            </a:ln>
            <a:effectLst/>
          </p:spPr>
        </p:cxnSp>
      </p:grpSp>
      <p:sp>
        <p:nvSpPr>
          <p:cNvPr id="53" name="Rectangle 52">
            <a:extLst>
              <a:ext uri="{FF2B5EF4-FFF2-40B4-BE49-F238E27FC236}">
                <a16:creationId xmlns:a16="http://schemas.microsoft.com/office/drawing/2014/main" id="{1E62E8DB-AAD9-129A-FBF3-FBE35DB0AB62}"/>
              </a:ext>
            </a:extLst>
          </p:cNvPr>
          <p:cNvSpPr/>
          <p:nvPr/>
        </p:nvSpPr>
        <p:spPr>
          <a:xfrm>
            <a:off x="3561498" y="2905166"/>
            <a:ext cx="2784497" cy="2860286"/>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APPLY stage covers the application process for applicants, who could be an individual, sole trader or company.</a:t>
            </a:r>
          </a:p>
          <a:p>
            <a:pPr>
              <a:spcBef>
                <a:spcPts val="600"/>
              </a:spcBef>
            </a:pPr>
            <a:r>
              <a:rPr lang="en-AU" sz="1050" kern="0">
                <a:solidFill>
                  <a:srgbClr val="00264D"/>
                </a:solidFill>
              </a:rPr>
              <a:t>Information will vary across regulators. The application process should capture the minimum information required from applicants, often in a consistent way and through common components. Where useful and applications have different characteristics or risks, it should use conditional logic to stream applicants through the right pathway and level of assessment. Applicants should be able to pause and recommence applications.</a:t>
            </a:r>
          </a:p>
        </p:txBody>
      </p:sp>
      <p:sp>
        <p:nvSpPr>
          <p:cNvPr id="54" name="Rectangle 53">
            <a:extLst>
              <a:ext uri="{FF2B5EF4-FFF2-40B4-BE49-F238E27FC236}">
                <a16:creationId xmlns:a16="http://schemas.microsoft.com/office/drawing/2014/main" id="{CA9C8834-DF29-7293-8D68-18FD9A3737B6}"/>
              </a:ext>
            </a:extLst>
          </p:cNvPr>
          <p:cNvSpPr/>
          <p:nvPr/>
        </p:nvSpPr>
        <p:spPr>
          <a:xfrm>
            <a:off x="6549497" y="2905166"/>
            <a:ext cx="3067254" cy="2860286"/>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REVIEW stage covers the review of application information, requests for further information and triaging based on risk.</a:t>
            </a:r>
          </a:p>
          <a:p>
            <a:pPr>
              <a:spcBef>
                <a:spcPts val="600"/>
              </a:spcBef>
            </a:pPr>
            <a:r>
              <a:rPr lang="en-AU" sz="1050" kern="0">
                <a:solidFill>
                  <a:srgbClr val="00264D"/>
                </a:solidFill>
              </a:rPr>
              <a:t>Review of application information should be automated where possible, often through business rules in the APPLY stage. If required, it should determine whether the information is sufficient to make an assessment. Requests for further information should be limited and targeted. Where relevant, applications should be triaged against defined risk criteria to focus regulator effort on assessment.</a:t>
            </a:r>
          </a:p>
          <a:p>
            <a:pPr>
              <a:spcBef>
                <a:spcPts val="600"/>
              </a:spcBef>
            </a:pPr>
            <a:r>
              <a:rPr lang="en-AU" sz="1050" kern="0">
                <a:solidFill>
                  <a:srgbClr val="00264D"/>
                </a:solidFill>
              </a:rPr>
              <a:t>This stage may not be required or may concurrent with assessment for less complex applications or those that can be automated.</a:t>
            </a:r>
          </a:p>
        </p:txBody>
      </p:sp>
      <p:sp>
        <p:nvSpPr>
          <p:cNvPr id="55" name="Rectangle 54">
            <a:extLst>
              <a:ext uri="{FF2B5EF4-FFF2-40B4-BE49-F238E27FC236}">
                <a16:creationId xmlns:a16="http://schemas.microsoft.com/office/drawing/2014/main" id="{CCB85916-518F-B092-3955-35D10A3364CD}"/>
              </a:ext>
            </a:extLst>
          </p:cNvPr>
          <p:cNvSpPr/>
          <p:nvPr/>
        </p:nvSpPr>
        <p:spPr>
          <a:xfrm>
            <a:off x="457366" y="2905166"/>
            <a:ext cx="2904802" cy="2860286"/>
          </a:xfrm>
          <a:prstGeom prst="rect">
            <a:avLst/>
          </a:prstGeom>
          <a:noFill/>
          <a:ln w="25400" cap="flat" cmpd="sng" algn="ctr">
            <a:noFill/>
            <a:prstDash val="solid"/>
          </a:ln>
          <a:effectLst/>
        </p:spPr>
        <p:txBody>
          <a:bodyPr rtlCol="0" anchor="t"/>
          <a:lstStyle/>
          <a:p>
            <a:pPr>
              <a:spcBef>
                <a:spcPts val="600"/>
              </a:spcBef>
            </a:pPr>
            <a:r>
              <a:rPr lang="en-AU" sz="1050" kern="0" dirty="0">
                <a:solidFill>
                  <a:srgbClr val="00264D"/>
                </a:solidFill>
              </a:rPr>
              <a:t>The INFORM stage covers the information that you provide to applicants and regulated entities before, throughout and after the application and approvals process. It is outlined at the beginning of the permission journey for simplicity but should be considered throughout.</a:t>
            </a:r>
          </a:p>
          <a:p>
            <a:pPr>
              <a:spcBef>
                <a:spcPts val="600"/>
              </a:spcBef>
            </a:pPr>
            <a:r>
              <a:rPr lang="en-AU" sz="1050" kern="0" dirty="0">
                <a:solidFill>
                  <a:srgbClr val="00264D"/>
                </a:solidFill>
              </a:rPr>
              <a:t>Information should be useful and accessible. It should include information about the regulatory scheme and requirements, provide meaningful guidance and set expectations. </a:t>
            </a:r>
          </a:p>
          <a:p>
            <a:pPr>
              <a:spcBef>
                <a:spcPts val="600"/>
              </a:spcBef>
            </a:pPr>
            <a:r>
              <a:rPr lang="en-AU" sz="1050" kern="0" dirty="0">
                <a:solidFill>
                  <a:srgbClr val="00264D"/>
                </a:solidFill>
              </a:rPr>
              <a:t>Where requirements vary according to risk, the provision of information  should be dynamic and surfaced at the right time.  </a:t>
            </a:r>
          </a:p>
        </p:txBody>
      </p:sp>
      <p:sp>
        <p:nvSpPr>
          <p:cNvPr id="58" name="TextBox 57">
            <a:extLst>
              <a:ext uri="{FF2B5EF4-FFF2-40B4-BE49-F238E27FC236}">
                <a16:creationId xmlns:a16="http://schemas.microsoft.com/office/drawing/2014/main" id="{F484DCC9-EF57-2D78-476B-80C719FB244A}"/>
              </a:ext>
            </a:extLst>
          </p:cNvPr>
          <p:cNvSpPr txBox="1"/>
          <p:nvPr/>
        </p:nvSpPr>
        <p:spPr>
          <a:xfrm>
            <a:off x="552220" y="1863912"/>
            <a:ext cx="2699999" cy="234222"/>
          </a:xfrm>
          <a:prstGeom prst="rect">
            <a:avLst/>
          </a:prstGeom>
          <a:solidFill>
            <a:schemeClr val="tx2"/>
          </a:solidFill>
        </p:spPr>
        <p:txBody>
          <a:bodyPr wrap="none" lIns="36000" tIns="36000" rIns="36000" bIns="36000" rtlCol="0">
            <a:noAutofit/>
          </a:bodyPr>
          <a:lstStyle/>
          <a:p>
            <a:pPr algn="ctr"/>
            <a:r>
              <a:rPr lang="en-AU" sz="1200">
                <a:solidFill>
                  <a:schemeClr val="bg1"/>
                </a:solidFill>
                <a:latin typeface="VIC SemiBold" panose="00000700000000000000" pitchFamily="50" charset="0"/>
              </a:rPr>
              <a:t>BETTER PRACTICE STAGES (1 of 2)</a:t>
            </a:r>
          </a:p>
        </p:txBody>
      </p:sp>
    </p:spTree>
    <p:extLst>
      <p:ext uri="{BB962C8B-B14F-4D97-AF65-F5344CB8AC3E}">
        <p14:creationId xmlns:p14="http://schemas.microsoft.com/office/powerpoint/2010/main" val="39686820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6D4C0065-21E0-B107-709C-F9AC973EA831}"/>
              </a:ext>
            </a:extLst>
          </p:cNvPr>
          <p:cNvSpPr/>
          <p:nvPr/>
        </p:nvSpPr>
        <p:spPr>
          <a:xfrm>
            <a:off x="807167" y="1139884"/>
            <a:ext cx="8672393" cy="769384"/>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sp>
        <p:nvSpPr>
          <p:cNvPr id="82" name="Rectangle 81">
            <a:extLst>
              <a:ext uri="{FF2B5EF4-FFF2-40B4-BE49-F238E27FC236}">
                <a16:creationId xmlns:a16="http://schemas.microsoft.com/office/drawing/2014/main" id="{A7EBDD8F-EAD1-0FA3-53AF-E3B2B61D4BD0}"/>
              </a:ext>
            </a:extLst>
          </p:cNvPr>
          <p:cNvSpPr/>
          <p:nvPr/>
        </p:nvSpPr>
        <p:spPr>
          <a:xfrm>
            <a:off x="807167" y="1941009"/>
            <a:ext cx="8672393" cy="4617609"/>
          </a:xfrm>
          <a:prstGeom prst="rect">
            <a:avLst/>
          </a:prstGeom>
          <a:solidFill>
            <a:schemeClr val="bg1">
              <a:lumMod val="9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 </a:t>
            </a:r>
          </a:p>
        </p:txBody>
      </p:sp>
      <p:graphicFrame>
        <p:nvGraphicFramePr>
          <p:cNvPr id="3" name="Object 2" hidden="1">
            <a:extLst>
              <a:ext uri="{FF2B5EF4-FFF2-40B4-BE49-F238E27FC236}">
                <a16:creationId xmlns:a16="http://schemas.microsoft.com/office/drawing/2014/main" id="{392EA10D-9F38-C6CE-7806-41A122A73F33}"/>
              </a:ext>
            </a:extLst>
          </p:cNvPr>
          <p:cNvGraphicFramePr>
            <a:graphicFrameLocks noChangeAspect="1"/>
          </p:cNvGraphicFramePr>
          <p:nvPr>
            <p:custDataLst>
              <p:tags r:id="rId1"/>
            </p:custDataLst>
            <p:extLst>
              <p:ext uri="{D42A27DB-BD31-4B8C-83A1-F6EECF244321}">
                <p14:modId xmlns:p14="http://schemas.microsoft.com/office/powerpoint/2010/main" val="5410697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1" imgH="409" progId="TCLayout.ActiveDocument.1">
                  <p:embed/>
                </p:oleObj>
              </mc:Choice>
              <mc:Fallback>
                <p:oleObj name="think-cell Slide" r:id="rId3" imgW="411" imgH="409" progId="TCLayout.ActiveDocument.1">
                  <p:embed/>
                  <p:pic>
                    <p:nvPicPr>
                      <p:cNvPr id="3" name="Object 2" hidden="1">
                        <a:extLst>
                          <a:ext uri="{FF2B5EF4-FFF2-40B4-BE49-F238E27FC236}">
                            <a16:creationId xmlns:a16="http://schemas.microsoft.com/office/drawing/2014/main" id="{392EA10D-9F38-C6CE-7806-41A122A73F3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4" name="Isosceles Triangle 183">
            <a:extLst>
              <a:ext uri="{FF2B5EF4-FFF2-40B4-BE49-F238E27FC236}">
                <a16:creationId xmlns:a16="http://schemas.microsoft.com/office/drawing/2014/main" id="{8D25EA30-E223-256A-8C25-BE75E0101C6E}"/>
              </a:ext>
            </a:extLst>
          </p:cNvPr>
          <p:cNvSpPr/>
          <p:nvPr/>
        </p:nvSpPr>
        <p:spPr>
          <a:xfrm rot="5400000">
            <a:off x="5994197" y="1429917"/>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4" name="Rectangle 193">
            <a:extLst>
              <a:ext uri="{FF2B5EF4-FFF2-40B4-BE49-F238E27FC236}">
                <a16:creationId xmlns:a16="http://schemas.microsoft.com/office/drawing/2014/main" id="{9AD383E6-EDD9-945F-27D2-8C400050C3BE}"/>
              </a:ext>
            </a:extLst>
          </p:cNvPr>
          <p:cNvSpPr/>
          <p:nvPr/>
        </p:nvSpPr>
        <p:spPr>
          <a:xfrm>
            <a:off x="6216339" y="1308575"/>
            <a:ext cx="3128895" cy="430144"/>
          </a:xfrm>
          <a:prstGeom prst="rect">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cxnSp>
        <p:nvCxnSpPr>
          <p:cNvPr id="195" name="Straight Connector 194">
            <a:extLst>
              <a:ext uri="{FF2B5EF4-FFF2-40B4-BE49-F238E27FC236}">
                <a16:creationId xmlns:a16="http://schemas.microsoft.com/office/drawing/2014/main" id="{0D31B21D-1931-8041-C7B6-FFD2928A1427}"/>
              </a:ext>
            </a:extLst>
          </p:cNvPr>
          <p:cNvCxnSpPr>
            <a:cxnSpLocks/>
            <a:stCxn id="67" idx="3"/>
            <a:endCxn id="194" idx="3"/>
          </p:cNvCxnSpPr>
          <p:nvPr/>
        </p:nvCxnSpPr>
        <p:spPr>
          <a:xfrm>
            <a:off x="7139110" y="1523647"/>
            <a:ext cx="2206124"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3D1B48-A23B-06EB-D6FB-833F7D5025B0}"/>
              </a:ext>
            </a:extLst>
          </p:cNvPr>
          <p:cNvGrpSpPr/>
          <p:nvPr/>
        </p:nvGrpSpPr>
        <p:grpSpPr>
          <a:xfrm>
            <a:off x="3713842" y="549571"/>
            <a:ext cx="5645516" cy="261833"/>
            <a:chOff x="925392" y="-114258"/>
            <a:chExt cx="8426850" cy="390829"/>
          </a:xfrm>
        </p:grpSpPr>
        <p:sp>
          <p:nvSpPr>
            <p:cNvPr id="6" name="Arrow: Pentagon 5">
              <a:extLst>
                <a:ext uri="{FF2B5EF4-FFF2-40B4-BE49-F238E27FC236}">
                  <a16:creationId xmlns:a16="http://schemas.microsoft.com/office/drawing/2014/main" id="{68E93F03-D1F4-36B8-5832-7B640AEFAC1E}"/>
                </a:ext>
              </a:extLst>
            </p:cNvPr>
            <p:cNvSpPr/>
            <p:nvPr/>
          </p:nvSpPr>
          <p:spPr>
            <a:xfrm>
              <a:off x="8418798" y="-106658"/>
              <a:ext cx="933444" cy="360000"/>
            </a:xfrm>
            <a:prstGeom prst="homePlate">
              <a:avLst>
                <a:gd name="adj" fmla="val 0"/>
              </a:avLst>
            </a:prstGeom>
            <a:solidFill>
              <a:schemeClr val="tx2"/>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bg1"/>
                  </a:solidFill>
                  <a:latin typeface="+mj-lt"/>
                </a:rPr>
                <a:t>NOTIFY </a:t>
              </a:r>
              <a:br>
                <a:rPr lang="en-AU" sz="700">
                  <a:solidFill>
                    <a:schemeClr val="bg1"/>
                  </a:solidFill>
                  <a:latin typeface="+mj-lt"/>
                </a:rPr>
              </a:br>
              <a:r>
                <a:rPr lang="en-AU" sz="700">
                  <a:solidFill>
                    <a:schemeClr val="bg1"/>
                  </a:solidFill>
                  <a:latin typeface="+mj-lt"/>
                </a:rPr>
                <a:t>&amp; ISSUE</a:t>
              </a:r>
            </a:p>
          </p:txBody>
        </p:sp>
        <p:sp>
          <p:nvSpPr>
            <p:cNvPr id="7" name="Isosceles Triangle 6">
              <a:extLst>
                <a:ext uri="{FF2B5EF4-FFF2-40B4-BE49-F238E27FC236}">
                  <a16:creationId xmlns:a16="http://schemas.microsoft.com/office/drawing/2014/main" id="{43218EFC-3DEF-E049-9BD6-BC2EF5239458}"/>
                </a:ext>
              </a:extLst>
            </p:cNvPr>
            <p:cNvSpPr/>
            <p:nvPr/>
          </p:nvSpPr>
          <p:spPr>
            <a:xfrm rot="5400000">
              <a:off x="2087899"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8" name="Arrow: Pentagon 7">
              <a:extLst>
                <a:ext uri="{FF2B5EF4-FFF2-40B4-BE49-F238E27FC236}">
                  <a16:creationId xmlns:a16="http://schemas.microsoft.com/office/drawing/2014/main" id="{D9C711BD-929B-B5E1-9EA5-497B8E71ED5F}"/>
                </a:ext>
              </a:extLst>
            </p:cNvPr>
            <p:cNvSpPr/>
            <p:nvPr/>
          </p:nvSpPr>
          <p:spPr>
            <a:xfrm>
              <a:off x="1119941"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INFORM</a:t>
              </a:r>
            </a:p>
          </p:txBody>
        </p:sp>
        <p:sp>
          <p:nvSpPr>
            <p:cNvPr id="9" name="Oval 8">
              <a:extLst>
                <a:ext uri="{FF2B5EF4-FFF2-40B4-BE49-F238E27FC236}">
                  <a16:creationId xmlns:a16="http://schemas.microsoft.com/office/drawing/2014/main" id="{5F3756C9-6BD2-2110-B0C1-9B928173AE40}"/>
                </a:ext>
              </a:extLst>
            </p:cNvPr>
            <p:cNvSpPr/>
            <p:nvPr/>
          </p:nvSpPr>
          <p:spPr>
            <a:xfrm>
              <a:off x="925392" y="-114258"/>
              <a:ext cx="390829" cy="39082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0" name="Oval 9">
              <a:extLst>
                <a:ext uri="{FF2B5EF4-FFF2-40B4-BE49-F238E27FC236}">
                  <a16:creationId xmlns:a16="http://schemas.microsoft.com/office/drawing/2014/main" id="{51D1EDA6-E7D5-2DF0-3722-2B594C75DB18}"/>
                </a:ext>
              </a:extLst>
            </p:cNvPr>
            <p:cNvSpPr/>
            <p:nvPr/>
          </p:nvSpPr>
          <p:spPr>
            <a:xfrm>
              <a:off x="96447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1" name="Isosceles Triangle 10">
              <a:extLst>
                <a:ext uri="{FF2B5EF4-FFF2-40B4-BE49-F238E27FC236}">
                  <a16:creationId xmlns:a16="http://schemas.microsoft.com/office/drawing/2014/main" id="{580B27D4-D29F-59AA-9E29-F9677FC07199}"/>
                </a:ext>
              </a:extLst>
            </p:cNvPr>
            <p:cNvSpPr/>
            <p:nvPr/>
          </p:nvSpPr>
          <p:spPr>
            <a:xfrm rot="5400000">
              <a:off x="202745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2" name="Isosceles Triangle 11">
              <a:extLst>
                <a:ext uri="{FF2B5EF4-FFF2-40B4-BE49-F238E27FC236}">
                  <a16:creationId xmlns:a16="http://schemas.microsoft.com/office/drawing/2014/main" id="{846F9F9E-C604-8EF4-6CF1-0B6D6A3AAA32}"/>
                </a:ext>
              </a:extLst>
            </p:cNvPr>
            <p:cNvSpPr/>
            <p:nvPr/>
          </p:nvSpPr>
          <p:spPr>
            <a:xfrm rot="5400000">
              <a:off x="3549400"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3" name="Arrow: Pentagon 12">
              <a:extLst>
                <a:ext uri="{FF2B5EF4-FFF2-40B4-BE49-F238E27FC236}">
                  <a16:creationId xmlns:a16="http://schemas.microsoft.com/office/drawing/2014/main" id="{B8B2B216-BACC-7186-C1D6-3426FA2FB4E9}"/>
                </a:ext>
              </a:extLst>
            </p:cNvPr>
            <p:cNvSpPr/>
            <p:nvPr/>
          </p:nvSpPr>
          <p:spPr>
            <a:xfrm>
              <a:off x="2580439"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APPLY</a:t>
              </a:r>
            </a:p>
          </p:txBody>
        </p:sp>
        <p:sp>
          <p:nvSpPr>
            <p:cNvPr id="14" name="Isosceles Triangle 13">
              <a:extLst>
                <a:ext uri="{FF2B5EF4-FFF2-40B4-BE49-F238E27FC236}">
                  <a16:creationId xmlns:a16="http://schemas.microsoft.com/office/drawing/2014/main" id="{9761D440-9103-5A0B-AF6A-AD129910AEF5}"/>
                </a:ext>
              </a:extLst>
            </p:cNvPr>
            <p:cNvSpPr/>
            <p:nvPr/>
          </p:nvSpPr>
          <p:spPr>
            <a:xfrm rot="5400000">
              <a:off x="3495629" y="24781"/>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5" name="Isosceles Triangle 14">
              <a:extLst>
                <a:ext uri="{FF2B5EF4-FFF2-40B4-BE49-F238E27FC236}">
                  <a16:creationId xmlns:a16="http://schemas.microsoft.com/office/drawing/2014/main" id="{07D490BE-E3E1-B126-0D12-08104B72FECF}"/>
                </a:ext>
              </a:extLst>
            </p:cNvPr>
            <p:cNvSpPr/>
            <p:nvPr/>
          </p:nvSpPr>
          <p:spPr>
            <a:xfrm rot="5400000">
              <a:off x="5005546"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6" name="Arrow: Pentagon 15">
              <a:extLst>
                <a:ext uri="{FF2B5EF4-FFF2-40B4-BE49-F238E27FC236}">
                  <a16:creationId xmlns:a16="http://schemas.microsoft.com/office/drawing/2014/main" id="{B0823A77-0E18-A29D-6731-71F0E548CE75}"/>
                </a:ext>
              </a:extLst>
            </p:cNvPr>
            <p:cNvSpPr/>
            <p:nvPr/>
          </p:nvSpPr>
          <p:spPr>
            <a:xfrm>
              <a:off x="4036700"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pPr>
                <a:lnSpc>
                  <a:spcPct val="90000"/>
                </a:lnSpc>
              </a:pPr>
              <a:r>
                <a:rPr lang="en-AU" sz="700">
                  <a:solidFill>
                    <a:schemeClr val="tx2"/>
                  </a:solidFill>
                  <a:latin typeface="+mj-lt"/>
                </a:rPr>
                <a:t>REVIEW &amp; STREAM</a:t>
              </a:r>
            </a:p>
          </p:txBody>
        </p:sp>
        <p:sp>
          <p:nvSpPr>
            <p:cNvPr id="17" name="Isosceles Triangle 16">
              <a:extLst>
                <a:ext uri="{FF2B5EF4-FFF2-40B4-BE49-F238E27FC236}">
                  <a16:creationId xmlns:a16="http://schemas.microsoft.com/office/drawing/2014/main" id="{013BCB0B-6BA0-772B-D8B6-D007316B9913}"/>
                </a:ext>
              </a:extLst>
            </p:cNvPr>
            <p:cNvSpPr/>
            <p:nvPr/>
          </p:nvSpPr>
          <p:spPr>
            <a:xfrm rot="5400000">
              <a:off x="4951635"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8" name="Isosceles Triangle 17">
              <a:extLst>
                <a:ext uri="{FF2B5EF4-FFF2-40B4-BE49-F238E27FC236}">
                  <a16:creationId xmlns:a16="http://schemas.microsoft.com/office/drawing/2014/main" id="{27906AF3-C382-3B6C-664E-91D03E8AB1A5}"/>
                </a:ext>
              </a:extLst>
            </p:cNvPr>
            <p:cNvSpPr/>
            <p:nvPr/>
          </p:nvSpPr>
          <p:spPr>
            <a:xfrm rot="5400000">
              <a:off x="6470522"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19" name="Arrow: Pentagon 18">
              <a:extLst>
                <a:ext uri="{FF2B5EF4-FFF2-40B4-BE49-F238E27FC236}">
                  <a16:creationId xmlns:a16="http://schemas.microsoft.com/office/drawing/2014/main" id="{3EDC5456-BABC-C58A-63D4-7599FB6F9733}"/>
                </a:ext>
              </a:extLst>
            </p:cNvPr>
            <p:cNvSpPr/>
            <p:nvPr/>
          </p:nvSpPr>
          <p:spPr>
            <a:xfrm>
              <a:off x="5503066"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ASSESS</a:t>
              </a:r>
            </a:p>
          </p:txBody>
        </p:sp>
        <p:sp>
          <p:nvSpPr>
            <p:cNvPr id="20" name="Isosceles Triangle 19">
              <a:extLst>
                <a:ext uri="{FF2B5EF4-FFF2-40B4-BE49-F238E27FC236}">
                  <a16:creationId xmlns:a16="http://schemas.microsoft.com/office/drawing/2014/main" id="{B84276FD-8122-8F21-1B0C-E7DC2D5A4F49}"/>
                </a:ext>
              </a:extLst>
            </p:cNvPr>
            <p:cNvSpPr/>
            <p:nvPr/>
          </p:nvSpPr>
          <p:spPr>
            <a:xfrm rot="5400000">
              <a:off x="6423247"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1" name="Isosceles Triangle 20">
              <a:extLst>
                <a:ext uri="{FF2B5EF4-FFF2-40B4-BE49-F238E27FC236}">
                  <a16:creationId xmlns:a16="http://schemas.microsoft.com/office/drawing/2014/main" id="{77AD14E5-C231-B456-5DA7-4595DB24D8C0}"/>
                </a:ext>
              </a:extLst>
            </p:cNvPr>
            <p:cNvSpPr/>
            <p:nvPr/>
          </p:nvSpPr>
          <p:spPr>
            <a:xfrm rot="5400000">
              <a:off x="7932681" y="10902"/>
              <a:ext cx="257300" cy="127826"/>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2" name="Arrow: Pentagon 21">
              <a:extLst>
                <a:ext uri="{FF2B5EF4-FFF2-40B4-BE49-F238E27FC236}">
                  <a16:creationId xmlns:a16="http://schemas.microsoft.com/office/drawing/2014/main" id="{420E6482-B704-AEFC-2AC8-F56223041B52}"/>
                </a:ext>
              </a:extLst>
            </p:cNvPr>
            <p:cNvSpPr/>
            <p:nvPr/>
          </p:nvSpPr>
          <p:spPr>
            <a:xfrm>
              <a:off x="6962055" y="-106658"/>
              <a:ext cx="1116000" cy="360000"/>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0" tIns="36000" rIns="72000" bIns="36000" rtlCol="0" anchor="ctr"/>
            <a:lstStyle/>
            <a:p>
              <a:r>
                <a:rPr lang="en-AU" sz="700">
                  <a:solidFill>
                    <a:schemeClr val="tx2"/>
                  </a:solidFill>
                  <a:latin typeface="+mj-lt"/>
                </a:rPr>
                <a:t>DECIDE</a:t>
              </a:r>
            </a:p>
          </p:txBody>
        </p:sp>
        <p:sp>
          <p:nvSpPr>
            <p:cNvPr id="23" name="Isosceles Triangle 22">
              <a:extLst>
                <a:ext uri="{FF2B5EF4-FFF2-40B4-BE49-F238E27FC236}">
                  <a16:creationId xmlns:a16="http://schemas.microsoft.com/office/drawing/2014/main" id="{0EDEFCDE-8766-4BC3-C5D8-5DE0D7B0366A}"/>
                </a:ext>
              </a:extLst>
            </p:cNvPr>
            <p:cNvSpPr/>
            <p:nvPr/>
          </p:nvSpPr>
          <p:spPr>
            <a:xfrm rot="5400000">
              <a:off x="7882384" y="24781"/>
              <a:ext cx="197037" cy="97887"/>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4" name="Group 23">
              <a:extLst>
                <a:ext uri="{FF2B5EF4-FFF2-40B4-BE49-F238E27FC236}">
                  <a16:creationId xmlns:a16="http://schemas.microsoft.com/office/drawing/2014/main" id="{549F9C1C-B6F8-03AE-B914-ECF0DD69A5A4}"/>
                </a:ext>
              </a:extLst>
            </p:cNvPr>
            <p:cNvGrpSpPr/>
            <p:nvPr/>
          </p:nvGrpSpPr>
          <p:grpSpPr>
            <a:xfrm>
              <a:off x="2390627" y="-114258"/>
              <a:ext cx="390829" cy="390829"/>
              <a:chOff x="722538" y="2874633"/>
              <a:chExt cx="360000" cy="360000"/>
            </a:xfrm>
          </p:grpSpPr>
          <p:sp>
            <p:nvSpPr>
              <p:cNvPr id="63" name="Oval 62">
                <a:extLst>
                  <a:ext uri="{FF2B5EF4-FFF2-40B4-BE49-F238E27FC236}">
                    <a16:creationId xmlns:a16="http://schemas.microsoft.com/office/drawing/2014/main" id="{CFB85C55-27B5-8FDF-2AC1-698878917027}"/>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4" name="Oval 63">
                <a:extLst>
                  <a:ext uri="{FF2B5EF4-FFF2-40B4-BE49-F238E27FC236}">
                    <a16:creationId xmlns:a16="http://schemas.microsoft.com/office/drawing/2014/main" id="{35B0F858-A94B-519A-D230-E252E0CF86DC}"/>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sp>
          <p:nvSpPr>
            <p:cNvPr id="25" name="Oval 24">
              <a:extLst>
                <a:ext uri="{FF2B5EF4-FFF2-40B4-BE49-F238E27FC236}">
                  <a16:creationId xmlns:a16="http://schemas.microsoft.com/office/drawing/2014/main" id="{E3A98D80-B222-A510-0C29-F817E5906461}"/>
                </a:ext>
              </a:extLst>
            </p:cNvPr>
            <p:cNvSpPr/>
            <p:nvPr/>
          </p:nvSpPr>
          <p:spPr>
            <a:xfrm>
              <a:off x="3837562"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6" name="Oval 25">
              <a:extLst>
                <a:ext uri="{FF2B5EF4-FFF2-40B4-BE49-F238E27FC236}">
                  <a16:creationId xmlns:a16="http://schemas.microsoft.com/office/drawing/2014/main" id="{C2B7863E-22C6-914B-41E3-DF7DA91811CC}"/>
                </a:ext>
              </a:extLst>
            </p:cNvPr>
            <p:cNvSpPr/>
            <p:nvPr/>
          </p:nvSpPr>
          <p:spPr>
            <a:xfrm>
              <a:off x="3876645"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7" name="Oval 26">
              <a:extLst>
                <a:ext uri="{FF2B5EF4-FFF2-40B4-BE49-F238E27FC236}">
                  <a16:creationId xmlns:a16="http://schemas.microsoft.com/office/drawing/2014/main" id="{AFD03A90-34D7-4DC0-6166-C0D549D887D6}"/>
                </a:ext>
              </a:extLst>
            </p:cNvPr>
            <p:cNvSpPr/>
            <p:nvPr/>
          </p:nvSpPr>
          <p:spPr>
            <a:xfrm>
              <a:off x="5303928" y="-114258"/>
              <a:ext cx="390829" cy="39082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28" name="Oval 27">
              <a:extLst>
                <a:ext uri="{FF2B5EF4-FFF2-40B4-BE49-F238E27FC236}">
                  <a16:creationId xmlns:a16="http://schemas.microsoft.com/office/drawing/2014/main" id="{C2BB5331-D1ED-C263-F072-17365146ED66}"/>
                </a:ext>
              </a:extLst>
            </p:cNvPr>
            <p:cNvSpPr/>
            <p:nvPr/>
          </p:nvSpPr>
          <p:spPr>
            <a:xfrm>
              <a:off x="5343011" y="-75175"/>
              <a:ext cx="312663" cy="31266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29" name="Group 28">
              <a:extLst>
                <a:ext uri="{FF2B5EF4-FFF2-40B4-BE49-F238E27FC236}">
                  <a16:creationId xmlns:a16="http://schemas.microsoft.com/office/drawing/2014/main" id="{E0225F88-98E8-1F34-B5BB-BADD3F8A7D20}"/>
                </a:ext>
              </a:extLst>
            </p:cNvPr>
            <p:cNvGrpSpPr/>
            <p:nvPr/>
          </p:nvGrpSpPr>
          <p:grpSpPr>
            <a:xfrm>
              <a:off x="6761224" y="-114258"/>
              <a:ext cx="390829" cy="390829"/>
              <a:chOff x="722538" y="2874633"/>
              <a:chExt cx="360000" cy="360000"/>
            </a:xfrm>
          </p:grpSpPr>
          <p:sp>
            <p:nvSpPr>
              <p:cNvPr id="61" name="Oval 60">
                <a:extLst>
                  <a:ext uri="{FF2B5EF4-FFF2-40B4-BE49-F238E27FC236}">
                    <a16:creationId xmlns:a16="http://schemas.microsoft.com/office/drawing/2014/main" id="{9A7372FC-3121-729C-7B03-59CE21433321}"/>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2" name="Oval 61">
                <a:extLst>
                  <a:ext uri="{FF2B5EF4-FFF2-40B4-BE49-F238E27FC236}">
                    <a16:creationId xmlns:a16="http://schemas.microsoft.com/office/drawing/2014/main" id="{906591DB-31DC-D992-EDFD-F73FFFE518D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0" name="Group 29">
              <a:extLst>
                <a:ext uri="{FF2B5EF4-FFF2-40B4-BE49-F238E27FC236}">
                  <a16:creationId xmlns:a16="http://schemas.microsoft.com/office/drawing/2014/main" id="{20BEA039-282C-F6D4-D497-EB3C8C4B0722}"/>
                </a:ext>
              </a:extLst>
            </p:cNvPr>
            <p:cNvGrpSpPr/>
            <p:nvPr/>
          </p:nvGrpSpPr>
          <p:grpSpPr>
            <a:xfrm>
              <a:off x="8222725" y="-114258"/>
              <a:ext cx="390829" cy="390829"/>
              <a:chOff x="722538" y="2874633"/>
              <a:chExt cx="360000" cy="360000"/>
            </a:xfrm>
          </p:grpSpPr>
          <p:sp>
            <p:nvSpPr>
              <p:cNvPr id="59" name="Oval 58">
                <a:extLst>
                  <a:ext uri="{FF2B5EF4-FFF2-40B4-BE49-F238E27FC236}">
                    <a16:creationId xmlns:a16="http://schemas.microsoft.com/office/drawing/2014/main" id="{98E04EB0-464A-E385-4C50-C8B5589C21C5}"/>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sp>
            <p:nvSpPr>
              <p:cNvPr id="60" name="Oval 59">
                <a:extLst>
                  <a:ext uri="{FF2B5EF4-FFF2-40B4-BE49-F238E27FC236}">
                    <a16:creationId xmlns:a16="http://schemas.microsoft.com/office/drawing/2014/main" id="{44C45959-A500-6711-0927-F2ED3A68B56F}"/>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grpSp>
          <p:nvGrpSpPr>
            <p:cNvPr id="31" name="Group 5">
              <a:extLst>
                <a:ext uri="{FF2B5EF4-FFF2-40B4-BE49-F238E27FC236}">
                  <a16:creationId xmlns:a16="http://schemas.microsoft.com/office/drawing/2014/main" id="{6510A127-33DD-2AF8-ED4A-75B8E6D181E6}"/>
                </a:ext>
              </a:extLst>
            </p:cNvPr>
            <p:cNvGrpSpPr>
              <a:grpSpLocks noChangeAspect="1"/>
            </p:cNvGrpSpPr>
            <p:nvPr/>
          </p:nvGrpSpPr>
          <p:grpSpPr bwMode="auto">
            <a:xfrm>
              <a:off x="1012667" y="-30941"/>
              <a:ext cx="217278" cy="216000"/>
              <a:chOff x="3163" y="2182"/>
              <a:chExt cx="340" cy="338"/>
            </a:xfrm>
            <a:solidFill>
              <a:schemeClr val="tx2"/>
            </a:solidFill>
          </p:grpSpPr>
          <p:sp>
            <p:nvSpPr>
              <p:cNvPr id="56" name="Freeform 6">
                <a:extLst>
                  <a:ext uri="{FF2B5EF4-FFF2-40B4-BE49-F238E27FC236}">
                    <a16:creationId xmlns:a16="http://schemas.microsoft.com/office/drawing/2014/main" id="{DC001EDA-F266-5BBE-18FA-05E05A4EED6B}"/>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7" name="Freeform 7">
                <a:extLst>
                  <a:ext uri="{FF2B5EF4-FFF2-40B4-BE49-F238E27FC236}">
                    <a16:creationId xmlns:a16="http://schemas.microsoft.com/office/drawing/2014/main" id="{46B3EF2F-8A44-278C-9247-2CABC2F68393}"/>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8" name="Freeform 8">
                <a:extLst>
                  <a:ext uri="{FF2B5EF4-FFF2-40B4-BE49-F238E27FC236}">
                    <a16:creationId xmlns:a16="http://schemas.microsoft.com/office/drawing/2014/main" id="{1C74DA85-5956-ADD4-C3D0-B184CD5045AE}"/>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2" name="Group 31">
              <a:extLst>
                <a:ext uri="{FF2B5EF4-FFF2-40B4-BE49-F238E27FC236}">
                  <a16:creationId xmlns:a16="http://schemas.microsoft.com/office/drawing/2014/main" id="{361A719B-46E6-E5D2-CF4D-D88327E8B6AB}"/>
                </a:ext>
              </a:extLst>
            </p:cNvPr>
            <p:cNvGrpSpPr/>
            <p:nvPr/>
          </p:nvGrpSpPr>
          <p:grpSpPr>
            <a:xfrm>
              <a:off x="2487841" y="-10106"/>
              <a:ext cx="190293" cy="179349"/>
              <a:chOff x="2297686" y="3724331"/>
              <a:chExt cx="190293" cy="179349"/>
            </a:xfrm>
            <a:solidFill>
              <a:schemeClr val="tx2"/>
            </a:solidFill>
          </p:grpSpPr>
          <p:sp>
            <p:nvSpPr>
              <p:cNvPr id="49" name="Freeform 6">
                <a:extLst>
                  <a:ext uri="{FF2B5EF4-FFF2-40B4-BE49-F238E27FC236}">
                    <a16:creationId xmlns:a16="http://schemas.microsoft.com/office/drawing/2014/main" id="{6B25EE06-501B-17D6-5215-C8231FCB8855}"/>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0" name="Freeform 7">
                <a:extLst>
                  <a:ext uri="{FF2B5EF4-FFF2-40B4-BE49-F238E27FC236}">
                    <a16:creationId xmlns:a16="http://schemas.microsoft.com/office/drawing/2014/main" id="{170C5AEC-30EA-B02F-85FB-C331379704A1}"/>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1" name="Freeform 8">
                <a:extLst>
                  <a:ext uri="{FF2B5EF4-FFF2-40B4-BE49-F238E27FC236}">
                    <a16:creationId xmlns:a16="http://schemas.microsoft.com/office/drawing/2014/main" id="{EF36F276-4476-E841-F553-B6A083990549}"/>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2" name="Freeform 9">
                <a:extLst>
                  <a:ext uri="{FF2B5EF4-FFF2-40B4-BE49-F238E27FC236}">
                    <a16:creationId xmlns:a16="http://schemas.microsoft.com/office/drawing/2014/main" id="{12DFE824-6CB7-A148-1508-953E297ED09E}"/>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3" name="Freeform 10">
                <a:extLst>
                  <a:ext uri="{FF2B5EF4-FFF2-40B4-BE49-F238E27FC236}">
                    <a16:creationId xmlns:a16="http://schemas.microsoft.com/office/drawing/2014/main" id="{58B66EFD-6297-AC8F-C163-F264557AE68A}"/>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4" name="Freeform 11">
                <a:extLst>
                  <a:ext uri="{FF2B5EF4-FFF2-40B4-BE49-F238E27FC236}">
                    <a16:creationId xmlns:a16="http://schemas.microsoft.com/office/drawing/2014/main" id="{DC703819-447C-D66A-203E-271C27EDEAB5}"/>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55" name="Freeform 12">
                <a:extLst>
                  <a:ext uri="{FF2B5EF4-FFF2-40B4-BE49-F238E27FC236}">
                    <a16:creationId xmlns:a16="http://schemas.microsoft.com/office/drawing/2014/main" id="{4F969DF0-B589-531F-606E-94E7E55112DA}"/>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3" name="Group 32">
              <a:extLst>
                <a:ext uri="{FF2B5EF4-FFF2-40B4-BE49-F238E27FC236}">
                  <a16:creationId xmlns:a16="http://schemas.microsoft.com/office/drawing/2014/main" id="{050DD159-98E5-3269-9911-FADC49C100F0}"/>
                </a:ext>
              </a:extLst>
            </p:cNvPr>
            <p:cNvGrpSpPr>
              <a:grpSpLocks noChangeAspect="1"/>
            </p:cNvGrpSpPr>
            <p:nvPr/>
          </p:nvGrpSpPr>
          <p:grpSpPr>
            <a:xfrm>
              <a:off x="3924973" y="-38452"/>
              <a:ext cx="210796" cy="210796"/>
              <a:chOff x="6107113" y="1108074"/>
              <a:chExt cx="542925" cy="542924"/>
            </a:xfrm>
            <a:solidFill>
              <a:schemeClr val="tx2"/>
            </a:solidFill>
          </p:grpSpPr>
          <p:sp>
            <p:nvSpPr>
              <p:cNvPr id="47" name="Freeform 129">
                <a:extLst>
                  <a:ext uri="{FF2B5EF4-FFF2-40B4-BE49-F238E27FC236}">
                    <a16:creationId xmlns:a16="http://schemas.microsoft.com/office/drawing/2014/main" id="{26AC5EB0-DCA5-778E-992E-8CBF35125F10}"/>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8" name="Freeform 130">
                <a:extLst>
                  <a:ext uri="{FF2B5EF4-FFF2-40B4-BE49-F238E27FC236}">
                    <a16:creationId xmlns:a16="http://schemas.microsoft.com/office/drawing/2014/main" id="{8FD41F6A-FEA7-236E-2DC0-D7BB27D3531A}"/>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nvGrpSpPr>
            <p:cNvPr id="34" name="Group 33">
              <a:extLst>
                <a:ext uri="{FF2B5EF4-FFF2-40B4-BE49-F238E27FC236}">
                  <a16:creationId xmlns:a16="http://schemas.microsoft.com/office/drawing/2014/main" id="{9EA9D7F7-2D4B-78B8-BDA0-C0AA8F352C91}"/>
                </a:ext>
              </a:extLst>
            </p:cNvPr>
            <p:cNvGrpSpPr>
              <a:grpSpLocks noChangeAspect="1"/>
            </p:cNvGrpSpPr>
            <p:nvPr/>
          </p:nvGrpSpPr>
          <p:grpSpPr>
            <a:xfrm>
              <a:off x="5422214" y="-25633"/>
              <a:ext cx="162076" cy="200370"/>
              <a:chOff x="5126038" y="3305175"/>
              <a:chExt cx="436562" cy="539750"/>
            </a:xfrm>
            <a:solidFill>
              <a:schemeClr val="tx2"/>
            </a:solidFill>
          </p:grpSpPr>
          <p:sp>
            <p:nvSpPr>
              <p:cNvPr id="40" name="Freeform 34">
                <a:extLst>
                  <a:ext uri="{FF2B5EF4-FFF2-40B4-BE49-F238E27FC236}">
                    <a16:creationId xmlns:a16="http://schemas.microsoft.com/office/drawing/2014/main" id="{6F204F34-4193-0C4B-9ABE-A60C13D92CCB}"/>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1" name="Freeform 35">
                <a:extLst>
                  <a:ext uri="{FF2B5EF4-FFF2-40B4-BE49-F238E27FC236}">
                    <a16:creationId xmlns:a16="http://schemas.microsoft.com/office/drawing/2014/main" id="{936D1549-38E6-570F-AC68-AAD69129E74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2" name="Freeform 36">
                <a:extLst>
                  <a:ext uri="{FF2B5EF4-FFF2-40B4-BE49-F238E27FC236}">
                    <a16:creationId xmlns:a16="http://schemas.microsoft.com/office/drawing/2014/main" id="{D96B6423-E000-53F4-1904-60BBEB3D4433}"/>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3" name="Freeform 37">
                <a:extLst>
                  <a:ext uri="{FF2B5EF4-FFF2-40B4-BE49-F238E27FC236}">
                    <a16:creationId xmlns:a16="http://schemas.microsoft.com/office/drawing/2014/main" id="{57F28490-2A3C-B80B-28F9-D709AF81CD10}"/>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4" name="Freeform 38">
                <a:extLst>
                  <a:ext uri="{FF2B5EF4-FFF2-40B4-BE49-F238E27FC236}">
                    <a16:creationId xmlns:a16="http://schemas.microsoft.com/office/drawing/2014/main" id="{F55DC4A1-1BB5-7C67-5C45-F95A2AAB0346}"/>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5" name="Freeform 39">
                <a:extLst>
                  <a:ext uri="{FF2B5EF4-FFF2-40B4-BE49-F238E27FC236}">
                    <a16:creationId xmlns:a16="http://schemas.microsoft.com/office/drawing/2014/main" id="{31F52795-A7D5-5668-1191-8A1B3BDFC4DE}"/>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46" name="Freeform 40">
                <a:extLst>
                  <a:ext uri="{FF2B5EF4-FFF2-40B4-BE49-F238E27FC236}">
                    <a16:creationId xmlns:a16="http://schemas.microsoft.com/office/drawing/2014/main" id="{C546FD63-B85B-5C4B-9935-7E12773A2D06}"/>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sp>
          <p:nvSpPr>
            <p:cNvPr id="35" name="Freeform 23">
              <a:extLst>
                <a:ext uri="{FF2B5EF4-FFF2-40B4-BE49-F238E27FC236}">
                  <a16:creationId xmlns:a16="http://schemas.microsoft.com/office/drawing/2014/main" id="{F7E95E50-4A59-DFAB-4407-D2BC7044CA49}"/>
                </a:ext>
              </a:extLst>
            </p:cNvPr>
            <p:cNvSpPr>
              <a:spLocks noChangeAspect="1" noEditPoints="1"/>
            </p:cNvSpPr>
            <p:nvPr/>
          </p:nvSpPr>
          <p:spPr bwMode="auto">
            <a:xfrm>
              <a:off x="6894303" y="17892"/>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700"/>
            </a:p>
          </p:txBody>
        </p:sp>
        <p:sp>
          <p:nvSpPr>
            <p:cNvPr id="36" name="Oval 35">
              <a:extLst>
                <a:ext uri="{FF2B5EF4-FFF2-40B4-BE49-F238E27FC236}">
                  <a16:creationId xmlns:a16="http://schemas.microsoft.com/office/drawing/2014/main" id="{DD66CB2C-752D-8D0C-176D-129646B49FBF}"/>
                </a:ext>
              </a:extLst>
            </p:cNvPr>
            <p:cNvSpPr/>
            <p:nvPr/>
          </p:nvSpPr>
          <p:spPr>
            <a:xfrm>
              <a:off x="6844406" y="-31077"/>
              <a:ext cx="216000" cy="216000"/>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err="1">
                <a:solidFill>
                  <a:schemeClr val="bg2"/>
                </a:solidFill>
              </a:endParaRPr>
            </a:p>
          </p:txBody>
        </p:sp>
        <p:grpSp>
          <p:nvGrpSpPr>
            <p:cNvPr id="37" name="Group 36">
              <a:extLst>
                <a:ext uri="{FF2B5EF4-FFF2-40B4-BE49-F238E27FC236}">
                  <a16:creationId xmlns:a16="http://schemas.microsoft.com/office/drawing/2014/main" id="{0E2D1A06-6A70-0ECF-D604-70815777195C}"/>
                </a:ext>
              </a:extLst>
            </p:cNvPr>
            <p:cNvGrpSpPr>
              <a:grpSpLocks noChangeAspect="1"/>
            </p:cNvGrpSpPr>
            <p:nvPr/>
          </p:nvGrpSpPr>
          <p:grpSpPr>
            <a:xfrm>
              <a:off x="8315918" y="-5729"/>
              <a:ext cx="204441" cy="158141"/>
              <a:chOff x="8389938" y="1176338"/>
              <a:chExt cx="539751" cy="417513"/>
            </a:xfrm>
            <a:solidFill>
              <a:schemeClr val="tx2"/>
            </a:solidFill>
          </p:grpSpPr>
          <p:sp>
            <p:nvSpPr>
              <p:cNvPr id="38" name="Freeform 23">
                <a:extLst>
                  <a:ext uri="{FF2B5EF4-FFF2-40B4-BE49-F238E27FC236}">
                    <a16:creationId xmlns:a16="http://schemas.microsoft.com/office/drawing/2014/main" id="{E7C30F3C-9E94-0DCC-8DEA-0A6B8E25AA85}"/>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sp>
            <p:nvSpPr>
              <p:cNvPr id="39" name="Freeform 24">
                <a:extLst>
                  <a:ext uri="{FF2B5EF4-FFF2-40B4-BE49-F238E27FC236}">
                    <a16:creationId xmlns:a16="http://schemas.microsoft.com/office/drawing/2014/main" id="{9D86AE0F-B69E-DD9E-8AF4-9CF8E590417F}"/>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700"/>
              </a:p>
            </p:txBody>
          </p:sp>
        </p:grpSp>
      </p:grpSp>
      <p:sp>
        <p:nvSpPr>
          <p:cNvPr id="66" name="object 41">
            <a:extLst>
              <a:ext uri="{FF2B5EF4-FFF2-40B4-BE49-F238E27FC236}">
                <a16:creationId xmlns:a16="http://schemas.microsoft.com/office/drawing/2014/main" id="{5F3614E4-3BDD-6873-9951-463B3865E8D9}"/>
              </a:ext>
            </a:extLst>
          </p:cNvPr>
          <p:cNvSpPr txBox="1"/>
          <p:nvPr/>
        </p:nvSpPr>
        <p:spPr>
          <a:xfrm>
            <a:off x="1225589" y="2945796"/>
            <a:ext cx="1040515" cy="1566381"/>
          </a:xfrm>
          <a:prstGeom prst="rect">
            <a:avLst/>
          </a:prstGeom>
          <a:solidFill>
            <a:schemeClr val="bg2"/>
          </a:solidFill>
        </p:spPr>
        <p:txBody>
          <a:bodyPr vert="horz" wrap="square" lIns="36000" tIns="36000" rIns="36000" bIns="36000" rtlCol="0" anchor="t">
            <a:noAutofit/>
          </a:bodyPr>
          <a:lstStyle/>
          <a:p>
            <a:pPr marL="12700" algn="ctr"/>
            <a:endParaRPr sz="1050">
              <a:latin typeface="+mj-lt"/>
              <a:cs typeface="Open Sans"/>
            </a:endParaRPr>
          </a:p>
        </p:txBody>
      </p:sp>
      <p:sp>
        <p:nvSpPr>
          <p:cNvPr id="67" name="Arrow: Pentagon 66">
            <a:extLst>
              <a:ext uri="{FF2B5EF4-FFF2-40B4-BE49-F238E27FC236}">
                <a16:creationId xmlns:a16="http://schemas.microsoft.com/office/drawing/2014/main" id="{3A319F47-7813-F330-882F-794EF4F34705}"/>
              </a:ext>
            </a:extLst>
          </p:cNvPr>
          <p:cNvSpPr/>
          <p:nvPr/>
        </p:nvSpPr>
        <p:spPr>
          <a:xfrm>
            <a:off x="6216339" y="1308575"/>
            <a:ext cx="922771" cy="430144"/>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ISSUE</a:t>
            </a:r>
          </a:p>
        </p:txBody>
      </p:sp>
      <p:sp>
        <p:nvSpPr>
          <p:cNvPr id="68" name="Arrow: Pentagon 67">
            <a:extLst>
              <a:ext uri="{FF2B5EF4-FFF2-40B4-BE49-F238E27FC236}">
                <a16:creationId xmlns:a16="http://schemas.microsoft.com/office/drawing/2014/main" id="{FF89B333-861D-4153-7B91-0A932E40E062}"/>
              </a:ext>
            </a:extLst>
          </p:cNvPr>
          <p:cNvSpPr/>
          <p:nvPr/>
        </p:nvSpPr>
        <p:spPr>
          <a:xfrm>
            <a:off x="1231682" y="1289525"/>
            <a:ext cx="4950496"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pPr>
              <a:lnSpc>
                <a:spcPct val="90000"/>
              </a:lnSpc>
            </a:pPr>
            <a:endParaRPr lang="en-AU" sz="1000">
              <a:solidFill>
                <a:schemeClr val="tx2"/>
              </a:solidFill>
              <a:latin typeface="+mj-lt"/>
            </a:endParaRPr>
          </a:p>
        </p:txBody>
      </p:sp>
      <p:sp>
        <p:nvSpPr>
          <p:cNvPr id="76" name="Isosceles Triangle 75">
            <a:extLst>
              <a:ext uri="{FF2B5EF4-FFF2-40B4-BE49-F238E27FC236}">
                <a16:creationId xmlns:a16="http://schemas.microsoft.com/office/drawing/2014/main" id="{0B6FCD94-1FA9-4F1C-0877-511627CCCE7A}"/>
              </a:ext>
            </a:extLst>
          </p:cNvPr>
          <p:cNvSpPr/>
          <p:nvPr/>
        </p:nvSpPr>
        <p:spPr>
          <a:xfrm rot="5400000">
            <a:off x="2319078" y="1429991"/>
            <a:ext cx="307434" cy="152732"/>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7" name="Arrow: Pentagon 76">
            <a:extLst>
              <a:ext uri="{FF2B5EF4-FFF2-40B4-BE49-F238E27FC236}">
                <a16:creationId xmlns:a16="http://schemas.microsoft.com/office/drawing/2014/main" id="{C507A24A-214D-1B77-E87F-78338CBDAABF}"/>
              </a:ext>
            </a:extLst>
          </p:cNvPr>
          <p:cNvSpPr/>
          <p:nvPr/>
        </p:nvSpPr>
        <p:spPr>
          <a:xfrm>
            <a:off x="1167954" y="1289525"/>
            <a:ext cx="1333447" cy="430144"/>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88000" tIns="36000" bIns="36000" rtlCol="0" anchor="ctr"/>
          <a:lstStyle/>
          <a:p>
            <a:r>
              <a:rPr lang="en-AU" sz="1000">
                <a:solidFill>
                  <a:schemeClr val="tx2"/>
                </a:solidFill>
                <a:latin typeface="+mj-lt"/>
              </a:rPr>
              <a:t>NOTIFY</a:t>
            </a:r>
          </a:p>
        </p:txBody>
      </p:sp>
      <p:sp>
        <p:nvSpPr>
          <p:cNvPr id="78" name="Oval 77">
            <a:extLst>
              <a:ext uri="{FF2B5EF4-FFF2-40B4-BE49-F238E27FC236}">
                <a16:creationId xmlns:a16="http://schemas.microsoft.com/office/drawing/2014/main" id="{2CCBB119-A2D4-97AE-DD4D-856FE1B0CFD5}"/>
              </a:ext>
            </a:extLst>
          </p:cNvPr>
          <p:cNvSpPr/>
          <p:nvPr/>
        </p:nvSpPr>
        <p:spPr>
          <a:xfrm>
            <a:off x="935498" y="1280444"/>
            <a:ext cx="466980" cy="4669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79" name="Oval 78">
            <a:extLst>
              <a:ext uri="{FF2B5EF4-FFF2-40B4-BE49-F238E27FC236}">
                <a16:creationId xmlns:a16="http://schemas.microsoft.com/office/drawing/2014/main" id="{EB8AA3F8-5BAA-E470-D940-471E8E7BA53D}"/>
              </a:ext>
            </a:extLst>
          </p:cNvPr>
          <p:cNvSpPr/>
          <p:nvPr/>
        </p:nvSpPr>
        <p:spPr>
          <a:xfrm>
            <a:off x="982196" y="1327142"/>
            <a:ext cx="373584" cy="37358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0" name="Isosceles Triangle 79">
            <a:extLst>
              <a:ext uri="{FF2B5EF4-FFF2-40B4-BE49-F238E27FC236}">
                <a16:creationId xmlns:a16="http://schemas.microsoft.com/office/drawing/2014/main" id="{3C9C9D52-7E62-FEAC-6757-2850C0D1E908}"/>
              </a:ext>
            </a:extLst>
          </p:cNvPr>
          <p:cNvSpPr/>
          <p:nvPr/>
        </p:nvSpPr>
        <p:spPr>
          <a:xfrm rot="5400000">
            <a:off x="2252297" y="1446574"/>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cxnSp>
        <p:nvCxnSpPr>
          <p:cNvPr id="86" name="Straight Connector 85">
            <a:extLst>
              <a:ext uri="{FF2B5EF4-FFF2-40B4-BE49-F238E27FC236}">
                <a16:creationId xmlns:a16="http://schemas.microsoft.com/office/drawing/2014/main" id="{757E4D77-98D0-DA2F-AD54-97CE9FE81089}"/>
              </a:ext>
            </a:extLst>
          </p:cNvPr>
          <p:cNvCxnSpPr>
            <a:cxnSpLocks/>
            <a:stCxn id="77" idx="3"/>
            <a:endCxn id="204" idx="3"/>
          </p:cNvCxnSpPr>
          <p:nvPr/>
        </p:nvCxnSpPr>
        <p:spPr>
          <a:xfrm>
            <a:off x="2501401" y="1504597"/>
            <a:ext cx="3528000" cy="3921"/>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3" name="object 83">
            <a:extLst>
              <a:ext uri="{FF2B5EF4-FFF2-40B4-BE49-F238E27FC236}">
                <a16:creationId xmlns:a16="http://schemas.microsoft.com/office/drawing/2014/main" id="{3999C74A-21AD-9182-D36A-9126DBD54645}"/>
              </a:ext>
            </a:extLst>
          </p:cNvPr>
          <p:cNvSpPr txBox="1"/>
          <p:nvPr/>
        </p:nvSpPr>
        <p:spPr>
          <a:xfrm>
            <a:off x="1317347" y="3218772"/>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24" name="object 161">
            <a:extLst>
              <a:ext uri="{FF2B5EF4-FFF2-40B4-BE49-F238E27FC236}">
                <a16:creationId xmlns:a16="http://schemas.microsoft.com/office/drawing/2014/main" id="{9686F722-0C27-C073-57B3-46B811E2B0EB}"/>
              </a:ext>
            </a:extLst>
          </p:cNvPr>
          <p:cNvSpPr txBox="1"/>
          <p:nvPr/>
        </p:nvSpPr>
        <p:spPr>
          <a:xfrm>
            <a:off x="1317347" y="3061394"/>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5" name="object 83">
            <a:extLst>
              <a:ext uri="{FF2B5EF4-FFF2-40B4-BE49-F238E27FC236}">
                <a16:creationId xmlns:a16="http://schemas.microsoft.com/office/drawing/2014/main" id="{CBD4AFD5-CF73-6565-D69F-327583629056}"/>
              </a:ext>
            </a:extLst>
          </p:cNvPr>
          <p:cNvSpPr txBox="1"/>
          <p:nvPr/>
        </p:nvSpPr>
        <p:spPr>
          <a:xfrm>
            <a:off x="1323311" y="3969425"/>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of outcome</a:t>
            </a:r>
          </a:p>
        </p:txBody>
      </p:sp>
      <p:sp>
        <p:nvSpPr>
          <p:cNvPr id="126" name="object 161">
            <a:extLst>
              <a:ext uri="{FF2B5EF4-FFF2-40B4-BE49-F238E27FC236}">
                <a16:creationId xmlns:a16="http://schemas.microsoft.com/office/drawing/2014/main" id="{23BFB7A3-159B-967A-DE6D-EB47E07A5ABC}"/>
              </a:ext>
            </a:extLst>
          </p:cNvPr>
          <p:cNvSpPr txBox="1"/>
          <p:nvPr/>
        </p:nvSpPr>
        <p:spPr>
          <a:xfrm>
            <a:off x="1323311" y="3812047"/>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7" name="object 83">
            <a:extLst>
              <a:ext uri="{FF2B5EF4-FFF2-40B4-BE49-F238E27FC236}">
                <a16:creationId xmlns:a16="http://schemas.microsoft.com/office/drawing/2014/main" id="{D0F9D568-153D-0347-A0B3-5023AA3A104F}"/>
              </a:ext>
            </a:extLst>
          </p:cNvPr>
          <p:cNvSpPr txBox="1"/>
          <p:nvPr/>
        </p:nvSpPr>
        <p:spPr>
          <a:xfrm>
            <a:off x="1323311" y="4750926"/>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Provide justification </a:t>
            </a:r>
            <a:br>
              <a:rPr lang="en-AU" sz="900" spc="-10">
                <a:solidFill>
                  <a:srgbClr val="1A1A1A"/>
                </a:solidFill>
                <a:latin typeface="+mj-lt"/>
                <a:cs typeface="Open Sans"/>
              </a:rPr>
            </a:br>
            <a:r>
              <a:rPr lang="en-AU" sz="900" spc="-10">
                <a:solidFill>
                  <a:srgbClr val="1A1A1A"/>
                </a:solidFill>
                <a:latin typeface="+mj-lt"/>
                <a:cs typeface="Open Sans"/>
              </a:rPr>
              <a:t>of outcome</a:t>
            </a:r>
          </a:p>
        </p:txBody>
      </p:sp>
      <p:sp>
        <p:nvSpPr>
          <p:cNvPr id="128" name="object 161">
            <a:extLst>
              <a:ext uri="{FF2B5EF4-FFF2-40B4-BE49-F238E27FC236}">
                <a16:creationId xmlns:a16="http://schemas.microsoft.com/office/drawing/2014/main" id="{95393081-8ACA-1A3C-BCE6-5701EAD40E78}"/>
              </a:ext>
            </a:extLst>
          </p:cNvPr>
          <p:cNvSpPr txBox="1"/>
          <p:nvPr/>
        </p:nvSpPr>
        <p:spPr>
          <a:xfrm>
            <a:off x="1323311" y="4593548"/>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29" name="object 83">
            <a:extLst>
              <a:ext uri="{FF2B5EF4-FFF2-40B4-BE49-F238E27FC236}">
                <a16:creationId xmlns:a16="http://schemas.microsoft.com/office/drawing/2014/main" id="{F7CB7A7E-4DBC-B6CB-B222-A5513EF1E03C}"/>
              </a:ext>
            </a:extLst>
          </p:cNvPr>
          <p:cNvSpPr txBox="1"/>
          <p:nvPr/>
        </p:nvSpPr>
        <p:spPr>
          <a:xfrm>
            <a:off x="2556492" y="5503200"/>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30" name="object 161">
            <a:extLst>
              <a:ext uri="{FF2B5EF4-FFF2-40B4-BE49-F238E27FC236}">
                <a16:creationId xmlns:a16="http://schemas.microsoft.com/office/drawing/2014/main" id="{19E171F8-15DB-515D-24E8-9A1764489358}"/>
              </a:ext>
            </a:extLst>
          </p:cNvPr>
          <p:cNvSpPr txBox="1"/>
          <p:nvPr/>
        </p:nvSpPr>
        <p:spPr>
          <a:xfrm>
            <a:off x="2556492" y="5345822"/>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33" name="object 83">
            <a:extLst>
              <a:ext uri="{FF2B5EF4-FFF2-40B4-BE49-F238E27FC236}">
                <a16:creationId xmlns:a16="http://schemas.microsoft.com/office/drawing/2014/main" id="{BEC8A35A-BA22-9D80-1EE1-FF0732527CE9}"/>
              </a:ext>
            </a:extLst>
          </p:cNvPr>
          <p:cNvSpPr txBox="1"/>
          <p:nvPr/>
        </p:nvSpPr>
        <p:spPr>
          <a:xfrm>
            <a:off x="1335051" y="2179654"/>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Update public register</a:t>
            </a:r>
          </a:p>
        </p:txBody>
      </p:sp>
      <p:sp>
        <p:nvSpPr>
          <p:cNvPr id="134" name="object 161">
            <a:extLst>
              <a:ext uri="{FF2B5EF4-FFF2-40B4-BE49-F238E27FC236}">
                <a16:creationId xmlns:a16="http://schemas.microsoft.com/office/drawing/2014/main" id="{8723C406-9B8C-8D1D-5B7D-CA87D7812554}"/>
              </a:ext>
            </a:extLst>
          </p:cNvPr>
          <p:cNvSpPr txBox="1"/>
          <p:nvPr/>
        </p:nvSpPr>
        <p:spPr>
          <a:xfrm>
            <a:off x="1335051" y="2022276"/>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grpSp>
        <p:nvGrpSpPr>
          <p:cNvPr id="135" name="Group 134">
            <a:extLst>
              <a:ext uri="{FF2B5EF4-FFF2-40B4-BE49-F238E27FC236}">
                <a16:creationId xmlns:a16="http://schemas.microsoft.com/office/drawing/2014/main" id="{0D7E846C-300F-9BB2-0BA9-0E1598645282}"/>
              </a:ext>
            </a:extLst>
          </p:cNvPr>
          <p:cNvGrpSpPr/>
          <p:nvPr/>
        </p:nvGrpSpPr>
        <p:grpSpPr>
          <a:xfrm>
            <a:off x="1" y="3360295"/>
            <a:ext cx="2549158" cy="2215274"/>
            <a:chOff x="5707890" y="3284047"/>
            <a:chExt cx="626963" cy="2215274"/>
          </a:xfrm>
        </p:grpSpPr>
        <p:cxnSp>
          <p:nvCxnSpPr>
            <p:cNvPr id="136" name="Straight Arrow Connector 135">
              <a:extLst>
                <a:ext uri="{FF2B5EF4-FFF2-40B4-BE49-F238E27FC236}">
                  <a16:creationId xmlns:a16="http://schemas.microsoft.com/office/drawing/2014/main" id="{CC27F2CA-1726-EAF0-0CDC-658204026BEA}"/>
                </a:ext>
              </a:extLst>
            </p:cNvPr>
            <p:cNvCxnSpPr>
              <a:cxnSpLocks/>
            </p:cNvCxnSpPr>
            <p:nvPr/>
          </p:nvCxnSpPr>
          <p:spPr>
            <a:xfrm>
              <a:off x="5707890" y="3284047"/>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539FE40-B503-BAE3-672C-B087831F9763}"/>
                </a:ext>
              </a:extLst>
            </p:cNvPr>
            <p:cNvCxnSpPr>
              <a:cxnSpLocks/>
            </p:cNvCxnSpPr>
            <p:nvPr/>
          </p:nvCxnSpPr>
          <p:spPr>
            <a:xfrm>
              <a:off x="5707890" y="5499321"/>
              <a:ext cx="62696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EEFE35A1-D00C-5E85-60FD-D7080043119F}"/>
                </a:ext>
              </a:extLst>
            </p:cNvPr>
            <p:cNvCxnSpPr>
              <a:cxnSpLocks/>
            </p:cNvCxnSpPr>
            <p:nvPr/>
          </p:nvCxnSpPr>
          <p:spPr>
            <a:xfrm>
              <a:off x="5707890" y="4803983"/>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77C4D4E-07EF-C310-3665-952CDFC350FB}"/>
                </a:ext>
              </a:extLst>
            </p:cNvPr>
            <p:cNvCxnSpPr>
              <a:cxnSpLocks/>
            </p:cNvCxnSpPr>
            <p:nvPr/>
          </p:nvCxnSpPr>
          <p:spPr>
            <a:xfrm>
              <a:off x="5707890" y="4045080"/>
              <a:ext cx="324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cxnSp>
        <p:nvCxnSpPr>
          <p:cNvPr id="140" name="Straight Arrow Connector 139">
            <a:extLst>
              <a:ext uri="{FF2B5EF4-FFF2-40B4-BE49-F238E27FC236}">
                <a16:creationId xmlns:a16="http://schemas.microsoft.com/office/drawing/2014/main" id="{9934B6C1-D8AB-464A-BEB5-9DA489B4241D}"/>
              </a:ext>
            </a:extLst>
          </p:cNvPr>
          <p:cNvCxnSpPr/>
          <p:nvPr/>
        </p:nvCxnSpPr>
        <p:spPr>
          <a:xfrm flipV="1">
            <a:off x="1747912" y="2616689"/>
            <a:ext cx="0" cy="44470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1" name="object 83">
            <a:extLst>
              <a:ext uri="{FF2B5EF4-FFF2-40B4-BE49-F238E27FC236}">
                <a16:creationId xmlns:a16="http://schemas.microsoft.com/office/drawing/2014/main" id="{B970261B-FB3B-3913-3D92-8B77C6D801AB}"/>
              </a:ext>
            </a:extLst>
          </p:cNvPr>
          <p:cNvSpPr txBox="1"/>
          <p:nvPr/>
        </p:nvSpPr>
        <p:spPr>
          <a:xfrm>
            <a:off x="3774788" y="4593548"/>
            <a:ext cx="761237" cy="59780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Close application</a:t>
            </a:r>
          </a:p>
        </p:txBody>
      </p:sp>
      <p:sp>
        <p:nvSpPr>
          <p:cNvPr id="142" name="object 83">
            <a:extLst>
              <a:ext uri="{FF2B5EF4-FFF2-40B4-BE49-F238E27FC236}">
                <a16:creationId xmlns:a16="http://schemas.microsoft.com/office/drawing/2014/main" id="{161DC5CA-7F07-F35E-2295-8B995857579B}"/>
              </a:ext>
            </a:extLst>
          </p:cNvPr>
          <p:cNvSpPr txBox="1"/>
          <p:nvPr/>
        </p:nvSpPr>
        <p:spPr>
          <a:xfrm>
            <a:off x="3774788" y="5345822"/>
            <a:ext cx="761237" cy="597802"/>
          </a:xfrm>
          <a:prstGeom prst="rect">
            <a:avLst/>
          </a:prstGeom>
          <a:solidFill>
            <a:schemeClr val="tx2"/>
          </a:solidFill>
          <a:ln>
            <a:noFill/>
          </a:ln>
        </p:spPr>
        <p:txBody>
          <a:bodyPr vert="horz" wrap="square" lIns="0" tIns="36000" rIns="0" bIns="36000" rtlCol="0" anchor="ctr">
            <a:noAutofit/>
          </a:bodyPr>
          <a:lstStyle/>
          <a:p>
            <a:pPr marL="16510" marR="8890" indent="5715" algn="ctr">
              <a:lnSpc>
                <a:spcPct val="90000"/>
              </a:lnSpc>
            </a:pPr>
            <a:r>
              <a:rPr lang="en-AU" sz="900" spc="-10">
                <a:solidFill>
                  <a:schemeClr val="bg1"/>
                </a:solidFill>
                <a:latin typeface="+mj-lt"/>
                <a:cs typeface="Open Sans"/>
              </a:rPr>
              <a:t>Continue application</a:t>
            </a:r>
          </a:p>
        </p:txBody>
      </p:sp>
      <p:cxnSp>
        <p:nvCxnSpPr>
          <p:cNvPr id="144" name="Straight Arrow Connector 143">
            <a:extLst>
              <a:ext uri="{FF2B5EF4-FFF2-40B4-BE49-F238E27FC236}">
                <a16:creationId xmlns:a16="http://schemas.microsoft.com/office/drawing/2014/main" id="{23A669A0-A6D0-4406-2C78-B5760E6FC95C}"/>
              </a:ext>
            </a:extLst>
          </p:cNvPr>
          <p:cNvCxnSpPr>
            <a:cxnSpLocks/>
          </p:cNvCxnSpPr>
          <p:nvPr/>
        </p:nvCxnSpPr>
        <p:spPr>
          <a:xfrm>
            <a:off x="2169960" y="4880231"/>
            <a:ext cx="38262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71BD9421-F287-06F7-2B79-DDA0A193F153}"/>
              </a:ext>
            </a:extLst>
          </p:cNvPr>
          <p:cNvCxnSpPr>
            <a:stCxn id="126" idx="0"/>
          </p:cNvCxnSpPr>
          <p:nvPr/>
        </p:nvCxnSpPr>
        <p:spPr>
          <a:xfrm flipV="1">
            <a:off x="1747912" y="3659196"/>
            <a:ext cx="0" cy="152851"/>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bject 83">
            <a:extLst>
              <a:ext uri="{FF2B5EF4-FFF2-40B4-BE49-F238E27FC236}">
                <a16:creationId xmlns:a16="http://schemas.microsoft.com/office/drawing/2014/main" id="{771D2784-B591-E287-7348-6D9951381FAC}"/>
              </a:ext>
            </a:extLst>
          </p:cNvPr>
          <p:cNvSpPr txBox="1"/>
          <p:nvPr/>
        </p:nvSpPr>
        <p:spPr>
          <a:xfrm>
            <a:off x="5142530" y="3058618"/>
            <a:ext cx="1218941"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Digital Proof of Permission*</a:t>
            </a:r>
          </a:p>
        </p:txBody>
      </p:sp>
      <p:sp>
        <p:nvSpPr>
          <p:cNvPr id="147" name="object 161">
            <a:extLst>
              <a:ext uri="{FF2B5EF4-FFF2-40B4-BE49-F238E27FC236}">
                <a16:creationId xmlns:a16="http://schemas.microsoft.com/office/drawing/2014/main" id="{264C7BC1-14A9-CEEC-885A-5E7DC399EAE1}"/>
              </a:ext>
            </a:extLst>
          </p:cNvPr>
          <p:cNvSpPr txBox="1"/>
          <p:nvPr/>
        </p:nvSpPr>
        <p:spPr>
          <a:xfrm>
            <a:off x="5142530" y="2876010"/>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48" name="object 83">
            <a:extLst>
              <a:ext uri="{FF2B5EF4-FFF2-40B4-BE49-F238E27FC236}">
                <a16:creationId xmlns:a16="http://schemas.microsoft.com/office/drawing/2014/main" id="{69DA02BE-F58D-E3B8-D795-EE1B84AEA033}"/>
              </a:ext>
            </a:extLst>
          </p:cNvPr>
          <p:cNvSpPr txBox="1"/>
          <p:nvPr/>
        </p:nvSpPr>
        <p:spPr>
          <a:xfrm>
            <a:off x="5148494" y="3931718"/>
            <a:ext cx="1218941" cy="720913"/>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Physical Proof of Permission*</a:t>
            </a:r>
          </a:p>
        </p:txBody>
      </p:sp>
      <p:sp>
        <p:nvSpPr>
          <p:cNvPr id="149" name="object 161">
            <a:extLst>
              <a:ext uri="{FF2B5EF4-FFF2-40B4-BE49-F238E27FC236}">
                <a16:creationId xmlns:a16="http://schemas.microsoft.com/office/drawing/2014/main" id="{7C71D42D-CB31-ED30-6B31-C8B8ECD3F372}"/>
              </a:ext>
            </a:extLst>
          </p:cNvPr>
          <p:cNvSpPr txBox="1"/>
          <p:nvPr/>
        </p:nvSpPr>
        <p:spPr>
          <a:xfrm>
            <a:off x="5148494" y="3774341"/>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sp>
        <p:nvSpPr>
          <p:cNvPr id="150" name="object 83">
            <a:extLst>
              <a:ext uri="{FF2B5EF4-FFF2-40B4-BE49-F238E27FC236}">
                <a16:creationId xmlns:a16="http://schemas.microsoft.com/office/drawing/2014/main" id="{4E0D9E1C-7E72-4B3E-E90E-64CEAFD1349B}"/>
              </a:ext>
            </a:extLst>
          </p:cNvPr>
          <p:cNvSpPr txBox="1"/>
          <p:nvPr/>
        </p:nvSpPr>
        <p:spPr>
          <a:xfrm>
            <a:off x="5160234" y="2191950"/>
            <a:ext cx="1218941" cy="556175"/>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Create / Issue Ceremonial Certificate </a:t>
            </a:r>
          </a:p>
        </p:txBody>
      </p:sp>
      <p:sp>
        <p:nvSpPr>
          <p:cNvPr id="151" name="object 161">
            <a:extLst>
              <a:ext uri="{FF2B5EF4-FFF2-40B4-BE49-F238E27FC236}">
                <a16:creationId xmlns:a16="http://schemas.microsoft.com/office/drawing/2014/main" id="{F2712762-B423-05C0-9251-185972DCC285}"/>
              </a:ext>
            </a:extLst>
          </p:cNvPr>
          <p:cNvSpPr txBox="1"/>
          <p:nvPr/>
        </p:nvSpPr>
        <p:spPr>
          <a:xfrm>
            <a:off x="5160234" y="2021533"/>
            <a:ext cx="121894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grpSp>
        <p:nvGrpSpPr>
          <p:cNvPr id="177" name="Group 176">
            <a:extLst>
              <a:ext uri="{FF2B5EF4-FFF2-40B4-BE49-F238E27FC236}">
                <a16:creationId xmlns:a16="http://schemas.microsoft.com/office/drawing/2014/main" id="{C57532E5-03E8-0B44-0340-179B510BAC19}"/>
              </a:ext>
            </a:extLst>
          </p:cNvPr>
          <p:cNvGrpSpPr/>
          <p:nvPr/>
        </p:nvGrpSpPr>
        <p:grpSpPr>
          <a:xfrm>
            <a:off x="2162353" y="2463910"/>
            <a:ext cx="2993687" cy="1937603"/>
            <a:chOff x="2165251" y="2540110"/>
            <a:chExt cx="925625" cy="1937603"/>
          </a:xfrm>
        </p:grpSpPr>
        <p:cxnSp>
          <p:nvCxnSpPr>
            <p:cNvPr id="152" name="Connector: Elbow 151">
              <a:extLst>
                <a:ext uri="{FF2B5EF4-FFF2-40B4-BE49-F238E27FC236}">
                  <a16:creationId xmlns:a16="http://schemas.microsoft.com/office/drawing/2014/main" id="{EECB9696-33EE-FE80-A672-D13D4BC8719C}"/>
                </a:ext>
              </a:extLst>
            </p:cNvPr>
            <p:cNvCxnSpPr>
              <a:cxnSpLocks/>
            </p:cNvCxnSpPr>
            <p:nvPr/>
          </p:nvCxnSpPr>
          <p:spPr>
            <a:xfrm flipV="1">
              <a:off x="2165251" y="2540110"/>
              <a:ext cx="925625" cy="89887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3" name="Connector: Elbow 152">
              <a:extLst>
                <a:ext uri="{FF2B5EF4-FFF2-40B4-BE49-F238E27FC236}">
                  <a16:creationId xmlns:a16="http://schemas.microsoft.com/office/drawing/2014/main" id="{B65FAC18-E2DC-D603-AD95-E2B15FBED020}"/>
                </a:ext>
              </a:extLst>
            </p:cNvPr>
            <p:cNvCxnSpPr>
              <a:cxnSpLocks/>
              <a:stCxn id="123" idx="3"/>
            </p:cNvCxnSpPr>
            <p:nvPr/>
          </p:nvCxnSpPr>
          <p:spPr>
            <a:xfrm>
              <a:off x="2166548" y="3438984"/>
              <a:ext cx="913885" cy="1038729"/>
            </a:xfrm>
            <a:prstGeom prst="bentConnector3">
              <a:avLst>
                <a:gd name="adj1" fmla="val 50568"/>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1D128923-1EB2-15FA-F687-756477CCE97C}"/>
                </a:ext>
              </a:extLst>
            </p:cNvPr>
            <p:cNvCxnSpPr>
              <a:cxnSpLocks/>
            </p:cNvCxnSpPr>
            <p:nvPr/>
          </p:nvCxnSpPr>
          <p:spPr>
            <a:xfrm>
              <a:off x="2192097" y="3438984"/>
              <a:ext cx="88237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56" name="object 83">
            <a:extLst>
              <a:ext uri="{FF2B5EF4-FFF2-40B4-BE49-F238E27FC236}">
                <a16:creationId xmlns:a16="http://schemas.microsoft.com/office/drawing/2014/main" id="{3E93E077-6DBD-B4EB-1069-932531681F24}"/>
              </a:ext>
            </a:extLst>
          </p:cNvPr>
          <p:cNvSpPr txBox="1"/>
          <p:nvPr/>
        </p:nvSpPr>
        <p:spPr>
          <a:xfrm>
            <a:off x="6530008" y="3058618"/>
            <a:ext cx="1051719"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Set renewal date for follow-up</a:t>
            </a:r>
          </a:p>
        </p:txBody>
      </p:sp>
      <p:sp>
        <p:nvSpPr>
          <p:cNvPr id="157" name="object 83">
            <a:extLst>
              <a:ext uri="{FF2B5EF4-FFF2-40B4-BE49-F238E27FC236}">
                <a16:creationId xmlns:a16="http://schemas.microsoft.com/office/drawing/2014/main" id="{287B7FDE-CB4B-897A-58B7-CE9D9ACFDA6B}"/>
              </a:ext>
            </a:extLst>
          </p:cNvPr>
          <p:cNvSpPr txBox="1"/>
          <p:nvPr/>
        </p:nvSpPr>
        <p:spPr>
          <a:xfrm>
            <a:off x="7791654" y="3058618"/>
            <a:ext cx="927697" cy="644139"/>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Ongoing communications with Business</a:t>
            </a:r>
          </a:p>
        </p:txBody>
      </p:sp>
      <p:sp>
        <p:nvSpPr>
          <p:cNvPr id="159" name="TextBox 158">
            <a:extLst>
              <a:ext uri="{FF2B5EF4-FFF2-40B4-BE49-F238E27FC236}">
                <a16:creationId xmlns:a16="http://schemas.microsoft.com/office/drawing/2014/main" id="{6B498E06-4BDD-BDB4-69FA-5A21BFCCD338}"/>
              </a:ext>
            </a:extLst>
          </p:cNvPr>
          <p:cNvSpPr txBox="1"/>
          <p:nvPr/>
        </p:nvSpPr>
        <p:spPr>
          <a:xfrm>
            <a:off x="7823958" y="4667372"/>
            <a:ext cx="1542614" cy="230832"/>
          </a:xfrm>
          <a:prstGeom prst="rect">
            <a:avLst/>
          </a:prstGeom>
          <a:noFill/>
          <a:ln>
            <a:noFill/>
          </a:ln>
        </p:spPr>
        <p:txBody>
          <a:bodyPr wrap="square">
            <a:spAutoFit/>
          </a:bodyPr>
          <a:lstStyle/>
          <a:p>
            <a:pPr algn="r"/>
            <a:r>
              <a:rPr lang="en-AU" sz="900"/>
              <a:t>*with/without conditions</a:t>
            </a:r>
          </a:p>
        </p:txBody>
      </p:sp>
      <p:sp>
        <p:nvSpPr>
          <p:cNvPr id="161" name="Title 1">
            <a:extLst>
              <a:ext uri="{FF2B5EF4-FFF2-40B4-BE49-F238E27FC236}">
                <a16:creationId xmlns:a16="http://schemas.microsoft.com/office/drawing/2014/main" id="{1062C201-6C03-610D-3C72-BB4BB86A4AF1}"/>
              </a:ext>
            </a:extLst>
          </p:cNvPr>
          <p:cNvSpPr>
            <a:spLocks noGrp="1"/>
          </p:cNvSpPr>
          <p:nvPr>
            <p:ph type="title"/>
          </p:nvPr>
        </p:nvSpPr>
        <p:spPr>
          <a:xfrm>
            <a:off x="540000" y="292457"/>
            <a:ext cx="2596647" cy="597842"/>
          </a:xfrm>
        </p:spPr>
        <p:txBody>
          <a:bodyPr vert="horz"/>
          <a:lstStyle/>
          <a:p>
            <a:r>
              <a:rPr lang="en-AU" b="1"/>
              <a:t>Better Practice Permission Journey </a:t>
            </a:r>
          </a:p>
        </p:txBody>
      </p:sp>
      <p:grpSp>
        <p:nvGrpSpPr>
          <p:cNvPr id="4" name="Group 3">
            <a:extLst>
              <a:ext uri="{FF2B5EF4-FFF2-40B4-BE49-F238E27FC236}">
                <a16:creationId xmlns:a16="http://schemas.microsoft.com/office/drawing/2014/main" id="{39C65119-DF64-821A-2115-C117A73404F8}"/>
              </a:ext>
            </a:extLst>
          </p:cNvPr>
          <p:cNvGrpSpPr/>
          <p:nvPr/>
        </p:nvGrpSpPr>
        <p:grpSpPr>
          <a:xfrm>
            <a:off x="1068612" y="1419814"/>
            <a:ext cx="216151" cy="182397"/>
            <a:chOff x="5991053" y="6436928"/>
            <a:chExt cx="204438" cy="158141"/>
          </a:xfrm>
        </p:grpSpPr>
        <p:sp>
          <p:nvSpPr>
            <p:cNvPr id="83" name="Freeform 23">
              <a:extLst>
                <a:ext uri="{FF2B5EF4-FFF2-40B4-BE49-F238E27FC236}">
                  <a16:creationId xmlns:a16="http://schemas.microsoft.com/office/drawing/2014/main" id="{5C7DFF18-3757-1A50-8C9D-98FE1A00CA38}"/>
                </a:ext>
              </a:extLst>
            </p:cNvPr>
            <p:cNvSpPr>
              <a:spLocks noEditPoints="1"/>
            </p:cNvSpPr>
            <p:nvPr/>
          </p:nvSpPr>
          <p:spPr bwMode="auto">
            <a:xfrm>
              <a:off x="5991053" y="6474810"/>
              <a:ext cx="167160" cy="120259"/>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Segoe UI"/>
              </a:endParaRPr>
            </a:p>
          </p:txBody>
        </p:sp>
        <p:sp>
          <p:nvSpPr>
            <p:cNvPr id="84" name="Freeform 24">
              <a:extLst>
                <a:ext uri="{FF2B5EF4-FFF2-40B4-BE49-F238E27FC236}">
                  <a16:creationId xmlns:a16="http://schemas.microsoft.com/office/drawing/2014/main" id="{5E14C24C-7EDA-7655-16B9-28B0F724F945}"/>
                </a:ext>
              </a:extLst>
            </p:cNvPr>
            <p:cNvSpPr>
              <a:spLocks/>
            </p:cNvSpPr>
            <p:nvPr/>
          </p:nvSpPr>
          <p:spPr bwMode="auto">
            <a:xfrm>
              <a:off x="6028932" y="6436928"/>
              <a:ext cx="166559" cy="120259"/>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solidFill>
              <a:srgbClr val="0026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Segoe UI"/>
              </a:endParaRPr>
            </a:p>
          </p:txBody>
        </p:sp>
      </p:grpSp>
      <p:sp>
        <p:nvSpPr>
          <p:cNvPr id="85" name="object 83">
            <a:extLst>
              <a:ext uri="{FF2B5EF4-FFF2-40B4-BE49-F238E27FC236}">
                <a16:creationId xmlns:a16="http://schemas.microsoft.com/office/drawing/2014/main" id="{8EC1333E-05BD-C6CA-6C0F-F435F1DE249B}"/>
              </a:ext>
            </a:extLst>
          </p:cNvPr>
          <p:cNvSpPr txBox="1"/>
          <p:nvPr/>
        </p:nvSpPr>
        <p:spPr>
          <a:xfrm>
            <a:off x="2556492" y="4750926"/>
            <a:ext cx="849201" cy="4404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900" spc="-10">
                <a:solidFill>
                  <a:srgbClr val="1A1A1A"/>
                </a:solidFill>
                <a:latin typeface="+mj-lt"/>
                <a:cs typeface="Open Sans"/>
              </a:rPr>
              <a:t>Notify business</a:t>
            </a:r>
          </a:p>
        </p:txBody>
      </p:sp>
      <p:sp>
        <p:nvSpPr>
          <p:cNvPr id="120" name="object 161">
            <a:extLst>
              <a:ext uri="{FF2B5EF4-FFF2-40B4-BE49-F238E27FC236}">
                <a16:creationId xmlns:a16="http://schemas.microsoft.com/office/drawing/2014/main" id="{1CA9F9B6-3B69-7497-F77F-98433D42775A}"/>
              </a:ext>
            </a:extLst>
          </p:cNvPr>
          <p:cNvSpPr txBox="1"/>
          <p:nvPr/>
        </p:nvSpPr>
        <p:spPr>
          <a:xfrm>
            <a:off x="2556492" y="4593548"/>
            <a:ext cx="849201" cy="172867"/>
          </a:xfrm>
          <a:prstGeom prst="rect">
            <a:avLst/>
          </a:prstGeom>
          <a:solidFill>
            <a:schemeClr val="tx2"/>
          </a:solidFill>
          <a:ln>
            <a:solidFill>
              <a:schemeClr val="tx2"/>
            </a:solidFill>
          </a:ln>
        </p:spPr>
        <p:txBody>
          <a:bodyPr vert="horz" wrap="square" lIns="0" tIns="36000" rIns="0" bIns="36000" rtlCol="0" anchor="ctr">
            <a:noAutofit/>
          </a:bodyPr>
          <a:lstStyle/>
          <a:p>
            <a:pPr algn="ctr">
              <a:lnSpc>
                <a:spcPct val="90000"/>
              </a:lnSpc>
            </a:pPr>
            <a:r>
              <a:rPr lang="en-AU" sz="900" spc="-10">
                <a:solidFill>
                  <a:schemeClr val="bg1"/>
                </a:solidFill>
                <a:latin typeface="+mj-lt"/>
                <a:cs typeface="Open Sans"/>
              </a:rPr>
              <a:t>COMMON</a:t>
            </a:r>
          </a:p>
        </p:txBody>
      </p:sp>
      <p:cxnSp>
        <p:nvCxnSpPr>
          <p:cNvPr id="121" name="Straight Arrow Connector 120">
            <a:extLst>
              <a:ext uri="{FF2B5EF4-FFF2-40B4-BE49-F238E27FC236}">
                <a16:creationId xmlns:a16="http://schemas.microsoft.com/office/drawing/2014/main" id="{751B6C20-9B94-1176-5C65-1DE3C23A0CFA}"/>
              </a:ext>
            </a:extLst>
          </p:cNvPr>
          <p:cNvCxnSpPr>
            <a:cxnSpLocks/>
          </p:cNvCxnSpPr>
          <p:nvPr/>
        </p:nvCxnSpPr>
        <p:spPr>
          <a:xfrm>
            <a:off x="3405693" y="4879043"/>
            <a:ext cx="36661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6E9CBA91-E367-7F82-77E8-0363A3B172F3}"/>
              </a:ext>
            </a:extLst>
          </p:cNvPr>
          <p:cNvCxnSpPr>
            <a:cxnSpLocks/>
          </p:cNvCxnSpPr>
          <p:nvPr/>
        </p:nvCxnSpPr>
        <p:spPr>
          <a:xfrm>
            <a:off x="3405693" y="5575569"/>
            <a:ext cx="36661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204" name="Isosceles Triangle 203">
            <a:extLst>
              <a:ext uri="{FF2B5EF4-FFF2-40B4-BE49-F238E27FC236}">
                <a16:creationId xmlns:a16="http://schemas.microsoft.com/office/drawing/2014/main" id="{BA9D4C97-DFD6-9311-6065-743BA91D4331}"/>
              </a:ext>
            </a:extLst>
          </p:cNvPr>
          <p:cNvSpPr/>
          <p:nvPr/>
        </p:nvSpPr>
        <p:spPr>
          <a:xfrm rot="5400000">
            <a:off x="5933240" y="1450037"/>
            <a:ext cx="235429" cy="1169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9" name="object 112">
            <a:extLst>
              <a:ext uri="{FF2B5EF4-FFF2-40B4-BE49-F238E27FC236}">
                <a16:creationId xmlns:a16="http://schemas.microsoft.com/office/drawing/2014/main" id="{ECD89055-23DC-2859-7491-B2650BE1A22A}"/>
              </a:ext>
            </a:extLst>
          </p:cNvPr>
          <p:cNvSpPr txBox="1"/>
          <p:nvPr/>
        </p:nvSpPr>
        <p:spPr>
          <a:xfrm>
            <a:off x="5245452" y="4928878"/>
            <a:ext cx="4121119" cy="761798"/>
          </a:xfrm>
          <a:prstGeom prst="rect">
            <a:avLst/>
          </a:prstGeom>
          <a:solidFill>
            <a:schemeClr val="bg1"/>
          </a:solidFill>
          <a:ln w="15875">
            <a:solidFill>
              <a:schemeClr val="accent2"/>
            </a:solidFill>
          </a:ln>
        </p:spPr>
        <p:txBody>
          <a:bodyPr vert="horz" wrap="square" lIns="36000" tIns="36000" rIns="36000" bIns="36000" rtlCol="0" anchor="t">
            <a:noAutofit/>
          </a:bodyPr>
          <a:lstStyle/>
          <a:p>
            <a:r>
              <a:rPr lang="en-AU" sz="900" b="1">
                <a:latin typeface="+mj-lt"/>
                <a:cs typeface="Times New Roman"/>
              </a:rPr>
              <a:t>NOTIFY &amp; ISSUE</a:t>
            </a:r>
            <a:r>
              <a:rPr lang="en-AU" sz="900">
                <a:latin typeface="+mj-lt"/>
                <a:cs typeface="Times New Roman"/>
              </a:rPr>
              <a:t>: Better practice notifications are automated and timely through relevant applicant channels or online portals. This should include clear justification where required. Permissions are available digitally, including as a ‘token’. Permission requirements might drive later activities such as compliance or renewal</a:t>
            </a:r>
          </a:p>
        </p:txBody>
      </p:sp>
      <p:sp>
        <p:nvSpPr>
          <p:cNvPr id="90" name="Half Frame 89">
            <a:extLst>
              <a:ext uri="{FF2B5EF4-FFF2-40B4-BE49-F238E27FC236}">
                <a16:creationId xmlns:a16="http://schemas.microsoft.com/office/drawing/2014/main" id="{A154E0E3-68F0-B22F-75D5-63F3F740B29F}"/>
              </a:ext>
            </a:extLst>
          </p:cNvPr>
          <p:cNvSpPr/>
          <p:nvPr/>
        </p:nvSpPr>
        <p:spPr>
          <a:xfrm>
            <a:off x="5161970" y="4849586"/>
            <a:ext cx="340757" cy="346259"/>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1" name="Rectangle 90">
            <a:extLst>
              <a:ext uri="{FF2B5EF4-FFF2-40B4-BE49-F238E27FC236}">
                <a16:creationId xmlns:a16="http://schemas.microsoft.com/office/drawing/2014/main" id="{90A6EE95-373F-1575-A77C-939C01D791A0}"/>
              </a:ext>
            </a:extLst>
          </p:cNvPr>
          <p:cNvSpPr/>
          <p:nvPr/>
        </p:nvSpPr>
        <p:spPr>
          <a:xfrm>
            <a:off x="546641" y="1139884"/>
            <a:ext cx="242421" cy="769384"/>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STAGE </a:t>
            </a:r>
          </a:p>
        </p:txBody>
      </p:sp>
      <p:sp>
        <p:nvSpPr>
          <p:cNvPr id="92" name="Rectangle 91">
            <a:extLst>
              <a:ext uri="{FF2B5EF4-FFF2-40B4-BE49-F238E27FC236}">
                <a16:creationId xmlns:a16="http://schemas.microsoft.com/office/drawing/2014/main" id="{63DA7044-D7DB-E193-6AE9-77916BC9D139}"/>
              </a:ext>
            </a:extLst>
          </p:cNvPr>
          <p:cNvSpPr/>
          <p:nvPr/>
        </p:nvSpPr>
        <p:spPr>
          <a:xfrm>
            <a:off x="546642" y="1941010"/>
            <a:ext cx="242421" cy="4617607"/>
          </a:xfrm>
          <a:prstGeom prst="rect">
            <a:avLst/>
          </a:prstGeom>
          <a:solidFill>
            <a:schemeClr val="tx2"/>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AU" sz="1100" b="1">
                <a:solidFill>
                  <a:schemeClr val="bg1"/>
                </a:solidFill>
                <a:latin typeface="+mj-lt"/>
              </a:rPr>
              <a:t>PROCESS</a:t>
            </a:r>
          </a:p>
        </p:txBody>
      </p:sp>
      <p:cxnSp>
        <p:nvCxnSpPr>
          <p:cNvPr id="102" name="Straight Arrow Connector 101">
            <a:extLst>
              <a:ext uri="{FF2B5EF4-FFF2-40B4-BE49-F238E27FC236}">
                <a16:creationId xmlns:a16="http://schemas.microsoft.com/office/drawing/2014/main" id="{969DF710-4393-1F9F-D679-696C37BF9106}"/>
              </a:ext>
            </a:extLst>
          </p:cNvPr>
          <p:cNvCxnSpPr>
            <a:cxnSpLocks/>
          </p:cNvCxnSpPr>
          <p:nvPr/>
        </p:nvCxnSpPr>
        <p:spPr>
          <a:xfrm>
            <a:off x="7581727" y="3355579"/>
            <a:ext cx="209927"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78B7E455-B0C3-49F2-5229-169500E743EE}"/>
              </a:ext>
            </a:extLst>
          </p:cNvPr>
          <p:cNvCxnSpPr>
            <a:cxnSpLocks/>
          </p:cNvCxnSpPr>
          <p:nvPr/>
        </p:nvCxnSpPr>
        <p:spPr>
          <a:xfrm>
            <a:off x="6367125" y="3355579"/>
            <a:ext cx="180000"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5" name="Oval 104">
            <a:extLst>
              <a:ext uri="{FF2B5EF4-FFF2-40B4-BE49-F238E27FC236}">
                <a16:creationId xmlns:a16="http://schemas.microsoft.com/office/drawing/2014/main" id="{7B0E9A40-0984-4FC0-7622-C4B969718E4D}"/>
              </a:ext>
            </a:extLst>
          </p:cNvPr>
          <p:cNvSpPr/>
          <p:nvPr/>
        </p:nvSpPr>
        <p:spPr>
          <a:xfrm>
            <a:off x="903952" y="200557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1</a:t>
            </a:r>
          </a:p>
        </p:txBody>
      </p:sp>
      <p:sp>
        <p:nvSpPr>
          <p:cNvPr id="106" name="Oval 105">
            <a:extLst>
              <a:ext uri="{FF2B5EF4-FFF2-40B4-BE49-F238E27FC236}">
                <a16:creationId xmlns:a16="http://schemas.microsoft.com/office/drawing/2014/main" id="{29339714-9F9C-5B48-E385-607750E1D981}"/>
              </a:ext>
            </a:extLst>
          </p:cNvPr>
          <p:cNvSpPr/>
          <p:nvPr/>
        </p:nvSpPr>
        <p:spPr>
          <a:xfrm>
            <a:off x="903952" y="3003763"/>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3</a:t>
            </a:r>
          </a:p>
        </p:txBody>
      </p:sp>
      <p:sp>
        <p:nvSpPr>
          <p:cNvPr id="107" name="Oval 106">
            <a:extLst>
              <a:ext uri="{FF2B5EF4-FFF2-40B4-BE49-F238E27FC236}">
                <a16:creationId xmlns:a16="http://schemas.microsoft.com/office/drawing/2014/main" id="{3CF75778-C211-04FB-92B2-9E0AB3AA15CE}"/>
              </a:ext>
            </a:extLst>
          </p:cNvPr>
          <p:cNvSpPr/>
          <p:nvPr/>
        </p:nvSpPr>
        <p:spPr>
          <a:xfrm>
            <a:off x="2249667" y="2365422"/>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5</a:t>
            </a:r>
          </a:p>
        </p:txBody>
      </p:sp>
      <p:sp>
        <p:nvSpPr>
          <p:cNvPr id="108" name="Oval 107">
            <a:extLst>
              <a:ext uri="{FF2B5EF4-FFF2-40B4-BE49-F238E27FC236}">
                <a16:creationId xmlns:a16="http://schemas.microsoft.com/office/drawing/2014/main" id="{D29E722C-559D-25AF-47EA-79A6AFC4D820}"/>
              </a:ext>
            </a:extLst>
          </p:cNvPr>
          <p:cNvSpPr/>
          <p:nvPr/>
        </p:nvSpPr>
        <p:spPr>
          <a:xfrm>
            <a:off x="2308621" y="300305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6</a:t>
            </a:r>
          </a:p>
        </p:txBody>
      </p:sp>
      <p:sp>
        <p:nvSpPr>
          <p:cNvPr id="109" name="Oval 108">
            <a:extLst>
              <a:ext uri="{FF2B5EF4-FFF2-40B4-BE49-F238E27FC236}">
                <a16:creationId xmlns:a16="http://schemas.microsoft.com/office/drawing/2014/main" id="{B8CD2A83-407B-F49F-1E12-CFE8F45C9ECD}"/>
              </a:ext>
            </a:extLst>
          </p:cNvPr>
          <p:cNvSpPr/>
          <p:nvPr/>
        </p:nvSpPr>
        <p:spPr>
          <a:xfrm>
            <a:off x="2618211" y="3003055"/>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7</a:t>
            </a:r>
          </a:p>
        </p:txBody>
      </p:sp>
      <p:sp>
        <p:nvSpPr>
          <p:cNvPr id="110" name="Oval 109">
            <a:extLst>
              <a:ext uri="{FF2B5EF4-FFF2-40B4-BE49-F238E27FC236}">
                <a16:creationId xmlns:a16="http://schemas.microsoft.com/office/drawing/2014/main" id="{9ABE16E9-6617-7A03-41D4-5FEA16E4F228}"/>
              </a:ext>
            </a:extLst>
          </p:cNvPr>
          <p:cNvSpPr/>
          <p:nvPr/>
        </p:nvSpPr>
        <p:spPr>
          <a:xfrm>
            <a:off x="2308621" y="3456968"/>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4</a:t>
            </a:r>
          </a:p>
        </p:txBody>
      </p:sp>
      <p:sp>
        <p:nvSpPr>
          <p:cNvPr id="111" name="Oval 110">
            <a:extLst>
              <a:ext uri="{FF2B5EF4-FFF2-40B4-BE49-F238E27FC236}">
                <a16:creationId xmlns:a16="http://schemas.microsoft.com/office/drawing/2014/main" id="{1529BCF7-B6CB-2D12-364D-FD15EAF1A656}"/>
              </a:ext>
            </a:extLst>
          </p:cNvPr>
          <p:cNvSpPr/>
          <p:nvPr/>
        </p:nvSpPr>
        <p:spPr>
          <a:xfrm>
            <a:off x="6533956" y="2019413"/>
            <a:ext cx="244175" cy="245789"/>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b="1">
                <a:solidFill>
                  <a:schemeClr val="tx2"/>
                </a:solidFill>
              </a:rPr>
              <a:t>2</a:t>
            </a:r>
          </a:p>
        </p:txBody>
      </p:sp>
      <p:grpSp>
        <p:nvGrpSpPr>
          <p:cNvPr id="2" name="Group 1">
            <a:extLst>
              <a:ext uri="{FF2B5EF4-FFF2-40B4-BE49-F238E27FC236}">
                <a16:creationId xmlns:a16="http://schemas.microsoft.com/office/drawing/2014/main" id="{07D9B750-95A0-794F-65CB-6CB56B98061B}"/>
              </a:ext>
            </a:extLst>
          </p:cNvPr>
          <p:cNvGrpSpPr/>
          <p:nvPr/>
        </p:nvGrpSpPr>
        <p:grpSpPr>
          <a:xfrm>
            <a:off x="8719473" y="5666247"/>
            <a:ext cx="1193470" cy="1193469"/>
            <a:chOff x="10069009" y="2893384"/>
            <a:chExt cx="1704975" cy="1704975"/>
          </a:xfrm>
        </p:grpSpPr>
        <p:sp>
          <p:nvSpPr>
            <p:cNvPr id="65" name="Freeform: Shape 64">
              <a:extLst>
                <a:ext uri="{FF2B5EF4-FFF2-40B4-BE49-F238E27FC236}">
                  <a16:creationId xmlns:a16="http://schemas.microsoft.com/office/drawing/2014/main" id="{788C8B14-855C-3636-2C34-AF639C5030C3}"/>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69" name="Freeform: Shape 68">
              <a:extLst>
                <a:ext uri="{FF2B5EF4-FFF2-40B4-BE49-F238E27FC236}">
                  <a16:creationId xmlns:a16="http://schemas.microsoft.com/office/drawing/2014/main" id="{30A46AAD-00DE-CB18-162D-7DDCEF7E73D7}"/>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70" name="Freeform: Shape 69">
              <a:extLst>
                <a:ext uri="{FF2B5EF4-FFF2-40B4-BE49-F238E27FC236}">
                  <a16:creationId xmlns:a16="http://schemas.microsoft.com/office/drawing/2014/main" id="{B1C0A137-F37B-3C51-FE55-C0B1CF0E7E2A}"/>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71" name="TextBox 70">
            <a:extLst>
              <a:ext uri="{FF2B5EF4-FFF2-40B4-BE49-F238E27FC236}">
                <a16:creationId xmlns:a16="http://schemas.microsoft.com/office/drawing/2014/main" id="{F2559A66-C5DB-0D27-4D3B-D5C77A24CD36}"/>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80</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72" name="Rectangle 71">
            <a:extLst>
              <a:ext uri="{FF2B5EF4-FFF2-40B4-BE49-F238E27FC236}">
                <a16:creationId xmlns:a16="http://schemas.microsoft.com/office/drawing/2014/main" id="{9A9B5B11-291D-530E-D02C-C9DD2CC24A9D}"/>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2784255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083437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1F3BDC8D-B5C6-6179-A27D-0EA05C766C83}"/>
              </a:ext>
            </a:extLst>
          </p:cNvPr>
          <p:cNvSpPr/>
          <p:nvPr/>
        </p:nvSpPr>
        <p:spPr>
          <a:xfrm>
            <a:off x="541337" y="2606556"/>
            <a:ext cx="8834438" cy="3378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Notification is provided to applicants as soon as possible after an outcome. It justifies any outcomes, decisions and next steps, including options for review and appeal. Notifications should meet all legislative and administrative law requirements, and sufficient steps should be taken to ensure sensitive information is protected and included only when possible.</a:t>
            </a:r>
          </a:p>
          <a:p>
            <a:pPr>
              <a:spcBef>
                <a:spcPts val="600"/>
              </a:spcBef>
              <a:defRPr/>
            </a:pPr>
            <a:r>
              <a:rPr lang="en-AU" sz="1050">
                <a:solidFill>
                  <a:srgbClr val="1F2A44"/>
                </a:solidFill>
              </a:rPr>
              <a:t>You should look for opportunities to improve the accessibility and efficiency of your notifications:</a:t>
            </a:r>
          </a:p>
          <a:p>
            <a:pPr marL="171450" indent="-171450">
              <a:spcBef>
                <a:spcPts val="600"/>
              </a:spcBef>
              <a:buFont typeface="Arial" panose="020B0604020202020204" pitchFamily="34" charset="0"/>
              <a:buChar char="•"/>
              <a:defRPr/>
            </a:pPr>
            <a:r>
              <a:rPr lang="en-AU" sz="1050">
                <a:solidFill>
                  <a:srgbClr val="1F2A44"/>
                </a:solidFill>
              </a:rPr>
              <a:t>Automate notifications where possible. Notification of application outcomes may be concurrent with the issue of a digital licence or ‘token’ which can be used to commence activity. Common notifications should be templated.</a:t>
            </a:r>
          </a:p>
          <a:p>
            <a:pPr marL="171450" indent="-171450">
              <a:spcBef>
                <a:spcPts val="600"/>
              </a:spcBef>
              <a:buFont typeface="Arial" panose="020B0604020202020204" pitchFamily="34" charset="0"/>
              <a:buChar char="•"/>
              <a:defRPr/>
            </a:pPr>
            <a:r>
              <a:rPr lang="en-AU" sz="1050">
                <a:solidFill>
                  <a:srgbClr val="1F2A44"/>
                </a:solidFill>
              </a:rPr>
              <a:t>Notifications should be accessible for applicants and only sent where required or relevant. They incorporate clear instructions with all necessary information and clearly outline the implications of the notification. Notifications to third parties beyond the permission holder or representative should be limited.</a:t>
            </a:r>
          </a:p>
          <a:p>
            <a:pPr marL="171450" indent="-171450">
              <a:spcBef>
                <a:spcPts val="600"/>
              </a:spcBef>
              <a:buFont typeface="Arial" panose="020B0604020202020204" pitchFamily="34" charset="0"/>
              <a:buChar char="•"/>
              <a:defRPr/>
            </a:pPr>
            <a:r>
              <a:rPr lang="en-AU" sz="1050">
                <a:solidFill>
                  <a:srgbClr val="1F2A44"/>
                </a:solidFill>
              </a:rPr>
              <a:t>Notifications should be timely and proactive, to ensure that the application and approvals process is not delayed. They are sent through the most appropriate channel, accounting for any security requirements with information.</a:t>
            </a:r>
          </a:p>
          <a:p>
            <a:pPr>
              <a:spcBef>
                <a:spcPts val="600"/>
              </a:spcBef>
              <a:defRPr/>
            </a:pPr>
            <a:r>
              <a:rPr lang="en-AU" sz="1050">
                <a:solidFill>
                  <a:srgbClr val="1F2A44"/>
                </a:solidFill>
              </a:rPr>
              <a:t>Notifications should provide an opportunity for applicants to give feedback to identify opportunities for improvement.</a:t>
            </a:r>
          </a:p>
        </p:txBody>
      </p:sp>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NOTIFY</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81</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23BBC09-6EEB-EE6D-A144-6E06F4C8AB94}"/>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643BE600-2FB3-6DD1-3D2B-E20AAE2E6B2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226E3CE5-DC20-9CD8-E048-35410C186771}"/>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C59FF9BB-899B-15A1-7055-977F62A1EE8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38290577-577E-C833-2D41-56FD6AC147BF}"/>
                </a:ext>
              </a:extLst>
            </p:cNvPr>
            <p:cNvGrpSpPr>
              <a:grpSpLocks noChangeAspect="1"/>
            </p:cNvGrpSpPr>
            <p:nvPr/>
          </p:nvGrpSpPr>
          <p:grpSpPr>
            <a:xfrm>
              <a:off x="9006835" y="481106"/>
              <a:ext cx="304379" cy="235446"/>
              <a:chOff x="8389938" y="1176338"/>
              <a:chExt cx="539751" cy="417513"/>
            </a:xfrm>
            <a:solidFill>
              <a:schemeClr val="tx2"/>
            </a:solidFill>
          </p:grpSpPr>
          <p:sp>
            <p:nvSpPr>
              <p:cNvPr id="27" name="Freeform 23">
                <a:extLst>
                  <a:ext uri="{FF2B5EF4-FFF2-40B4-BE49-F238E27FC236}">
                    <a16:creationId xmlns:a16="http://schemas.microsoft.com/office/drawing/2014/main" id="{5D8CB2D4-1039-F20F-BC8B-9678BA9BED0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4">
                <a:extLst>
                  <a:ext uri="{FF2B5EF4-FFF2-40B4-BE49-F238E27FC236}">
                    <a16:creationId xmlns:a16="http://schemas.microsoft.com/office/drawing/2014/main" id="{B7E59A5C-0523-0872-DE69-30D89D96624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36" name="Rectangle 35">
            <a:extLst>
              <a:ext uri="{FF2B5EF4-FFF2-40B4-BE49-F238E27FC236}">
                <a16:creationId xmlns:a16="http://schemas.microsoft.com/office/drawing/2014/main" id="{37D20A65-A3E4-DBF6-0F9D-B855A14354E6}"/>
              </a:ext>
            </a:extLst>
          </p:cNvPr>
          <p:cNvSpPr/>
          <p:nvPr/>
        </p:nvSpPr>
        <p:spPr>
          <a:xfrm>
            <a:off x="541337" y="1239873"/>
            <a:ext cx="8834437" cy="1133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b="1">
                <a:solidFill>
                  <a:srgbClr val="1F2A44"/>
                </a:solidFill>
              </a:rPr>
              <a:t>Applicants should be notified of their application outcome as soon as possible</a:t>
            </a:r>
            <a:r>
              <a:rPr lang="en-AU" sz="1050">
                <a:solidFill>
                  <a:srgbClr val="1F2A44"/>
                </a:solidFill>
              </a:rPr>
              <a:t>. This includes the justification of an outcome, as well as any next steps. While important for application outcomes, notify should be a pattern of communication between regulators and applicants across regulatory interactions.</a:t>
            </a:r>
          </a:p>
        </p:txBody>
      </p:sp>
      <p:sp>
        <p:nvSpPr>
          <p:cNvPr id="9" name="Half Frame 8">
            <a:extLst>
              <a:ext uri="{FF2B5EF4-FFF2-40B4-BE49-F238E27FC236}">
                <a16:creationId xmlns:a16="http://schemas.microsoft.com/office/drawing/2014/main" id="{EA690BEE-F14C-C9A0-D5ED-68072694974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0" name="Half Frame 9">
            <a:extLst>
              <a:ext uri="{FF2B5EF4-FFF2-40B4-BE49-F238E27FC236}">
                <a16:creationId xmlns:a16="http://schemas.microsoft.com/office/drawing/2014/main" id="{0BC43788-F923-6317-AB53-566FB0AAAED3}"/>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TextBox 10">
            <a:extLst>
              <a:ext uri="{FF2B5EF4-FFF2-40B4-BE49-F238E27FC236}">
                <a16:creationId xmlns:a16="http://schemas.microsoft.com/office/drawing/2014/main" id="{4F723537-26B8-1084-DB76-2BD329E0A51F}"/>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
        <p:nvSpPr>
          <p:cNvPr id="12" name="TextBox 11">
            <a:extLst>
              <a:ext uri="{FF2B5EF4-FFF2-40B4-BE49-F238E27FC236}">
                <a16:creationId xmlns:a16="http://schemas.microsoft.com/office/drawing/2014/main" id="{D6F9CD6A-0238-636B-245D-32727EE01C10}"/>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Tree>
    <p:extLst>
      <p:ext uri="{BB962C8B-B14F-4D97-AF65-F5344CB8AC3E}">
        <p14:creationId xmlns:p14="http://schemas.microsoft.com/office/powerpoint/2010/main" val="11524419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489217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NOTIFY</a:t>
            </a:r>
            <a:br>
              <a:rPr lang="en-AU" b="1"/>
            </a:br>
            <a:endParaRPr lang="en-AU" sz="900" b="1">
              <a:latin typeface="+mn-lt"/>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a:t>
            </a:r>
            <a:r>
              <a:rPr lang="en-AU" sz="1050">
                <a:solidFill>
                  <a:srgbClr val="1F2A44"/>
                </a:solidFill>
              </a:rPr>
              <a:t>notification based defined logic and business rules as part of common workflows. Templates should be created in digital systems for common notifications and draw from account or permission information.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send notifications directly from systems using stored contact information. Applicants</a:t>
            </a:r>
            <a:r>
              <a:rPr lang="en-AU" sz="1050">
                <a:solidFill>
                  <a:srgbClr val="1F2A44"/>
                </a:solidFill>
              </a:rPr>
              <a:t> should be able to respond to these notifications directly (e.g. as an integrated email workflow) and update information with ease through digital systems. </a:t>
            </a:r>
            <a:r>
              <a:rPr kumimoji="0" lang="en-AU" sz="1050" b="0" i="0" u="none" strike="noStrike" kern="1200" cap="none" spc="0" normalizeH="0" baseline="0" noProof="0">
                <a:ln>
                  <a:noFill/>
                </a:ln>
                <a:solidFill>
                  <a:srgbClr val="1F2A44"/>
                </a:solidFill>
                <a:effectLst/>
                <a:uLnTx/>
                <a:uFillTx/>
                <a:ea typeface="+mn-ea"/>
                <a:cs typeface="+mn-cs"/>
              </a:rPr>
              <a:t>All communications in and out should be recorded within the system.</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Notification may be sent concurrently with digital permissions or ‘tokens’ which are electronic representations of permissions in digital systems, as part of the ISSUE stage.</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WofG capability: </a:t>
            </a:r>
            <a:r>
              <a:rPr lang="en-AU" sz="1050" i="1">
                <a:solidFill>
                  <a:srgbClr val="1F2A44"/>
                </a:solidFill>
              </a:rPr>
              <a:t>Service Victoria Regulator Platform. Aligns to Token and Feedback in the Service Victoria GRID.</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FROM APPLICANT: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Contact information</a:t>
            </a:r>
            <a:endParaRPr lang="en-AU" sz="1050">
              <a:solidFill>
                <a:srgbClr val="1F2A44"/>
              </a:solidFill>
            </a:endParaRPr>
          </a:p>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FROM DECIDE:</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Application outcomes and justification</a:t>
            </a:r>
            <a:r>
              <a:rPr lang="en-AU" sz="1050">
                <a:solidFill>
                  <a:srgbClr val="1F2A44"/>
                </a:solidFill>
              </a:rPr>
              <a: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Notification template.</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82</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APPLICANT: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Notification. </a:t>
            </a:r>
          </a:p>
        </p:txBody>
      </p:sp>
      <p:grpSp>
        <p:nvGrpSpPr>
          <p:cNvPr id="10" name="Group 9">
            <a:extLst>
              <a:ext uri="{FF2B5EF4-FFF2-40B4-BE49-F238E27FC236}">
                <a16:creationId xmlns:a16="http://schemas.microsoft.com/office/drawing/2014/main" id="{48CA1904-E18C-B17A-ED94-57A854FD5587}"/>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110C4E54-B9C2-1864-7428-FE6223B384E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Oval 16">
              <a:extLst>
                <a:ext uri="{FF2B5EF4-FFF2-40B4-BE49-F238E27FC236}">
                  <a16:creationId xmlns:a16="http://schemas.microsoft.com/office/drawing/2014/main" id="{F414845E-04DC-B69E-F58F-05E7CE0B9BA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0" name="Oval 29">
              <a:extLst>
                <a:ext uri="{FF2B5EF4-FFF2-40B4-BE49-F238E27FC236}">
                  <a16:creationId xmlns:a16="http://schemas.microsoft.com/office/drawing/2014/main" id="{1DCA1BA7-57CE-F6E2-87BF-589EB01ABEC4}"/>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2323BAB1-1BD9-5114-A0EA-B497D2175F72}"/>
                </a:ext>
              </a:extLst>
            </p:cNvPr>
            <p:cNvGrpSpPr>
              <a:grpSpLocks noChangeAspect="1"/>
            </p:cNvGrpSpPr>
            <p:nvPr/>
          </p:nvGrpSpPr>
          <p:grpSpPr>
            <a:xfrm>
              <a:off x="9006835" y="481106"/>
              <a:ext cx="304379" cy="235446"/>
              <a:chOff x="8389938" y="1176338"/>
              <a:chExt cx="539751" cy="417513"/>
            </a:xfrm>
            <a:solidFill>
              <a:schemeClr val="tx2"/>
            </a:solidFill>
          </p:grpSpPr>
          <p:sp>
            <p:nvSpPr>
              <p:cNvPr id="33" name="Freeform 23">
                <a:extLst>
                  <a:ext uri="{FF2B5EF4-FFF2-40B4-BE49-F238E27FC236}">
                    <a16:creationId xmlns:a16="http://schemas.microsoft.com/office/drawing/2014/main" id="{B821D3CB-A5C4-BF2B-A45E-3716ED2B9B7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24">
                <a:extLst>
                  <a:ext uri="{FF2B5EF4-FFF2-40B4-BE49-F238E27FC236}">
                    <a16:creationId xmlns:a16="http://schemas.microsoft.com/office/drawing/2014/main" id="{6F2BD10B-3235-7DC6-8354-8D3220AE19E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 name="Rectangle 3">
            <a:extLst>
              <a:ext uri="{FF2B5EF4-FFF2-40B4-BE49-F238E27FC236}">
                <a16:creationId xmlns:a16="http://schemas.microsoft.com/office/drawing/2014/main" id="{A4424F4E-BBCD-33C2-1429-B980A3456000}"/>
              </a:ext>
            </a:extLst>
          </p:cNvPr>
          <p:cNvSpPr/>
          <p:nvPr/>
        </p:nvSpPr>
        <p:spPr>
          <a:xfrm>
            <a:off x="6858256" y="3041748"/>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200">
              <a:solidFill>
                <a:schemeClr val="bg2"/>
              </a:solidFill>
              <a:latin typeface="+mj-lt"/>
            </a:endParaRPr>
          </a:p>
        </p:txBody>
      </p:sp>
      <p:sp>
        <p:nvSpPr>
          <p:cNvPr id="5" name="TextBox 4">
            <a:extLst>
              <a:ext uri="{FF2B5EF4-FFF2-40B4-BE49-F238E27FC236}">
                <a16:creationId xmlns:a16="http://schemas.microsoft.com/office/drawing/2014/main" id="{9D56D4AC-B118-2AB4-8B09-456086CBC89C}"/>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lang="en-AU" sz="1200" b="1">
                <a:solidFill>
                  <a:schemeClr val="bg1"/>
                </a:solidFill>
              </a:rPr>
              <a:t>COMPONENT</a:t>
            </a:r>
            <a:endParaRPr kumimoji="0" lang="en-AU" sz="1200" b="1" i="0" u="none" strike="noStrike" kern="1200" cap="none" spc="0" normalizeH="0" baseline="0" noProof="0">
              <a:ln>
                <a:noFill/>
              </a:ln>
              <a:solidFill>
                <a:schemeClr val="bg1"/>
              </a:solidFill>
              <a:effectLst/>
              <a:uLnTx/>
              <a:uFillTx/>
              <a:ea typeface="+mn-ea"/>
              <a:cs typeface="+mn-cs"/>
            </a:endParaRPr>
          </a:p>
        </p:txBody>
      </p:sp>
      <p:sp>
        <p:nvSpPr>
          <p:cNvPr id="6" name="Rectangle 5">
            <a:extLst>
              <a:ext uri="{FF2B5EF4-FFF2-40B4-BE49-F238E27FC236}">
                <a16:creationId xmlns:a16="http://schemas.microsoft.com/office/drawing/2014/main" id="{F6EF490E-E306-8ECB-36B9-6BB5582B2B18}"/>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7" name="Isosceles Triangle 6">
            <a:extLst>
              <a:ext uri="{FF2B5EF4-FFF2-40B4-BE49-F238E27FC236}">
                <a16:creationId xmlns:a16="http://schemas.microsoft.com/office/drawing/2014/main" id="{B3CE789E-FED0-9A1C-1DD5-CD11F799419B}"/>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err="1">
              <a:solidFill>
                <a:schemeClr val="bg2"/>
              </a:solidFill>
            </a:endParaRPr>
          </a:p>
        </p:txBody>
      </p:sp>
      <p:sp>
        <p:nvSpPr>
          <p:cNvPr id="8" name="Rectangle 7">
            <a:extLst>
              <a:ext uri="{FF2B5EF4-FFF2-40B4-BE49-F238E27FC236}">
                <a16:creationId xmlns:a16="http://schemas.microsoft.com/office/drawing/2014/main" id="{FF6EC146-699B-630F-3B6D-52123B9595E4}"/>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Notify can be common across permissions and regulators.</a:t>
            </a:r>
          </a:p>
          <a:p>
            <a:pPr>
              <a:spcBef>
                <a:spcPts val="600"/>
              </a:spcBef>
            </a:pPr>
            <a:r>
              <a:rPr lang="en-AU" sz="1050">
                <a:solidFill>
                  <a:srgbClr val="1F2A44"/>
                </a:solidFill>
              </a:rPr>
              <a:t>The content of notifications will vary.</a:t>
            </a:r>
          </a:p>
        </p:txBody>
      </p:sp>
      <p:sp>
        <p:nvSpPr>
          <p:cNvPr id="9" name="Rectangle 8">
            <a:extLst>
              <a:ext uri="{FF2B5EF4-FFF2-40B4-BE49-F238E27FC236}">
                <a16:creationId xmlns:a16="http://schemas.microsoft.com/office/drawing/2014/main" id="{36C27920-CB9B-2D7D-84A5-BF637B9B23C3}"/>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9" name="Half Frame 18">
            <a:extLst>
              <a:ext uri="{FF2B5EF4-FFF2-40B4-BE49-F238E27FC236}">
                <a16:creationId xmlns:a16="http://schemas.microsoft.com/office/drawing/2014/main" id="{80FCCFBF-9F9D-4E2B-1B0A-61385C5B126D}"/>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2" name="Half Frame 21">
            <a:extLst>
              <a:ext uri="{FF2B5EF4-FFF2-40B4-BE49-F238E27FC236}">
                <a16:creationId xmlns:a16="http://schemas.microsoft.com/office/drawing/2014/main" id="{3E5CF10E-7B49-AE26-54BB-B5C0F7759BB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Half Frame 22">
            <a:extLst>
              <a:ext uri="{FF2B5EF4-FFF2-40B4-BE49-F238E27FC236}">
                <a16:creationId xmlns:a16="http://schemas.microsoft.com/office/drawing/2014/main" id="{217D97B4-6293-CA14-6FBC-E1118175B4B4}"/>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7" name="TextBox 26">
            <a:extLst>
              <a:ext uri="{FF2B5EF4-FFF2-40B4-BE49-F238E27FC236}">
                <a16:creationId xmlns:a16="http://schemas.microsoft.com/office/drawing/2014/main" id="{83A83375-AFC3-A79D-59F5-0AB9195ADE8A}"/>
              </a:ext>
            </a:extLst>
          </p:cNvPr>
          <p:cNvSpPr txBox="1">
            <a:spLocks/>
          </p:cNvSpPr>
          <p:nvPr/>
        </p:nvSpPr>
        <p:spPr>
          <a:xfrm>
            <a:off x="541338" y="1241437"/>
            <a:ext cx="1203572"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8" name="TextBox 27">
            <a:extLst>
              <a:ext uri="{FF2B5EF4-FFF2-40B4-BE49-F238E27FC236}">
                <a16:creationId xmlns:a16="http://schemas.microsoft.com/office/drawing/2014/main" id="{25680D10-03B3-3728-632F-5D57FCDC7F51}"/>
              </a:ext>
            </a:extLst>
          </p:cNvPr>
          <p:cNvSpPr txBox="1">
            <a:spLocks/>
          </p:cNvSpPr>
          <p:nvPr/>
        </p:nvSpPr>
        <p:spPr>
          <a:xfrm>
            <a:off x="541338" y="3076914"/>
            <a:ext cx="2185084"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9" name="TextBox 28">
            <a:extLst>
              <a:ext uri="{FF2B5EF4-FFF2-40B4-BE49-F238E27FC236}">
                <a16:creationId xmlns:a16="http://schemas.microsoft.com/office/drawing/2014/main" id="{EBD9BC85-5B9C-7A1C-BFEF-1197B2561783}"/>
              </a:ext>
            </a:extLst>
          </p:cNvPr>
          <p:cNvSpPr txBox="1">
            <a:spLocks/>
          </p:cNvSpPr>
          <p:nvPr/>
        </p:nvSpPr>
        <p:spPr>
          <a:xfrm>
            <a:off x="5078528" y="1238132"/>
            <a:ext cx="1360022"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Tree>
    <p:extLst>
      <p:ext uri="{BB962C8B-B14F-4D97-AF65-F5344CB8AC3E}">
        <p14:creationId xmlns:p14="http://schemas.microsoft.com/office/powerpoint/2010/main" val="37435043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0950989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UPDATE PUBLIC REGISTER</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83</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8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23BBC09-6EEB-EE6D-A144-6E06F4C8AB94}"/>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643BE600-2FB3-6DD1-3D2B-E20AAE2E6B2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226E3CE5-DC20-9CD8-E048-35410C186771}"/>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C59FF9BB-899B-15A1-7055-977F62A1EE8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38290577-577E-C833-2D41-56FD6AC147BF}"/>
                </a:ext>
              </a:extLst>
            </p:cNvPr>
            <p:cNvGrpSpPr>
              <a:grpSpLocks noChangeAspect="1"/>
            </p:cNvGrpSpPr>
            <p:nvPr/>
          </p:nvGrpSpPr>
          <p:grpSpPr>
            <a:xfrm>
              <a:off x="9006835" y="481106"/>
              <a:ext cx="304379" cy="235446"/>
              <a:chOff x="8389938" y="1176338"/>
              <a:chExt cx="539751" cy="417513"/>
            </a:xfrm>
            <a:solidFill>
              <a:schemeClr val="tx2"/>
            </a:solidFill>
          </p:grpSpPr>
          <p:sp>
            <p:nvSpPr>
              <p:cNvPr id="27" name="Freeform 23">
                <a:extLst>
                  <a:ext uri="{FF2B5EF4-FFF2-40B4-BE49-F238E27FC236}">
                    <a16:creationId xmlns:a16="http://schemas.microsoft.com/office/drawing/2014/main" id="{5D8CB2D4-1039-F20F-BC8B-9678BA9BED0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4">
                <a:extLst>
                  <a:ext uri="{FF2B5EF4-FFF2-40B4-BE49-F238E27FC236}">
                    <a16:creationId xmlns:a16="http://schemas.microsoft.com/office/drawing/2014/main" id="{B7E59A5C-0523-0872-DE69-30D89D96624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31" name="Half Frame 30">
            <a:extLst>
              <a:ext uri="{FF2B5EF4-FFF2-40B4-BE49-F238E27FC236}">
                <a16:creationId xmlns:a16="http://schemas.microsoft.com/office/drawing/2014/main" id="{68C900A4-292E-A068-FEF9-25B9E34AD969}"/>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266A12F-8708-1EBC-DA64-A6B36914A97E}"/>
              </a:ext>
            </a:extLst>
          </p:cNvPr>
          <p:cNvSpPr/>
          <p:nvPr/>
        </p:nvSpPr>
        <p:spPr>
          <a:xfrm>
            <a:off x="541337" y="2606556"/>
            <a:ext cx="8838131" cy="33842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Public registers should be up to date and include all information required for members of the community to make informed decisions when hiring or working with licence holders.</a:t>
            </a:r>
          </a:p>
          <a:p>
            <a:pPr marL="171450" indent="-171450">
              <a:spcBef>
                <a:spcPts val="600"/>
              </a:spcBef>
              <a:buFont typeface="Arial" panose="020B0604020202020204" pitchFamily="34" charset="0"/>
              <a:buChar char="•"/>
              <a:defRPr/>
            </a:pPr>
            <a:r>
              <a:rPr lang="en-AU" sz="1050">
                <a:solidFill>
                  <a:srgbClr val="1F2A44"/>
                </a:solidFill>
              </a:rPr>
              <a:t>You should look to hold your register on a publicly accessible platform such as a website, directly integrated with digital systems to ensure it is up to date with the most current information. </a:t>
            </a:r>
          </a:p>
          <a:p>
            <a:pPr marL="171450" indent="-171450">
              <a:spcBef>
                <a:spcPts val="600"/>
              </a:spcBef>
              <a:buFont typeface="Arial" panose="020B0604020202020204" pitchFamily="34" charset="0"/>
              <a:buChar char="•"/>
              <a:defRPr/>
            </a:pPr>
            <a:r>
              <a:rPr lang="en-AU" sz="1050">
                <a:solidFill>
                  <a:srgbClr val="1F2A44"/>
                </a:solidFill>
              </a:rPr>
              <a:t>You should consider legislative requirements and ensure you provide all information required in an appropriate manner. A public register will not require all account and permission information so you should consider what information is relevant.</a:t>
            </a:r>
          </a:p>
          <a:p>
            <a:pPr marL="171450" marR="0" lvl="0" indent="-171450" fontAlgn="auto">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Where appropriate, conditions or variations as part of the business licence should be outlined on the public platform, to promote transparency. </a:t>
            </a:r>
          </a:p>
          <a:p>
            <a:pPr>
              <a:spcBef>
                <a:spcPts val="600"/>
              </a:spcBef>
              <a:defRPr/>
            </a:pPr>
            <a:r>
              <a:rPr lang="en-AU" sz="1050">
                <a:solidFill>
                  <a:srgbClr val="1F2A44"/>
                </a:solidFill>
              </a:rPr>
              <a:t>You should ensure the public is able to raise concerns or complaints using the information publicly available on the register. </a:t>
            </a:r>
          </a:p>
          <a:p>
            <a:pPr>
              <a:spcBef>
                <a:spcPts val="600"/>
              </a:spcBef>
              <a:defRPr/>
            </a:pPr>
            <a:endParaRPr lang="en-AU" sz="1050">
              <a:solidFill>
                <a:srgbClr val="1F2A44"/>
              </a:solidFill>
            </a:endParaRPr>
          </a:p>
          <a:p>
            <a:pPr>
              <a:spcBef>
                <a:spcPts val="600"/>
              </a:spcBef>
              <a:defRPr/>
            </a:pPr>
            <a:endParaRPr lang="en-AU" sz="1050">
              <a:solidFill>
                <a:srgbClr val="1F2A44"/>
              </a:solidFill>
            </a:endParaRPr>
          </a:p>
        </p:txBody>
      </p:sp>
      <p:sp>
        <p:nvSpPr>
          <p:cNvPr id="36" name="Rectangle 35">
            <a:extLst>
              <a:ext uri="{FF2B5EF4-FFF2-40B4-BE49-F238E27FC236}">
                <a16:creationId xmlns:a16="http://schemas.microsoft.com/office/drawing/2014/main" id="{37D20A65-A3E4-DBF6-0F9D-B855A14354E6}"/>
              </a:ext>
            </a:extLst>
          </p:cNvPr>
          <p:cNvSpPr/>
          <p:nvPr/>
        </p:nvSpPr>
        <p:spPr>
          <a:xfrm>
            <a:off x="541338" y="1241438"/>
            <a:ext cx="8838130"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10000"/>
              </a:lnSpc>
              <a:spcBef>
                <a:spcPts val="600"/>
              </a:spcBef>
              <a:spcAft>
                <a:spcPts val="0"/>
              </a:spcAft>
              <a:buClrTx/>
              <a:buSzTx/>
              <a:buFontTx/>
              <a:buNone/>
              <a:tabLst/>
              <a:defRPr/>
            </a:pPr>
            <a:r>
              <a:rPr lang="en-AU" sz="1050" b="1">
                <a:solidFill>
                  <a:srgbClr val="1F2A44"/>
                </a:solidFill>
              </a:rPr>
              <a:t>You may need to update public registers with details of permission holders and permission information. </a:t>
            </a:r>
            <a:r>
              <a:rPr lang="en-AU" sz="1050">
                <a:solidFill>
                  <a:srgbClr val="1F2A44"/>
                </a:solidFill>
              </a:rPr>
              <a:t>Updating registers ensure the public has access to relevant up-to-date information on licence holders to support transparency and allow consumers to make informed decisions. Public register information may include full business/personal name, registration number, licence status including conditions, and any other relevant details. This is not required for most permissions.</a:t>
            </a:r>
          </a:p>
          <a:p>
            <a:pPr marL="0" marR="0" lvl="0" indent="0" algn="l" defTabSz="914349" rtl="0" eaLnBrk="1" fontAlgn="auto" latinLnBrk="0" hangingPunct="1">
              <a:lnSpc>
                <a:spcPct val="11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 </a:t>
            </a:r>
          </a:p>
        </p:txBody>
      </p:sp>
      <p:sp>
        <p:nvSpPr>
          <p:cNvPr id="38" name="Half Frame 37">
            <a:extLst>
              <a:ext uri="{FF2B5EF4-FFF2-40B4-BE49-F238E27FC236}">
                <a16:creationId xmlns:a16="http://schemas.microsoft.com/office/drawing/2014/main" id="{C6266311-EEEC-F8A7-622C-65910E1F74E7}"/>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TextBox 8">
            <a:extLst>
              <a:ext uri="{FF2B5EF4-FFF2-40B4-BE49-F238E27FC236}">
                <a16:creationId xmlns:a16="http://schemas.microsoft.com/office/drawing/2014/main" id="{5D380058-4B91-357E-6456-00FAD1F8DFBD}"/>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
        <p:nvSpPr>
          <p:cNvPr id="10" name="TextBox 9">
            <a:extLst>
              <a:ext uri="{FF2B5EF4-FFF2-40B4-BE49-F238E27FC236}">
                <a16:creationId xmlns:a16="http://schemas.microsoft.com/office/drawing/2014/main" id="{5E23DEBB-35AE-663D-A32C-BB3AA6105E19}"/>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Tree>
    <p:extLst>
      <p:ext uri="{BB962C8B-B14F-4D97-AF65-F5344CB8AC3E}">
        <p14:creationId xmlns:p14="http://schemas.microsoft.com/office/powerpoint/2010/main" val="3236394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072738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UPDATE PUBLIC REGISTER</a:t>
            </a:r>
            <a:br>
              <a:rPr lang="en-AU"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update of public registers in response to approvals and triggers related to permissions. This should be integrated with the public register.</a:t>
            </a:r>
            <a:r>
              <a:rPr lang="en-AU" sz="1050">
                <a:solidFill>
                  <a:srgbClr val="1F2A44"/>
                </a:solidFill>
              </a:rPr>
              <a:t> to ensure registered information is up to date and accurate</a:t>
            </a:r>
            <a:endParaRPr kumimoji="0" lang="en-AU" sz="1050" b="0" i="0" u="none" strike="noStrike" kern="1200" cap="none" spc="0" normalizeH="0" baseline="0" noProof="0">
              <a:ln>
                <a:noFill/>
              </a:ln>
              <a:solidFill>
                <a:srgbClr val="1F2A44"/>
              </a:solidFill>
              <a:effectLst/>
              <a:uLnTx/>
              <a:uFillTx/>
              <a:ea typeface="+mn-ea"/>
              <a:cs typeface="+mn-cs"/>
            </a:endParaRPr>
          </a:p>
          <a:p>
            <a:pPr marL="171450" indent="-171450">
              <a:spcBef>
                <a:spcPts val="600"/>
              </a:spcBef>
              <a:buFont typeface="Arial" panose="020B0604020202020204" pitchFamily="34" charset="0"/>
              <a:buChar char="•"/>
              <a:defRPr/>
            </a:pPr>
            <a:r>
              <a:rPr lang="en-AU" sz="1050">
                <a:solidFill>
                  <a:srgbClr val="1F2A44"/>
                </a:solidFill>
              </a:rPr>
              <a:t>Not all information is required on public registers. Business rules should clearly define the elements required are published to public records.</a:t>
            </a: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1" u="none" strike="noStrike" kern="1200" cap="none" spc="0" normalizeH="0" baseline="0" noProof="0">
                <a:ln>
                  <a:noFill/>
                </a:ln>
                <a:solidFill>
                  <a:srgbClr val="1F2A44"/>
                </a:solidFill>
                <a:effectLst/>
                <a:uLnTx/>
                <a:uFillTx/>
                <a:ea typeface="+mn-ea"/>
                <a:cs typeface="+mn-cs"/>
              </a:rPr>
              <a:t>Aligned </a:t>
            </a:r>
            <a:r>
              <a:rPr kumimoji="0" lang="en-AU" sz="1050" b="0" i="1" u="none" strike="noStrike" kern="1200" cap="none" spc="0" normalizeH="0" baseline="0" noProof="0" err="1">
                <a:ln>
                  <a:noFill/>
                </a:ln>
                <a:solidFill>
                  <a:srgbClr val="1F2A44"/>
                </a:solidFill>
                <a:effectLst/>
                <a:uLnTx/>
                <a:uFillTx/>
                <a:ea typeface="+mn-ea"/>
                <a:cs typeface="+mn-cs"/>
              </a:rPr>
              <a:t>WofG</a:t>
            </a:r>
            <a:r>
              <a:rPr kumimoji="0" lang="en-AU" sz="1050" b="0" i="1" u="none" strike="noStrike" kern="1200" cap="none" spc="0" normalizeH="0" baseline="0" noProof="0">
                <a:ln>
                  <a:noFill/>
                </a:ln>
                <a:solidFill>
                  <a:srgbClr val="1F2A44"/>
                </a:solidFill>
                <a:effectLst/>
                <a:uLnTx/>
                <a:uFillTx/>
                <a:ea typeface="+mn-ea"/>
                <a:cs typeface="+mn-cs"/>
              </a:rPr>
              <a:t> capability: UPDATE PUBLIC REGISTER </a:t>
            </a:r>
            <a:r>
              <a:rPr lang="en-AU" sz="1050" i="1">
                <a:solidFill>
                  <a:srgbClr val="1F2A44"/>
                </a:solidFill>
              </a:rPr>
              <a:t>can be incorporated as part of Service Victoria Business Permit System (BPS), including integration with website.</a:t>
            </a:r>
            <a:endParaRPr lang="en-AU" sz="1050">
              <a:solidFill>
                <a:srgbClr val="1F2A44"/>
              </a:solidFill>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FROM PERMISSION:</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Permission details from regulator records.</a:t>
            </a:r>
            <a:endParaRPr kumimoji="0" lang="en-AU" sz="105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84</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297247"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PUBLIC:</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Up to date public</a:t>
            </a:r>
            <a:r>
              <a:rPr kumimoji="0" lang="en-AU" sz="1050" b="0" i="0" u="none" strike="noStrike" kern="1200" cap="none" spc="0" normalizeH="0" baseline="0" noProof="0">
                <a:ln>
                  <a:noFill/>
                </a:ln>
                <a:solidFill>
                  <a:srgbClr val="1F2A44"/>
                </a:solidFill>
                <a:effectLst/>
                <a:uLnTx/>
                <a:uFillTx/>
                <a:ea typeface="+mn-ea"/>
                <a:cs typeface="+mn-cs"/>
              </a:rPr>
              <a:t> register with all required information.</a:t>
            </a:r>
          </a:p>
          <a:p>
            <a:pPr marR="0" lvl="0" algn="l" defTabSz="914349" rtl="0" eaLnBrk="1" fontAlgn="auto" latinLnBrk="0" hangingPunct="1">
              <a:lnSpc>
                <a:spcPct val="100000"/>
              </a:lnSpc>
              <a:spcBef>
                <a:spcPts val="600"/>
              </a:spcBef>
              <a:spcAft>
                <a:spcPts val="0"/>
              </a:spcAft>
              <a:buClrTx/>
              <a:buSzTx/>
              <a:tabLst/>
              <a:defRPr/>
            </a:pPr>
            <a:r>
              <a:rPr kumimoji="0" lang="en-AU" sz="1050" b="0" i="0" u="none" strike="noStrike" kern="1200" cap="none" spc="0" normalizeH="0" baseline="0" noProof="0">
                <a:ln>
                  <a:noFill/>
                </a:ln>
                <a:solidFill>
                  <a:srgbClr val="1F2A44"/>
                </a:solidFill>
                <a:effectLst/>
                <a:uLnTx/>
                <a:uFillTx/>
                <a:ea typeface="+mn-ea"/>
                <a:cs typeface="+mn-cs"/>
              </a:rPr>
              <a:t>A public register is not required for ma</a:t>
            </a:r>
            <a:r>
              <a:rPr lang="en-AU" sz="1050" err="1">
                <a:solidFill>
                  <a:srgbClr val="1F2A44"/>
                </a:solidFill>
              </a:rPr>
              <a:t>ny</a:t>
            </a:r>
            <a:r>
              <a:rPr lang="en-AU" sz="1050">
                <a:solidFill>
                  <a:srgbClr val="1F2A44"/>
                </a:solidFill>
              </a:rPr>
              <a:t>, if not most permissions.</a:t>
            </a:r>
            <a:endParaRPr kumimoji="0" lang="en-AU" sz="1050" b="0" i="0" u="none" strike="noStrike" kern="1200" cap="none" spc="0" normalizeH="0" baseline="0" noProof="0">
              <a:ln>
                <a:noFill/>
              </a:ln>
              <a:solidFill>
                <a:srgbClr val="1F2A44"/>
              </a:solidFill>
              <a:effectLst/>
              <a:uLnTx/>
              <a:uFillTx/>
              <a:ea typeface="+mn-ea"/>
              <a:cs typeface="+mn-cs"/>
            </a:endParaRP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 </a:t>
            </a:r>
          </a:p>
        </p:txBody>
      </p:sp>
      <p:grpSp>
        <p:nvGrpSpPr>
          <p:cNvPr id="10" name="Group 9">
            <a:extLst>
              <a:ext uri="{FF2B5EF4-FFF2-40B4-BE49-F238E27FC236}">
                <a16:creationId xmlns:a16="http://schemas.microsoft.com/office/drawing/2014/main" id="{48CA1904-E18C-B17A-ED94-57A854FD5587}"/>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110C4E54-B9C2-1864-7428-FE6223B384E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Oval 16">
              <a:extLst>
                <a:ext uri="{FF2B5EF4-FFF2-40B4-BE49-F238E27FC236}">
                  <a16:creationId xmlns:a16="http://schemas.microsoft.com/office/drawing/2014/main" id="{F414845E-04DC-B69E-F58F-05E7CE0B9BA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0" name="Oval 29">
              <a:extLst>
                <a:ext uri="{FF2B5EF4-FFF2-40B4-BE49-F238E27FC236}">
                  <a16:creationId xmlns:a16="http://schemas.microsoft.com/office/drawing/2014/main" id="{1DCA1BA7-57CE-F6E2-87BF-589EB01ABEC4}"/>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2323BAB1-1BD9-5114-A0EA-B497D2175F72}"/>
                </a:ext>
              </a:extLst>
            </p:cNvPr>
            <p:cNvGrpSpPr>
              <a:grpSpLocks noChangeAspect="1"/>
            </p:cNvGrpSpPr>
            <p:nvPr/>
          </p:nvGrpSpPr>
          <p:grpSpPr>
            <a:xfrm>
              <a:off x="9006835" y="481106"/>
              <a:ext cx="304379" cy="235446"/>
              <a:chOff x="8389938" y="1176338"/>
              <a:chExt cx="539751" cy="417513"/>
            </a:xfrm>
            <a:solidFill>
              <a:schemeClr val="tx2"/>
            </a:solidFill>
          </p:grpSpPr>
          <p:sp>
            <p:nvSpPr>
              <p:cNvPr id="33" name="Freeform 23">
                <a:extLst>
                  <a:ext uri="{FF2B5EF4-FFF2-40B4-BE49-F238E27FC236}">
                    <a16:creationId xmlns:a16="http://schemas.microsoft.com/office/drawing/2014/main" id="{B821D3CB-A5C4-BF2B-A45E-3716ED2B9B7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24">
                <a:extLst>
                  <a:ext uri="{FF2B5EF4-FFF2-40B4-BE49-F238E27FC236}">
                    <a16:creationId xmlns:a16="http://schemas.microsoft.com/office/drawing/2014/main" id="{6F2BD10B-3235-7DC6-8354-8D3220AE19E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 name="Rectangle 3">
            <a:extLst>
              <a:ext uri="{FF2B5EF4-FFF2-40B4-BE49-F238E27FC236}">
                <a16:creationId xmlns:a16="http://schemas.microsoft.com/office/drawing/2014/main" id="{A9E25496-B12F-836C-C17C-F1C19E241EA7}"/>
              </a:ext>
            </a:extLst>
          </p:cNvPr>
          <p:cNvSpPr/>
          <p:nvPr/>
        </p:nvSpPr>
        <p:spPr>
          <a:xfrm>
            <a:off x="6858255" y="3041748"/>
            <a:ext cx="2517519"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6" name="Rectangle 5">
            <a:extLst>
              <a:ext uri="{FF2B5EF4-FFF2-40B4-BE49-F238E27FC236}">
                <a16:creationId xmlns:a16="http://schemas.microsoft.com/office/drawing/2014/main" id="{CB03B803-693F-4C68-13E7-2990B8D35DB8}"/>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7" name="Isosceles Triangle 6">
            <a:extLst>
              <a:ext uri="{FF2B5EF4-FFF2-40B4-BE49-F238E27FC236}">
                <a16:creationId xmlns:a16="http://schemas.microsoft.com/office/drawing/2014/main" id="{55FEFD5A-7E2F-C6E9-D9D8-F1CC173C9C91}"/>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Rectangle 7">
            <a:extLst>
              <a:ext uri="{FF2B5EF4-FFF2-40B4-BE49-F238E27FC236}">
                <a16:creationId xmlns:a16="http://schemas.microsoft.com/office/drawing/2014/main" id="{B90A2BE9-1A3E-D793-FCEE-E8D6F5B592F5}"/>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Update public register can be common across permissions and regulators.</a:t>
            </a:r>
          </a:p>
          <a:p>
            <a:pPr>
              <a:spcBef>
                <a:spcPts val="600"/>
              </a:spcBef>
            </a:pPr>
            <a:r>
              <a:rPr lang="en-AU" sz="1050">
                <a:solidFill>
                  <a:srgbClr val="1F2A44"/>
                </a:solidFill>
              </a:rPr>
              <a:t>The content of the public register will vary.</a:t>
            </a:r>
          </a:p>
        </p:txBody>
      </p:sp>
      <p:sp>
        <p:nvSpPr>
          <p:cNvPr id="9" name="Rectangle 8">
            <a:extLst>
              <a:ext uri="{FF2B5EF4-FFF2-40B4-BE49-F238E27FC236}">
                <a16:creationId xmlns:a16="http://schemas.microsoft.com/office/drawing/2014/main" id="{438537E6-441C-F22C-CA63-0F4A261399B1}"/>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19" name="TextBox 18">
            <a:extLst>
              <a:ext uri="{FF2B5EF4-FFF2-40B4-BE49-F238E27FC236}">
                <a16:creationId xmlns:a16="http://schemas.microsoft.com/office/drawing/2014/main" id="{69080189-C766-A3A0-0336-EE80C99C6E64}"/>
              </a:ext>
            </a:extLst>
          </p:cNvPr>
          <p:cNvSpPr txBox="1">
            <a:spLocks/>
          </p:cNvSpPr>
          <p:nvPr/>
        </p:nvSpPr>
        <p:spPr>
          <a:xfrm>
            <a:off x="541337" y="1241437"/>
            <a:ext cx="1181629"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2" name="TextBox 21">
            <a:extLst>
              <a:ext uri="{FF2B5EF4-FFF2-40B4-BE49-F238E27FC236}">
                <a16:creationId xmlns:a16="http://schemas.microsoft.com/office/drawing/2014/main" id="{C28A37B2-AA72-106F-4F58-C89C21E0C0F1}"/>
              </a:ext>
            </a:extLst>
          </p:cNvPr>
          <p:cNvSpPr txBox="1">
            <a:spLocks/>
          </p:cNvSpPr>
          <p:nvPr/>
        </p:nvSpPr>
        <p:spPr>
          <a:xfrm>
            <a:off x="541337" y="3076914"/>
            <a:ext cx="2223029"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3" name="TextBox 22">
            <a:extLst>
              <a:ext uri="{FF2B5EF4-FFF2-40B4-BE49-F238E27FC236}">
                <a16:creationId xmlns:a16="http://schemas.microsoft.com/office/drawing/2014/main" id="{89D13226-15F0-A61F-E688-6319ADB31F7F}"/>
              </a:ext>
            </a:extLst>
          </p:cNvPr>
          <p:cNvSpPr txBox="1">
            <a:spLocks/>
          </p:cNvSpPr>
          <p:nvPr/>
        </p:nvSpPr>
        <p:spPr>
          <a:xfrm>
            <a:off x="5078528" y="1238132"/>
            <a:ext cx="1330739"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7" name="TextBox 26">
            <a:extLst>
              <a:ext uri="{FF2B5EF4-FFF2-40B4-BE49-F238E27FC236}">
                <a16:creationId xmlns:a16="http://schemas.microsoft.com/office/drawing/2014/main" id="{0E0B839D-9C58-A830-B1B0-A092A3C061ED}"/>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19172873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8851459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ISSUE PERMISSION</a:t>
            </a:r>
            <a:br>
              <a:rPr lang="en-AU"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85</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23812"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23BBC09-6EEB-EE6D-A144-6E06F4C8AB94}"/>
              </a:ext>
            </a:extLst>
          </p:cNvPr>
          <p:cNvGrpSpPr/>
          <p:nvPr/>
        </p:nvGrpSpPr>
        <p:grpSpPr>
          <a:xfrm>
            <a:off x="8901369" y="346399"/>
            <a:ext cx="1004630" cy="515313"/>
            <a:chOff x="8901369" y="346399"/>
            <a:chExt cx="1004630" cy="515313"/>
          </a:xfrm>
        </p:grpSpPr>
        <p:sp>
          <p:nvSpPr>
            <p:cNvPr id="21" name="Rectangle 20">
              <a:extLst>
                <a:ext uri="{FF2B5EF4-FFF2-40B4-BE49-F238E27FC236}">
                  <a16:creationId xmlns:a16="http://schemas.microsoft.com/office/drawing/2014/main" id="{643BE600-2FB3-6DD1-3D2B-E20AAE2E6B2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226E3CE5-DC20-9CD8-E048-35410C186771}"/>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C59FF9BB-899B-15A1-7055-977F62A1EE8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38290577-577E-C833-2D41-56FD6AC147BF}"/>
                </a:ext>
              </a:extLst>
            </p:cNvPr>
            <p:cNvGrpSpPr>
              <a:grpSpLocks noChangeAspect="1"/>
            </p:cNvGrpSpPr>
            <p:nvPr/>
          </p:nvGrpSpPr>
          <p:grpSpPr>
            <a:xfrm>
              <a:off x="9006835" y="481106"/>
              <a:ext cx="304379" cy="235446"/>
              <a:chOff x="8389938" y="1176338"/>
              <a:chExt cx="539751" cy="417513"/>
            </a:xfrm>
            <a:solidFill>
              <a:schemeClr val="tx2"/>
            </a:solidFill>
          </p:grpSpPr>
          <p:sp>
            <p:nvSpPr>
              <p:cNvPr id="27" name="Freeform 23">
                <a:extLst>
                  <a:ext uri="{FF2B5EF4-FFF2-40B4-BE49-F238E27FC236}">
                    <a16:creationId xmlns:a16="http://schemas.microsoft.com/office/drawing/2014/main" id="{5D8CB2D4-1039-F20F-BC8B-9678BA9BED0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4">
                <a:extLst>
                  <a:ext uri="{FF2B5EF4-FFF2-40B4-BE49-F238E27FC236}">
                    <a16:creationId xmlns:a16="http://schemas.microsoft.com/office/drawing/2014/main" id="{B7E59A5C-0523-0872-DE69-30D89D96624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31" name="Half Frame 30">
            <a:extLst>
              <a:ext uri="{FF2B5EF4-FFF2-40B4-BE49-F238E27FC236}">
                <a16:creationId xmlns:a16="http://schemas.microsoft.com/office/drawing/2014/main" id="{68C900A4-292E-A068-FEF9-25B9E34AD969}"/>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266A12F-8708-1EBC-DA64-A6B36914A97E}"/>
              </a:ext>
            </a:extLst>
          </p:cNvPr>
          <p:cNvSpPr/>
          <p:nvPr/>
        </p:nvSpPr>
        <p:spPr>
          <a:xfrm>
            <a:off x="541337" y="2609186"/>
            <a:ext cx="8838129" cy="33756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Digital permissions or ‘tokens’ are issued as soon as an approval is made. This is an electronic representation of a permission which can be trusted and verified. This can reuse existing capabilities (e.g. Service Victoria Digital Wallet). Physical permissions should only be used where required.</a:t>
            </a:r>
          </a:p>
          <a:p>
            <a:pPr>
              <a:spcBef>
                <a:spcPts val="600"/>
              </a:spcBef>
              <a:defRPr/>
            </a:pPr>
            <a:r>
              <a:rPr lang="en-AU" sz="1050">
                <a:solidFill>
                  <a:srgbClr val="1F2A44"/>
                </a:solidFill>
              </a:rPr>
              <a:t>You should ensure as little time as possible is taken for a permission holder to receive their proof of permission to allow businesses to commence operations.</a:t>
            </a:r>
          </a:p>
          <a:p>
            <a:pPr marL="171450" indent="-171450">
              <a:spcBef>
                <a:spcPts val="600"/>
              </a:spcBef>
              <a:buFont typeface="Arial" panose="020B0604020202020204" pitchFamily="34" charset="0"/>
              <a:buChar char="•"/>
              <a:defRPr/>
            </a:pPr>
            <a:r>
              <a:rPr lang="en-AU" sz="1050">
                <a:solidFill>
                  <a:srgbClr val="1F2A44"/>
                </a:solidFill>
              </a:rPr>
              <a:t>If licences are physical or will take time to issue to the business, you should provide a temporary permission. This may be in the form of a digital permission or ‘token’.</a:t>
            </a:r>
          </a:p>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Physical permissions may need to be created and issued by third parties (e.g., licence cards), this should be effectively managed to reduce time taken.</a:t>
            </a:r>
          </a:p>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Proof of permissions and certificates are made in a way that prevents falsification and ensures authenticity. This includes seals </a:t>
            </a:r>
            <a:r>
              <a:rPr lang="en-AU" sz="1050">
                <a:solidFill>
                  <a:srgbClr val="1F2A44"/>
                </a:solidFill>
              </a:rPr>
              <a:t>or other modern techniques to prevent against fraud. </a:t>
            </a:r>
            <a:r>
              <a:rPr kumimoji="0" lang="en-AU" sz="1050" b="0" i="0" u="none" strike="noStrike" kern="1200" cap="none" spc="0" normalizeH="0" baseline="0" noProof="0">
                <a:ln>
                  <a:noFill/>
                </a:ln>
                <a:solidFill>
                  <a:srgbClr val="1F2A44"/>
                </a:solidFill>
                <a:effectLst/>
                <a:uLnTx/>
                <a:uFillTx/>
                <a:ea typeface="+mn-ea"/>
                <a:cs typeface="+mn-cs"/>
              </a:rPr>
              <a:t>Only details that are required by legislation and are necessary to uphold </a:t>
            </a:r>
            <a:r>
              <a:rPr kumimoji="0" lang="en-AU" sz="1050" b="0" i="0" u="none" strike="noStrike" kern="1200" cap="none" spc="0" normalizeH="0" baseline="0" noProof="0" err="1">
                <a:ln>
                  <a:noFill/>
                </a:ln>
                <a:solidFill>
                  <a:srgbClr val="1F2A44"/>
                </a:solidFill>
                <a:effectLst/>
                <a:uLnTx/>
                <a:uFillTx/>
                <a:ea typeface="+mn-ea"/>
                <a:cs typeface="+mn-cs"/>
              </a:rPr>
              <a:t>th</a:t>
            </a:r>
            <a:r>
              <a:rPr lang="en-AU" sz="1050">
                <a:solidFill>
                  <a:srgbClr val="1F2A44"/>
                </a:solidFill>
              </a:rPr>
              <a:t>e legitimacy of a licence or verify the permission holder’s identity are included. </a:t>
            </a:r>
          </a:p>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Ceremonial certificates are often issued by occupational licensing authorities. These should follow a similar process.</a:t>
            </a:r>
            <a:endParaRPr lang="en-AU" sz="1050">
              <a:solidFill>
                <a:srgbClr val="1F2A44"/>
              </a:solidFill>
            </a:endParaRPr>
          </a:p>
          <a:p>
            <a:pPr>
              <a:spcBef>
                <a:spcPts val="600"/>
              </a:spcBef>
              <a:defRPr/>
            </a:pPr>
            <a:endParaRPr lang="en-AU" sz="1050">
              <a:solidFill>
                <a:srgbClr val="1F2A44"/>
              </a:solidFill>
            </a:endParaRPr>
          </a:p>
        </p:txBody>
      </p:sp>
      <p:sp>
        <p:nvSpPr>
          <p:cNvPr id="36" name="Rectangle 35">
            <a:extLst>
              <a:ext uri="{FF2B5EF4-FFF2-40B4-BE49-F238E27FC236}">
                <a16:creationId xmlns:a16="http://schemas.microsoft.com/office/drawing/2014/main" id="{37D20A65-A3E4-DBF6-0F9D-B855A14354E6}"/>
              </a:ext>
            </a:extLst>
          </p:cNvPr>
          <p:cNvSpPr/>
          <p:nvPr/>
        </p:nvSpPr>
        <p:spPr>
          <a:xfrm>
            <a:off x="541338" y="1244067"/>
            <a:ext cx="8838130"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lang="en-AU" sz="1050" b="1">
                <a:solidFill>
                  <a:srgbClr val="1F2A44"/>
                </a:solidFill>
              </a:rPr>
              <a:t>Most regulators issue a proof of permission. </a:t>
            </a:r>
            <a:r>
              <a:rPr lang="en-AU" sz="1050">
                <a:solidFill>
                  <a:srgbClr val="1F2A44"/>
                </a:solidFill>
              </a:rPr>
              <a:t>This may be a digital permission or ‘token’, or a physical permission. This authenticates the duty holder’s right to operate. Proof of permission should be issued as soon as possible following approval. Some may also offer or require a ceremonial certificate for licence holders. </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38" name="Half Frame 37">
            <a:extLst>
              <a:ext uri="{FF2B5EF4-FFF2-40B4-BE49-F238E27FC236}">
                <a16:creationId xmlns:a16="http://schemas.microsoft.com/office/drawing/2014/main" id="{C6266311-EEEC-F8A7-622C-65910E1F74E7}"/>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TextBox 8">
            <a:extLst>
              <a:ext uri="{FF2B5EF4-FFF2-40B4-BE49-F238E27FC236}">
                <a16:creationId xmlns:a16="http://schemas.microsoft.com/office/drawing/2014/main" id="{B9AD3649-17DA-38D7-4D52-3CD7F208501E}"/>
              </a:ext>
            </a:extLst>
          </p:cNvPr>
          <p:cNvSpPr txBox="1">
            <a:spLocks/>
          </p:cNvSpPr>
          <p:nvPr/>
        </p:nvSpPr>
        <p:spPr>
          <a:xfrm>
            <a:off x="546629"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
        <p:nvSpPr>
          <p:cNvPr id="10" name="TextBox 9">
            <a:extLst>
              <a:ext uri="{FF2B5EF4-FFF2-40B4-BE49-F238E27FC236}">
                <a16:creationId xmlns:a16="http://schemas.microsoft.com/office/drawing/2014/main" id="{4748CBD3-0378-2BEB-2CAA-7BDA7945FFC2}"/>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Tree>
    <p:extLst>
      <p:ext uri="{BB962C8B-B14F-4D97-AF65-F5344CB8AC3E}">
        <p14:creationId xmlns:p14="http://schemas.microsoft.com/office/powerpoint/2010/main" val="22048027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866740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ISSUE PERMISSION</a:t>
            </a:r>
            <a:br>
              <a:rPr lang="en-AU" sz="2400"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Digital systems should enable automated </a:t>
            </a:r>
            <a:r>
              <a:rPr lang="en-AU" sz="1050">
                <a:solidFill>
                  <a:srgbClr val="1F2A44"/>
                </a:solidFill>
              </a:rPr>
              <a:t>issue of digital permissions or ‘tokens’ as an electronic representation of a permission. This should be done as soon as an approval is made, often concurrent with NOTIFY. This should be enabled by templates and standard data elements, including for attributes and conditions, to issue permissions and ‘tokens’.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The status of a permission (i.e., active, inactive) should be recorded digitally and integrated with relevant systems. Digital systems should be able to update permission status and other attributes, this can be supported by digital permissions.</a:t>
            </a:r>
          </a:p>
          <a:p>
            <a:pPr marL="171450" indent="-171450">
              <a:spcBef>
                <a:spcPts val="600"/>
              </a:spcBef>
              <a:buFont typeface="Arial" panose="020B0604020202020204" pitchFamily="34" charset="0"/>
              <a:buChar char="•"/>
              <a:defRPr/>
            </a:pPr>
            <a:r>
              <a:rPr lang="en-AU" sz="1050">
                <a:solidFill>
                  <a:srgbClr val="1F2A44"/>
                </a:solidFill>
              </a:rPr>
              <a:t>Digital and physical permissions should link back to regulator records to ensure consistency and allow for automated updates of digital permission, including for variations such as name changes or regular updates such as renewal date.</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WofG capability: </a:t>
            </a:r>
            <a:r>
              <a:rPr lang="en-AU" sz="1050" i="1">
                <a:solidFill>
                  <a:srgbClr val="1F2A44"/>
                </a:solidFill>
              </a:rPr>
              <a:t>Service Victoria Regulator Platform. Aligns to Token in the Service Victoria GRID.</a:t>
            </a: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FROM PERMISSION:</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Permission details from regulator records.</a:t>
            </a:r>
            <a:endParaRPr kumimoji="0" lang="en-AU" sz="1050" b="0" i="0" u="none" strike="noStrike" kern="1200" cap="none" spc="0" normalizeH="0" baseline="0" noProof="0">
              <a:ln>
                <a:noFill/>
              </a:ln>
              <a:solidFill>
                <a:srgbClr val="1F2A44"/>
              </a:solidFill>
              <a:effectLst/>
              <a:uLnTx/>
              <a:uFillTx/>
              <a:ea typeface="+mn-ea"/>
              <a:cs typeface="+mn-cs"/>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kumimoji="0" lang="en-AU" sz="1050" b="0" i="0" u="none" strike="noStrike" kern="1200" cap="none" spc="0" normalizeH="0" baseline="0" noProof="0">
              <a:ln>
                <a:noFill/>
              </a:ln>
              <a:solidFill>
                <a:srgbClr val="1F2A44"/>
              </a:solidFill>
              <a:effectLst/>
              <a:uLnTx/>
              <a:uFillTx/>
              <a:ea typeface="+mn-ea"/>
              <a:cs typeface="+mn-cs"/>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86</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813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286134"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kumimoji="0" lang="en-AU" sz="1050" b="1" i="0" u="none" strike="noStrike" kern="1200" cap="none" spc="0" normalizeH="0" baseline="0" noProof="0">
                <a:ln>
                  <a:noFill/>
                </a:ln>
                <a:solidFill>
                  <a:srgbClr val="1F2A44"/>
                </a:solidFill>
                <a:effectLst/>
                <a:uLnTx/>
                <a:uFillTx/>
                <a:ea typeface="+mn-ea"/>
                <a:cs typeface="+mn-cs"/>
              </a:rPr>
              <a:t>TO APPLICANT:</a:t>
            </a:r>
          </a:p>
          <a:p>
            <a:pPr marL="171450" indent="-171450">
              <a:spcBef>
                <a:spcPts val="600"/>
              </a:spcBef>
              <a:buFont typeface="Arial" panose="020B0604020202020204" pitchFamily="34" charset="0"/>
              <a:buChar char="•"/>
              <a:defRPr/>
            </a:pPr>
            <a:r>
              <a:rPr lang="en-AU" sz="1050">
                <a:solidFill>
                  <a:srgbClr val="1F2A44"/>
                </a:solidFill>
              </a:rPr>
              <a:t>Digital and/or physical permission.</a:t>
            </a:r>
          </a:p>
          <a:p>
            <a:pPr marL="171450" indent="-171450">
              <a:spcBef>
                <a:spcPts val="600"/>
              </a:spcBef>
              <a:buFont typeface="Arial" panose="020B0604020202020204" pitchFamily="34" charset="0"/>
              <a:buChar char="•"/>
              <a:defRPr/>
            </a:pPr>
            <a:r>
              <a:rPr kumimoji="0" lang="en-AU" sz="1050" b="0" i="0" u="none" strike="noStrike" kern="1200" cap="none" spc="0" normalizeH="0" baseline="0" noProof="0">
                <a:ln>
                  <a:noFill/>
                </a:ln>
                <a:solidFill>
                  <a:srgbClr val="1F2A44"/>
                </a:solidFill>
                <a:effectLst/>
                <a:uLnTx/>
                <a:uFillTx/>
                <a:ea typeface="+mn-ea"/>
                <a:cs typeface="+mn-cs"/>
              </a:rPr>
              <a:t>Ceremonial certificate (if required).</a:t>
            </a:r>
          </a:p>
        </p:txBody>
      </p:sp>
      <p:grpSp>
        <p:nvGrpSpPr>
          <p:cNvPr id="10" name="Group 9">
            <a:extLst>
              <a:ext uri="{FF2B5EF4-FFF2-40B4-BE49-F238E27FC236}">
                <a16:creationId xmlns:a16="http://schemas.microsoft.com/office/drawing/2014/main" id="{48CA1904-E18C-B17A-ED94-57A854FD5587}"/>
              </a:ext>
            </a:extLst>
          </p:cNvPr>
          <p:cNvGrpSpPr/>
          <p:nvPr/>
        </p:nvGrpSpPr>
        <p:grpSpPr>
          <a:xfrm>
            <a:off x="8901369" y="346399"/>
            <a:ext cx="1004630" cy="515313"/>
            <a:chOff x="8901369" y="346399"/>
            <a:chExt cx="1004630" cy="515313"/>
          </a:xfrm>
        </p:grpSpPr>
        <p:sp>
          <p:nvSpPr>
            <p:cNvPr id="11" name="Rectangle 10">
              <a:extLst>
                <a:ext uri="{FF2B5EF4-FFF2-40B4-BE49-F238E27FC236}">
                  <a16:creationId xmlns:a16="http://schemas.microsoft.com/office/drawing/2014/main" id="{110C4E54-B9C2-1864-7428-FE6223B384E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7" name="Oval 16">
              <a:extLst>
                <a:ext uri="{FF2B5EF4-FFF2-40B4-BE49-F238E27FC236}">
                  <a16:creationId xmlns:a16="http://schemas.microsoft.com/office/drawing/2014/main" id="{F414845E-04DC-B69E-F58F-05E7CE0B9BAC}"/>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0" name="Oval 29">
              <a:extLst>
                <a:ext uri="{FF2B5EF4-FFF2-40B4-BE49-F238E27FC236}">
                  <a16:creationId xmlns:a16="http://schemas.microsoft.com/office/drawing/2014/main" id="{1DCA1BA7-57CE-F6E2-87BF-589EB01ABEC4}"/>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2323BAB1-1BD9-5114-A0EA-B497D2175F72}"/>
                </a:ext>
              </a:extLst>
            </p:cNvPr>
            <p:cNvGrpSpPr>
              <a:grpSpLocks noChangeAspect="1"/>
            </p:cNvGrpSpPr>
            <p:nvPr/>
          </p:nvGrpSpPr>
          <p:grpSpPr>
            <a:xfrm>
              <a:off x="9006835" y="481106"/>
              <a:ext cx="304379" cy="235446"/>
              <a:chOff x="8389938" y="1176338"/>
              <a:chExt cx="539751" cy="417513"/>
            </a:xfrm>
            <a:solidFill>
              <a:schemeClr val="tx2"/>
            </a:solidFill>
          </p:grpSpPr>
          <p:sp>
            <p:nvSpPr>
              <p:cNvPr id="33" name="Freeform 23">
                <a:extLst>
                  <a:ext uri="{FF2B5EF4-FFF2-40B4-BE49-F238E27FC236}">
                    <a16:creationId xmlns:a16="http://schemas.microsoft.com/office/drawing/2014/main" id="{B821D3CB-A5C4-BF2B-A45E-3716ED2B9B7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24">
                <a:extLst>
                  <a:ext uri="{FF2B5EF4-FFF2-40B4-BE49-F238E27FC236}">
                    <a16:creationId xmlns:a16="http://schemas.microsoft.com/office/drawing/2014/main" id="{6F2BD10B-3235-7DC6-8354-8D3220AE19E9}"/>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4" name="Rectangle 3">
            <a:extLst>
              <a:ext uri="{FF2B5EF4-FFF2-40B4-BE49-F238E27FC236}">
                <a16:creationId xmlns:a16="http://schemas.microsoft.com/office/drawing/2014/main" id="{AC48DEE0-0DB3-61AF-984C-9566B3B7110C}"/>
              </a:ext>
            </a:extLst>
          </p:cNvPr>
          <p:cNvSpPr/>
          <p:nvPr/>
        </p:nvSpPr>
        <p:spPr>
          <a:xfrm>
            <a:off x="6858256" y="3041748"/>
            <a:ext cx="2521212"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6" name="Rectangle 5">
            <a:extLst>
              <a:ext uri="{FF2B5EF4-FFF2-40B4-BE49-F238E27FC236}">
                <a16:creationId xmlns:a16="http://schemas.microsoft.com/office/drawing/2014/main" id="{39ABF17D-5E01-30EF-E842-C51ECDC3EBBD}"/>
              </a:ext>
            </a:extLst>
          </p:cNvPr>
          <p:cNvSpPr/>
          <p:nvPr/>
        </p:nvSpPr>
        <p:spPr>
          <a:xfrm>
            <a:off x="6918510" y="3412549"/>
            <a:ext cx="2376000" cy="612000"/>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COMMON COMPONENT</a:t>
            </a:r>
          </a:p>
        </p:txBody>
      </p:sp>
      <p:sp>
        <p:nvSpPr>
          <p:cNvPr id="7" name="Isosceles Triangle 6">
            <a:extLst>
              <a:ext uri="{FF2B5EF4-FFF2-40B4-BE49-F238E27FC236}">
                <a16:creationId xmlns:a16="http://schemas.microsoft.com/office/drawing/2014/main" id="{2D4940E1-EE25-EBF1-16E1-1E73DDC2D6EF}"/>
              </a:ext>
            </a:extLst>
          </p:cNvPr>
          <p:cNvSpPr/>
          <p:nvPr/>
        </p:nvSpPr>
        <p:spPr>
          <a:xfrm rot="18900000">
            <a:off x="6884976" y="3432666"/>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8" name="Rectangle 7">
            <a:extLst>
              <a:ext uri="{FF2B5EF4-FFF2-40B4-BE49-F238E27FC236}">
                <a16:creationId xmlns:a16="http://schemas.microsoft.com/office/drawing/2014/main" id="{A9FC2D0F-73CF-D639-83BF-47D2D35E76EF}"/>
              </a:ext>
            </a:extLst>
          </p:cNvPr>
          <p:cNvSpPr/>
          <p:nvPr/>
        </p:nvSpPr>
        <p:spPr>
          <a:xfrm>
            <a:off x="6918510" y="4109840"/>
            <a:ext cx="2376000" cy="1288778"/>
          </a:xfrm>
          <a:prstGeom prst="rect">
            <a:avLst/>
          </a:prstGeom>
          <a:solidFill>
            <a:schemeClr val="bg1"/>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0" u="none" strike="noStrike" kern="1200" cap="none" spc="0" normalizeH="0" baseline="0" noProof="0">
                <a:ln>
                  <a:noFill/>
                </a:ln>
                <a:solidFill>
                  <a:srgbClr val="1F2A44"/>
                </a:solidFill>
                <a:effectLst/>
                <a:uLnTx/>
                <a:uFillTx/>
                <a:ea typeface="+mn-ea"/>
                <a:cs typeface="+mn-cs"/>
              </a:rPr>
              <a:t>Issue permission can be common across permissions and regulators.</a:t>
            </a:r>
          </a:p>
          <a:p>
            <a:pPr>
              <a:spcBef>
                <a:spcPts val="600"/>
              </a:spcBef>
            </a:pPr>
            <a:r>
              <a:rPr lang="en-AU" sz="1050">
                <a:solidFill>
                  <a:srgbClr val="1F2A44"/>
                </a:solidFill>
              </a:rPr>
              <a:t>The content of the permission will vary.</a:t>
            </a:r>
          </a:p>
        </p:txBody>
      </p:sp>
      <p:sp>
        <p:nvSpPr>
          <p:cNvPr id="9" name="Rectangle 8">
            <a:extLst>
              <a:ext uri="{FF2B5EF4-FFF2-40B4-BE49-F238E27FC236}">
                <a16:creationId xmlns:a16="http://schemas.microsoft.com/office/drawing/2014/main" id="{E60F692B-E718-D8C4-BEA9-AABEB4A43003}"/>
              </a:ext>
            </a:extLst>
          </p:cNvPr>
          <p:cNvSpPr/>
          <p:nvPr/>
        </p:nvSpPr>
        <p:spPr>
          <a:xfrm>
            <a:off x="6917392" y="5464102"/>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schemeClr val="tx2"/>
                </a:solidFill>
                <a:effectLst/>
                <a:uLnTx/>
                <a:uFillTx/>
                <a:ea typeface="+mn-ea"/>
                <a:cs typeface="+mn-cs"/>
              </a:rPr>
              <a:t>CONFIGURABLE COMPONENT </a:t>
            </a:r>
          </a:p>
        </p:txBody>
      </p:sp>
      <p:sp>
        <p:nvSpPr>
          <p:cNvPr id="22" name="TextBox 21">
            <a:extLst>
              <a:ext uri="{FF2B5EF4-FFF2-40B4-BE49-F238E27FC236}">
                <a16:creationId xmlns:a16="http://schemas.microsoft.com/office/drawing/2014/main" id="{00829E1F-443C-30F4-1378-89D0C49C1ACE}"/>
              </a:ext>
            </a:extLst>
          </p:cNvPr>
          <p:cNvSpPr txBox="1">
            <a:spLocks/>
          </p:cNvSpPr>
          <p:nvPr/>
        </p:nvSpPr>
        <p:spPr>
          <a:xfrm>
            <a:off x="541337" y="1241437"/>
            <a:ext cx="1190989"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3" name="TextBox 22">
            <a:extLst>
              <a:ext uri="{FF2B5EF4-FFF2-40B4-BE49-F238E27FC236}">
                <a16:creationId xmlns:a16="http://schemas.microsoft.com/office/drawing/2014/main" id="{010FB627-D158-52A1-3EA0-909FA341B613}"/>
              </a:ext>
            </a:extLst>
          </p:cNvPr>
          <p:cNvSpPr txBox="1">
            <a:spLocks/>
          </p:cNvSpPr>
          <p:nvPr/>
        </p:nvSpPr>
        <p:spPr>
          <a:xfrm>
            <a:off x="541337" y="3076914"/>
            <a:ext cx="2193473"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7" name="TextBox 26">
            <a:extLst>
              <a:ext uri="{FF2B5EF4-FFF2-40B4-BE49-F238E27FC236}">
                <a16:creationId xmlns:a16="http://schemas.microsoft.com/office/drawing/2014/main" id="{922D3CD0-0F4E-DEEB-2782-8ED5CF9EAA66}"/>
              </a:ext>
            </a:extLst>
          </p:cNvPr>
          <p:cNvSpPr txBox="1">
            <a:spLocks/>
          </p:cNvSpPr>
          <p:nvPr/>
        </p:nvSpPr>
        <p:spPr>
          <a:xfrm>
            <a:off x="5078528" y="1238132"/>
            <a:ext cx="1372606"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8" name="TextBox 27">
            <a:extLst>
              <a:ext uri="{FF2B5EF4-FFF2-40B4-BE49-F238E27FC236}">
                <a16:creationId xmlns:a16="http://schemas.microsoft.com/office/drawing/2014/main" id="{D2E24142-6C93-E453-FD5D-5C19D23F43D9}"/>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41613750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3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pPr marL="0" marR="0" lvl="0" indent="0" algn="l" defTabSz="914349" rtl="0" eaLnBrk="1" fontAlgn="auto" latinLnBrk="0" hangingPunct="1">
              <a:lnSpc>
                <a:spcPct val="90000"/>
              </a:lnSpc>
              <a:spcBef>
                <a:spcPct val="0"/>
              </a:spcBef>
              <a:spcAft>
                <a:spcPts val="0"/>
              </a:spcAft>
              <a:buClrTx/>
              <a:buSzTx/>
              <a:buFontTx/>
              <a:buNone/>
              <a:tabLst/>
              <a:defRPr/>
            </a:pPr>
            <a:r>
              <a:rPr kumimoji="0" lang="en-AU" sz="2200" b="1" i="0" u="none" strike="noStrike" kern="1200" cap="none" spc="0" normalizeH="0" baseline="0" noProof="0">
                <a:ln>
                  <a:noFill/>
                </a:ln>
                <a:solidFill>
                  <a:prstClr val="white"/>
                </a:solidFill>
                <a:effectLst/>
                <a:uLnTx/>
                <a:uFillTx/>
                <a:latin typeface="Arial"/>
                <a:ea typeface="+mj-ea"/>
                <a:cs typeface="+mj-cs"/>
              </a:rPr>
              <a:t>NOTIFY &amp; ISSUE</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50860" y="1160463"/>
            <a:ext cx="4266847" cy="216000"/>
          </a:xfrm>
          <a:prstGeom prst="rect">
            <a:avLst/>
          </a:prstGeom>
          <a:solidFill>
            <a:schemeClr val="accent2"/>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THINGS TO CAPTURE</a:t>
            </a: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0463"/>
            <a:ext cx="4287481" cy="216000"/>
          </a:xfrm>
          <a:prstGeom prst="rect">
            <a:avLst/>
          </a:prstGeom>
          <a:solidFill>
            <a:schemeClr val="accent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ea typeface="+mn-ea"/>
                <a:cs typeface="+mn-cs"/>
              </a:rPr>
              <a:t>INDICATIVE MEASURES OF SUCCESS</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1614"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1" y="278619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Up to date public register.</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4" y="151436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Improved applicant satisfaction.</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1" y="342210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Streamlined issue permissions.</a:t>
            </a:r>
          </a:p>
        </p:txBody>
      </p:sp>
      <p:sp>
        <p:nvSpPr>
          <p:cNvPr id="26" name="Rectangle 25">
            <a:extLst>
              <a:ext uri="{FF2B5EF4-FFF2-40B4-BE49-F238E27FC236}">
                <a16:creationId xmlns:a16="http://schemas.microsoft.com/office/drawing/2014/main" id="{95566999-A32B-E5A6-76AA-0A094BD23EF1}"/>
              </a:ext>
            </a:extLst>
          </p:cNvPr>
          <p:cNvSpPr/>
          <p:nvPr/>
        </p:nvSpPr>
        <p:spPr>
          <a:xfrm>
            <a:off x="550860" y="1514363"/>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What are the opportunities to streamline your notifications process? How could you improve your notifications for applicants?</a:t>
            </a:r>
          </a:p>
        </p:txBody>
      </p:sp>
      <p:sp>
        <p:nvSpPr>
          <p:cNvPr id="30" name="Rectangle 29">
            <a:extLst>
              <a:ext uri="{FF2B5EF4-FFF2-40B4-BE49-F238E27FC236}">
                <a16:creationId xmlns:a16="http://schemas.microsoft.com/office/drawing/2014/main" id="{14319F6C-28B6-8974-961C-91842869EA54}"/>
              </a:ext>
            </a:extLst>
          </p:cNvPr>
          <p:cNvSpPr/>
          <p:nvPr/>
        </p:nvSpPr>
        <p:spPr>
          <a:xfrm>
            <a:off x="550860" y="3422108"/>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kumimoji="0" lang="en-AU" sz="1050" b="0" i="0" u="none" strike="noStrike" kern="1200" cap="none" spc="0" normalizeH="0" baseline="0" noProof="0">
                <a:ln>
                  <a:noFill/>
                </a:ln>
                <a:solidFill>
                  <a:prstClr val="white"/>
                </a:solidFill>
                <a:effectLst/>
                <a:uLnTx/>
                <a:uFillTx/>
                <a:ea typeface="+mn-ea"/>
                <a:cs typeface="+mn-cs"/>
              </a:rPr>
              <a:t>Is there an opportunity to automate notifications using templates and auto-filled data?</a:t>
            </a:r>
          </a:p>
        </p:txBody>
      </p:sp>
      <p:sp>
        <p:nvSpPr>
          <p:cNvPr id="34" name="Rectangle 33">
            <a:extLst>
              <a:ext uri="{FF2B5EF4-FFF2-40B4-BE49-F238E27FC236}">
                <a16:creationId xmlns:a16="http://schemas.microsoft.com/office/drawing/2014/main" id="{A7EA0C82-C4FA-1988-E7FF-C1500B6B6BC5}"/>
              </a:ext>
            </a:extLst>
          </p:cNvPr>
          <p:cNvSpPr/>
          <p:nvPr/>
        </p:nvSpPr>
        <p:spPr>
          <a:xfrm>
            <a:off x="550860" y="2150278"/>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r>
              <a:rPr kumimoji="0" lang="en-AU" sz="1050" b="0" i="0" u="none" strike="noStrike" kern="1200" cap="none" spc="0" normalizeH="0" baseline="0" noProof="0">
                <a:ln>
                  <a:noFill/>
                </a:ln>
                <a:solidFill>
                  <a:prstClr val="white"/>
                </a:solidFill>
                <a:effectLst/>
                <a:uLnTx/>
                <a:uFillTx/>
                <a:ea typeface="+mn-ea"/>
                <a:cs typeface="+mn-cs"/>
              </a:rPr>
              <a:t>What are the opportunities to streamline your issue permission process? Is there an opportunity to issue digital permissions?</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15027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Reduced number and complexity of contacts for information. </a:t>
            </a:r>
          </a:p>
        </p:txBody>
      </p:sp>
      <p:sp>
        <p:nvSpPr>
          <p:cNvPr id="37" name="Rectangle 36">
            <a:extLst>
              <a:ext uri="{FF2B5EF4-FFF2-40B4-BE49-F238E27FC236}">
                <a16:creationId xmlns:a16="http://schemas.microsoft.com/office/drawing/2014/main" id="{0F25CE36-1EFF-4249-78F9-2BCEFFEC32F4}"/>
              </a:ext>
            </a:extLst>
          </p:cNvPr>
          <p:cNvSpPr/>
          <p:nvPr/>
        </p:nvSpPr>
        <p:spPr>
          <a:xfrm>
            <a:off x="550860" y="4693938"/>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lang="en-AU" sz="1050">
                <a:solidFill>
                  <a:schemeClr val="bg1"/>
                </a:solidFill>
              </a:rPr>
              <a:t>How can you automate third party notifications? How can you make this process more efficient? </a:t>
            </a:r>
            <a:endParaRPr kumimoji="0" lang="en-AU" sz="1050" b="0" i="0" u="none" strike="noStrike" kern="1200" cap="none" spc="0" normalizeH="0" baseline="0" noProof="0">
              <a:ln>
                <a:noFill/>
              </a:ln>
              <a:solidFill>
                <a:prstClr val="white"/>
              </a:solidFill>
              <a:effectLst/>
              <a:uLnTx/>
              <a:uFillTx/>
              <a:ea typeface="+mn-ea"/>
              <a:cs typeface="+mn-cs"/>
            </a:endParaRPr>
          </a:p>
        </p:txBody>
      </p:sp>
      <p:sp>
        <p:nvSpPr>
          <p:cNvPr id="38" name="Rectangle 37">
            <a:extLst>
              <a:ext uri="{FF2B5EF4-FFF2-40B4-BE49-F238E27FC236}">
                <a16:creationId xmlns:a16="http://schemas.microsoft.com/office/drawing/2014/main" id="{219FB0F4-B4EF-231A-3C1F-BB60ED885D9B}"/>
              </a:ext>
            </a:extLst>
          </p:cNvPr>
          <p:cNvSpPr/>
          <p:nvPr/>
        </p:nvSpPr>
        <p:spPr>
          <a:xfrm>
            <a:off x="550860" y="2786193"/>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Is the information you provide accessible and understandable for </a:t>
            </a:r>
            <a:r>
              <a:rPr kumimoji="0" lang="en-AU" sz="1050" b="0" i="1" u="none" strike="noStrike" kern="1200" cap="none" spc="0" normalizeH="0" baseline="0" noProof="0">
                <a:ln>
                  <a:noFill/>
                </a:ln>
                <a:solidFill>
                  <a:prstClr val="white"/>
                </a:solidFill>
                <a:effectLst/>
                <a:uLnTx/>
                <a:uFillTx/>
                <a:ea typeface="+mn-ea"/>
                <a:cs typeface="+mn-cs"/>
              </a:rPr>
              <a:t>most</a:t>
            </a:r>
            <a:r>
              <a:rPr kumimoji="0" lang="en-AU" sz="1050" b="0" i="0" u="none" strike="noStrike" kern="1200" cap="none" spc="0" normalizeH="0" baseline="0" noProof="0">
                <a:ln>
                  <a:noFill/>
                </a:ln>
                <a:solidFill>
                  <a:prstClr val="white"/>
                </a:solidFill>
                <a:effectLst/>
                <a:uLnTx/>
                <a:uFillTx/>
                <a:ea typeface="+mn-ea"/>
                <a:cs typeface="+mn-cs"/>
              </a:rPr>
              <a:t> applicants?</a:t>
            </a:r>
          </a:p>
        </p:txBody>
      </p:sp>
      <p:sp>
        <p:nvSpPr>
          <p:cNvPr id="39" name="Rectangle 38">
            <a:extLst>
              <a:ext uri="{FF2B5EF4-FFF2-40B4-BE49-F238E27FC236}">
                <a16:creationId xmlns:a16="http://schemas.microsoft.com/office/drawing/2014/main" id="{673604EE-1625-00FD-1B3E-A26DA2756631}"/>
              </a:ext>
            </a:extLst>
          </p:cNvPr>
          <p:cNvSpPr/>
          <p:nvPr/>
        </p:nvSpPr>
        <p:spPr>
          <a:xfrm>
            <a:off x="550860" y="4058023"/>
            <a:ext cx="4266847"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What are the opportunities to streamline your public register process? Can you integrate this with your records?</a:t>
            </a:r>
          </a:p>
        </p:txBody>
      </p:sp>
      <p:sp>
        <p:nvSpPr>
          <p:cNvPr id="7" name="TextBox 6">
            <a:extLst>
              <a:ext uri="{FF2B5EF4-FFF2-40B4-BE49-F238E27FC236}">
                <a16:creationId xmlns:a16="http://schemas.microsoft.com/office/drawing/2014/main" id="{632FD7CB-3C19-3580-2CBF-8A621AFD4101}"/>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a:ea typeface="+mn-ea"/>
                <a:cs typeface="+mn-cs"/>
              </a:rPr>
              <a:t>ACTION PLAN</a:t>
            </a:r>
          </a:p>
        </p:txBody>
      </p:sp>
      <p:grpSp>
        <p:nvGrpSpPr>
          <p:cNvPr id="46" name="Group 45">
            <a:extLst>
              <a:ext uri="{FF2B5EF4-FFF2-40B4-BE49-F238E27FC236}">
                <a16:creationId xmlns:a16="http://schemas.microsoft.com/office/drawing/2014/main" id="{A4D51DAF-C414-7D98-AE78-D42606519FDC}"/>
              </a:ext>
            </a:extLst>
          </p:cNvPr>
          <p:cNvGrpSpPr/>
          <p:nvPr/>
        </p:nvGrpSpPr>
        <p:grpSpPr>
          <a:xfrm>
            <a:off x="1390896" y="5411104"/>
            <a:ext cx="7984879" cy="569924"/>
            <a:chOff x="1390896" y="5411104"/>
            <a:chExt cx="7903027" cy="569924"/>
          </a:xfrm>
        </p:grpSpPr>
        <p:sp>
          <p:nvSpPr>
            <p:cNvPr id="8" name="Rectangle 7">
              <a:extLst>
                <a:ext uri="{FF2B5EF4-FFF2-40B4-BE49-F238E27FC236}">
                  <a16:creationId xmlns:a16="http://schemas.microsoft.com/office/drawing/2014/main" id="{DF8E0629-2D4F-C8A6-A1D5-1295F9FCC67D}"/>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Develop opportunities to improve notifications.</a:t>
              </a:r>
            </a:p>
          </p:txBody>
        </p:sp>
        <p:sp>
          <p:nvSpPr>
            <p:cNvPr id="9" name="Rectangle 8">
              <a:extLst>
                <a:ext uri="{FF2B5EF4-FFF2-40B4-BE49-F238E27FC236}">
                  <a16:creationId xmlns:a16="http://schemas.microsoft.com/office/drawing/2014/main" id="{0D771411-B168-77F3-6284-AA0C86E7194B}"/>
                </a:ext>
              </a:extLst>
            </p:cNvPr>
            <p:cNvSpPr/>
            <p:nvPr/>
          </p:nvSpPr>
          <p:spPr>
            <a:xfrm>
              <a:off x="6750298"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Develop opportunities to streamline the issue permission process.</a:t>
              </a:r>
            </a:p>
          </p:txBody>
        </p:sp>
        <p:sp>
          <p:nvSpPr>
            <p:cNvPr id="10" name="Rectangle 9">
              <a:extLst>
                <a:ext uri="{FF2B5EF4-FFF2-40B4-BE49-F238E27FC236}">
                  <a16:creationId xmlns:a16="http://schemas.microsoft.com/office/drawing/2014/main" id="{C4E5C010-14F8-DC03-667C-05AE4C02D3E3}"/>
                </a:ext>
              </a:extLst>
            </p:cNvPr>
            <p:cNvSpPr/>
            <p:nvPr/>
          </p:nvSpPr>
          <p:spPr>
            <a:xfrm>
              <a:off x="4100411"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Document requirements to update the public register.</a:t>
              </a:r>
            </a:p>
          </p:txBody>
        </p:sp>
      </p:grpSp>
      <p:sp>
        <p:nvSpPr>
          <p:cNvPr id="11" name="Rectangle 10">
            <a:extLst>
              <a:ext uri="{FF2B5EF4-FFF2-40B4-BE49-F238E27FC236}">
                <a16:creationId xmlns:a16="http://schemas.microsoft.com/office/drawing/2014/main" id="{9F4F48DD-C290-AEA8-87A3-1974E66AF846}"/>
              </a:ext>
            </a:extLst>
          </p:cNvPr>
          <p:cNvSpPr/>
          <p:nvPr/>
        </p:nvSpPr>
        <p:spPr>
          <a:xfrm>
            <a:off x="5085471" y="405802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0" i="0" u="none" strike="noStrike" kern="1200" cap="none" spc="0" normalizeH="0" baseline="0" noProof="0">
                <a:ln>
                  <a:noFill/>
                </a:ln>
                <a:solidFill>
                  <a:prstClr val="white"/>
                </a:solidFill>
                <a:effectLst/>
                <a:uLnTx/>
                <a:uFillTx/>
                <a:ea typeface="+mn-ea"/>
                <a:cs typeface="+mn-cs"/>
              </a:rPr>
              <a:t>Improved staff experience.</a:t>
            </a:r>
          </a:p>
        </p:txBody>
      </p:sp>
      <p:cxnSp>
        <p:nvCxnSpPr>
          <p:cNvPr id="41" name="Straight Connector 40">
            <a:extLst>
              <a:ext uri="{FF2B5EF4-FFF2-40B4-BE49-F238E27FC236}">
                <a16:creationId xmlns:a16="http://schemas.microsoft.com/office/drawing/2014/main" id="{DBE02664-61FC-C23F-8558-39C9E500E52F}"/>
              </a:ext>
            </a:extLst>
          </p:cNvPr>
          <p:cNvCxnSpPr/>
          <p:nvPr/>
        </p:nvCxnSpPr>
        <p:spPr>
          <a:xfrm>
            <a:off x="4830335" y="179525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8A8CCD1-7A06-68D2-317E-6A8587CC840A}"/>
              </a:ext>
            </a:extLst>
          </p:cNvPr>
          <p:cNvCxnSpPr/>
          <p:nvPr/>
        </p:nvCxnSpPr>
        <p:spPr>
          <a:xfrm>
            <a:off x="4830335" y="2432813"/>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3D44163-10D6-AD9F-77F5-4E33D4D97E8C}"/>
              </a:ext>
            </a:extLst>
          </p:cNvPr>
          <p:cNvCxnSpPr/>
          <p:nvPr/>
        </p:nvCxnSpPr>
        <p:spPr>
          <a:xfrm>
            <a:off x="4830335" y="307457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C79BD14-AB5E-1994-65C7-E063BB1FDA8A}"/>
              </a:ext>
            </a:extLst>
          </p:cNvPr>
          <p:cNvCxnSpPr/>
          <p:nvPr/>
        </p:nvCxnSpPr>
        <p:spPr>
          <a:xfrm>
            <a:off x="4830335" y="373730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DD1A090-BD41-3CAB-BFC9-37FB953F9BAE}"/>
              </a:ext>
            </a:extLst>
          </p:cNvPr>
          <p:cNvCxnSpPr/>
          <p:nvPr/>
        </p:nvCxnSpPr>
        <p:spPr>
          <a:xfrm>
            <a:off x="4830335" y="432453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0384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6" name="Text Placeholder 4">
            <a:extLst>
              <a:ext uri="{FF2B5EF4-FFF2-40B4-BE49-F238E27FC236}">
                <a16:creationId xmlns:a16="http://schemas.microsoft.com/office/drawing/2014/main" id="{7EEC1259-0FBF-6AE8-89DE-51F0E780D872}"/>
              </a:ext>
            </a:extLst>
          </p:cNvPr>
          <p:cNvSpPr>
            <a:spLocks noGrp="1"/>
          </p:cNvSpPr>
          <p:nvPr>
            <p:ph type="body" sz="quarter" idx="10"/>
          </p:nvPr>
        </p:nvSpPr>
        <p:spPr>
          <a:xfrm>
            <a:off x="1126241" y="2160544"/>
            <a:ext cx="3634336" cy="848236"/>
          </a:xfrm>
          <a:noFill/>
        </p:spPr>
        <p:txBody>
          <a:bodyPr lIns="540000"/>
          <a:lstStyle/>
          <a:p>
            <a:r>
              <a:rPr lang="en-AU" sz="3600">
                <a:latin typeface="VIC SemiBold" panose="00000700000000000000" pitchFamily="50" charset="0"/>
              </a:rPr>
              <a:t>OTHER PROCESSES</a:t>
            </a:r>
          </a:p>
        </p:txBody>
      </p:sp>
      <p:sp>
        <p:nvSpPr>
          <p:cNvPr id="28" name="Rectangle 27">
            <a:extLst>
              <a:ext uri="{FF2B5EF4-FFF2-40B4-BE49-F238E27FC236}">
                <a16:creationId xmlns:a16="http://schemas.microsoft.com/office/drawing/2014/main" id="{40725E05-886F-E176-1B6C-8E193B19E4F3}"/>
              </a:ext>
            </a:extLst>
          </p:cNvPr>
          <p:cNvSpPr/>
          <p:nvPr/>
        </p:nvSpPr>
        <p:spPr>
          <a:xfrm>
            <a:off x="4953000" y="0"/>
            <a:ext cx="4953000" cy="6165909"/>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4" name="Flowchart: Process 3">
            <a:extLst>
              <a:ext uri="{FF2B5EF4-FFF2-40B4-BE49-F238E27FC236}">
                <a16:creationId xmlns:a16="http://schemas.microsoft.com/office/drawing/2014/main" id="{B57770E8-237E-E486-96C8-9D53279FF2D2}"/>
              </a:ext>
            </a:extLst>
          </p:cNvPr>
          <p:cNvSpPr/>
          <p:nvPr/>
        </p:nvSpPr>
        <p:spPr>
          <a:xfrm flipH="1">
            <a:off x="4953000" y="2208782"/>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3" action="ppaction://hlinksldjump">
                  <a:extLst>
                    <a:ext uri="{A12FA001-AC4F-418D-AE19-62706E023703}">
                      <ahyp:hlinkClr xmlns:ahyp="http://schemas.microsoft.com/office/drawing/2018/hyperlinkcolor" val="tx"/>
                    </a:ext>
                  </a:extLst>
                </a:hlinkClick>
              </a:rPr>
              <a:t>RENEWALS</a:t>
            </a:r>
            <a:endParaRPr lang="en-AU" sz="1200">
              <a:solidFill>
                <a:schemeClr val="bg1"/>
              </a:solidFill>
              <a:latin typeface="+mj-lt"/>
            </a:endParaRPr>
          </a:p>
        </p:txBody>
      </p:sp>
      <p:sp>
        <p:nvSpPr>
          <p:cNvPr id="5" name="Flowchart: Process 4">
            <a:extLst>
              <a:ext uri="{FF2B5EF4-FFF2-40B4-BE49-F238E27FC236}">
                <a16:creationId xmlns:a16="http://schemas.microsoft.com/office/drawing/2014/main" id="{41C0A60D-32BD-0235-50C0-9836DFD8D30B}"/>
              </a:ext>
            </a:extLst>
          </p:cNvPr>
          <p:cNvSpPr/>
          <p:nvPr/>
        </p:nvSpPr>
        <p:spPr>
          <a:xfrm flipH="1">
            <a:off x="4953000" y="2662141"/>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4" action="ppaction://hlinksldjump">
                  <a:extLst>
                    <a:ext uri="{A12FA001-AC4F-418D-AE19-62706E023703}">
                      <ahyp:hlinkClr xmlns:ahyp="http://schemas.microsoft.com/office/drawing/2018/hyperlinkcolor" val="tx"/>
                    </a:ext>
                  </a:extLst>
                </a:hlinkClick>
              </a:rPr>
              <a:t>APPLICANT INITIATED TRIGGERS</a:t>
            </a:r>
            <a:endParaRPr lang="en-AU" sz="1200">
              <a:solidFill>
                <a:schemeClr val="bg1"/>
              </a:solidFill>
              <a:latin typeface="+mj-lt"/>
            </a:endParaRPr>
          </a:p>
        </p:txBody>
      </p:sp>
      <p:sp>
        <p:nvSpPr>
          <p:cNvPr id="14" name="Half Frame 13">
            <a:extLst>
              <a:ext uri="{FF2B5EF4-FFF2-40B4-BE49-F238E27FC236}">
                <a16:creationId xmlns:a16="http://schemas.microsoft.com/office/drawing/2014/main" id="{D145CE23-B6F9-3127-0534-650AC3197E9C}"/>
              </a:ext>
            </a:extLst>
          </p:cNvPr>
          <p:cNvSpPr/>
          <p:nvPr/>
        </p:nvSpPr>
        <p:spPr>
          <a:xfrm rot="8100000">
            <a:off x="5414395" y="2281119"/>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5" name="Half Frame 14">
            <a:extLst>
              <a:ext uri="{FF2B5EF4-FFF2-40B4-BE49-F238E27FC236}">
                <a16:creationId xmlns:a16="http://schemas.microsoft.com/office/drawing/2014/main" id="{8C002D2B-871A-8C06-215F-16276E0B886F}"/>
              </a:ext>
            </a:extLst>
          </p:cNvPr>
          <p:cNvSpPr/>
          <p:nvPr/>
        </p:nvSpPr>
        <p:spPr>
          <a:xfrm rot="8100000">
            <a:off x="5414395" y="2740177"/>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5" name="Text Placeholder 4">
            <a:extLst>
              <a:ext uri="{FF2B5EF4-FFF2-40B4-BE49-F238E27FC236}">
                <a16:creationId xmlns:a16="http://schemas.microsoft.com/office/drawing/2014/main" id="{7B1E723D-AAAA-799D-7BD6-547B4A84D6EA}"/>
              </a:ext>
            </a:extLst>
          </p:cNvPr>
          <p:cNvSpPr txBox="1">
            <a:spLocks/>
          </p:cNvSpPr>
          <p:nvPr/>
        </p:nvSpPr>
        <p:spPr>
          <a:xfrm>
            <a:off x="1683288" y="3213192"/>
            <a:ext cx="2656863" cy="1661452"/>
          </a:xfrm>
          <a:prstGeom prst="rect">
            <a:avLst/>
          </a:prstGeom>
          <a:noFill/>
        </p:spPr>
        <p:txBody>
          <a:bodyPr vert="horz" lIns="0" tIns="45713" rIns="0" bIns="45713" rtlCol="0" anchor="t" anchorCtr="0">
            <a:noAutofit/>
          </a:bodyPr>
          <a:lstStyle>
            <a:lvl1pPr marL="0" indent="0" algn="l" defTabSz="914349" rtl="0" eaLnBrk="1" latinLnBrk="0" hangingPunct="1">
              <a:spcBef>
                <a:spcPts val="1200"/>
              </a:spcBef>
              <a:buFont typeface="Arial" pitchFamily="34" charset="0"/>
              <a:buNone/>
              <a:defRPr sz="2800" kern="1200" spc="0">
                <a:solidFill>
                  <a:schemeClr val="bg1"/>
                </a:solidFill>
                <a:latin typeface="+mj-lt"/>
                <a:ea typeface="Segoe UI" panose="020B0502040204020203" pitchFamily="34" charset="0"/>
                <a:cs typeface="Segoe UI" panose="020B0502040204020203" pitchFamily="34" charset="0"/>
              </a:defRPr>
            </a:lvl1pPr>
            <a:lvl2pPr marL="252000" indent="-252000" algn="l" defTabSz="914349" rtl="0" eaLnBrk="1" latinLnBrk="0" hangingPunct="1">
              <a:spcBef>
                <a:spcPts val="400"/>
              </a:spcBef>
              <a:buClr>
                <a:schemeClr val="bg2"/>
              </a:buClr>
              <a:buFont typeface="Arial" pitchFamily="34" charset="0"/>
              <a:buChar char="•"/>
              <a:defRPr sz="1400" kern="1200" spc="0" baseline="0">
                <a:solidFill>
                  <a:schemeClr val="bg2"/>
                </a:solidFill>
                <a:latin typeface="+mn-lt"/>
                <a:ea typeface="Segoe UI" panose="020B0502040204020203" pitchFamily="34" charset="0"/>
                <a:cs typeface="Segoe UI" panose="020B0502040204020203" pitchFamily="34" charset="0"/>
              </a:defRPr>
            </a:lvl2pPr>
            <a:lvl3pPr marL="504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3pPr>
            <a:lvl4pPr marL="756000" indent="-252000" algn="l" defTabSz="914349" rtl="0" eaLnBrk="1" latinLnBrk="0" hangingPunct="1">
              <a:spcBef>
                <a:spcPts val="400"/>
              </a:spcBef>
              <a:buClr>
                <a:schemeClr val="bg2"/>
              </a:buClr>
              <a:buFont typeface="Arial"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4pPr>
            <a:lvl5pPr marL="1008000" indent="-252000" algn="l" defTabSz="914349" rtl="0" eaLnBrk="1" latinLnBrk="0" hangingPunct="1">
              <a:spcBef>
                <a:spcPts val="400"/>
              </a:spcBef>
              <a:buClr>
                <a:schemeClr val="bg2"/>
              </a:buClr>
              <a:buFont typeface="Segoe UI" panose="020B0502040204020203" pitchFamily="34" charset="0"/>
              <a:buChar char="–"/>
              <a:defRPr sz="1400" kern="1200" spc="0">
                <a:solidFill>
                  <a:schemeClr val="bg2"/>
                </a:solidFill>
                <a:latin typeface="+mn-lt"/>
                <a:ea typeface="Segoe UI" panose="020B0502040204020203" pitchFamily="34" charset="0"/>
                <a:cs typeface="Segoe UI" panose="020B0502040204020203" pitchFamily="34" charset="0"/>
              </a:defRPr>
            </a:lvl5pPr>
            <a:lvl6pPr marL="504000" indent="-252000" algn="l" defTabSz="914349" rtl="0" eaLnBrk="1" latinLnBrk="0" hangingPunct="1">
              <a:spcBef>
                <a:spcPts val="400"/>
              </a:spcBef>
              <a:buClr>
                <a:schemeClr val="bg2"/>
              </a:buClr>
              <a:buFont typeface="+mj-lt"/>
              <a:buAutoNum type="arabicPeriod"/>
              <a:defRPr sz="1400" kern="1200" spc="0" baseline="0">
                <a:solidFill>
                  <a:schemeClr val="bg2"/>
                </a:solidFill>
                <a:latin typeface="+mn-lt"/>
                <a:ea typeface="Segoe UI" panose="020B0502040204020203" pitchFamily="34" charset="0"/>
                <a:cs typeface="Segoe UI" panose="020B0502040204020203" pitchFamily="34" charset="0"/>
              </a:defRPr>
            </a:lvl6pPr>
            <a:lvl7pPr marL="756000" indent="-252000" algn="l" defTabSz="914349" rtl="0" eaLnBrk="1" latinLnBrk="0" hangingPunct="1">
              <a:spcBef>
                <a:spcPts val="400"/>
              </a:spcBef>
              <a:buClr>
                <a:schemeClr val="bg2"/>
              </a:buClr>
              <a:buFont typeface="+mj-lt"/>
              <a:buAutoNum type="alphaLcPeriod"/>
              <a:defRPr sz="1400" kern="1200" spc="0">
                <a:solidFill>
                  <a:schemeClr val="bg2"/>
                </a:solidFill>
                <a:latin typeface="+mn-lt"/>
                <a:ea typeface="Segoe UI" panose="020B0502040204020203" pitchFamily="34" charset="0"/>
                <a:cs typeface="Segoe UI" panose="020B0502040204020203" pitchFamily="34" charset="0"/>
              </a:defRPr>
            </a:lvl7pPr>
            <a:lvl8pPr marL="1008000" indent="-252000" algn="l" defTabSz="914349" rtl="0" eaLnBrk="1" latinLnBrk="0" hangingPunct="1">
              <a:spcBef>
                <a:spcPts val="400"/>
              </a:spcBef>
              <a:buClr>
                <a:schemeClr val="bg2"/>
              </a:buClr>
              <a:buFont typeface="+mj-lt"/>
              <a:buAutoNum type="romanLcPeriod"/>
              <a:defRPr sz="1400" kern="1200" spc="0" baseline="0">
                <a:solidFill>
                  <a:schemeClr val="bg2"/>
                </a:solidFill>
                <a:latin typeface="+mn-lt"/>
                <a:ea typeface="Segoe UI" panose="020B0502040204020203" pitchFamily="34" charset="0"/>
                <a:cs typeface="Segoe UI" panose="020B0502040204020203" pitchFamily="34" charset="0"/>
              </a:defRPr>
            </a:lvl8pPr>
            <a:lvl9pPr marL="3885982" indent="-228587" algn="l" defTabSz="91434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pPr>
            <a:r>
              <a:rPr lang="en-AU" sz="1100"/>
              <a:t>The OTHER PROCESSES stage covers the other processes that are aligned to the permissions process.</a:t>
            </a:r>
          </a:p>
          <a:p>
            <a:pPr>
              <a:spcBef>
                <a:spcPts val="600"/>
              </a:spcBef>
            </a:pPr>
            <a:r>
              <a:rPr lang="en-AU" sz="1100"/>
              <a:t>Other processes should reuse components of the better practice permission journey. They may be triggered outside this process, but should feed into the journey.</a:t>
            </a:r>
          </a:p>
        </p:txBody>
      </p:sp>
      <p:grpSp>
        <p:nvGrpSpPr>
          <p:cNvPr id="3" name="Graphic elements">
            <a:extLst>
              <a:ext uri="{FF2B5EF4-FFF2-40B4-BE49-F238E27FC236}">
                <a16:creationId xmlns:a16="http://schemas.microsoft.com/office/drawing/2014/main" id="{D814B2A9-5142-BB30-B6B6-72E41E8C0B4B}"/>
              </a:ext>
            </a:extLst>
          </p:cNvPr>
          <p:cNvGrpSpPr/>
          <p:nvPr/>
        </p:nvGrpSpPr>
        <p:grpSpPr>
          <a:xfrm flipH="1">
            <a:off x="0" y="5091544"/>
            <a:ext cx="2139886" cy="1072331"/>
            <a:chOff x="3535488" y="2524125"/>
            <a:chExt cx="8643185" cy="4331239"/>
          </a:xfrm>
        </p:grpSpPr>
        <p:sp>
          <p:nvSpPr>
            <p:cNvPr id="27" name="Freeform: Shape 26">
              <a:extLst>
                <a:ext uri="{FF2B5EF4-FFF2-40B4-BE49-F238E27FC236}">
                  <a16:creationId xmlns:a16="http://schemas.microsoft.com/office/drawing/2014/main" id="{F456F768-C18E-2358-F1B6-CFDB10C94D57}"/>
                </a:ext>
              </a:extLst>
            </p:cNvPr>
            <p:cNvSpPr/>
            <p:nvPr/>
          </p:nvSpPr>
          <p:spPr>
            <a:xfrm rot="18900000">
              <a:off x="6330086" y="3166971"/>
              <a:ext cx="3060346" cy="3060346"/>
            </a:xfrm>
            <a:custGeom>
              <a:avLst/>
              <a:gdLst>
                <a:gd name="connsiteX0" fmla="*/ 0 w 3060346"/>
                <a:gd name="connsiteY0" fmla="*/ 0 h 3060346"/>
                <a:gd name="connsiteX1" fmla="*/ 3060346 w 3060346"/>
                <a:gd name="connsiteY1" fmla="*/ 0 h 3060346"/>
                <a:gd name="connsiteX2" fmla="*/ 3060346 w 3060346"/>
                <a:gd name="connsiteY2" fmla="*/ 3060346 h 3060346"/>
                <a:gd name="connsiteX3" fmla="*/ 0 w 3060346"/>
                <a:gd name="connsiteY3" fmla="*/ 3060346 h 3060346"/>
              </a:gdLst>
              <a:ahLst/>
              <a:cxnLst>
                <a:cxn ang="0">
                  <a:pos x="connsiteX0" y="connsiteY0"/>
                </a:cxn>
                <a:cxn ang="0">
                  <a:pos x="connsiteX1" y="connsiteY1"/>
                </a:cxn>
                <a:cxn ang="0">
                  <a:pos x="connsiteX2" y="connsiteY2"/>
                </a:cxn>
                <a:cxn ang="0">
                  <a:pos x="connsiteX3" y="connsiteY3"/>
                </a:cxn>
              </a:cxnLst>
              <a:rect l="l" t="t" r="r" b="b"/>
              <a:pathLst>
                <a:path w="3060346" h="3060346">
                  <a:moveTo>
                    <a:pt x="0" y="0"/>
                  </a:moveTo>
                  <a:lnTo>
                    <a:pt x="3060346" y="0"/>
                  </a:lnTo>
                  <a:lnTo>
                    <a:pt x="3060346" y="3060346"/>
                  </a:lnTo>
                  <a:lnTo>
                    <a:pt x="0" y="3060346"/>
                  </a:lnTo>
                  <a:close/>
                </a:path>
              </a:pathLst>
            </a:custGeom>
            <a:solidFill>
              <a:schemeClr val="accent2"/>
            </a:solidFill>
            <a:ln w="12096" cap="flat">
              <a:noFill/>
              <a:prstDash val="solid"/>
              <a:miter/>
            </a:ln>
          </p:spPr>
          <p:txBody>
            <a:bodyPr rtlCol="0" anchor="ctr"/>
            <a:lstStyle/>
            <a:p>
              <a:endParaRPr lang="en-AU"/>
            </a:p>
          </p:txBody>
        </p:sp>
        <p:sp>
          <p:nvSpPr>
            <p:cNvPr id="29" name="Freeform: Shape 28">
              <a:extLst>
                <a:ext uri="{FF2B5EF4-FFF2-40B4-BE49-F238E27FC236}">
                  <a16:creationId xmlns:a16="http://schemas.microsoft.com/office/drawing/2014/main" id="{C598FA44-37AD-5D08-86D6-4B2359F792D0}"/>
                </a:ext>
              </a:extLst>
            </p:cNvPr>
            <p:cNvSpPr/>
            <p:nvPr/>
          </p:nvSpPr>
          <p:spPr>
            <a:xfrm>
              <a:off x="10009999" y="2524125"/>
              <a:ext cx="2164032" cy="4328064"/>
            </a:xfrm>
            <a:custGeom>
              <a:avLst/>
              <a:gdLst>
                <a:gd name="connsiteX0" fmla="*/ 2164032 w 2164032"/>
                <a:gd name="connsiteY0" fmla="*/ 0 h 4328064"/>
                <a:gd name="connsiteX1" fmla="*/ 2163911 w 2164032"/>
                <a:gd name="connsiteY1" fmla="*/ 4328064 h 4328064"/>
                <a:gd name="connsiteX2" fmla="*/ 0 w 2164032"/>
                <a:gd name="connsiteY2" fmla="*/ 2164032 h 4328064"/>
                <a:gd name="connsiteX3" fmla="*/ 2163911 w 2164032"/>
                <a:gd name="connsiteY3" fmla="*/ 0 h 4328064"/>
                <a:gd name="connsiteX4" fmla="*/ 2164032 w 2164032"/>
                <a:gd name="connsiteY4" fmla="*/ 0 h 4328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032" h="4328064">
                  <a:moveTo>
                    <a:pt x="2164032" y="0"/>
                  </a:moveTo>
                  <a:lnTo>
                    <a:pt x="2163911" y="4328064"/>
                  </a:lnTo>
                  <a:lnTo>
                    <a:pt x="0" y="2164032"/>
                  </a:lnTo>
                  <a:lnTo>
                    <a:pt x="2163911" y="0"/>
                  </a:lnTo>
                  <a:lnTo>
                    <a:pt x="2164032" y="0"/>
                  </a:lnTo>
                  <a:close/>
                </a:path>
              </a:pathLst>
            </a:custGeom>
            <a:solidFill>
              <a:schemeClr val="accent6">
                <a:alpha val="20000"/>
              </a:schemeClr>
            </a:solidFill>
            <a:ln w="12096" cap="flat">
              <a:noFill/>
              <a:prstDash val="solid"/>
              <a:miter/>
            </a:ln>
          </p:spPr>
          <p:txBody>
            <a:bodyPr rtlCol="0" anchor="ctr"/>
            <a:lstStyle/>
            <a:p>
              <a:endParaRPr lang="en-AU"/>
            </a:p>
          </p:txBody>
        </p:sp>
        <p:sp>
          <p:nvSpPr>
            <p:cNvPr id="30" name="Freeform: Shape 29">
              <a:extLst>
                <a:ext uri="{FF2B5EF4-FFF2-40B4-BE49-F238E27FC236}">
                  <a16:creationId xmlns:a16="http://schemas.microsoft.com/office/drawing/2014/main" id="{1949C1E7-8A6F-EC33-732D-515A6FFA74C5}"/>
                </a:ext>
              </a:extLst>
            </p:cNvPr>
            <p:cNvSpPr/>
            <p:nvPr/>
          </p:nvSpPr>
          <p:spPr>
            <a:xfrm>
              <a:off x="3535488" y="4691332"/>
              <a:ext cx="4327822" cy="2164032"/>
            </a:xfrm>
            <a:custGeom>
              <a:avLst/>
              <a:gdLst>
                <a:gd name="connsiteX0" fmla="*/ 2163911 w 4327822"/>
                <a:gd name="connsiteY0" fmla="*/ 0 h 2164032"/>
                <a:gd name="connsiteX1" fmla="*/ 4327822 w 4327822"/>
                <a:gd name="connsiteY1" fmla="*/ 2163911 h 2164032"/>
                <a:gd name="connsiteX2" fmla="*/ 2163911 w 4327822"/>
                <a:gd name="connsiteY2" fmla="*/ 2164032 h 2164032"/>
                <a:gd name="connsiteX3" fmla="*/ 0 w 4327822"/>
                <a:gd name="connsiteY3" fmla="*/ 2163911 h 2164032"/>
                <a:gd name="connsiteX4" fmla="*/ 2163911 w 4327822"/>
                <a:gd name="connsiteY4" fmla="*/ 0 h 21640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7822" h="2164032">
                  <a:moveTo>
                    <a:pt x="2163911" y="0"/>
                  </a:moveTo>
                  <a:lnTo>
                    <a:pt x="4327822" y="2163911"/>
                  </a:lnTo>
                  <a:lnTo>
                    <a:pt x="2163911" y="2164032"/>
                  </a:lnTo>
                  <a:lnTo>
                    <a:pt x="0" y="2163911"/>
                  </a:lnTo>
                  <a:lnTo>
                    <a:pt x="2163911" y="0"/>
                  </a:lnTo>
                  <a:close/>
                </a:path>
              </a:pathLst>
            </a:custGeom>
            <a:solidFill>
              <a:schemeClr val="bg1">
                <a:alpha val="7000"/>
              </a:schemeClr>
            </a:solidFill>
            <a:ln w="12096" cap="flat">
              <a:noFill/>
              <a:prstDash val="solid"/>
              <a:miter/>
            </a:ln>
          </p:spPr>
          <p:txBody>
            <a:bodyPr rtlCol="0" anchor="ctr"/>
            <a:lstStyle/>
            <a:p>
              <a:endParaRPr lang="en-AU"/>
            </a:p>
          </p:txBody>
        </p:sp>
        <p:sp>
          <p:nvSpPr>
            <p:cNvPr id="31" name="Freeform: Shape 30">
              <a:extLst>
                <a:ext uri="{FF2B5EF4-FFF2-40B4-BE49-F238E27FC236}">
                  <a16:creationId xmlns:a16="http://schemas.microsoft.com/office/drawing/2014/main" id="{310AD37D-429F-38B0-C3FD-70F24D626329}"/>
                </a:ext>
              </a:extLst>
            </p:cNvPr>
            <p:cNvSpPr/>
            <p:nvPr/>
          </p:nvSpPr>
          <p:spPr>
            <a:xfrm>
              <a:off x="7850730" y="4688157"/>
              <a:ext cx="4327943" cy="2164032"/>
            </a:xfrm>
            <a:custGeom>
              <a:avLst/>
              <a:gdLst>
                <a:gd name="connsiteX0" fmla="*/ 4327943 w 4327943"/>
                <a:gd name="connsiteY0" fmla="*/ 2164032 h 2164032"/>
                <a:gd name="connsiteX1" fmla="*/ 0 w 4327943"/>
                <a:gd name="connsiteY1" fmla="*/ 2164032 h 2164032"/>
                <a:gd name="connsiteX2" fmla="*/ 2164032 w 4327943"/>
                <a:gd name="connsiteY2" fmla="*/ 0 h 2164032"/>
                <a:gd name="connsiteX3" fmla="*/ 4327943 w 4327943"/>
                <a:gd name="connsiteY3" fmla="*/ 2164032 h 2164032"/>
              </a:gdLst>
              <a:ahLst/>
              <a:cxnLst>
                <a:cxn ang="0">
                  <a:pos x="connsiteX0" y="connsiteY0"/>
                </a:cxn>
                <a:cxn ang="0">
                  <a:pos x="connsiteX1" y="connsiteY1"/>
                </a:cxn>
                <a:cxn ang="0">
                  <a:pos x="connsiteX2" y="connsiteY2"/>
                </a:cxn>
                <a:cxn ang="0">
                  <a:pos x="connsiteX3" y="connsiteY3"/>
                </a:cxn>
              </a:cxnLst>
              <a:rect l="l" t="t" r="r" b="b"/>
              <a:pathLst>
                <a:path w="4327943" h="2164032">
                  <a:moveTo>
                    <a:pt x="4327943" y="2164032"/>
                  </a:moveTo>
                  <a:lnTo>
                    <a:pt x="0" y="2164032"/>
                  </a:lnTo>
                  <a:lnTo>
                    <a:pt x="2164032" y="0"/>
                  </a:lnTo>
                  <a:lnTo>
                    <a:pt x="4327943" y="2164032"/>
                  </a:lnTo>
                  <a:close/>
                </a:path>
              </a:pathLst>
            </a:custGeom>
            <a:solidFill>
              <a:schemeClr val="accent2">
                <a:alpha val="50000"/>
              </a:schemeClr>
            </a:solidFill>
            <a:ln w="12096" cap="flat">
              <a:noFill/>
              <a:prstDash val="solid"/>
              <a:miter/>
            </a:ln>
          </p:spPr>
          <p:txBody>
            <a:bodyPr rtlCol="0" anchor="ctr"/>
            <a:lstStyle/>
            <a:p>
              <a:endParaRPr lang="en-AU"/>
            </a:p>
          </p:txBody>
        </p:sp>
      </p:grpSp>
      <p:sp>
        <p:nvSpPr>
          <p:cNvPr id="35" name="Oval 34">
            <a:extLst>
              <a:ext uri="{FF2B5EF4-FFF2-40B4-BE49-F238E27FC236}">
                <a16:creationId xmlns:a16="http://schemas.microsoft.com/office/drawing/2014/main" id="{3439D3BE-62B4-72BF-7693-A58BEB5F6FEF}"/>
              </a:ext>
            </a:extLst>
          </p:cNvPr>
          <p:cNvSpPr/>
          <p:nvPr/>
        </p:nvSpPr>
        <p:spPr>
          <a:xfrm>
            <a:off x="541338" y="2122447"/>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pSp>
        <p:nvGrpSpPr>
          <p:cNvPr id="8" name="Group 7">
            <a:extLst>
              <a:ext uri="{FF2B5EF4-FFF2-40B4-BE49-F238E27FC236}">
                <a16:creationId xmlns:a16="http://schemas.microsoft.com/office/drawing/2014/main" id="{9F1CC432-658D-656A-167F-824F0C30D03B}"/>
              </a:ext>
            </a:extLst>
          </p:cNvPr>
          <p:cNvGrpSpPr>
            <a:grpSpLocks noChangeAspect="1"/>
          </p:cNvGrpSpPr>
          <p:nvPr/>
        </p:nvGrpSpPr>
        <p:grpSpPr>
          <a:xfrm>
            <a:off x="-612921" y="936296"/>
            <a:ext cx="2210030" cy="1709523"/>
            <a:chOff x="8389938" y="1176338"/>
            <a:chExt cx="539751" cy="417513"/>
          </a:xfrm>
          <a:solidFill>
            <a:schemeClr val="bg1">
              <a:alpha val="7000"/>
            </a:schemeClr>
          </a:solidFill>
        </p:grpSpPr>
        <p:sp>
          <p:nvSpPr>
            <p:cNvPr id="9" name="Freeform 23">
              <a:extLst>
                <a:ext uri="{FF2B5EF4-FFF2-40B4-BE49-F238E27FC236}">
                  <a16:creationId xmlns:a16="http://schemas.microsoft.com/office/drawing/2014/main" id="{57CC18C0-4DC0-AD19-4BC9-DD7F0F9E1F97}"/>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24">
              <a:extLst>
                <a:ext uri="{FF2B5EF4-FFF2-40B4-BE49-F238E27FC236}">
                  <a16:creationId xmlns:a16="http://schemas.microsoft.com/office/drawing/2014/main" id="{AA341F1C-A014-1DE3-4259-B02B8547BC86}"/>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1" name="Oval 10">
            <a:extLst>
              <a:ext uri="{FF2B5EF4-FFF2-40B4-BE49-F238E27FC236}">
                <a16:creationId xmlns:a16="http://schemas.microsoft.com/office/drawing/2014/main" id="{D8046ED4-D2BF-7A2B-599C-38F2EC4AA78E}"/>
              </a:ext>
            </a:extLst>
          </p:cNvPr>
          <p:cNvSpPr/>
          <p:nvPr/>
        </p:nvSpPr>
        <p:spPr>
          <a:xfrm>
            <a:off x="541338" y="2122447"/>
            <a:ext cx="863348" cy="863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2" name="Oval 11">
            <a:extLst>
              <a:ext uri="{FF2B5EF4-FFF2-40B4-BE49-F238E27FC236}">
                <a16:creationId xmlns:a16="http://schemas.microsoft.com/office/drawing/2014/main" id="{6F3C2B04-A0D2-D441-0F8F-21D2BA60709A}"/>
              </a:ext>
            </a:extLst>
          </p:cNvPr>
          <p:cNvSpPr/>
          <p:nvPr/>
        </p:nvSpPr>
        <p:spPr>
          <a:xfrm>
            <a:off x="627673" y="2208782"/>
            <a:ext cx="690678" cy="6906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a:solidFill>
                <a:schemeClr val="bg2"/>
              </a:solidFill>
            </a:endParaRPr>
          </a:p>
        </p:txBody>
      </p:sp>
      <p:sp>
        <p:nvSpPr>
          <p:cNvPr id="23" name="Flowchart: Process 22">
            <a:extLst>
              <a:ext uri="{FF2B5EF4-FFF2-40B4-BE49-F238E27FC236}">
                <a16:creationId xmlns:a16="http://schemas.microsoft.com/office/drawing/2014/main" id="{A413CD62-FD54-662B-7A0E-358F400AF69E}"/>
              </a:ext>
            </a:extLst>
          </p:cNvPr>
          <p:cNvSpPr/>
          <p:nvPr/>
        </p:nvSpPr>
        <p:spPr>
          <a:xfrm flipH="1">
            <a:off x="4953000" y="3115117"/>
            <a:ext cx="4340151" cy="313883"/>
          </a:xfrm>
          <a:prstGeom prst="flowChartProcess">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92000" rtlCol="0" anchor="ctr"/>
          <a:lstStyle/>
          <a:p>
            <a:r>
              <a:rPr lang="en-AU" sz="1200">
                <a:solidFill>
                  <a:schemeClr val="bg1"/>
                </a:solidFill>
                <a:latin typeface="+mj-lt"/>
                <a:hlinkClick r:id="rId5" action="ppaction://hlinksldjump">
                  <a:extLst>
                    <a:ext uri="{A12FA001-AC4F-418D-AE19-62706E023703}">
                      <ahyp:hlinkClr xmlns:ahyp="http://schemas.microsoft.com/office/drawing/2018/hyperlinkcolor" val="tx"/>
                    </a:ext>
                  </a:extLst>
                </a:hlinkClick>
              </a:rPr>
              <a:t>REGULATOR INTIATED TRIGGERS</a:t>
            </a:r>
            <a:endParaRPr lang="en-AU" sz="1200">
              <a:solidFill>
                <a:schemeClr val="bg1"/>
              </a:solidFill>
              <a:latin typeface="+mj-lt"/>
            </a:endParaRPr>
          </a:p>
        </p:txBody>
      </p:sp>
      <p:sp>
        <p:nvSpPr>
          <p:cNvPr id="24" name="Half Frame 23">
            <a:extLst>
              <a:ext uri="{FF2B5EF4-FFF2-40B4-BE49-F238E27FC236}">
                <a16:creationId xmlns:a16="http://schemas.microsoft.com/office/drawing/2014/main" id="{E8FE70A7-F392-B7C1-CA87-DAA010EE260F}"/>
              </a:ext>
            </a:extLst>
          </p:cNvPr>
          <p:cNvSpPr/>
          <p:nvPr/>
        </p:nvSpPr>
        <p:spPr>
          <a:xfrm rot="8100000">
            <a:off x="5414395" y="3193153"/>
            <a:ext cx="167474" cy="167474"/>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6" name="Freeform 22">
            <a:extLst>
              <a:ext uri="{FF2B5EF4-FFF2-40B4-BE49-F238E27FC236}">
                <a16:creationId xmlns:a16="http://schemas.microsoft.com/office/drawing/2014/main" id="{69AB87D4-8956-EB6C-5D06-8E3A9C9ABF30}"/>
              </a:ext>
            </a:extLst>
          </p:cNvPr>
          <p:cNvSpPr>
            <a:spLocks noChangeAspect="1"/>
          </p:cNvSpPr>
          <p:nvPr/>
        </p:nvSpPr>
        <p:spPr bwMode="auto">
          <a:xfrm>
            <a:off x="782367" y="2348622"/>
            <a:ext cx="381289" cy="383532"/>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656012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RENEWALS</a:t>
            </a:r>
          </a:p>
        </p:txBody>
      </p:sp>
      <p:sp>
        <p:nvSpPr>
          <p:cNvPr id="15" name="Rectangle 14">
            <a:extLst>
              <a:ext uri="{FF2B5EF4-FFF2-40B4-BE49-F238E27FC236}">
                <a16:creationId xmlns:a16="http://schemas.microsoft.com/office/drawing/2014/main" id="{4D7CD73B-9699-3149-7FEF-D16CEA48B610}"/>
              </a:ext>
            </a:extLst>
          </p:cNvPr>
          <p:cNvSpPr/>
          <p:nvPr/>
        </p:nvSpPr>
        <p:spPr>
          <a:xfrm>
            <a:off x="5085471" y="4733259"/>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admin law requirements understood and adhered to by the regulator in communicating a renewal decision?</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6264"/>
            <a:ext cx="4272613" cy="216000"/>
          </a:xfrm>
          <a:prstGeom prst="rect">
            <a:avLst/>
          </a:prstGeom>
          <a:solidFill>
            <a:schemeClr val="accent4"/>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sp>
        <p:nvSpPr>
          <p:cNvPr id="33" name="TextBox 32">
            <a:extLst>
              <a:ext uri="{FF2B5EF4-FFF2-40B4-BE49-F238E27FC236}">
                <a16:creationId xmlns:a16="http://schemas.microsoft.com/office/drawing/2014/main" id="{15B31C5E-36A2-2FE7-138A-9CD725129957}"/>
              </a:ext>
            </a:extLst>
          </p:cNvPr>
          <p:cNvSpPr txBox="1">
            <a:spLocks/>
          </p:cNvSpPr>
          <p:nvPr/>
        </p:nvSpPr>
        <p:spPr>
          <a:xfrm>
            <a:off x="5088293" y="1166264"/>
            <a:ext cx="4287481" cy="216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 </a:t>
            </a: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65F7700B-321B-C88A-F402-7F61801C68DF}"/>
              </a:ext>
            </a:extLst>
          </p:cNvPr>
          <p:cNvSpPr/>
          <p:nvPr/>
        </p:nvSpPr>
        <p:spPr>
          <a:xfrm>
            <a:off x="5085471" y="2787414"/>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the current state processes for renewals, and what pain points and barriers to improvement exist? </a:t>
            </a:r>
          </a:p>
        </p:txBody>
      </p:sp>
      <p:sp>
        <p:nvSpPr>
          <p:cNvPr id="21" name="Rectangle 20">
            <a:extLst>
              <a:ext uri="{FF2B5EF4-FFF2-40B4-BE49-F238E27FC236}">
                <a16:creationId xmlns:a16="http://schemas.microsoft.com/office/drawing/2014/main" id="{0362635B-C5A6-B63C-1E2F-28A94A5C0A0F}"/>
              </a:ext>
            </a:extLst>
          </p:cNvPr>
          <p:cNvSpPr/>
          <p:nvPr/>
        </p:nvSpPr>
        <p:spPr>
          <a:xfrm>
            <a:off x="5085471" y="1490184"/>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common user errors cause problems in renewals? What guidance could be provided to avert this?</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1" y="3436029"/>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inputs can be automatically reviewed and assessed, and how might risk levels and triaging be implemented?</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1" y="4084644"/>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factors are considered in making a renewal decision? Are these factors recorded in an accessible and retrievable medium?</a:t>
            </a:r>
          </a:p>
        </p:txBody>
      </p:sp>
      <p:sp>
        <p:nvSpPr>
          <p:cNvPr id="26" name="Rectangle 25">
            <a:extLst>
              <a:ext uri="{FF2B5EF4-FFF2-40B4-BE49-F238E27FC236}">
                <a16:creationId xmlns:a16="http://schemas.microsoft.com/office/drawing/2014/main" id="{95566999-A32B-E5A6-76AA-0A094BD23EF1}"/>
              </a:ext>
            </a:extLst>
          </p:cNvPr>
          <p:cNvSpPr/>
          <p:nvPr/>
        </p:nvSpPr>
        <p:spPr>
          <a:xfrm>
            <a:off x="550860" y="1490184"/>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information and guidance is provided to permission holders prior to the renewal period?</a:t>
            </a:r>
          </a:p>
        </p:txBody>
      </p:sp>
      <p:sp>
        <p:nvSpPr>
          <p:cNvPr id="30" name="Rectangle 29">
            <a:extLst>
              <a:ext uri="{FF2B5EF4-FFF2-40B4-BE49-F238E27FC236}">
                <a16:creationId xmlns:a16="http://schemas.microsoft.com/office/drawing/2014/main" id="{14319F6C-28B6-8974-961C-91842869EA54}"/>
              </a:ext>
            </a:extLst>
          </p:cNvPr>
          <p:cNvSpPr/>
          <p:nvPr/>
        </p:nvSpPr>
        <p:spPr>
          <a:xfrm>
            <a:off x="550860" y="3436029"/>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Are renewals processed in an efficient way? Do regulator systems and process allow for streaming and automation?</a:t>
            </a:r>
          </a:p>
        </p:txBody>
      </p:sp>
      <p:sp>
        <p:nvSpPr>
          <p:cNvPr id="34" name="Rectangle 33">
            <a:extLst>
              <a:ext uri="{FF2B5EF4-FFF2-40B4-BE49-F238E27FC236}">
                <a16:creationId xmlns:a16="http://schemas.microsoft.com/office/drawing/2014/main" id="{A7EA0C82-C4FA-1988-E7FF-C1500B6B6BC5}"/>
              </a:ext>
            </a:extLst>
          </p:cNvPr>
          <p:cNvSpPr/>
          <p:nvPr/>
        </p:nvSpPr>
        <p:spPr>
          <a:xfrm>
            <a:off x="550860" y="2137578"/>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much information is required from permission holders as part of the renewal process? Is there a clear rationale for this information to be captured?</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138799"/>
            <a:ext cx="429030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Is the minimum amount of information required to make a renewal decision being requested?</a:t>
            </a:r>
          </a:p>
        </p:txBody>
      </p:sp>
      <p:sp>
        <p:nvSpPr>
          <p:cNvPr id="37" name="Rectangle 36">
            <a:extLst>
              <a:ext uri="{FF2B5EF4-FFF2-40B4-BE49-F238E27FC236}">
                <a16:creationId xmlns:a16="http://schemas.microsoft.com/office/drawing/2014/main" id="{0F25CE36-1EFF-4249-78F9-2BCEFFEC32F4}"/>
              </a:ext>
            </a:extLst>
          </p:cNvPr>
          <p:cNvSpPr/>
          <p:nvPr/>
        </p:nvSpPr>
        <p:spPr>
          <a:xfrm>
            <a:off x="550860" y="4733259"/>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What avenues are available for permission holders to appeal renewal decisions?</a:t>
            </a:r>
          </a:p>
        </p:txBody>
      </p:sp>
      <p:sp>
        <p:nvSpPr>
          <p:cNvPr id="38" name="Rectangle 37">
            <a:extLst>
              <a:ext uri="{FF2B5EF4-FFF2-40B4-BE49-F238E27FC236}">
                <a16:creationId xmlns:a16="http://schemas.microsoft.com/office/drawing/2014/main" id="{219FB0F4-B4EF-231A-3C1F-BB60ED885D9B}"/>
              </a:ext>
            </a:extLst>
          </p:cNvPr>
          <p:cNvSpPr/>
          <p:nvPr/>
        </p:nvSpPr>
        <p:spPr>
          <a:xfrm>
            <a:off x="550860" y="2787414"/>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How does the regulator receive, assess, and approve renewals? </a:t>
            </a:r>
          </a:p>
        </p:txBody>
      </p:sp>
      <p:sp>
        <p:nvSpPr>
          <p:cNvPr id="39" name="Rectangle 38">
            <a:extLst>
              <a:ext uri="{FF2B5EF4-FFF2-40B4-BE49-F238E27FC236}">
                <a16:creationId xmlns:a16="http://schemas.microsoft.com/office/drawing/2014/main" id="{673604EE-1625-00FD-1B3E-A26DA2756631}"/>
              </a:ext>
            </a:extLst>
          </p:cNvPr>
          <p:cNvSpPr/>
          <p:nvPr/>
        </p:nvSpPr>
        <p:spPr>
          <a:xfrm>
            <a:off x="550860" y="4084644"/>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r>
              <a:rPr lang="en-AU" sz="1050">
                <a:solidFill>
                  <a:schemeClr val="bg1"/>
                </a:solidFill>
              </a:rPr>
              <a:t>Are there guidelines and business rules for a renewal decision? How are decisions made and recorded?</a:t>
            </a:r>
          </a:p>
        </p:txBody>
      </p:sp>
      <p:sp>
        <p:nvSpPr>
          <p:cNvPr id="12" name="TextBox 11">
            <a:extLst>
              <a:ext uri="{FF2B5EF4-FFF2-40B4-BE49-F238E27FC236}">
                <a16:creationId xmlns:a16="http://schemas.microsoft.com/office/drawing/2014/main" id="{914595CA-D16F-4682-3C1C-FD52F1217AFD}"/>
              </a:ext>
            </a:extLst>
          </p:cNvPr>
          <p:cNvSpPr txBox="1">
            <a:spLocks/>
          </p:cNvSpPr>
          <p:nvPr/>
        </p:nvSpPr>
        <p:spPr>
          <a:xfrm>
            <a:off x="550860"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grpSp>
        <p:nvGrpSpPr>
          <p:cNvPr id="6" name="Group 5">
            <a:extLst>
              <a:ext uri="{FF2B5EF4-FFF2-40B4-BE49-F238E27FC236}">
                <a16:creationId xmlns:a16="http://schemas.microsoft.com/office/drawing/2014/main" id="{E24DAD86-9F02-18E7-2669-4ABB8B6BCC13}"/>
              </a:ext>
            </a:extLst>
          </p:cNvPr>
          <p:cNvGrpSpPr/>
          <p:nvPr/>
        </p:nvGrpSpPr>
        <p:grpSpPr>
          <a:xfrm>
            <a:off x="1359017" y="5411104"/>
            <a:ext cx="8016756" cy="569924"/>
            <a:chOff x="1390896" y="5411104"/>
            <a:chExt cx="7984878" cy="569924"/>
          </a:xfrm>
        </p:grpSpPr>
        <p:sp>
          <p:nvSpPr>
            <p:cNvPr id="13" name="Rectangle 12">
              <a:extLst>
                <a:ext uri="{FF2B5EF4-FFF2-40B4-BE49-F238E27FC236}">
                  <a16:creationId xmlns:a16="http://schemas.microsoft.com/office/drawing/2014/main" id="{CE62F20E-8C32-D6A5-3347-3902001EBEA3}"/>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Capture pain points and problems in the current state renewals process.</a:t>
              </a:r>
            </a:p>
          </p:txBody>
        </p:sp>
        <p:sp>
          <p:nvSpPr>
            <p:cNvPr id="16" name="Rectangle 15">
              <a:extLst>
                <a:ext uri="{FF2B5EF4-FFF2-40B4-BE49-F238E27FC236}">
                  <a16:creationId xmlns:a16="http://schemas.microsoft.com/office/drawing/2014/main" id="{C9B3E4ED-A10B-D273-5496-C07FF5CA08B0}"/>
                </a:ext>
              </a:extLst>
            </p:cNvPr>
            <p:cNvSpPr/>
            <p:nvPr/>
          </p:nvSpPr>
          <p:spPr>
            <a:xfrm>
              <a:off x="6832149"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Codify business rules for automated and manual review, risk triaging, and decision-making.</a:t>
              </a:r>
            </a:p>
          </p:txBody>
        </p:sp>
        <p:sp>
          <p:nvSpPr>
            <p:cNvPr id="17" name="Rectangle 16">
              <a:extLst>
                <a:ext uri="{FF2B5EF4-FFF2-40B4-BE49-F238E27FC236}">
                  <a16:creationId xmlns:a16="http://schemas.microsoft.com/office/drawing/2014/main" id="{583C5D9E-7E7F-9148-9D2C-B27805E7ED34}"/>
                </a:ext>
              </a:extLst>
            </p:cNvPr>
            <p:cNvSpPr/>
            <p:nvPr/>
          </p:nvSpPr>
          <p:spPr>
            <a:xfrm>
              <a:off x="4090980" y="5411104"/>
              <a:ext cx="2644338"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Streamline requested information to ensure only information necessary for a renewal decision is requested.</a:t>
              </a:r>
            </a:p>
          </p:txBody>
        </p:sp>
      </p:grpSp>
      <p:sp>
        <p:nvSpPr>
          <p:cNvPr id="7" name="Oval 6">
            <a:extLst>
              <a:ext uri="{FF2B5EF4-FFF2-40B4-BE49-F238E27FC236}">
                <a16:creationId xmlns:a16="http://schemas.microsoft.com/office/drawing/2014/main" id="{4EFB8F3B-948B-D59C-BEC0-72C4EB12E2EF}"/>
              </a:ext>
            </a:extLst>
          </p:cNvPr>
          <p:cNvSpPr/>
          <p:nvPr/>
        </p:nvSpPr>
        <p:spPr>
          <a:xfrm>
            <a:off x="419532" y="1659780"/>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1</a:t>
            </a:r>
          </a:p>
        </p:txBody>
      </p:sp>
      <p:sp>
        <p:nvSpPr>
          <p:cNvPr id="8" name="Oval 7">
            <a:extLst>
              <a:ext uri="{FF2B5EF4-FFF2-40B4-BE49-F238E27FC236}">
                <a16:creationId xmlns:a16="http://schemas.microsoft.com/office/drawing/2014/main" id="{4768FBAD-030F-1687-D584-C2A5E8615224}"/>
              </a:ext>
            </a:extLst>
          </p:cNvPr>
          <p:cNvSpPr/>
          <p:nvPr/>
        </p:nvSpPr>
        <p:spPr>
          <a:xfrm>
            <a:off x="419532" y="2302057"/>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2</a:t>
            </a:r>
          </a:p>
        </p:txBody>
      </p:sp>
      <p:sp>
        <p:nvSpPr>
          <p:cNvPr id="9" name="Oval 8">
            <a:extLst>
              <a:ext uri="{FF2B5EF4-FFF2-40B4-BE49-F238E27FC236}">
                <a16:creationId xmlns:a16="http://schemas.microsoft.com/office/drawing/2014/main" id="{1F2B0DA5-C6C4-7AE5-FA3E-C9D691349A61}"/>
              </a:ext>
            </a:extLst>
          </p:cNvPr>
          <p:cNvSpPr/>
          <p:nvPr/>
        </p:nvSpPr>
        <p:spPr>
          <a:xfrm>
            <a:off x="419532" y="2925272"/>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3</a:t>
            </a:r>
          </a:p>
        </p:txBody>
      </p:sp>
      <p:sp>
        <p:nvSpPr>
          <p:cNvPr id="10" name="Oval 9">
            <a:extLst>
              <a:ext uri="{FF2B5EF4-FFF2-40B4-BE49-F238E27FC236}">
                <a16:creationId xmlns:a16="http://schemas.microsoft.com/office/drawing/2014/main" id="{CE4D637F-9646-7F98-DC3D-CA2B9AD7FBF9}"/>
              </a:ext>
            </a:extLst>
          </p:cNvPr>
          <p:cNvSpPr/>
          <p:nvPr/>
        </p:nvSpPr>
        <p:spPr>
          <a:xfrm>
            <a:off x="419532" y="3581576"/>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4</a:t>
            </a:r>
          </a:p>
        </p:txBody>
      </p:sp>
      <p:sp>
        <p:nvSpPr>
          <p:cNvPr id="31" name="Oval 30">
            <a:extLst>
              <a:ext uri="{FF2B5EF4-FFF2-40B4-BE49-F238E27FC236}">
                <a16:creationId xmlns:a16="http://schemas.microsoft.com/office/drawing/2014/main" id="{BF1BEBF1-54AB-5DD0-7D3E-CD8BBD75D61B}"/>
              </a:ext>
            </a:extLst>
          </p:cNvPr>
          <p:cNvSpPr/>
          <p:nvPr/>
        </p:nvSpPr>
        <p:spPr>
          <a:xfrm>
            <a:off x="419532" y="4219592"/>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5</a:t>
            </a:r>
          </a:p>
        </p:txBody>
      </p:sp>
      <p:sp>
        <p:nvSpPr>
          <p:cNvPr id="35" name="Oval 34">
            <a:extLst>
              <a:ext uri="{FF2B5EF4-FFF2-40B4-BE49-F238E27FC236}">
                <a16:creationId xmlns:a16="http://schemas.microsoft.com/office/drawing/2014/main" id="{4F1FA582-D70D-CB86-268B-407825227F2E}"/>
              </a:ext>
            </a:extLst>
          </p:cNvPr>
          <p:cNvSpPr/>
          <p:nvPr/>
        </p:nvSpPr>
        <p:spPr>
          <a:xfrm>
            <a:off x="419532" y="4855507"/>
            <a:ext cx="252000" cy="252000"/>
          </a:xfrm>
          <a:prstGeom prst="ellipse">
            <a:avLst/>
          </a:prstGeom>
          <a:solidFill>
            <a:schemeClr val="tx2"/>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bg1"/>
                </a:solidFill>
                <a:latin typeface="VIC SemiBold" panose="00000700000000000000" pitchFamily="50" charset="0"/>
              </a:rPr>
              <a:t>6</a:t>
            </a:r>
          </a:p>
        </p:txBody>
      </p:sp>
      <p:cxnSp>
        <p:nvCxnSpPr>
          <p:cNvPr id="41" name="Straight Connector 40">
            <a:extLst>
              <a:ext uri="{FF2B5EF4-FFF2-40B4-BE49-F238E27FC236}">
                <a16:creationId xmlns:a16="http://schemas.microsoft.com/office/drawing/2014/main" id="{26B505E7-2F38-67F2-647D-92635B093C6D}"/>
              </a:ext>
            </a:extLst>
          </p:cNvPr>
          <p:cNvCxnSpPr/>
          <p:nvPr/>
        </p:nvCxnSpPr>
        <p:spPr>
          <a:xfrm>
            <a:off x="4830335" y="432453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66AA8CC-728D-4F03-A43C-31175E5905A4}"/>
              </a:ext>
            </a:extLst>
          </p:cNvPr>
          <p:cNvCxnSpPr/>
          <p:nvPr/>
        </p:nvCxnSpPr>
        <p:spPr>
          <a:xfrm>
            <a:off x="4830335" y="370793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93689CE-CA8E-4C40-D13B-3FD883240AC7}"/>
              </a:ext>
            </a:extLst>
          </p:cNvPr>
          <p:cNvCxnSpPr/>
          <p:nvPr/>
        </p:nvCxnSpPr>
        <p:spPr>
          <a:xfrm>
            <a:off x="4830335" y="309134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F0E5AA9-9670-1CC0-9141-F75FD88F7140}"/>
              </a:ext>
            </a:extLst>
          </p:cNvPr>
          <p:cNvCxnSpPr/>
          <p:nvPr/>
        </p:nvCxnSpPr>
        <p:spPr>
          <a:xfrm>
            <a:off x="4830335" y="2411841"/>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5510CBF-0D0F-B143-327F-EC5FF5F04A44}"/>
              </a:ext>
            </a:extLst>
          </p:cNvPr>
          <p:cNvCxnSpPr/>
          <p:nvPr/>
        </p:nvCxnSpPr>
        <p:spPr>
          <a:xfrm>
            <a:off x="4830335" y="182880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E337E99-ECBF-F68B-69AE-19F068FD5037}"/>
              </a:ext>
            </a:extLst>
          </p:cNvPr>
          <p:cNvCxnSpPr/>
          <p:nvPr/>
        </p:nvCxnSpPr>
        <p:spPr>
          <a:xfrm>
            <a:off x="4830335" y="5012429"/>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721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78560BD6-72FF-B193-CCDD-E72832A270C1}"/>
              </a:ext>
            </a:extLst>
          </p:cNvPr>
          <p:cNvSpPr>
            <a:spLocks noGrp="1" noRot="1" noMove="1" noResize="1" noEditPoints="1" noAdjustHandles="1" noChangeArrowheads="1" noChangeShapeType="1"/>
          </p:cNvSpPr>
          <p:nvPr/>
        </p:nvSpPr>
        <p:spPr>
          <a:xfrm>
            <a:off x="0" y="1628775"/>
            <a:ext cx="9906000" cy="43561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graphicFrame>
        <p:nvGraphicFramePr>
          <p:cNvPr id="11" name="Object 10" hidden="1">
            <a:extLst>
              <a:ext uri="{FF2B5EF4-FFF2-40B4-BE49-F238E27FC236}">
                <a16:creationId xmlns:a16="http://schemas.microsoft.com/office/drawing/2014/main" id="{F25A02E1-86D3-DA96-CC58-1068C97A66FC}"/>
              </a:ext>
            </a:extLst>
          </p:cNvPr>
          <p:cNvGraphicFramePr>
            <a:graphicFrameLocks noChangeAspect="1"/>
          </p:cNvGraphicFramePr>
          <p:nvPr>
            <p:custDataLst>
              <p:tags r:id="rId1"/>
            </p:custDataLst>
            <p:extLst>
              <p:ext uri="{D42A27DB-BD31-4B8C-83A1-F6EECF244321}">
                <p14:modId xmlns:p14="http://schemas.microsoft.com/office/powerpoint/2010/main" val="3643441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1" name="Object 10" hidden="1">
                        <a:extLst>
                          <a:ext uri="{FF2B5EF4-FFF2-40B4-BE49-F238E27FC236}">
                            <a16:creationId xmlns:a16="http://schemas.microsoft.com/office/drawing/2014/main" id="{F25A02E1-86D3-DA96-CC58-1068C97A66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Text Placeholder 17">
            <a:extLst>
              <a:ext uri="{FF2B5EF4-FFF2-40B4-BE49-F238E27FC236}">
                <a16:creationId xmlns:a16="http://schemas.microsoft.com/office/drawing/2014/main" id="{4544A2E5-A2F5-3624-9461-90608EC736EA}"/>
              </a:ext>
            </a:extLst>
          </p:cNvPr>
          <p:cNvSpPr>
            <a:spLocks noGrp="1"/>
          </p:cNvSpPr>
          <p:nvPr>
            <p:ph type="body" sz="quarter" idx="14"/>
          </p:nvPr>
        </p:nvSpPr>
        <p:spPr/>
        <p:txBody>
          <a:bodyPr/>
          <a:lstStyle/>
          <a:p>
            <a:r>
              <a:rPr lang="en-AU" sz="1200">
                <a:solidFill>
                  <a:schemeClr val="tx2"/>
                </a:solidFill>
                <a:latin typeface="+mj-lt"/>
              </a:rPr>
              <a:t>The six stages of the Better Practice Permission Journey can be considered common across permissions. </a:t>
            </a:r>
            <a:r>
              <a:rPr lang="en-AU" sz="1200" b="1">
                <a:solidFill>
                  <a:schemeClr val="tx2"/>
                </a:solidFill>
                <a:latin typeface="+mj-lt"/>
              </a:rPr>
              <a:t>Better practice can be described at each stage, which each consist of a number of components.</a:t>
            </a:r>
          </a:p>
        </p:txBody>
      </p:sp>
      <p:sp>
        <p:nvSpPr>
          <p:cNvPr id="12" name="Title 2">
            <a:extLst>
              <a:ext uri="{FF2B5EF4-FFF2-40B4-BE49-F238E27FC236}">
                <a16:creationId xmlns:a16="http://schemas.microsoft.com/office/drawing/2014/main" id="{E60B6E94-9A43-222E-AFA9-EBA9C6F0D13C}"/>
              </a:ext>
            </a:extLst>
          </p:cNvPr>
          <p:cNvSpPr>
            <a:spLocks noGrp="1"/>
          </p:cNvSpPr>
          <p:nvPr>
            <p:ph type="title"/>
          </p:nvPr>
        </p:nvSpPr>
        <p:spPr>
          <a:xfrm>
            <a:off x="540000" y="292457"/>
            <a:ext cx="8824914" cy="597842"/>
          </a:xfrm>
        </p:spPr>
        <p:txBody>
          <a:bodyPr vert="horz"/>
          <a:lstStyle/>
          <a:p>
            <a:r>
              <a:rPr lang="en-AU">
                <a:latin typeface="+mj-lt"/>
              </a:rPr>
              <a:t>Better Practice Permission Journey recap | </a:t>
            </a:r>
            <a:br>
              <a:rPr lang="en-AU">
                <a:latin typeface="+mj-lt"/>
              </a:rPr>
            </a:br>
            <a:r>
              <a:rPr lang="en-AU" b="1">
                <a:latin typeface="+mn-lt"/>
              </a:rPr>
              <a:t>A consistent way to design permissions for better practice</a:t>
            </a:r>
          </a:p>
        </p:txBody>
      </p:sp>
      <p:grpSp>
        <p:nvGrpSpPr>
          <p:cNvPr id="2" name="Group 1">
            <a:extLst>
              <a:ext uri="{FF2B5EF4-FFF2-40B4-BE49-F238E27FC236}">
                <a16:creationId xmlns:a16="http://schemas.microsoft.com/office/drawing/2014/main" id="{F4E7506B-196D-B647-D3C3-843CB77BFC24}"/>
              </a:ext>
            </a:extLst>
          </p:cNvPr>
          <p:cNvGrpSpPr/>
          <p:nvPr/>
        </p:nvGrpSpPr>
        <p:grpSpPr>
          <a:xfrm>
            <a:off x="495360" y="2308807"/>
            <a:ext cx="2899137" cy="390829"/>
            <a:chOff x="550568" y="4609580"/>
            <a:chExt cx="2899137" cy="390829"/>
          </a:xfrm>
        </p:grpSpPr>
        <p:sp>
          <p:nvSpPr>
            <p:cNvPr id="3" name="Arrow: Pentagon 2">
              <a:extLst>
                <a:ext uri="{FF2B5EF4-FFF2-40B4-BE49-F238E27FC236}">
                  <a16:creationId xmlns:a16="http://schemas.microsoft.com/office/drawing/2014/main" id="{E400C205-0C51-8FB7-2675-AC2E07B58B73}"/>
                </a:ext>
              </a:extLst>
            </p:cNvPr>
            <p:cNvSpPr>
              <a:spLocks/>
            </p:cNvSpPr>
            <p:nvPr/>
          </p:nvSpPr>
          <p:spPr>
            <a:xfrm>
              <a:off x="749705" y="4624994"/>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288000" t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ASSESS</a:t>
              </a:r>
            </a:p>
          </p:txBody>
        </p:sp>
        <p:sp>
          <p:nvSpPr>
            <p:cNvPr id="4" name="Isosceles Triangle 3">
              <a:extLst>
                <a:ext uri="{FF2B5EF4-FFF2-40B4-BE49-F238E27FC236}">
                  <a16:creationId xmlns:a16="http://schemas.microsoft.com/office/drawing/2014/main" id="{0A1D5F04-42C4-191C-63D4-DA1193F21A2D}"/>
                </a:ext>
              </a:extLst>
            </p:cNvPr>
            <p:cNvSpPr>
              <a:spLocks/>
            </p:cNvSpPr>
            <p:nvPr/>
          </p:nvSpPr>
          <p:spPr>
            <a:xfrm rot="5400000">
              <a:off x="3239566" y="4756051"/>
              <a:ext cx="197038"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nvGrpSpPr>
            <p:cNvPr id="5" name="Group 4">
              <a:extLst>
                <a:ext uri="{FF2B5EF4-FFF2-40B4-BE49-F238E27FC236}">
                  <a16:creationId xmlns:a16="http://schemas.microsoft.com/office/drawing/2014/main" id="{AF6DDB22-955B-7430-8B3C-4F3B5925B673}"/>
                </a:ext>
              </a:extLst>
            </p:cNvPr>
            <p:cNvGrpSpPr>
              <a:grpSpLocks/>
            </p:cNvGrpSpPr>
            <p:nvPr/>
          </p:nvGrpSpPr>
          <p:grpSpPr>
            <a:xfrm>
              <a:off x="550568" y="4609580"/>
              <a:ext cx="390829" cy="390829"/>
              <a:chOff x="5135717" y="3372148"/>
              <a:chExt cx="390829" cy="390829"/>
            </a:xfrm>
          </p:grpSpPr>
          <p:sp>
            <p:nvSpPr>
              <p:cNvPr id="6" name="Oval 5">
                <a:extLst>
                  <a:ext uri="{FF2B5EF4-FFF2-40B4-BE49-F238E27FC236}">
                    <a16:creationId xmlns:a16="http://schemas.microsoft.com/office/drawing/2014/main" id="{612B53DC-CF99-4C41-9B56-F5AC583F1EE0}"/>
                  </a:ext>
                </a:extLst>
              </p:cNvPr>
              <p:cNvSpPr>
                <a:spLocks/>
              </p:cNvSpPr>
              <p:nvPr/>
            </p:nvSpPr>
            <p:spPr>
              <a:xfrm>
                <a:off x="5135717" y="3372148"/>
                <a:ext cx="390829" cy="390829"/>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7" name="Oval 6">
                <a:extLst>
                  <a:ext uri="{FF2B5EF4-FFF2-40B4-BE49-F238E27FC236}">
                    <a16:creationId xmlns:a16="http://schemas.microsoft.com/office/drawing/2014/main" id="{32BBB712-95A2-36F5-CA34-8DD6E518A173}"/>
                  </a:ext>
                </a:extLst>
              </p:cNvPr>
              <p:cNvSpPr>
                <a:spLocks/>
              </p:cNvSpPr>
              <p:nvPr/>
            </p:nvSpPr>
            <p:spPr>
              <a:xfrm>
                <a:off x="5174800" y="3411231"/>
                <a:ext cx="312663" cy="312663"/>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VIC SemiBold" panose="00000700000000000000" pitchFamily="50" charset="0"/>
                </a:endParaRPr>
              </a:p>
            </p:txBody>
          </p:sp>
          <p:grpSp>
            <p:nvGrpSpPr>
              <p:cNvPr id="8" name="Group 7">
                <a:extLst>
                  <a:ext uri="{FF2B5EF4-FFF2-40B4-BE49-F238E27FC236}">
                    <a16:creationId xmlns:a16="http://schemas.microsoft.com/office/drawing/2014/main" id="{66329884-0960-10B4-5FCC-572BE8B91D89}"/>
                  </a:ext>
                </a:extLst>
              </p:cNvPr>
              <p:cNvGrpSpPr>
                <a:grpSpLocks noChangeAspect="1"/>
              </p:cNvGrpSpPr>
              <p:nvPr/>
            </p:nvGrpSpPr>
            <p:grpSpPr>
              <a:xfrm>
                <a:off x="5254003" y="3460773"/>
                <a:ext cx="162076" cy="200370"/>
                <a:chOff x="5126038" y="3305175"/>
                <a:chExt cx="436562" cy="539750"/>
              </a:xfrm>
              <a:solidFill>
                <a:srgbClr val="00264D"/>
              </a:solidFill>
            </p:grpSpPr>
            <p:sp>
              <p:nvSpPr>
                <p:cNvPr id="9" name="Freeform 34">
                  <a:extLst>
                    <a:ext uri="{FF2B5EF4-FFF2-40B4-BE49-F238E27FC236}">
                      <a16:creationId xmlns:a16="http://schemas.microsoft.com/office/drawing/2014/main" id="{04E13A63-D107-8479-8D7B-CE891344F9A2}"/>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0" name="Freeform 35">
                  <a:extLst>
                    <a:ext uri="{FF2B5EF4-FFF2-40B4-BE49-F238E27FC236}">
                      <a16:creationId xmlns:a16="http://schemas.microsoft.com/office/drawing/2014/main" id="{0DDDFF3C-DAFB-42BB-C1D8-BE1A7422B436}"/>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3" name="Freeform 36">
                  <a:extLst>
                    <a:ext uri="{FF2B5EF4-FFF2-40B4-BE49-F238E27FC236}">
                      <a16:creationId xmlns:a16="http://schemas.microsoft.com/office/drawing/2014/main" id="{377A1E17-2426-00A3-E5E2-3CE604927BE7}"/>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4" name="Freeform 37">
                  <a:extLst>
                    <a:ext uri="{FF2B5EF4-FFF2-40B4-BE49-F238E27FC236}">
                      <a16:creationId xmlns:a16="http://schemas.microsoft.com/office/drawing/2014/main" id="{134983DE-9324-0878-B316-690627FB0198}"/>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5" name="Freeform 38">
                  <a:extLst>
                    <a:ext uri="{FF2B5EF4-FFF2-40B4-BE49-F238E27FC236}">
                      <a16:creationId xmlns:a16="http://schemas.microsoft.com/office/drawing/2014/main" id="{C8BC4DDD-9AC5-9B94-EB93-D28E751D546A}"/>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6" name="Freeform 39">
                  <a:extLst>
                    <a:ext uri="{FF2B5EF4-FFF2-40B4-BE49-F238E27FC236}">
                      <a16:creationId xmlns:a16="http://schemas.microsoft.com/office/drawing/2014/main" id="{B5B32D86-8BDE-AEF4-736A-4DE1BB4952AC}"/>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17" name="Freeform 40">
                  <a:extLst>
                    <a:ext uri="{FF2B5EF4-FFF2-40B4-BE49-F238E27FC236}">
                      <a16:creationId xmlns:a16="http://schemas.microsoft.com/office/drawing/2014/main" id="{34FF00C4-2B6D-054B-C395-212D7AC60BD4}"/>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grpSp>
      <p:grpSp>
        <p:nvGrpSpPr>
          <p:cNvPr id="58" name="Group 57">
            <a:extLst>
              <a:ext uri="{FF2B5EF4-FFF2-40B4-BE49-F238E27FC236}">
                <a16:creationId xmlns:a16="http://schemas.microsoft.com/office/drawing/2014/main" id="{3537F3DA-DE87-E29F-558A-C127F7B9AFDD}"/>
              </a:ext>
            </a:extLst>
          </p:cNvPr>
          <p:cNvGrpSpPr/>
          <p:nvPr/>
        </p:nvGrpSpPr>
        <p:grpSpPr>
          <a:xfrm>
            <a:off x="3533952" y="2308807"/>
            <a:ext cx="2900831" cy="390829"/>
            <a:chOff x="6714816" y="3648764"/>
            <a:chExt cx="2900831" cy="390829"/>
          </a:xfrm>
        </p:grpSpPr>
        <p:sp>
          <p:nvSpPr>
            <p:cNvPr id="59" name="Arrow: Pentagon 58">
              <a:extLst>
                <a:ext uri="{FF2B5EF4-FFF2-40B4-BE49-F238E27FC236}">
                  <a16:creationId xmlns:a16="http://schemas.microsoft.com/office/drawing/2014/main" id="{660C74F8-E977-35F3-54D5-8DA6B59D0994}"/>
                </a:ext>
              </a:extLst>
            </p:cNvPr>
            <p:cNvSpPr>
              <a:spLocks/>
            </p:cNvSpPr>
            <p:nvPr/>
          </p:nvSpPr>
          <p:spPr>
            <a:xfrm>
              <a:off x="6915647" y="3664178"/>
              <a:ext cx="2700000" cy="360000"/>
            </a:xfrm>
            <a:prstGeom prst="homePlate">
              <a:avLst/>
            </a:prstGeom>
            <a:solidFill>
              <a:sysClr val="window" lastClr="FFFFFF"/>
            </a:solidFill>
            <a:ln w="9525" cap="rnd" cmpd="sng" algn="ctr">
              <a:solidFill>
                <a:sysClr val="window" lastClr="FFFFFF">
                  <a:lumMod val="75000"/>
                </a:sysClr>
              </a:solidFill>
              <a:prstDash val="sysDot"/>
            </a:ln>
            <a:effectLst/>
          </p:spPr>
          <p:txBody>
            <a:bodyPr lIns="324000" t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DECIDE</a:t>
              </a:r>
            </a:p>
          </p:txBody>
        </p:sp>
        <p:sp>
          <p:nvSpPr>
            <p:cNvPr id="60" name="Isosceles Triangle 59">
              <a:extLst>
                <a:ext uri="{FF2B5EF4-FFF2-40B4-BE49-F238E27FC236}">
                  <a16:creationId xmlns:a16="http://schemas.microsoft.com/office/drawing/2014/main" id="{BFEFB72B-96EC-A9A0-6F73-467A33833912}"/>
                </a:ext>
              </a:extLst>
            </p:cNvPr>
            <p:cNvSpPr>
              <a:spLocks/>
            </p:cNvSpPr>
            <p:nvPr/>
          </p:nvSpPr>
          <p:spPr>
            <a:xfrm rot="5400000">
              <a:off x="9405656" y="3801585"/>
              <a:ext cx="197038" cy="97887"/>
            </a:xfrm>
            <a:prstGeom prst="triangl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nvGrpSpPr>
            <p:cNvPr id="61" name="Group 60">
              <a:extLst>
                <a:ext uri="{FF2B5EF4-FFF2-40B4-BE49-F238E27FC236}">
                  <a16:creationId xmlns:a16="http://schemas.microsoft.com/office/drawing/2014/main" id="{C864856B-8F1B-8269-BD6B-D9ABF9A434BF}"/>
                </a:ext>
              </a:extLst>
            </p:cNvPr>
            <p:cNvGrpSpPr>
              <a:grpSpLocks/>
            </p:cNvGrpSpPr>
            <p:nvPr/>
          </p:nvGrpSpPr>
          <p:grpSpPr>
            <a:xfrm>
              <a:off x="6714816" y="3648764"/>
              <a:ext cx="390827" cy="390829"/>
              <a:chOff x="722538" y="2874633"/>
              <a:chExt cx="360000" cy="360000"/>
            </a:xfrm>
            <a:solidFill>
              <a:srgbClr val="25B3E0"/>
            </a:solidFill>
          </p:grpSpPr>
          <p:sp>
            <p:nvSpPr>
              <p:cNvPr id="64" name="Oval 63">
                <a:extLst>
                  <a:ext uri="{FF2B5EF4-FFF2-40B4-BE49-F238E27FC236}">
                    <a16:creationId xmlns:a16="http://schemas.microsoft.com/office/drawing/2014/main" id="{FCF1D6B8-406D-2535-0287-71E87DF0B398}"/>
                  </a:ext>
                </a:extLst>
              </p:cNvPr>
              <p:cNvSpPr>
                <a:spLocks/>
              </p:cNvSpPr>
              <p:nvPr/>
            </p:nvSpPr>
            <p:spPr>
              <a:xfrm>
                <a:off x="722538" y="2874633"/>
                <a:ext cx="360000" cy="360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VIC SemiBold" panose="00000700000000000000" pitchFamily="50" charset="0"/>
                </a:endParaRPr>
              </a:p>
            </p:txBody>
          </p:sp>
          <p:sp>
            <p:nvSpPr>
              <p:cNvPr id="65" name="Oval 64">
                <a:extLst>
                  <a:ext uri="{FF2B5EF4-FFF2-40B4-BE49-F238E27FC236}">
                    <a16:creationId xmlns:a16="http://schemas.microsoft.com/office/drawing/2014/main" id="{B8F02F31-FABF-7909-345C-9FB2105931B7}"/>
                  </a:ext>
                </a:extLst>
              </p:cNvPr>
              <p:cNvSpPr>
                <a:spLocks/>
              </p:cNvSpPr>
              <p:nvPr/>
            </p:nvSpPr>
            <p:spPr>
              <a:xfrm>
                <a:off x="756950" y="2914461"/>
                <a:ext cx="288000" cy="288000"/>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srgbClr val="00264D"/>
                  </a:solidFill>
                  <a:effectLst/>
                  <a:uLnTx/>
                  <a:uFillTx/>
                  <a:latin typeface="VIC SemiBold" panose="00000700000000000000" pitchFamily="50" charset="0"/>
                </a:endParaRPr>
              </a:p>
            </p:txBody>
          </p:sp>
        </p:grpSp>
        <p:sp>
          <p:nvSpPr>
            <p:cNvPr id="62" name="Freeform 23">
              <a:extLst>
                <a:ext uri="{FF2B5EF4-FFF2-40B4-BE49-F238E27FC236}">
                  <a16:creationId xmlns:a16="http://schemas.microsoft.com/office/drawing/2014/main" id="{011936ED-820D-1E5D-D26A-A4CC5C9540F8}"/>
                </a:ext>
              </a:extLst>
            </p:cNvPr>
            <p:cNvSpPr>
              <a:spLocks noChangeAspect="1" noEditPoints="1"/>
            </p:cNvSpPr>
            <p:nvPr/>
          </p:nvSpPr>
          <p:spPr bwMode="auto">
            <a:xfrm>
              <a:off x="6847896" y="3783530"/>
              <a:ext cx="120941" cy="121296"/>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rgbClr val="00264D"/>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63" name="Oval 62">
              <a:extLst>
                <a:ext uri="{FF2B5EF4-FFF2-40B4-BE49-F238E27FC236}">
                  <a16:creationId xmlns:a16="http://schemas.microsoft.com/office/drawing/2014/main" id="{7A98FB9D-D52D-680B-EDE1-5AB576D2B451}"/>
                </a:ext>
              </a:extLst>
            </p:cNvPr>
            <p:cNvSpPr>
              <a:spLocks/>
            </p:cNvSpPr>
            <p:nvPr/>
          </p:nvSpPr>
          <p:spPr>
            <a:xfrm>
              <a:off x="6797999" y="3736178"/>
              <a:ext cx="216000" cy="216000"/>
            </a:xfrm>
            <a:prstGeom prst="ellipse">
              <a:avLst/>
            </a:prstGeom>
            <a:noFill/>
            <a:ln w="9525" cap="flat" cmpd="sng" algn="ctr">
              <a:solidFill>
                <a:srgbClr val="00264D"/>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200" b="0" i="0" u="none" strike="noStrike" kern="0" cap="none" spc="0" normalizeH="0" baseline="0" noProof="0" err="1">
                <a:ln>
                  <a:noFill/>
                </a:ln>
                <a:solidFill>
                  <a:srgbClr val="00264D"/>
                </a:solidFill>
                <a:effectLst/>
                <a:uLnTx/>
                <a:uFillTx/>
                <a:latin typeface="VIC SemiBold" panose="00000700000000000000" pitchFamily="50" charset="0"/>
              </a:endParaRPr>
            </a:p>
          </p:txBody>
        </p:sp>
      </p:grpSp>
      <p:grpSp>
        <p:nvGrpSpPr>
          <p:cNvPr id="66" name="Group 65">
            <a:extLst>
              <a:ext uri="{FF2B5EF4-FFF2-40B4-BE49-F238E27FC236}">
                <a16:creationId xmlns:a16="http://schemas.microsoft.com/office/drawing/2014/main" id="{5B8EE4CF-9971-ADDA-B214-6E8A63F48679}"/>
              </a:ext>
            </a:extLst>
          </p:cNvPr>
          <p:cNvGrpSpPr/>
          <p:nvPr/>
        </p:nvGrpSpPr>
        <p:grpSpPr>
          <a:xfrm>
            <a:off x="6528374" y="2308807"/>
            <a:ext cx="2896072" cy="390829"/>
            <a:chOff x="6503592" y="4335148"/>
            <a:chExt cx="2896072" cy="390829"/>
          </a:xfrm>
        </p:grpSpPr>
        <p:sp>
          <p:nvSpPr>
            <p:cNvPr id="67" name="Arrow: Pentagon 66">
              <a:extLst>
                <a:ext uri="{FF2B5EF4-FFF2-40B4-BE49-F238E27FC236}">
                  <a16:creationId xmlns:a16="http://schemas.microsoft.com/office/drawing/2014/main" id="{F42C95BC-FC00-2E1E-F1D5-F2D3705BC032}"/>
                </a:ext>
              </a:extLst>
            </p:cNvPr>
            <p:cNvSpPr>
              <a:spLocks/>
            </p:cNvSpPr>
            <p:nvPr/>
          </p:nvSpPr>
          <p:spPr>
            <a:xfrm>
              <a:off x="6699664" y="4350562"/>
              <a:ext cx="2700000" cy="360000"/>
            </a:xfrm>
            <a:prstGeom prst="homePlate">
              <a:avLst>
                <a:gd name="adj" fmla="val 0"/>
              </a:avLst>
            </a:prstGeom>
            <a:solidFill>
              <a:sysClr val="window" lastClr="FFFFFF"/>
            </a:solidFill>
            <a:ln w="9525" cap="rnd" cmpd="sng" algn="ctr">
              <a:solidFill>
                <a:sysClr val="window" lastClr="FFFFFF">
                  <a:lumMod val="75000"/>
                </a:sysClr>
              </a:solidFill>
              <a:prstDash val="sysDot"/>
            </a:ln>
            <a:effectLst/>
          </p:spPr>
          <p:txBody>
            <a:bodyPr lIns="288000" tIns="36000" bIns="36000" rtlCol="0" anchor="ctr"/>
            <a:lstStyle/>
            <a:p>
              <a:pPr marL="0" marR="0" lvl="0" indent="0" defTabSz="914400" eaLnBrk="1" fontAlgn="auto" latinLnBrk="0" hangingPunct="1">
                <a:lnSpc>
                  <a:spcPct val="90000"/>
                </a:lnSpc>
                <a:spcBef>
                  <a:spcPts val="0"/>
                </a:spcBef>
                <a:spcAft>
                  <a:spcPts val="0"/>
                </a:spcAft>
                <a:buClrTx/>
                <a:buSzTx/>
                <a:buFontTx/>
                <a:buNone/>
                <a:tabLst/>
                <a:defRPr/>
              </a:pPr>
              <a:r>
                <a:rPr kumimoji="0" lang="en-AU" sz="1200" b="0" i="0" u="none" strike="noStrike" kern="0" cap="none" spc="0" normalizeH="0" baseline="0" noProof="0">
                  <a:ln>
                    <a:noFill/>
                  </a:ln>
                  <a:solidFill>
                    <a:srgbClr val="00264D"/>
                  </a:solidFill>
                  <a:effectLst/>
                  <a:uLnTx/>
                  <a:uFillTx/>
                  <a:latin typeface="VIC SemiBold" panose="00000700000000000000" pitchFamily="50" charset="0"/>
                </a:rPr>
                <a:t>NOTIFY &amp; ISSUE</a:t>
              </a:r>
            </a:p>
          </p:txBody>
        </p:sp>
        <p:grpSp>
          <p:nvGrpSpPr>
            <p:cNvPr id="68" name="Group 67">
              <a:extLst>
                <a:ext uri="{FF2B5EF4-FFF2-40B4-BE49-F238E27FC236}">
                  <a16:creationId xmlns:a16="http://schemas.microsoft.com/office/drawing/2014/main" id="{211AB41D-A53E-3BFD-CE35-2F4BF41C6828}"/>
                </a:ext>
              </a:extLst>
            </p:cNvPr>
            <p:cNvGrpSpPr>
              <a:grpSpLocks/>
            </p:cNvGrpSpPr>
            <p:nvPr/>
          </p:nvGrpSpPr>
          <p:grpSpPr>
            <a:xfrm>
              <a:off x="6503592" y="4335148"/>
              <a:ext cx="390829" cy="390829"/>
              <a:chOff x="722538" y="2874633"/>
              <a:chExt cx="360000" cy="360000"/>
            </a:xfrm>
            <a:solidFill>
              <a:srgbClr val="25B3E0"/>
            </a:solidFill>
          </p:grpSpPr>
          <p:sp>
            <p:nvSpPr>
              <p:cNvPr id="72" name="Oval 71">
                <a:extLst>
                  <a:ext uri="{FF2B5EF4-FFF2-40B4-BE49-F238E27FC236}">
                    <a16:creationId xmlns:a16="http://schemas.microsoft.com/office/drawing/2014/main" id="{5F7CCD7F-AA0C-B2CF-002B-9090B32E6039}"/>
                  </a:ext>
                </a:extLst>
              </p:cNvPr>
              <p:cNvSpPr>
                <a:spLocks/>
              </p:cNvSpPr>
              <p:nvPr/>
            </p:nvSpPr>
            <p:spPr>
              <a:xfrm>
                <a:off x="722538" y="2874633"/>
                <a:ext cx="360000" cy="360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err="1">
                  <a:ln>
                    <a:noFill/>
                  </a:ln>
                  <a:solidFill>
                    <a:srgbClr val="00264D"/>
                  </a:solidFill>
                  <a:effectLst/>
                  <a:uLnTx/>
                  <a:uFillTx/>
                  <a:latin typeface="VIC SemiBold" panose="00000700000000000000" pitchFamily="50" charset="0"/>
                </a:endParaRPr>
              </a:p>
            </p:txBody>
          </p:sp>
          <p:sp>
            <p:nvSpPr>
              <p:cNvPr id="73" name="Oval 72">
                <a:extLst>
                  <a:ext uri="{FF2B5EF4-FFF2-40B4-BE49-F238E27FC236}">
                    <a16:creationId xmlns:a16="http://schemas.microsoft.com/office/drawing/2014/main" id="{5BFFF407-3A75-72AA-ACAE-AB3883BA4814}"/>
                  </a:ext>
                </a:extLst>
              </p:cNvPr>
              <p:cNvSpPr>
                <a:spLocks/>
              </p:cNvSpPr>
              <p:nvPr/>
            </p:nvSpPr>
            <p:spPr>
              <a:xfrm>
                <a:off x="758538" y="2910633"/>
                <a:ext cx="288000" cy="288000"/>
              </a:xfrm>
              <a:prstGeom prst="ellipse">
                <a:avLst/>
              </a:prstGeom>
              <a:solidFill>
                <a:sysClr val="window" lastClr="FFFFFF"/>
              </a:solidFill>
              <a:ln w="25400"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a:ln>
                    <a:noFill/>
                  </a:ln>
                  <a:solidFill>
                    <a:srgbClr val="00264D"/>
                  </a:solidFill>
                  <a:effectLst/>
                  <a:uLnTx/>
                  <a:uFillTx/>
                  <a:latin typeface="VIC SemiBold" panose="00000700000000000000" pitchFamily="50" charset="0"/>
                </a:endParaRPr>
              </a:p>
            </p:txBody>
          </p:sp>
        </p:grpSp>
        <p:grpSp>
          <p:nvGrpSpPr>
            <p:cNvPr id="69" name="Group 68">
              <a:extLst>
                <a:ext uri="{FF2B5EF4-FFF2-40B4-BE49-F238E27FC236}">
                  <a16:creationId xmlns:a16="http://schemas.microsoft.com/office/drawing/2014/main" id="{E4378FB5-52C4-C02D-FECE-506593FC1F5E}"/>
                </a:ext>
              </a:extLst>
            </p:cNvPr>
            <p:cNvGrpSpPr>
              <a:grpSpLocks noChangeAspect="1"/>
            </p:cNvGrpSpPr>
            <p:nvPr/>
          </p:nvGrpSpPr>
          <p:grpSpPr>
            <a:xfrm>
              <a:off x="6596786" y="4451492"/>
              <a:ext cx="204441" cy="158141"/>
              <a:chOff x="8389938" y="1176338"/>
              <a:chExt cx="539751" cy="417513"/>
            </a:xfrm>
            <a:solidFill>
              <a:srgbClr val="00264D"/>
            </a:solidFill>
          </p:grpSpPr>
          <p:sp>
            <p:nvSpPr>
              <p:cNvPr id="70" name="Freeform 23">
                <a:extLst>
                  <a:ext uri="{FF2B5EF4-FFF2-40B4-BE49-F238E27FC236}">
                    <a16:creationId xmlns:a16="http://schemas.microsoft.com/office/drawing/2014/main" id="{4F807F1E-8327-0B66-52D8-DE5722440367}"/>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SemiBold" panose="00000700000000000000" pitchFamily="50" charset="0"/>
                </a:endParaRPr>
              </a:p>
            </p:txBody>
          </p:sp>
          <p:sp>
            <p:nvSpPr>
              <p:cNvPr id="71" name="Freeform 24">
                <a:extLst>
                  <a:ext uri="{FF2B5EF4-FFF2-40B4-BE49-F238E27FC236}">
                    <a16:creationId xmlns:a16="http://schemas.microsoft.com/office/drawing/2014/main" id="{1A0D58E7-262F-6BF9-F904-F2DB8B90C9E7}"/>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prstClr val="black"/>
                  </a:solidFill>
                  <a:effectLst/>
                  <a:uLnTx/>
                  <a:uFillTx/>
                  <a:latin typeface="VIC SemiBold" panose="00000700000000000000" pitchFamily="50" charset="0"/>
                </a:endParaRPr>
              </a:p>
            </p:txBody>
          </p:sp>
        </p:grpSp>
      </p:grpSp>
      <p:sp>
        <p:nvSpPr>
          <p:cNvPr id="74" name="Rectangle 73">
            <a:extLst>
              <a:ext uri="{FF2B5EF4-FFF2-40B4-BE49-F238E27FC236}">
                <a16:creationId xmlns:a16="http://schemas.microsoft.com/office/drawing/2014/main" id="{7E7D62FA-5C51-3393-D3CE-C0E88B34F84E}"/>
              </a:ext>
            </a:extLst>
          </p:cNvPr>
          <p:cNvSpPr/>
          <p:nvPr/>
        </p:nvSpPr>
        <p:spPr>
          <a:xfrm>
            <a:off x="3502584" y="2922630"/>
            <a:ext cx="2796405" cy="2990824"/>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DECIDE stage covers the recommendation of a decision, including any recommendation of specific conditions, and the outcome of the decision.</a:t>
            </a:r>
          </a:p>
          <a:p>
            <a:pPr>
              <a:spcBef>
                <a:spcPts val="600"/>
              </a:spcBef>
            </a:pPr>
            <a:r>
              <a:rPr lang="en-AU" sz="1050" kern="0">
                <a:solidFill>
                  <a:srgbClr val="00264D"/>
                </a:solidFill>
              </a:rPr>
              <a:t>Decisions should be as streamlined as possible, made at the lowest level relevant. They may require recommendation and referral to a delegate. Decisions should be justified and recorded.</a:t>
            </a:r>
          </a:p>
          <a:p>
            <a:pPr>
              <a:spcBef>
                <a:spcPts val="600"/>
              </a:spcBef>
            </a:pPr>
            <a:r>
              <a:rPr lang="en-AU" sz="1050" kern="0">
                <a:solidFill>
                  <a:srgbClr val="00264D"/>
                </a:solidFill>
              </a:rPr>
              <a:t>This stage may be automated for less complex applications. Some decisions will be able to be made after APPLY for automatic approvals.</a:t>
            </a:r>
          </a:p>
        </p:txBody>
      </p:sp>
      <p:sp>
        <p:nvSpPr>
          <p:cNvPr id="75" name="Rectangle 74">
            <a:extLst>
              <a:ext uri="{FF2B5EF4-FFF2-40B4-BE49-F238E27FC236}">
                <a16:creationId xmlns:a16="http://schemas.microsoft.com/office/drawing/2014/main" id="{B5B45DEC-098A-FCA7-EE53-86B97B4A4897}"/>
              </a:ext>
            </a:extLst>
          </p:cNvPr>
          <p:cNvSpPr/>
          <p:nvPr/>
        </p:nvSpPr>
        <p:spPr>
          <a:xfrm>
            <a:off x="541337" y="2922630"/>
            <a:ext cx="2790482" cy="2744282"/>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ASSESS stage covers the assessment of applications, including any other assessment processes required.</a:t>
            </a:r>
          </a:p>
          <a:p>
            <a:pPr>
              <a:spcBef>
                <a:spcPts val="600"/>
              </a:spcBef>
            </a:pPr>
            <a:r>
              <a:rPr lang="en-AU" sz="1050" kern="0">
                <a:solidFill>
                  <a:srgbClr val="00264D"/>
                </a:solidFill>
              </a:rPr>
              <a:t>Assessment should be automated where possible, through defined logic and business rules. Regulator effort should be based on risk triaging, with higher risk applications requiring more in-depth assessment. It should also look to include other information available where this is useful.</a:t>
            </a:r>
          </a:p>
          <a:p>
            <a:pPr>
              <a:spcBef>
                <a:spcPts val="600"/>
              </a:spcBef>
            </a:pPr>
            <a:r>
              <a:rPr lang="en-AU" sz="1050" kern="0">
                <a:solidFill>
                  <a:srgbClr val="00264D"/>
                </a:solidFill>
              </a:rPr>
              <a:t>This stage may be automated for less complex applications.</a:t>
            </a:r>
          </a:p>
        </p:txBody>
      </p:sp>
      <p:sp>
        <p:nvSpPr>
          <p:cNvPr id="76" name="Rectangle 75">
            <a:extLst>
              <a:ext uri="{FF2B5EF4-FFF2-40B4-BE49-F238E27FC236}">
                <a16:creationId xmlns:a16="http://schemas.microsoft.com/office/drawing/2014/main" id="{2317ABA8-E866-B67B-740A-A0A6DEE84D09}"/>
              </a:ext>
            </a:extLst>
          </p:cNvPr>
          <p:cNvSpPr/>
          <p:nvPr/>
        </p:nvSpPr>
        <p:spPr>
          <a:xfrm>
            <a:off x="6495651" y="2922630"/>
            <a:ext cx="2880124" cy="2576155"/>
          </a:xfrm>
          <a:prstGeom prst="rect">
            <a:avLst/>
          </a:prstGeom>
          <a:noFill/>
          <a:ln w="25400" cap="flat" cmpd="sng" algn="ctr">
            <a:noFill/>
            <a:prstDash val="solid"/>
          </a:ln>
          <a:effectLst/>
        </p:spPr>
        <p:txBody>
          <a:bodyPr rtlCol="0" anchor="t"/>
          <a:lstStyle/>
          <a:p>
            <a:pPr>
              <a:spcBef>
                <a:spcPts val="600"/>
              </a:spcBef>
            </a:pPr>
            <a:r>
              <a:rPr lang="en-AU" sz="1050" kern="0">
                <a:solidFill>
                  <a:srgbClr val="00264D"/>
                </a:solidFill>
              </a:rPr>
              <a:t>The NOTIFY &amp; ISSUE stage covers the communication of a decision and post approvals processes.</a:t>
            </a:r>
          </a:p>
          <a:p>
            <a:pPr>
              <a:spcBef>
                <a:spcPts val="600"/>
              </a:spcBef>
            </a:pPr>
            <a:r>
              <a:rPr lang="en-AU" sz="1050" kern="0">
                <a:solidFill>
                  <a:srgbClr val="00264D"/>
                </a:solidFill>
              </a:rPr>
              <a:t>Applicants should be notified of an application outcome, including justifications. Permissions should be issued as soon as possible following approval.</a:t>
            </a:r>
          </a:p>
          <a:p>
            <a:pPr>
              <a:spcBef>
                <a:spcPts val="600"/>
              </a:spcBef>
            </a:pPr>
            <a:r>
              <a:rPr lang="en-AU" sz="1050" kern="0">
                <a:solidFill>
                  <a:srgbClr val="00264D"/>
                </a:solidFill>
              </a:rPr>
              <a:t>This stage may be automated for approvals, based on the outcome of the decision.</a:t>
            </a:r>
          </a:p>
        </p:txBody>
      </p:sp>
      <p:sp>
        <p:nvSpPr>
          <p:cNvPr id="78" name="TextBox 77">
            <a:extLst>
              <a:ext uri="{FF2B5EF4-FFF2-40B4-BE49-F238E27FC236}">
                <a16:creationId xmlns:a16="http://schemas.microsoft.com/office/drawing/2014/main" id="{DFD1F441-4014-39FC-84A4-1624551263FB}"/>
              </a:ext>
            </a:extLst>
          </p:cNvPr>
          <p:cNvSpPr txBox="1"/>
          <p:nvPr/>
        </p:nvSpPr>
        <p:spPr>
          <a:xfrm>
            <a:off x="552220" y="1863912"/>
            <a:ext cx="2699999" cy="234222"/>
          </a:xfrm>
          <a:prstGeom prst="rect">
            <a:avLst/>
          </a:prstGeom>
          <a:solidFill>
            <a:schemeClr val="tx2"/>
          </a:solidFill>
        </p:spPr>
        <p:txBody>
          <a:bodyPr wrap="none" lIns="36000" tIns="36000" rIns="36000" bIns="36000" rtlCol="0">
            <a:noAutofit/>
          </a:bodyPr>
          <a:lstStyle/>
          <a:p>
            <a:pPr algn="ctr"/>
            <a:r>
              <a:rPr lang="en-AU" sz="1200">
                <a:solidFill>
                  <a:schemeClr val="bg1"/>
                </a:solidFill>
                <a:latin typeface="VIC SemiBold" panose="00000700000000000000" pitchFamily="50" charset="0"/>
              </a:rPr>
              <a:t>BETTER PRACTICE STAGES (2 of 2)</a:t>
            </a:r>
          </a:p>
        </p:txBody>
      </p:sp>
      <p:grpSp>
        <p:nvGrpSpPr>
          <p:cNvPr id="79" name="Group 78">
            <a:extLst>
              <a:ext uri="{FF2B5EF4-FFF2-40B4-BE49-F238E27FC236}">
                <a16:creationId xmlns:a16="http://schemas.microsoft.com/office/drawing/2014/main" id="{3D6FA158-7E87-B13C-03E1-E6A77BA64BE3}"/>
              </a:ext>
            </a:extLst>
          </p:cNvPr>
          <p:cNvGrpSpPr/>
          <p:nvPr/>
        </p:nvGrpSpPr>
        <p:grpSpPr>
          <a:xfrm>
            <a:off x="3471218" y="2690199"/>
            <a:ext cx="2994676" cy="2870432"/>
            <a:chOff x="3471218" y="2198129"/>
            <a:chExt cx="2994676" cy="4233143"/>
          </a:xfrm>
        </p:grpSpPr>
        <p:cxnSp>
          <p:nvCxnSpPr>
            <p:cNvPr id="80" name="Straight Connector 79">
              <a:extLst>
                <a:ext uri="{FF2B5EF4-FFF2-40B4-BE49-F238E27FC236}">
                  <a16:creationId xmlns:a16="http://schemas.microsoft.com/office/drawing/2014/main" id="{11FC0CFC-8EE8-0DB7-A928-369E71A4BFEE}"/>
                </a:ext>
              </a:extLst>
            </p:cNvPr>
            <p:cNvCxnSpPr>
              <a:cxnSpLocks/>
            </p:cNvCxnSpPr>
            <p:nvPr/>
          </p:nvCxnSpPr>
          <p:spPr>
            <a:xfrm>
              <a:off x="3471218" y="2198129"/>
              <a:ext cx="0" cy="4233143"/>
            </a:xfrm>
            <a:prstGeom prst="line">
              <a:avLst/>
            </a:prstGeom>
            <a:noFill/>
            <a:ln w="12700" cap="flat" cmpd="sng" algn="ctr">
              <a:solidFill>
                <a:srgbClr val="00264D"/>
              </a:solidFill>
              <a:prstDash val="sysDot"/>
            </a:ln>
            <a:effectLst/>
          </p:spPr>
        </p:cxnSp>
        <p:cxnSp>
          <p:nvCxnSpPr>
            <p:cNvPr id="81" name="Straight Connector 80">
              <a:extLst>
                <a:ext uri="{FF2B5EF4-FFF2-40B4-BE49-F238E27FC236}">
                  <a16:creationId xmlns:a16="http://schemas.microsoft.com/office/drawing/2014/main" id="{73D9DD79-0745-8AF7-B695-8D0430BD5594}"/>
                </a:ext>
              </a:extLst>
            </p:cNvPr>
            <p:cNvCxnSpPr>
              <a:cxnSpLocks/>
            </p:cNvCxnSpPr>
            <p:nvPr/>
          </p:nvCxnSpPr>
          <p:spPr>
            <a:xfrm>
              <a:off x="6465894" y="2198129"/>
              <a:ext cx="0" cy="4233143"/>
            </a:xfrm>
            <a:prstGeom prst="line">
              <a:avLst/>
            </a:prstGeom>
            <a:noFill/>
            <a:ln w="12700" cap="flat" cmpd="sng" algn="ctr">
              <a:solidFill>
                <a:srgbClr val="00264D"/>
              </a:solidFill>
              <a:prstDash val="sysDot"/>
            </a:ln>
            <a:effectLst/>
          </p:spPr>
        </p:cxnSp>
      </p:grpSp>
    </p:spTree>
    <p:extLst>
      <p:ext uri="{BB962C8B-B14F-4D97-AF65-F5344CB8AC3E}">
        <p14:creationId xmlns:p14="http://schemas.microsoft.com/office/powerpoint/2010/main" val="63969377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Rectangle 181">
            <a:extLst>
              <a:ext uri="{FF2B5EF4-FFF2-40B4-BE49-F238E27FC236}">
                <a16:creationId xmlns:a16="http://schemas.microsoft.com/office/drawing/2014/main" id="{C4C2478B-EF6D-37C6-434F-45E21AF78817}"/>
              </a:ext>
            </a:extLst>
          </p:cNvPr>
          <p:cNvSpPr/>
          <p:nvPr/>
        </p:nvSpPr>
        <p:spPr>
          <a:xfrm>
            <a:off x="8139037" y="993694"/>
            <a:ext cx="1766963"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1" name="Rectangle 180">
            <a:extLst>
              <a:ext uri="{FF2B5EF4-FFF2-40B4-BE49-F238E27FC236}">
                <a16:creationId xmlns:a16="http://schemas.microsoft.com/office/drawing/2014/main" id="{5CCF588E-39D4-0FD3-7B0F-9CD2FA56E3AA}"/>
              </a:ext>
            </a:extLst>
          </p:cNvPr>
          <p:cNvSpPr/>
          <p:nvPr/>
        </p:nvSpPr>
        <p:spPr>
          <a:xfrm>
            <a:off x="5170110" y="993694"/>
            <a:ext cx="1249913"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0" name="Rectangle 179">
            <a:extLst>
              <a:ext uri="{FF2B5EF4-FFF2-40B4-BE49-F238E27FC236}">
                <a16:creationId xmlns:a16="http://schemas.microsoft.com/office/drawing/2014/main" id="{09315D02-EBA3-5389-3E17-CB965ABF0B79}"/>
              </a:ext>
            </a:extLst>
          </p:cNvPr>
          <p:cNvSpPr/>
          <p:nvPr/>
        </p:nvSpPr>
        <p:spPr>
          <a:xfrm>
            <a:off x="2523406" y="993694"/>
            <a:ext cx="1571797"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79" name="Rectangle 178">
            <a:extLst>
              <a:ext uri="{FF2B5EF4-FFF2-40B4-BE49-F238E27FC236}">
                <a16:creationId xmlns:a16="http://schemas.microsoft.com/office/drawing/2014/main" id="{3C19B987-7889-ADA7-69A4-0B4D82ABCCAF}"/>
              </a:ext>
            </a:extLst>
          </p:cNvPr>
          <p:cNvSpPr/>
          <p:nvPr/>
        </p:nvSpPr>
        <p:spPr>
          <a:xfrm>
            <a:off x="-1471" y="993694"/>
            <a:ext cx="1080799" cy="5343086"/>
          </a:xfrm>
          <a:prstGeom prst="rect">
            <a:avLst/>
          </a:prstGeom>
          <a:solidFill>
            <a:srgbClr val="D9D9D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aphicFrame>
        <p:nvGraphicFramePr>
          <p:cNvPr id="160" name="Object 159" hidden="1">
            <a:extLst>
              <a:ext uri="{FF2B5EF4-FFF2-40B4-BE49-F238E27FC236}">
                <a16:creationId xmlns:a16="http://schemas.microsoft.com/office/drawing/2014/main" id="{CE4FC812-34B2-6937-6557-ECECF5A9A3B7}"/>
              </a:ext>
            </a:extLst>
          </p:cNvPr>
          <p:cNvGraphicFramePr>
            <a:graphicFrameLocks noChangeAspect="1"/>
          </p:cNvGraphicFramePr>
          <p:nvPr>
            <p:custDataLst>
              <p:tags r:id="rId1"/>
            </p:custDataLst>
            <p:extLst>
              <p:ext uri="{D42A27DB-BD31-4B8C-83A1-F6EECF244321}">
                <p14:modId xmlns:p14="http://schemas.microsoft.com/office/powerpoint/2010/main" val="19219812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60" name="Object 159" hidden="1">
                        <a:extLst>
                          <a:ext uri="{FF2B5EF4-FFF2-40B4-BE49-F238E27FC236}">
                            <a16:creationId xmlns:a16="http://schemas.microsoft.com/office/drawing/2014/main" id="{CE4FC812-34B2-6937-6557-ECECF5A9A3B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C7C949BE-140E-02EE-BEC9-BE726316FE5C}"/>
              </a:ext>
            </a:extLst>
          </p:cNvPr>
          <p:cNvSpPr>
            <a:spLocks noGrp="1"/>
          </p:cNvSpPr>
          <p:nvPr>
            <p:ph type="title"/>
          </p:nvPr>
        </p:nvSpPr>
        <p:spPr>
          <a:xfrm>
            <a:off x="540000" y="292457"/>
            <a:ext cx="3636264" cy="597842"/>
          </a:xfrm>
        </p:spPr>
        <p:txBody>
          <a:bodyPr vert="horz"/>
          <a:lstStyle/>
          <a:p>
            <a:r>
              <a:rPr lang="en-AU" b="1"/>
              <a:t>The Better Practice </a:t>
            </a:r>
            <a:br>
              <a:rPr lang="en-AU" b="1"/>
            </a:br>
            <a:r>
              <a:rPr lang="en-AU" b="1"/>
              <a:t>Permission Journey -  Renewals</a:t>
            </a:r>
          </a:p>
        </p:txBody>
      </p:sp>
      <p:sp>
        <p:nvSpPr>
          <p:cNvPr id="5" name="Rectangle 4">
            <a:extLst>
              <a:ext uri="{FF2B5EF4-FFF2-40B4-BE49-F238E27FC236}">
                <a16:creationId xmlns:a16="http://schemas.microsoft.com/office/drawing/2014/main" id="{960BCD63-246F-32A0-5E57-18597BF6834E}"/>
              </a:ext>
            </a:extLst>
          </p:cNvPr>
          <p:cNvSpPr/>
          <p:nvPr/>
        </p:nvSpPr>
        <p:spPr>
          <a:xfrm>
            <a:off x="4095206" y="993694"/>
            <a:ext cx="1079109" cy="534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6" name="Rectangle 5">
            <a:extLst>
              <a:ext uri="{FF2B5EF4-FFF2-40B4-BE49-F238E27FC236}">
                <a16:creationId xmlns:a16="http://schemas.microsoft.com/office/drawing/2014/main" id="{895520F4-F990-AF4F-9542-B88101DAAC5A}"/>
              </a:ext>
            </a:extLst>
          </p:cNvPr>
          <p:cNvSpPr/>
          <p:nvPr/>
        </p:nvSpPr>
        <p:spPr>
          <a:xfrm>
            <a:off x="1070553" y="993694"/>
            <a:ext cx="1455454" cy="534308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7" name="Rectangle 6">
            <a:extLst>
              <a:ext uri="{FF2B5EF4-FFF2-40B4-BE49-F238E27FC236}">
                <a16:creationId xmlns:a16="http://schemas.microsoft.com/office/drawing/2014/main" id="{5387BF8F-0200-031E-4563-1977B18D5458}"/>
              </a:ext>
            </a:extLst>
          </p:cNvPr>
          <p:cNvSpPr/>
          <p:nvPr/>
        </p:nvSpPr>
        <p:spPr>
          <a:xfrm>
            <a:off x="6416162" y="993694"/>
            <a:ext cx="1721220" cy="534308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8" name="Isosceles Triangle 7">
            <a:extLst>
              <a:ext uri="{FF2B5EF4-FFF2-40B4-BE49-F238E27FC236}">
                <a16:creationId xmlns:a16="http://schemas.microsoft.com/office/drawing/2014/main" id="{04ACE259-DFA9-64DF-DF37-2EEDDE79CF84}"/>
              </a:ext>
            </a:extLst>
          </p:cNvPr>
          <p:cNvSpPr/>
          <p:nvPr/>
        </p:nvSpPr>
        <p:spPr>
          <a:xfrm rot="5400000">
            <a:off x="492126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9" name="Isosceles Triangle 8">
            <a:extLst>
              <a:ext uri="{FF2B5EF4-FFF2-40B4-BE49-F238E27FC236}">
                <a16:creationId xmlns:a16="http://schemas.microsoft.com/office/drawing/2014/main" id="{E2CD3D0E-139A-B1B6-9616-57FEEA57D6D7}"/>
              </a:ext>
            </a:extLst>
          </p:cNvPr>
          <p:cNvSpPr/>
          <p:nvPr/>
        </p:nvSpPr>
        <p:spPr>
          <a:xfrm rot="5400000">
            <a:off x="3998343"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0" name="Arrow: Pentagon 9">
            <a:extLst>
              <a:ext uri="{FF2B5EF4-FFF2-40B4-BE49-F238E27FC236}">
                <a16:creationId xmlns:a16="http://schemas.microsoft.com/office/drawing/2014/main" id="{DD1C41D9-EFBF-E9C9-7A6B-5E9F43AEEC0C}"/>
              </a:ext>
            </a:extLst>
          </p:cNvPr>
          <p:cNvSpPr/>
          <p:nvPr/>
        </p:nvSpPr>
        <p:spPr>
          <a:xfrm>
            <a:off x="3742247" y="1147946"/>
            <a:ext cx="1317978"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504000" tIns="36000" rIns="72000" bIns="36000" rtlCol="0" anchor="ctr"/>
          <a:lstStyle/>
          <a:p>
            <a:pPr>
              <a:lnSpc>
                <a:spcPct val="90000"/>
              </a:lnSpc>
            </a:pPr>
            <a:r>
              <a:rPr lang="en-AU" sz="800">
                <a:solidFill>
                  <a:schemeClr val="tx2"/>
                </a:solidFill>
                <a:latin typeface="+mj-lt"/>
              </a:rPr>
              <a:t>STREAM</a:t>
            </a:r>
          </a:p>
        </p:txBody>
      </p:sp>
      <p:sp>
        <p:nvSpPr>
          <p:cNvPr id="11" name="Isosceles Triangle 10">
            <a:extLst>
              <a:ext uri="{FF2B5EF4-FFF2-40B4-BE49-F238E27FC236}">
                <a16:creationId xmlns:a16="http://schemas.microsoft.com/office/drawing/2014/main" id="{0F0B98FB-D20F-BAA9-377E-4BD711977550}"/>
              </a:ext>
            </a:extLst>
          </p:cNvPr>
          <p:cNvSpPr/>
          <p:nvPr/>
        </p:nvSpPr>
        <p:spPr>
          <a:xfrm rot="5400000">
            <a:off x="4882487"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2" name="Arrow: Pentagon 11">
            <a:extLst>
              <a:ext uri="{FF2B5EF4-FFF2-40B4-BE49-F238E27FC236}">
                <a16:creationId xmlns:a16="http://schemas.microsoft.com/office/drawing/2014/main" id="{3803B14A-4C37-C25C-6B28-8CFB4F7146A0}"/>
              </a:ext>
            </a:extLst>
          </p:cNvPr>
          <p:cNvSpPr/>
          <p:nvPr/>
        </p:nvSpPr>
        <p:spPr>
          <a:xfrm>
            <a:off x="8822499" y="1147946"/>
            <a:ext cx="1031319" cy="332625"/>
          </a:xfrm>
          <a:prstGeom prst="homePlate">
            <a:avLst>
              <a:gd name="adj" fmla="val 0"/>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nSpc>
                <a:spcPct val="90000"/>
              </a:lnSpc>
            </a:pPr>
            <a:r>
              <a:rPr lang="en-AU" sz="800">
                <a:solidFill>
                  <a:schemeClr val="tx2"/>
                </a:solidFill>
                <a:latin typeface="+mj-lt"/>
              </a:rPr>
              <a:t>ISSUE</a:t>
            </a:r>
            <a:endParaRPr lang="en-AU" sz="800">
              <a:solidFill>
                <a:schemeClr val="tx1"/>
              </a:solidFill>
              <a:latin typeface="+mj-lt"/>
            </a:endParaRPr>
          </a:p>
        </p:txBody>
      </p:sp>
      <p:sp>
        <p:nvSpPr>
          <p:cNvPr id="13" name="Isosceles Triangle 12">
            <a:extLst>
              <a:ext uri="{FF2B5EF4-FFF2-40B4-BE49-F238E27FC236}">
                <a16:creationId xmlns:a16="http://schemas.microsoft.com/office/drawing/2014/main" id="{380F6E75-42E3-382D-7FE1-1498561B9E32}"/>
              </a:ext>
            </a:extLst>
          </p:cNvPr>
          <p:cNvSpPr/>
          <p:nvPr/>
        </p:nvSpPr>
        <p:spPr>
          <a:xfrm rot="5400000">
            <a:off x="1011890"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4" name="Arrow: Pentagon 13">
            <a:extLst>
              <a:ext uri="{FF2B5EF4-FFF2-40B4-BE49-F238E27FC236}">
                <a16:creationId xmlns:a16="http://schemas.microsoft.com/office/drawing/2014/main" id="{CAAFD9EB-D100-98A7-A542-4CFA031DF2CB}"/>
              </a:ext>
            </a:extLst>
          </p:cNvPr>
          <p:cNvSpPr/>
          <p:nvPr/>
        </p:nvSpPr>
        <p:spPr>
          <a:xfrm>
            <a:off x="324773" y="1147946"/>
            <a:ext cx="809925"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rIns="36000" bIns="36000" rtlCol="0" anchor="ctr"/>
          <a:lstStyle/>
          <a:p>
            <a:r>
              <a:rPr lang="en-AU" sz="800">
                <a:solidFill>
                  <a:schemeClr val="tx2"/>
                </a:solidFill>
                <a:latin typeface="+mj-lt"/>
              </a:rPr>
              <a:t>INFORM</a:t>
            </a:r>
          </a:p>
        </p:txBody>
      </p:sp>
      <p:sp>
        <p:nvSpPr>
          <p:cNvPr id="15" name="Oval 14">
            <a:extLst>
              <a:ext uri="{FF2B5EF4-FFF2-40B4-BE49-F238E27FC236}">
                <a16:creationId xmlns:a16="http://schemas.microsoft.com/office/drawing/2014/main" id="{2DB2ECFB-C58B-9E71-F039-D2472C3312F6}"/>
              </a:ext>
            </a:extLst>
          </p:cNvPr>
          <p:cNvSpPr/>
          <p:nvPr/>
        </p:nvSpPr>
        <p:spPr>
          <a:xfrm>
            <a:off x="171610" y="1133703"/>
            <a:ext cx="361111" cy="3611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6" name="Oval 15">
            <a:extLst>
              <a:ext uri="{FF2B5EF4-FFF2-40B4-BE49-F238E27FC236}">
                <a16:creationId xmlns:a16="http://schemas.microsoft.com/office/drawing/2014/main" id="{798C850F-429F-D852-F116-32DF3F43FE98}"/>
              </a:ext>
            </a:extLst>
          </p:cNvPr>
          <p:cNvSpPr/>
          <p:nvPr/>
        </p:nvSpPr>
        <p:spPr>
          <a:xfrm>
            <a:off x="207721" y="1169814"/>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7" name="Isosceles Triangle 16">
            <a:extLst>
              <a:ext uri="{FF2B5EF4-FFF2-40B4-BE49-F238E27FC236}">
                <a16:creationId xmlns:a16="http://schemas.microsoft.com/office/drawing/2014/main" id="{C3CA3E7D-504D-E0A9-283F-9711AE1AE47D}"/>
              </a:ext>
            </a:extLst>
          </p:cNvPr>
          <p:cNvSpPr/>
          <p:nvPr/>
        </p:nvSpPr>
        <p:spPr>
          <a:xfrm rot="5400000">
            <a:off x="956046" y="1269036"/>
            <a:ext cx="182054" cy="904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8" name="Isosceles Triangle 17">
            <a:extLst>
              <a:ext uri="{FF2B5EF4-FFF2-40B4-BE49-F238E27FC236}">
                <a16:creationId xmlns:a16="http://schemas.microsoft.com/office/drawing/2014/main" id="{35D74467-6001-D1DC-7819-0F24E8D90798}"/>
              </a:ext>
            </a:extLst>
          </p:cNvPr>
          <p:cNvSpPr/>
          <p:nvPr/>
        </p:nvSpPr>
        <p:spPr>
          <a:xfrm rot="5400000">
            <a:off x="234469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9" name="Arrow: Pentagon 18">
            <a:extLst>
              <a:ext uri="{FF2B5EF4-FFF2-40B4-BE49-F238E27FC236}">
                <a16:creationId xmlns:a16="http://schemas.microsoft.com/office/drawing/2014/main" id="{160AB80D-253F-C3D7-4235-6D3D1B4D1F7E}"/>
              </a:ext>
            </a:extLst>
          </p:cNvPr>
          <p:cNvSpPr/>
          <p:nvPr/>
        </p:nvSpPr>
        <p:spPr>
          <a:xfrm>
            <a:off x="1449413" y="1147946"/>
            <a:ext cx="1031140"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2"/>
                </a:solidFill>
                <a:latin typeface="+mj-lt"/>
              </a:rPr>
              <a:t>APPLY</a:t>
            </a:r>
          </a:p>
        </p:txBody>
      </p:sp>
      <p:sp>
        <p:nvSpPr>
          <p:cNvPr id="20" name="Isosceles Triangle 19">
            <a:extLst>
              <a:ext uri="{FF2B5EF4-FFF2-40B4-BE49-F238E27FC236}">
                <a16:creationId xmlns:a16="http://schemas.microsoft.com/office/drawing/2014/main" id="{D7E0FA51-9E3C-B299-A74C-D58FD11F8F0E}"/>
              </a:ext>
            </a:extLst>
          </p:cNvPr>
          <p:cNvSpPr/>
          <p:nvPr/>
        </p:nvSpPr>
        <p:spPr>
          <a:xfrm rot="5400000">
            <a:off x="2295013" y="1269036"/>
            <a:ext cx="182054" cy="9044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1" name="Isosceles Triangle 20">
            <a:extLst>
              <a:ext uri="{FF2B5EF4-FFF2-40B4-BE49-F238E27FC236}">
                <a16:creationId xmlns:a16="http://schemas.microsoft.com/office/drawing/2014/main" id="{3EDACEA3-C06E-E3AC-DA87-9FF14E3B86B9}"/>
              </a:ext>
            </a:extLst>
          </p:cNvPr>
          <p:cNvSpPr/>
          <p:nvPr/>
        </p:nvSpPr>
        <p:spPr>
          <a:xfrm rot="5400000">
            <a:off x="3856008"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2" name="Arrow: Pentagon 21">
            <a:extLst>
              <a:ext uri="{FF2B5EF4-FFF2-40B4-BE49-F238E27FC236}">
                <a16:creationId xmlns:a16="http://schemas.microsoft.com/office/drawing/2014/main" id="{DA6B9472-1FDD-D848-109C-82CB3DC44EE7}"/>
              </a:ext>
            </a:extLst>
          </p:cNvPr>
          <p:cNvSpPr/>
          <p:nvPr/>
        </p:nvSpPr>
        <p:spPr>
          <a:xfrm>
            <a:off x="2750308" y="1147946"/>
            <a:ext cx="1250164"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16000" tIns="36000" rIns="72000" bIns="36000" rtlCol="0" anchor="ctr"/>
          <a:lstStyle/>
          <a:p>
            <a:pPr>
              <a:lnSpc>
                <a:spcPct val="90000"/>
              </a:lnSpc>
            </a:pPr>
            <a:r>
              <a:rPr lang="en-AU" sz="800">
                <a:solidFill>
                  <a:schemeClr val="tx2"/>
                </a:solidFill>
                <a:latin typeface="+mj-lt"/>
              </a:rPr>
              <a:t>REVIEW </a:t>
            </a:r>
          </a:p>
        </p:txBody>
      </p:sp>
      <p:sp>
        <p:nvSpPr>
          <p:cNvPr id="23" name="Isosceles Triangle 22">
            <a:extLst>
              <a:ext uri="{FF2B5EF4-FFF2-40B4-BE49-F238E27FC236}">
                <a16:creationId xmlns:a16="http://schemas.microsoft.com/office/drawing/2014/main" id="{FA9452D9-4918-1440-2A01-DC1BAFB2C703}"/>
              </a:ext>
            </a:extLst>
          </p:cNvPr>
          <p:cNvSpPr/>
          <p:nvPr/>
        </p:nvSpPr>
        <p:spPr>
          <a:xfrm rot="5400000">
            <a:off x="3806196"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4" name="Isosceles Triangle 23">
            <a:extLst>
              <a:ext uri="{FF2B5EF4-FFF2-40B4-BE49-F238E27FC236}">
                <a16:creationId xmlns:a16="http://schemas.microsoft.com/office/drawing/2014/main" id="{085CC875-AA3C-931B-9787-CC8311F82DE0}"/>
              </a:ext>
            </a:extLst>
          </p:cNvPr>
          <p:cNvSpPr/>
          <p:nvPr/>
        </p:nvSpPr>
        <p:spPr>
          <a:xfrm rot="5400000">
            <a:off x="6258114"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5" name="Arrow: Pentagon 24">
            <a:extLst>
              <a:ext uri="{FF2B5EF4-FFF2-40B4-BE49-F238E27FC236}">
                <a16:creationId xmlns:a16="http://schemas.microsoft.com/office/drawing/2014/main" id="{EF193D4B-B662-3B5A-7ABB-E59954E048FC}"/>
              </a:ext>
            </a:extLst>
          </p:cNvPr>
          <p:cNvSpPr/>
          <p:nvPr/>
        </p:nvSpPr>
        <p:spPr>
          <a:xfrm>
            <a:off x="5364223" y="1147946"/>
            <a:ext cx="1031140"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2"/>
                </a:solidFill>
                <a:latin typeface="+mj-lt"/>
              </a:rPr>
              <a:t>ASSESS</a:t>
            </a:r>
          </a:p>
        </p:txBody>
      </p:sp>
      <p:sp>
        <p:nvSpPr>
          <p:cNvPr id="26" name="Isosceles Triangle 25">
            <a:extLst>
              <a:ext uri="{FF2B5EF4-FFF2-40B4-BE49-F238E27FC236}">
                <a16:creationId xmlns:a16="http://schemas.microsoft.com/office/drawing/2014/main" id="{FE129186-AD08-3562-8EB7-3DDC6F8E19FA}"/>
              </a:ext>
            </a:extLst>
          </p:cNvPr>
          <p:cNvSpPr/>
          <p:nvPr/>
        </p:nvSpPr>
        <p:spPr>
          <a:xfrm rot="5400000">
            <a:off x="6214433"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7" name="Isosceles Triangle 26">
            <a:extLst>
              <a:ext uri="{FF2B5EF4-FFF2-40B4-BE49-F238E27FC236}">
                <a16:creationId xmlns:a16="http://schemas.microsoft.com/office/drawing/2014/main" id="{99B284BB-A71F-D197-5A67-A53CE789C1AD}"/>
              </a:ext>
            </a:extLst>
          </p:cNvPr>
          <p:cNvSpPr/>
          <p:nvPr/>
        </p:nvSpPr>
        <p:spPr>
          <a:xfrm rot="5400000">
            <a:off x="7845515"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28" name="Arrow: Pentagon 27">
            <a:extLst>
              <a:ext uri="{FF2B5EF4-FFF2-40B4-BE49-F238E27FC236}">
                <a16:creationId xmlns:a16="http://schemas.microsoft.com/office/drawing/2014/main" id="{4E7CCA7A-1459-6F83-9816-44BC9D60D946}"/>
              </a:ext>
            </a:extLst>
          </p:cNvPr>
          <p:cNvSpPr/>
          <p:nvPr/>
        </p:nvSpPr>
        <p:spPr>
          <a:xfrm>
            <a:off x="6711051" y="1147946"/>
            <a:ext cx="1275577"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r>
              <a:rPr lang="en-AU" sz="800">
                <a:solidFill>
                  <a:schemeClr val="tx1"/>
                </a:solidFill>
                <a:latin typeface="+mj-lt"/>
              </a:rPr>
              <a:t>DECIDE</a:t>
            </a:r>
          </a:p>
        </p:txBody>
      </p:sp>
      <p:sp>
        <p:nvSpPr>
          <p:cNvPr id="29" name="Isosceles Triangle 28">
            <a:extLst>
              <a:ext uri="{FF2B5EF4-FFF2-40B4-BE49-F238E27FC236}">
                <a16:creationId xmlns:a16="http://schemas.microsoft.com/office/drawing/2014/main" id="{407C43D4-52F4-302C-0794-24174203A37B}"/>
              </a:ext>
            </a:extLst>
          </p:cNvPr>
          <p:cNvSpPr/>
          <p:nvPr/>
        </p:nvSpPr>
        <p:spPr>
          <a:xfrm rot="5400000">
            <a:off x="7790655"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30" name="Group 29">
            <a:extLst>
              <a:ext uri="{FF2B5EF4-FFF2-40B4-BE49-F238E27FC236}">
                <a16:creationId xmlns:a16="http://schemas.microsoft.com/office/drawing/2014/main" id="{0B685B1C-3905-BEF1-AAFF-E8973415BB84}"/>
              </a:ext>
            </a:extLst>
          </p:cNvPr>
          <p:cNvGrpSpPr/>
          <p:nvPr/>
        </p:nvGrpSpPr>
        <p:grpSpPr>
          <a:xfrm>
            <a:off x="1274035" y="1133703"/>
            <a:ext cx="361111" cy="361110"/>
            <a:chOff x="722538" y="2874633"/>
            <a:chExt cx="360000" cy="360000"/>
          </a:xfrm>
        </p:grpSpPr>
        <p:sp>
          <p:nvSpPr>
            <p:cNvPr id="31" name="Oval 30">
              <a:extLst>
                <a:ext uri="{FF2B5EF4-FFF2-40B4-BE49-F238E27FC236}">
                  <a16:creationId xmlns:a16="http://schemas.microsoft.com/office/drawing/2014/main" id="{783C61DD-D292-17D3-36DB-5096946B484A}"/>
                </a:ext>
              </a:extLst>
            </p:cNvPr>
            <p:cNvSpPr/>
            <p:nvPr/>
          </p:nvSpPr>
          <p:spPr>
            <a:xfrm>
              <a:off x="722538" y="2874633"/>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2" name="Oval 31">
              <a:extLst>
                <a:ext uri="{FF2B5EF4-FFF2-40B4-BE49-F238E27FC236}">
                  <a16:creationId xmlns:a16="http://schemas.microsoft.com/office/drawing/2014/main" id="{CE18DBC2-B8F1-7CCF-6ADF-167B7C34E705}"/>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sp>
        <p:nvSpPr>
          <p:cNvPr id="33" name="Oval 32">
            <a:extLst>
              <a:ext uri="{FF2B5EF4-FFF2-40B4-BE49-F238E27FC236}">
                <a16:creationId xmlns:a16="http://schemas.microsoft.com/office/drawing/2014/main" id="{2D646900-95D4-583E-E228-EF32B84DBF06}"/>
              </a:ext>
            </a:extLst>
          </p:cNvPr>
          <p:cNvSpPr/>
          <p:nvPr/>
        </p:nvSpPr>
        <p:spPr>
          <a:xfrm>
            <a:off x="2546560" y="1133703"/>
            <a:ext cx="361111" cy="361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4" name="Oval 33">
            <a:extLst>
              <a:ext uri="{FF2B5EF4-FFF2-40B4-BE49-F238E27FC236}">
                <a16:creationId xmlns:a16="http://schemas.microsoft.com/office/drawing/2014/main" id="{88F8D028-4FB3-BEEA-83C1-8D4C7450DBB4}"/>
              </a:ext>
            </a:extLst>
          </p:cNvPr>
          <p:cNvSpPr/>
          <p:nvPr/>
        </p:nvSpPr>
        <p:spPr>
          <a:xfrm>
            <a:off x="2582671" y="1169814"/>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5" name="Oval 34">
            <a:extLst>
              <a:ext uri="{FF2B5EF4-FFF2-40B4-BE49-F238E27FC236}">
                <a16:creationId xmlns:a16="http://schemas.microsoft.com/office/drawing/2014/main" id="{72D09807-DEE8-FB4A-10D8-0B19529814B1}"/>
              </a:ext>
            </a:extLst>
          </p:cNvPr>
          <p:cNvSpPr/>
          <p:nvPr/>
        </p:nvSpPr>
        <p:spPr>
          <a:xfrm>
            <a:off x="5180227" y="1133703"/>
            <a:ext cx="361111" cy="3611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6" name="Oval 35">
            <a:extLst>
              <a:ext uri="{FF2B5EF4-FFF2-40B4-BE49-F238E27FC236}">
                <a16:creationId xmlns:a16="http://schemas.microsoft.com/office/drawing/2014/main" id="{B8FEBFAA-F948-E1A6-ACDE-541A9E43AB89}"/>
              </a:ext>
            </a:extLst>
          </p:cNvPr>
          <p:cNvSpPr/>
          <p:nvPr/>
        </p:nvSpPr>
        <p:spPr>
          <a:xfrm>
            <a:off x="5216338" y="1169815"/>
            <a:ext cx="288888" cy="288887"/>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37" name="Group 36">
            <a:extLst>
              <a:ext uri="{FF2B5EF4-FFF2-40B4-BE49-F238E27FC236}">
                <a16:creationId xmlns:a16="http://schemas.microsoft.com/office/drawing/2014/main" id="{9711C11E-8281-59CB-EF3B-E74F9EDD0711}"/>
              </a:ext>
            </a:extLst>
          </p:cNvPr>
          <p:cNvGrpSpPr/>
          <p:nvPr/>
        </p:nvGrpSpPr>
        <p:grpSpPr>
          <a:xfrm>
            <a:off x="6525490" y="1133703"/>
            <a:ext cx="361111" cy="361110"/>
            <a:chOff x="722538" y="2874633"/>
            <a:chExt cx="360000" cy="360000"/>
          </a:xfrm>
        </p:grpSpPr>
        <p:sp>
          <p:nvSpPr>
            <p:cNvPr id="38" name="Oval 37">
              <a:extLst>
                <a:ext uri="{FF2B5EF4-FFF2-40B4-BE49-F238E27FC236}">
                  <a16:creationId xmlns:a16="http://schemas.microsoft.com/office/drawing/2014/main" id="{6145A3E4-EF52-1647-9846-2A20E8C48D03}"/>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39" name="Oval 38">
              <a:extLst>
                <a:ext uri="{FF2B5EF4-FFF2-40B4-BE49-F238E27FC236}">
                  <a16:creationId xmlns:a16="http://schemas.microsoft.com/office/drawing/2014/main" id="{0014A6FA-20FC-65E6-2496-B42BFD7C7F8E}"/>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grpSp>
        <p:nvGrpSpPr>
          <p:cNvPr id="40" name="Group 5">
            <a:extLst>
              <a:ext uri="{FF2B5EF4-FFF2-40B4-BE49-F238E27FC236}">
                <a16:creationId xmlns:a16="http://schemas.microsoft.com/office/drawing/2014/main" id="{F7AF9FC9-4AD0-3D25-8697-F221ADE9E721}"/>
              </a:ext>
            </a:extLst>
          </p:cNvPr>
          <p:cNvGrpSpPr>
            <a:grpSpLocks noChangeAspect="1"/>
          </p:cNvGrpSpPr>
          <p:nvPr/>
        </p:nvGrpSpPr>
        <p:grpSpPr bwMode="auto">
          <a:xfrm>
            <a:off x="252249" y="1214471"/>
            <a:ext cx="200756" cy="199575"/>
            <a:chOff x="3163" y="2182"/>
            <a:chExt cx="340" cy="338"/>
          </a:xfrm>
          <a:solidFill>
            <a:schemeClr val="tx2"/>
          </a:solidFill>
        </p:grpSpPr>
        <p:sp>
          <p:nvSpPr>
            <p:cNvPr id="41" name="Freeform 6">
              <a:extLst>
                <a:ext uri="{FF2B5EF4-FFF2-40B4-BE49-F238E27FC236}">
                  <a16:creationId xmlns:a16="http://schemas.microsoft.com/office/drawing/2014/main" id="{698F5EFA-5DCD-09C4-6FA5-D02BE47444FF}"/>
                </a:ext>
              </a:extLst>
            </p:cNvPr>
            <p:cNvSpPr>
              <a:spLocks noEditPoints="1"/>
            </p:cNvSpPr>
            <p:nvPr/>
          </p:nvSpPr>
          <p:spPr bwMode="auto">
            <a:xfrm>
              <a:off x="3163" y="2182"/>
              <a:ext cx="340" cy="338"/>
            </a:xfrm>
            <a:custGeom>
              <a:avLst/>
              <a:gdLst>
                <a:gd name="T0" fmla="*/ 85 w 171"/>
                <a:gd name="T1" fmla="*/ 0 h 170"/>
                <a:gd name="T2" fmla="*/ 0 w 171"/>
                <a:gd name="T3" fmla="*/ 85 h 170"/>
                <a:gd name="T4" fmla="*/ 85 w 171"/>
                <a:gd name="T5" fmla="*/ 170 h 170"/>
                <a:gd name="T6" fmla="*/ 171 w 171"/>
                <a:gd name="T7" fmla="*/ 85 h 170"/>
                <a:gd name="T8" fmla="*/ 85 w 171"/>
                <a:gd name="T9" fmla="*/ 0 h 170"/>
                <a:gd name="T10" fmla="*/ 85 w 171"/>
                <a:gd name="T11" fmla="*/ 162 h 170"/>
                <a:gd name="T12" fmla="*/ 8 w 171"/>
                <a:gd name="T13" fmla="*/ 85 h 170"/>
                <a:gd name="T14" fmla="*/ 85 w 171"/>
                <a:gd name="T15" fmla="*/ 8 h 170"/>
                <a:gd name="T16" fmla="*/ 163 w 171"/>
                <a:gd name="T17" fmla="*/ 85 h 170"/>
                <a:gd name="T18" fmla="*/ 85 w 171"/>
                <a:gd name="T19" fmla="*/ 16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70">
                  <a:moveTo>
                    <a:pt x="85" y="0"/>
                  </a:moveTo>
                  <a:cubicBezTo>
                    <a:pt x="39" y="0"/>
                    <a:pt x="0" y="38"/>
                    <a:pt x="0" y="85"/>
                  </a:cubicBezTo>
                  <a:cubicBezTo>
                    <a:pt x="0" y="132"/>
                    <a:pt x="39" y="170"/>
                    <a:pt x="85" y="170"/>
                  </a:cubicBezTo>
                  <a:cubicBezTo>
                    <a:pt x="132" y="170"/>
                    <a:pt x="171" y="132"/>
                    <a:pt x="171" y="85"/>
                  </a:cubicBezTo>
                  <a:cubicBezTo>
                    <a:pt x="171" y="38"/>
                    <a:pt x="132" y="0"/>
                    <a:pt x="85" y="0"/>
                  </a:cubicBezTo>
                  <a:close/>
                  <a:moveTo>
                    <a:pt x="85" y="162"/>
                  </a:moveTo>
                  <a:cubicBezTo>
                    <a:pt x="43" y="162"/>
                    <a:pt x="8" y="128"/>
                    <a:pt x="8" y="85"/>
                  </a:cubicBezTo>
                  <a:cubicBezTo>
                    <a:pt x="8" y="42"/>
                    <a:pt x="43" y="8"/>
                    <a:pt x="85" y="8"/>
                  </a:cubicBezTo>
                  <a:cubicBezTo>
                    <a:pt x="128" y="8"/>
                    <a:pt x="163" y="42"/>
                    <a:pt x="163" y="85"/>
                  </a:cubicBezTo>
                  <a:cubicBezTo>
                    <a:pt x="163" y="128"/>
                    <a:pt x="128" y="162"/>
                    <a:pt x="85"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2" name="Freeform 7">
              <a:extLst>
                <a:ext uri="{FF2B5EF4-FFF2-40B4-BE49-F238E27FC236}">
                  <a16:creationId xmlns:a16="http://schemas.microsoft.com/office/drawing/2014/main" id="{DF4558E0-7855-EB80-A4C6-3DF853CD253D}"/>
                </a:ext>
              </a:extLst>
            </p:cNvPr>
            <p:cNvSpPr>
              <a:spLocks/>
            </p:cNvSpPr>
            <p:nvPr/>
          </p:nvSpPr>
          <p:spPr bwMode="auto">
            <a:xfrm>
              <a:off x="3316" y="2273"/>
              <a:ext cx="34" cy="36"/>
            </a:xfrm>
            <a:custGeom>
              <a:avLst/>
              <a:gdLst>
                <a:gd name="T0" fmla="*/ 8 w 17"/>
                <a:gd name="T1" fmla="*/ 0 h 18"/>
                <a:gd name="T2" fmla="*/ 2 w 17"/>
                <a:gd name="T3" fmla="*/ 3 h 18"/>
                <a:gd name="T4" fmla="*/ 0 w 17"/>
                <a:gd name="T5" fmla="*/ 9 h 18"/>
                <a:gd name="T6" fmla="*/ 2 w 17"/>
                <a:gd name="T7" fmla="*/ 16 h 18"/>
                <a:gd name="T8" fmla="*/ 8 w 17"/>
                <a:gd name="T9" fmla="*/ 18 h 18"/>
                <a:gd name="T10" fmla="*/ 15 w 17"/>
                <a:gd name="T11" fmla="*/ 16 h 18"/>
                <a:gd name="T12" fmla="*/ 17 w 17"/>
                <a:gd name="T13" fmla="*/ 9 h 18"/>
                <a:gd name="T14" fmla="*/ 15 w 17"/>
                <a:gd name="T15" fmla="*/ 3 h 18"/>
                <a:gd name="T16" fmla="*/ 8 w 17"/>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8">
                  <a:moveTo>
                    <a:pt x="8" y="0"/>
                  </a:moveTo>
                  <a:cubicBezTo>
                    <a:pt x="6" y="0"/>
                    <a:pt x="4" y="1"/>
                    <a:pt x="2" y="3"/>
                  </a:cubicBezTo>
                  <a:cubicBezTo>
                    <a:pt x="1" y="5"/>
                    <a:pt x="0" y="7"/>
                    <a:pt x="0" y="9"/>
                  </a:cubicBezTo>
                  <a:cubicBezTo>
                    <a:pt x="0" y="12"/>
                    <a:pt x="1" y="14"/>
                    <a:pt x="2" y="16"/>
                  </a:cubicBezTo>
                  <a:cubicBezTo>
                    <a:pt x="4" y="17"/>
                    <a:pt x="6" y="18"/>
                    <a:pt x="8" y="18"/>
                  </a:cubicBezTo>
                  <a:cubicBezTo>
                    <a:pt x="11" y="18"/>
                    <a:pt x="13" y="17"/>
                    <a:pt x="15" y="16"/>
                  </a:cubicBezTo>
                  <a:cubicBezTo>
                    <a:pt x="16" y="14"/>
                    <a:pt x="17" y="12"/>
                    <a:pt x="17" y="9"/>
                  </a:cubicBezTo>
                  <a:cubicBezTo>
                    <a:pt x="17" y="7"/>
                    <a:pt x="16" y="5"/>
                    <a:pt x="15" y="3"/>
                  </a:cubicBezTo>
                  <a:cubicBezTo>
                    <a:pt x="13" y="1"/>
                    <a:pt x="11" y="0"/>
                    <a:pt x="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3" name="Freeform 8">
              <a:extLst>
                <a:ext uri="{FF2B5EF4-FFF2-40B4-BE49-F238E27FC236}">
                  <a16:creationId xmlns:a16="http://schemas.microsoft.com/office/drawing/2014/main" id="{94BB85F5-59D0-E221-724C-21A0396AB443}"/>
                </a:ext>
              </a:extLst>
            </p:cNvPr>
            <p:cNvSpPr>
              <a:spLocks/>
            </p:cNvSpPr>
            <p:nvPr/>
          </p:nvSpPr>
          <p:spPr bwMode="auto">
            <a:xfrm>
              <a:off x="3304" y="2325"/>
              <a:ext cx="58" cy="102"/>
            </a:xfrm>
            <a:custGeom>
              <a:avLst/>
              <a:gdLst>
                <a:gd name="T0" fmla="*/ 24 w 29"/>
                <a:gd name="T1" fmla="*/ 44 h 51"/>
                <a:gd name="T2" fmla="*/ 20 w 29"/>
                <a:gd name="T3" fmla="*/ 43 h 51"/>
                <a:gd name="T4" fmla="*/ 19 w 29"/>
                <a:gd name="T5" fmla="*/ 40 h 51"/>
                <a:gd name="T6" fmla="*/ 19 w 29"/>
                <a:gd name="T7" fmla="*/ 36 h 51"/>
                <a:gd name="T8" fmla="*/ 20 w 29"/>
                <a:gd name="T9" fmla="*/ 32 h 51"/>
                <a:gd name="T10" fmla="*/ 24 w 29"/>
                <a:gd name="T11" fmla="*/ 18 h 51"/>
                <a:gd name="T12" fmla="*/ 24 w 29"/>
                <a:gd name="T13" fmla="*/ 14 h 51"/>
                <a:gd name="T14" fmla="*/ 25 w 29"/>
                <a:gd name="T15" fmla="*/ 11 h 51"/>
                <a:gd name="T16" fmla="*/ 22 w 29"/>
                <a:gd name="T17" fmla="*/ 3 h 51"/>
                <a:gd name="T18" fmla="*/ 14 w 29"/>
                <a:gd name="T19" fmla="*/ 0 h 51"/>
                <a:gd name="T20" fmla="*/ 7 w 29"/>
                <a:gd name="T21" fmla="*/ 2 h 51"/>
                <a:gd name="T22" fmla="*/ 1 w 29"/>
                <a:gd name="T23" fmla="*/ 4 h 51"/>
                <a:gd name="T24" fmla="*/ 0 w 29"/>
                <a:gd name="T25" fmla="*/ 9 h 51"/>
                <a:gd name="T26" fmla="*/ 2 w 29"/>
                <a:gd name="T27" fmla="*/ 8 h 51"/>
                <a:gd name="T28" fmla="*/ 5 w 29"/>
                <a:gd name="T29" fmla="*/ 7 h 51"/>
                <a:gd name="T30" fmla="*/ 9 w 29"/>
                <a:gd name="T31" fmla="*/ 8 h 51"/>
                <a:gd name="T32" fmla="*/ 10 w 29"/>
                <a:gd name="T33" fmla="*/ 12 h 51"/>
                <a:gd name="T34" fmla="*/ 10 w 29"/>
                <a:gd name="T35" fmla="*/ 16 h 51"/>
                <a:gd name="T36" fmla="*/ 9 w 29"/>
                <a:gd name="T37" fmla="*/ 19 h 51"/>
                <a:gd name="T38" fmla="*/ 5 w 29"/>
                <a:gd name="T39" fmla="*/ 34 h 51"/>
                <a:gd name="T40" fmla="*/ 4 w 29"/>
                <a:gd name="T41" fmla="*/ 38 h 51"/>
                <a:gd name="T42" fmla="*/ 4 w 29"/>
                <a:gd name="T43" fmla="*/ 41 h 51"/>
                <a:gd name="T44" fmla="*/ 7 w 29"/>
                <a:gd name="T45" fmla="*/ 48 h 51"/>
                <a:gd name="T46" fmla="*/ 15 w 29"/>
                <a:gd name="T47" fmla="*/ 51 h 51"/>
                <a:gd name="T48" fmla="*/ 21 w 29"/>
                <a:gd name="T49" fmla="*/ 50 h 51"/>
                <a:gd name="T50" fmla="*/ 28 w 29"/>
                <a:gd name="T51" fmla="*/ 47 h 51"/>
                <a:gd name="T52" fmla="*/ 29 w 29"/>
                <a:gd name="T53" fmla="*/ 43 h 51"/>
                <a:gd name="T54" fmla="*/ 27 w 29"/>
                <a:gd name="T55" fmla="*/ 44 h 51"/>
                <a:gd name="T56" fmla="*/ 24 w 29"/>
                <a:gd name="T57" fmla="*/ 4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9" h="51">
                  <a:moveTo>
                    <a:pt x="24" y="44"/>
                  </a:moveTo>
                  <a:cubicBezTo>
                    <a:pt x="22" y="44"/>
                    <a:pt x="21" y="44"/>
                    <a:pt x="20" y="43"/>
                  </a:cubicBezTo>
                  <a:cubicBezTo>
                    <a:pt x="19" y="43"/>
                    <a:pt x="19" y="41"/>
                    <a:pt x="19" y="40"/>
                  </a:cubicBezTo>
                  <a:cubicBezTo>
                    <a:pt x="19" y="39"/>
                    <a:pt x="19" y="38"/>
                    <a:pt x="19" y="36"/>
                  </a:cubicBezTo>
                  <a:cubicBezTo>
                    <a:pt x="19" y="35"/>
                    <a:pt x="20" y="33"/>
                    <a:pt x="20" y="32"/>
                  </a:cubicBezTo>
                  <a:cubicBezTo>
                    <a:pt x="24" y="18"/>
                    <a:pt x="24" y="18"/>
                    <a:pt x="24" y="18"/>
                  </a:cubicBezTo>
                  <a:cubicBezTo>
                    <a:pt x="24" y="17"/>
                    <a:pt x="24" y="15"/>
                    <a:pt x="24" y="14"/>
                  </a:cubicBezTo>
                  <a:cubicBezTo>
                    <a:pt x="24" y="12"/>
                    <a:pt x="25" y="11"/>
                    <a:pt x="25" y="11"/>
                  </a:cubicBezTo>
                  <a:cubicBezTo>
                    <a:pt x="25" y="8"/>
                    <a:pt x="24" y="5"/>
                    <a:pt x="22" y="3"/>
                  </a:cubicBezTo>
                  <a:cubicBezTo>
                    <a:pt x="20" y="1"/>
                    <a:pt x="17" y="0"/>
                    <a:pt x="14" y="0"/>
                  </a:cubicBezTo>
                  <a:cubicBezTo>
                    <a:pt x="12" y="0"/>
                    <a:pt x="10" y="1"/>
                    <a:pt x="7" y="2"/>
                  </a:cubicBezTo>
                  <a:cubicBezTo>
                    <a:pt x="5" y="2"/>
                    <a:pt x="3" y="3"/>
                    <a:pt x="1" y="4"/>
                  </a:cubicBezTo>
                  <a:cubicBezTo>
                    <a:pt x="0" y="9"/>
                    <a:pt x="0" y="9"/>
                    <a:pt x="0" y="9"/>
                  </a:cubicBezTo>
                  <a:cubicBezTo>
                    <a:pt x="0" y="8"/>
                    <a:pt x="1" y="8"/>
                    <a:pt x="2" y="8"/>
                  </a:cubicBezTo>
                  <a:cubicBezTo>
                    <a:pt x="3" y="8"/>
                    <a:pt x="4" y="7"/>
                    <a:pt x="5" y="7"/>
                  </a:cubicBezTo>
                  <a:cubicBezTo>
                    <a:pt x="7" y="7"/>
                    <a:pt x="8" y="8"/>
                    <a:pt x="9" y="8"/>
                  </a:cubicBezTo>
                  <a:cubicBezTo>
                    <a:pt x="10" y="9"/>
                    <a:pt x="10" y="10"/>
                    <a:pt x="10" y="12"/>
                  </a:cubicBezTo>
                  <a:cubicBezTo>
                    <a:pt x="10" y="13"/>
                    <a:pt x="10" y="14"/>
                    <a:pt x="10" y="16"/>
                  </a:cubicBezTo>
                  <a:cubicBezTo>
                    <a:pt x="9" y="17"/>
                    <a:pt x="9" y="18"/>
                    <a:pt x="9" y="19"/>
                  </a:cubicBezTo>
                  <a:cubicBezTo>
                    <a:pt x="5" y="34"/>
                    <a:pt x="5" y="34"/>
                    <a:pt x="5" y="34"/>
                  </a:cubicBezTo>
                  <a:cubicBezTo>
                    <a:pt x="5" y="35"/>
                    <a:pt x="5" y="37"/>
                    <a:pt x="4" y="38"/>
                  </a:cubicBezTo>
                  <a:cubicBezTo>
                    <a:pt x="4" y="39"/>
                    <a:pt x="4" y="40"/>
                    <a:pt x="4" y="41"/>
                  </a:cubicBezTo>
                  <a:cubicBezTo>
                    <a:pt x="4" y="44"/>
                    <a:pt x="5" y="47"/>
                    <a:pt x="7" y="48"/>
                  </a:cubicBezTo>
                  <a:cubicBezTo>
                    <a:pt x="9" y="50"/>
                    <a:pt x="12" y="51"/>
                    <a:pt x="15" y="51"/>
                  </a:cubicBezTo>
                  <a:cubicBezTo>
                    <a:pt x="18" y="51"/>
                    <a:pt x="20" y="51"/>
                    <a:pt x="21" y="50"/>
                  </a:cubicBezTo>
                  <a:cubicBezTo>
                    <a:pt x="23" y="50"/>
                    <a:pt x="25" y="49"/>
                    <a:pt x="28" y="47"/>
                  </a:cubicBezTo>
                  <a:cubicBezTo>
                    <a:pt x="29" y="43"/>
                    <a:pt x="29" y="43"/>
                    <a:pt x="29" y="43"/>
                  </a:cubicBezTo>
                  <a:cubicBezTo>
                    <a:pt x="29" y="43"/>
                    <a:pt x="28" y="44"/>
                    <a:pt x="27" y="44"/>
                  </a:cubicBezTo>
                  <a:cubicBezTo>
                    <a:pt x="26" y="44"/>
                    <a:pt x="25" y="44"/>
                    <a:pt x="24" y="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44" name="Group 43">
            <a:extLst>
              <a:ext uri="{FF2B5EF4-FFF2-40B4-BE49-F238E27FC236}">
                <a16:creationId xmlns:a16="http://schemas.microsoft.com/office/drawing/2014/main" id="{F1D9545B-8DF4-1E6E-5840-EFFA5B57EACA}"/>
              </a:ext>
            </a:extLst>
          </p:cNvPr>
          <p:cNvGrpSpPr/>
          <p:nvPr/>
        </p:nvGrpSpPr>
        <p:grpSpPr>
          <a:xfrm>
            <a:off x="1363856" y="1229832"/>
            <a:ext cx="175823" cy="165705"/>
            <a:chOff x="2297686" y="3724331"/>
            <a:chExt cx="190293" cy="179349"/>
          </a:xfrm>
          <a:solidFill>
            <a:schemeClr val="tx2"/>
          </a:solidFill>
        </p:grpSpPr>
        <p:sp>
          <p:nvSpPr>
            <p:cNvPr id="45" name="Freeform 6">
              <a:extLst>
                <a:ext uri="{FF2B5EF4-FFF2-40B4-BE49-F238E27FC236}">
                  <a16:creationId xmlns:a16="http://schemas.microsoft.com/office/drawing/2014/main" id="{C74FB6AB-C66C-C529-E69D-DE0E51093461}"/>
                </a:ext>
              </a:extLst>
            </p:cNvPr>
            <p:cNvSpPr>
              <a:spLocks/>
            </p:cNvSpPr>
            <p:nvPr/>
          </p:nvSpPr>
          <p:spPr bwMode="auto">
            <a:xfrm>
              <a:off x="2327476" y="3816133"/>
              <a:ext cx="128888" cy="7296"/>
            </a:xfrm>
            <a:custGeom>
              <a:avLst/>
              <a:gdLst>
                <a:gd name="T0" fmla="*/ 3 w 115"/>
                <a:gd name="T1" fmla="*/ 6 h 6"/>
                <a:gd name="T2" fmla="*/ 112 w 115"/>
                <a:gd name="T3" fmla="*/ 6 h 6"/>
                <a:gd name="T4" fmla="*/ 115 w 115"/>
                <a:gd name="T5" fmla="*/ 3 h 6"/>
                <a:gd name="T6" fmla="*/ 112 w 115"/>
                <a:gd name="T7" fmla="*/ 0 h 6"/>
                <a:gd name="T8" fmla="*/ 3 w 115"/>
                <a:gd name="T9" fmla="*/ 0 h 6"/>
                <a:gd name="T10" fmla="*/ 0 w 115"/>
                <a:gd name="T11" fmla="*/ 3 h 6"/>
                <a:gd name="T12" fmla="*/ 3 w 115"/>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15" h="6">
                  <a:moveTo>
                    <a:pt x="3" y="6"/>
                  </a:moveTo>
                  <a:cubicBezTo>
                    <a:pt x="112" y="6"/>
                    <a:pt x="112" y="6"/>
                    <a:pt x="112" y="6"/>
                  </a:cubicBezTo>
                  <a:cubicBezTo>
                    <a:pt x="114" y="6"/>
                    <a:pt x="115" y="5"/>
                    <a:pt x="115" y="3"/>
                  </a:cubicBezTo>
                  <a:cubicBezTo>
                    <a:pt x="115" y="1"/>
                    <a:pt x="114" y="0"/>
                    <a:pt x="112"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6" name="Freeform 7">
              <a:extLst>
                <a:ext uri="{FF2B5EF4-FFF2-40B4-BE49-F238E27FC236}">
                  <a16:creationId xmlns:a16="http://schemas.microsoft.com/office/drawing/2014/main" id="{B1AA3C1C-9453-3F24-5BCF-D42E4D717EA2}"/>
                </a:ext>
              </a:extLst>
            </p:cNvPr>
            <p:cNvSpPr>
              <a:spLocks noEditPoints="1"/>
            </p:cNvSpPr>
            <p:nvPr/>
          </p:nvSpPr>
          <p:spPr bwMode="auto">
            <a:xfrm>
              <a:off x="2327476" y="3755337"/>
              <a:ext cx="58365" cy="47421"/>
            </a:xfrm>
            <a:custGeom>
              <a:avLst/>
              <a:gdLst>
                <a:gd name="T0" fmla="*/ 3 w 52"/>
                <a:gd name="T1" fmla="*/ 42 h 42"/>
                <a:gd name="T2" fmla="*/ 49 w 52"/>
                <a:gd name="T3" fmla="*/ 42 h 42"/>
                <a:gd name="T4" fmla="*/ 52 w 52"/>
                <a:gd name="T5" fmla="*/ 39 h 42"/>
                <a:gd name="T6" fmla="*/ 52 w 52"/>
                <a:gd name="T7" fmla="*/ 3 h 42"/>
                <a:gd name="T8" fmla="*/ 49 w 52"/>
                <a:gd name="T9" fmla="*/ 0 h 42"/>
                <a:gd name="T10" fmla="*/ 3 w 52"/>
                <a:gd name="T11" fmla="*/ 0 h 42"/>
                <a:gd name="T12" fmla="*/ 0 w 52"/>
                <a:gd name="T13" fmla="*/ 3 h 42"/>
                <a:gd name="T14" fmla="*/ 0 w 52"/>
                <a:gd name="T15" fmla="*/ 39 h 42"/>
                <a:gd name="T16" fmla="*/ 3 w 52"/>
                <a:gd name="T17" fmla="*/ 42 h 42"/>
                <a:gd name="T18" fmla="*/ 6 w 52"/>
                <a:gd name="T19" fmla="*/ 6 h 42"/>
                <a:gd name="T20" fmla="*/ 46 w 52"/>
                <a:gd name="T21" fmla="*/ 6 h 42"/>
                <a:gd name="T22" fmla="*/ 46 w 52"/>
                <a:gd name="T23" fmla="*/ 36 h 42"/>
                <a:gd name="T24" fmla="*/ 6 w 52"/>
                <a:gd name="T25" fmla="*/ 36 h 42"/>
                <a:gd name="T26" fmla="*/ 6 w 52"/>
                <a:gd name="T27" fmla="*/ 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42">
                  <a:moveTo>
                    <a:pt x="3" y="42"/>
                  </a:moveTo>
                  <a:cubicBezTo>
                    <a:pt x="49" y="42"/>
                    <a:pt x="49" y="42"/>
                    <a:pt x="49" y="42"/>
                  </a:cubicBezTo>
                  <a:cubicBezTo>
                    <a:pt x="51" y="42"/>
                    <a:pt x="52" y="41"/>
                    <a:pt x="52" y="39"/>
                  </a:cubicBezTo>
                  <a:cubicBezTo>
                    <a:pt x="52" y="3"/>
                    <a:pt x="52" y="3"/>
                    <a:pt x="52" y="3"/>
                  </a:cubicBezTo>
                  <a:cubicBezTo>
                    <a:pt x="52" y="1"/>
                    <a:pt x="51" y="0"/>
                    <a:pt x="49" y="0"/>
                  </a:cubicBezTo>
                  <a:cubicBezTo>
                    <a:pt x="3" y="0"/>
                    <a:pt x="3" y="0"/>
                    <a:pt x="3" y="0"/>
                  </a:cubicBezTo>
                  <a:cubicBezTo>
                    <a:pt x="1" y="0"/>
                    <a:pt x="0" y="1"/>
                    <a:pt x="0" y="3"/>
                  </a:cubicBezTo>
                  <a:cubicBezTo>
                    <a:pt x="0" y="39"/>
                    <a:pt x="0" y="39"/>
                    <a:pt x="0" y="39"/>
                  </a:cubicBezTo>
                  <a:cubicBezTo>
                    <a:pt x="0" y="41"/>
                    <a:pt x="1" y="42"/>
                    <a:pt x="3" y="42"/>
                  </a:cubicBezTo>
                  <a:close/>
                  <a:moveTo>
                    <a:pt x="6" y="6"/>
                  </a:moveTo>
                  <a:cubicBezTo>
                    <a:pt x="46" y="6"/>
                    <a:pt x="46" y="6"/>
                    <a:pt x="46" y="6"/>
                  </a:cubicBezTo>
                  <a:cubicBezTo>
                    <a:pt x="46" y="36"/>
                    <a:pt x="46" y="36"/>
                    <a:pt x="46" y="36"/>
                  </a:cubicBezTo>
                  <a:cubicBezTo>
                    <a:pt x="6" y="36"/>
                    <a:pt x="6" y="36"/>
                    <a:pt x="6" y="36"/>
                  </a:cubicBezTo>
                  <a:lnTo>
                    <a:pt x="6"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7" name="Freeform 8">
              <a:extLst>
                <a:ext uri="{FF2B5EF4-FFF2-40B4-BE49-F238E27FC236}">
                  <a16:creationId xmlns:a16="http://schemas.microsoft.com/office/drawing/2014/main" id="{9D4E2E96-1A6B-180C-B11C-367B742E6F55}"/>
                </a:ext>
              </a:extLst>
            </p:cNvPr>
            <p:cNvSpPr>
              <a:spLocks/>
            </p:cNvSpPr>
            <p:nvPr/>
          </p:nvSpPr>
          <p:spPr bwMode="auto">
            <a:xfrm>
              <a:off x="2409551" y="3796071"/>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2"/>
                    <a:pt x="41" y="0"/>
                    <a:pt x="39" y="0"/>
                  </a:cubicBezTo>
                  <a:cubicBezTo>
                    <a:pt x="3" y="0"/>
                    <a:pt x="3" y="0"/>
                    <a:pt x="3" y="0"/>
                  </a:cubicBezTo>
                  <a:cubicBezTo>
                    <a:pt x="1" y="0"/>
                    <a:pt x="0" y="2"/>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8" name="Freeform 9">
              <a:extLst>
                <a:ext uri="{FF2B5EF4-FFF2-40B4-BE49-F238E27FC236}">
                  <a16:creationId xmlns:a16="http://schemas.microsoft.com/office/drawing/2014/main" id="{002FA669-D837-DD55-C1D4-22F636B0E4C9}"/>
                </a:ext>
              </a:extLst>
            </p:cNvPr>
            <p:cNvSpPr>
              <a:spLocks/>
            </p:cNvSpPr>
            <p:nvPr/>
          </p:nvSpPr>
          <p:spPr bwMode="auto">
            <a:xfrm>
              <a:off x="2409551" y="3755337"/>
              <a:ext cx="46813" cy="6688"/>
            </a:xfrm>
            <a:custGeom>
              <a:avLst/>
              <a:gdLst>
                <a:gd name="T0" fmla="*/ 3 w 42"/>
                <a:gd name="T1" fmla="*/ 6 h 6"/>
                <a:gd name="T2" fmla="*/ 39 w 42"/>
                <a:gd name="T3" fmla="*/ 6 h 6"/>
                <a:gd name="T4" fmla="*/ 42 w 42"/>
                <a:gd name="T5" fmla="*/ 3 h 6"/>
                <a:gd name="T6" fmla="*/ 39 w 42"/>
                <a:gd name="T7" fmla="*/ 0 h 6"/>
                <a:gd name="T8" fmla="*/ 3 w 42"/>
                <a:gd name="T9" fmla="*/ 0 h 6"/>
                <a:gd name="T10" fmla="*/ 0 w 42"/>
                <a:gd name="T11" fmla="*/ 3 h 6"/>
                <a:gd name="T12" fmla="*/ 3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 y="6"/>
                  </a:moveTo>
                  <a:cubicBezTo>
                    <a:pt x="39" y="6"/>
                    <a:pt x="39" y="6"/>
                    <a:pt x="39" y="6"/>
                  </a:cubicBezTo>
                  <a:cubicBezTo>
                    <a:pt x="41" y="6"/>
                    <a:pt x="42" y="5"/>
                    <a:pt x="42" y="3"/>
                  </a:cubicBezTo>
                  <a:cubicBezTo>
                    <a:pt x="42" y="1"/>
                    <a:pt x="41" y="0"/>
                    <a:pt x="39" y="0"/>
                  </a:cubicBezTo>
                  <a:cubicBezTo>
                    <a:pt x="3" y="0"/>
                    <a:pt x="3" y="0"/>
                    <a:pt x="3" y="0"/>
                  </a:cubicBezTo>
                  <a:cubicBezTo>
                    <a:pt x="1" y="0"/>
                    <a:pt x="0" y="1"/>
                    <a:pt x="0" y="3"/>
                  </a:cubicBezTo>
                  <a:cubicBezTo>
                    <a:pt x="0" y="5"/>
                    <a:pt x="1" y="6"/>
                    <a:pt x="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49" name="Freeform 10">
              <a:extLst>
                <a:ext uri="{FF2B5EF4-FFF2-40B4-BE49-F238E27FC236}">
                  <a16:creationId xmlns:a16="http://schemas.microsoft.com/office/drawing/2014/main" id="{47EFC799-A716-1EC5-E29A-88BEED078095}"/>
                </a:ext>
              </a:extLst>
            </p:cNvPr>
            <p:cNvSpPr>
              <a:spLocks/>
            </p:cNvSpPr>
            <p:nvPr/>
          </p:nvSpPr>
          <p:spPr bwMode="auto">
            <a:xfrm>
              <a:off x="2409551" y="3775400"/>
              <a:ext cx="46813" cy="7904"/>
            </a:xfrm>
            <a:custGeom>
              <a:avLst/>
              <a:gdLst>
                <a:gd name="T0" fmla="*/ 3 w 42"/>
                <a:gd name="T1" fmla="*/ 7 h 7"/>
                <a:gd name="T2" fmla="*/ 39 w 42"/>
                <a:gd name="T3" fmla="*/ 7 h 7"/>
                <a:gd name="T4" fmla="*/ 42 w 42"/>
                <a:gd name="T5" fmla="*/ 3 h 7"/>
                <a:gd name="T6" fmla="*/ 39 w 42"/>
                <a:gd name="T7" fmla="*/ 0 h 7"/>
                <a:gd name="T8" fmla="*/ 3 w 42"/>
                <a:gd name="T9" fmla="*/ 0 h 7"/>
                <a:gd name="T10" fmla="*/ 0 w 42"/>
                <a:gd name="T11" fmla="*/ 3 h 7"/>
                <a:gd name="T12" fmla="*/ 3 w 4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2" h="7">
                  <a:moveTo>
                    <a:pt x="3" y="7"/>
                  </a:moveTo>
                  <a:cubicBezTo>
                    <a:pt x="39" y="7"/>
                    <a:pt x="39" y="7"/>
                    <a:pt x="39" y="7"/>
                  </a:cubicBezTo>
                  <a:cubicBezTo>
                    <a:pt x="41" y="7"/>
                    <a:pt x="42" y="5"/>
                    <a:pt x="42" y="3"/>
                  </a:cubicBezTo>
                  <a:cubicBezTo>
                    <a:pt x="42" y="1"/>
                    <a:pt x="41" y="0"/>
                    <a:pt x="39" y="0"/>
                  </a:cubicBezTo>
                  <a:cubicBezTo>
                    <a:pt x="3" y="0"/>
                    <a:pt x="3" y="0"/>
                    <a:pt x="3" y="0"/>
                  </a:cubicBezTo>
                  <a:cubicBezTo>
                    <a:pt x="1" y="0"/>
                    <a:pt x="0" y="1"/>
                    <a:pt x="0" y="3"/>
                  </a:cubicBezTo>
                  <a:cubicBezTo>
                    <a:pt x="0" y="5"/>
                    <a:pt x="1" y="7"/>
                    <a:pt x="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0" name="Freeform 11">
              <a:extLst>
                <a:ext uri="{FF2B5EF4-FFF2-40B4-BE49-F238E27FC236}">
                  <a16:creationId xmlns:a16="http://schemas.microsoft.com/office/drawing/2014/main" id="{FB85B1B6-DFC4-8323-8E06-E8A79733C77E}"/>
                </a:ext>
              </a:extLst>
            </p:cNvPr>
            <p:cNvSpPr>
              <a:spLocks noEditPoints="1"/>
            </p:cNvSpPr>
            <p:nvPr/>
          </p:nvSpPr>
          <p:spPr bwMode="auto">
            <a:xfrm>
              <a:off x="2297686" y="3724331"/>
              <a:ext cx="190293" cy="179349"/>
            </a:xfrm>
            <a:custGeom>
              <a:avLst/>
              <a:gdLst>
                <a:gd name="T0" fmla="*/ 163 w 170"/>
                <a:gd name="T1" fmla="*/ 0 h 158"/>
                <a:gd name="T2" fmla="*/ 162 w 170"/>
                <a:gd name="T3" fmla="*/ 0 h 158"/>
                <a:gd name="T4" fmla="*/ 8 w 170"/>
                <a:gd name="T5" fmla="*/ 0 h 158"/>
                <a:gd name="T6" fmla="*/ 7 w 170"/>
                <a:gd name="T7" fmla="*/ 0 h 158"/>
                <a:gd name="T8" fmla="*/ 0 w 170"/>
                <a:gd name="T9" fmla="*/ 7 h 158"/>
                <a:gd name="T10" fmla="*/ 0 w 170"/>
                <a:gd name="T11" fmla="*/ 150 h 158"/>
                <a:gd name="T12" fmla="*/ 8 w 170"/>
                <a:gd name="T13" fmla="*/ 158 h 158"/>
                <a:gd name="T14" fmla="*/ 26 w 170"/>
                <a:gd name="T15" fmla="*/ 158 h 158"/>
                <a:gd name="T16" fmla="*/ 144 w 170"/>
                <a:gd name="T17" fmla="*/ 158 h 158"/>
                <a:gd name="T18" fmla="*/ 162 w 170"/>
                <a:gd name="T19" fmla="*/ 158 h 158"/>
                <a:gd name="T20" fmla="*/ 170 w 170"/>
                <a:gd name="T21" fmla="*/ 150 h 158"/>
                <a:gd name="T22" fmla="*/ 170 w 170"/>
                <a:gd name="T23" fmla="*/ 7 h 158"/>
                <a:gd name="T24" fmla="*/ 163 w 170"/>
                <a:gd name="T25" fmla="*/ 0 h 158"/>
                <a:gd name="T26" fmla="*/ 164 w 170"/>
                <a:gd name="T27" fmla="*/ 152 h 158"/>
                <a:gd name="T28" fmla="*/ 144 w 170"/>
                <a:gd name="T29" fmla="*/ 152 h 158"/>
                <a:gd name="T30" fmla="*/ 26 w 170"/>
                <a:gd name="T31" fmla="*/ 152 h 158"/>
                <a:gd name="T32" fmla="*/ 6 w 170"/>
                <a:gd name="T33" fmla="*/ 152 h 158"/>
                <a:gd name="T34" fmla="*/ 6 w 170"/>
                <a:gd name="T35" fmla="*/ 6 h 158"/>
                <a:gd name="T36" fmla="*/ 164 w 170"/>
                <a:gd name="T37" fmla="*/ 6 h 158"/>
                <a:gd name="T38" fmla="*/ 164 w 170"/>
                <a:gd name="T39" fmla="*/ 1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58">
                  <a:moveTo>
                    <a:pt x="163" y="0"/>
                  </a:moveTo>
                  <a:cubicBezTo>
                    <a:pt x="163" y="0"/>
                    <a:pt x="163" y="0"/>
                    <a:pt x="162" y="0"/>
                  </a:cubicBezTo>
                  <a:cubicBezTo>
                    <a:pt x="36" y="0"/>
                    <a:pt x="12" y="0"/>
                    <a:pt x="8" y="0"/>
                  </a:cubicBezTo>
                  <a:cubicBezTo>
                    <a:pt x="7" y="0"/>
                    <a:pt x="7" y="0"/>
                    <a:pt x="7" y="0"/>
                  </a:cubicBezTo>
                  <a:cubicBezTo>
                    <a:pt x="3" y="0"/>
                    <a:pt x="0" y="3"/>
                    <a:pt x="0" y="7"/>
                  </a:cubicBezTo>
                  <a:cubicBezTo>
                    <a:pt x="0" y="7"/>
                    <a:pt x="0" y="7"/>
                    <a:pt x="0" y="150"/>
                  </a:cubicBezTo>
                  <a:cubicBezTo>
                    <a:pt x="0" y="154"/>
                    <a:pt x="3" y="158"/>
                    <a:pt x="8" y="158"/>
                  </a:cubicBezTo>
                  <a:cubicBezTo>
                    <a:pt x="10" y="158"/>
                    <a:pt x="15" y="158"/>
                    <a:pt x="26" y="158"/>
                  </a:cubicBezTo>
                  <a:cubicBezTo>
                    <a:pt x="91" y="158"/>
                    <a:pt x="125" y="158"/>
                    <a:pt x="144" y="158"/>
                  </a:cubicBezTo>
                  <a:cubicBezTo>
                    <a:pt x="154" y="158"/>
                    <a:pt x="159" y="158"/>
                    <a:pt x="162" y="158"/>
                  </a:cubicBezTo>
                  <a:cubicBezTo>
                    <a:pt x="167" y="158"/>
                    <a:pt x="170" y="154"/>
                    <a:pt x="170" y="150"/>
                  </a:cubicBezTo>
                  <a:cubicBezTo>
                    <a:pt x="170" y="7"/>
                    <a:pt x="170" y="7"/>
                    <a:pt x="170" y="7"/>
                  </a:cubicBezTo>
                  <a:cubicBezTo>
                    <a:pt x="170" y="3"/>
                    <a:pt x="167" y="0"/>
                    <a:pt x="163" y="0"/>
                  </a:cubicBezTo>
                  <a:close/>
                  <a:moveTo>
                    <a:pt x="164" y="152"/>
                  </a:moveTo>
                  <a:cubicBezTo>
                    <a:pt x="157" y="152"/>
                    <a:pt x="150" y="152"/>
                    <a:pt x="144" y="152"/>
                  </a:cubicBezTo>
                  <a:cubicBezTo>
                    <a:pt x="57" y="152"/>
                    <a:pt x="32" y="152"/>
                    <a:pt x="26" y="152"/>
                  </a:cubicBezTo>
                  <a:cubicBezTo>
                    <a:pt x="19" y="152"/>
                    <a:pt x="13" y="152"/>
                    <a:pt x="6" y="152"/>
                  </a:cubicBezTo>
                  <a:cubicBezTo>
                    <a:pt x="6" y="6"/>
                    <a:pt x="6" y="6"/>
                    <a:pt x="6" y="6"/>
                  </a:cubicBezTo>
                  <a:cubicBezTo>
                    <a:pt x="164" y="6"/>
                    <a:pt x="164" y="6"/>
                    <a:pt x="164" y="6"/>
                  </a:cubicBezTo>
                  <a:lnTo>
                    <a:pt x="164"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1" name="Freeform 12">
              <a:extLst>
                <a:ext uri="{FF2B5EF4-FFF2-40B4-BE49-F238E27FC236}">
                  <a16:creationId xmlns:a16="http://schemas.microsoft.com/office/drawing/2014/main" id="{04BF426B-B2C8-5BE4-26D7-B777856F80AD}"/>
                </a:ext>
              </a:extLst>
            </p:cNvPr>
            <p:cNvSpPr>
              <a:spLocks noEditPoints="1"/>
            </p:cNvSpPr>
            <p:nvPr/>
          </p:nvSpPr>
          <p:spPr bwMode="auto">
            <a:xfrm>
              <a:off x="2327476" y="3830116"/>
              <a:ext cx="128888" cy="52893"/>
            </a:xfrm>
            <a:custGeom>
              <a:avLst/>
              <a:gdLst>
                <a:gd name="T0" fmla="*/ 0 w 115"/>
                <a:gd name="T1" fmla="*/ 28 h 47"/>
                <a:gd name="T2" fmla="*/ 3 w 115"/>
                <a:gd name="T3" fmla="*/ 31 h 47"/>
                <a:gd name="T4" fmla="*/ 78 w 115"/>
                <a:gd name="T5" fmla="*/ 31 h 47"/>
                <a:gd name="T6" fmla="*/ 78 w 115"/>
                <a:gd name="T7" fmla="*/ 37 h 47"/>
                <a:gd name="T8" fmla="*/ 80 w 115"/>
                <a:gd name="T9" fmla="*/ 40 h 47"/>
                <a:gd name="T10" fmla="*/ 83 w 115"/>
                <a:gd name="T11" fmla="*/ 41 h 47"/>
                <a:gd name="T12" fmla="*/ 85 w 115"/>
                <a:gd name="T13" fmla="*/ 40 h 47"/>
                <a:gd name="T14" fmla="*/ 88 w 115"/>
                <a:gd name="T15" fmla="*/ 37 h 47"/>
                <a:gd name="T16" fmla="*/ 92 w 115"/>
                <a:gd name="T17" fmla="*/ 45 h 47"/>
                <a:gd name="T18" fmla="*/ 95 w 115"/>
                <a:gd name="T19" fmla="*/ 47 h 47"/>
                <a:gd name="T20" fmla="*/ 96 w 115"/>
                <a:gd name="T21" fmla="*/ 47 h 47"/>
                <a:gd name="T22" fmla="*/ 103 w 115"/>
                <a:gd name="T23" fmla="*/ 44 h 47"/>
                <a:gd name="T24" fmla="*/ 105 w 115"/>
                <a:gd name="T25" fmla="*/ 39 h 47"/>
                <a:gd name="T26" fmla="*/ 101 w 115"/>
                <a:gd name="T27" fmla="*/ 31 h 47"/>
                <a:gd name="T28" fmla="*/ 103 w 115"/>
                <a:gd name="T29" fmla="*/ 31 h 47"/>
                <a:gd name="T30" fmla="*/ 106 w 115"/>
                <a:gd name="T31" fmla="*/ 31 h 47"/>
                <a:gd name="T32" fmla="*/ 106 w 115"/>
                <a:gd name="T33" fmla="*/ 31 h 47"/>
                <a:gd name="T34" fmla="*/ 107 w 115"/>
                <a:gd name="T35" fmla="*/ 31 h 47"/>
                <a:gd name="T36" fmla="*/ 112 w 115"/>
                <a:gd name="T37" fmla="*/ 31 h 47"/>
                <a:gd name="T38" fmla="*/ 115 w 115"/>
                <a:gd name="T39" fmla="*/ 28 h 47"/>
                <a:gd name="T40" fmla="*/ 112 w 115"/>
                <a:gd name="T41" fmla="*/ 24 h 47"/>
                <a:gd name="T42" fmla="*/ 109 w 115"/>
                <a:gd name="T43" fmla="*/ 24 h 47"/>
                <a:gd name="T44" fmla="*/ 109 w 115"/>
                <a:gd name="T45" fmla="*/ 24 h 47"/>
                <a:gd name="T46" fmla="*/ 96 w 115"/>
                <a:gd name="T47" fmla="*/ 12 h 47"/>
                <a:gd name="T48" fmla="*/ 112 w 115"/>
                <a:gd name="T49" fmla="*/ 12 h 47"/>
                <a:gd name="T50" fmla="*/ 115 w 115"/>
                <a:gd name="T51" fmla="*/ 8 h 47"/>
                <a:gd name="T52" fmla="*/ 112 w 115"/>
                <a:gd name="T53" fmla="*/ 5 h 47"/>
                <a:gd name="T54" fmla="*/ 89 w 115"/>
                <a:gd name="T55" fmla="*/ 5 h 47"/>
                <a:gd name="T56" fmla="*/ 85 w 115"/>
                <a:gd name="T57" fmla="*/ 1 h 47"/>
                <a:gd name="T58" fmla="*/ 81 w 115"/>
                <a:gd name="T59" fmla="*/ 0 h 47"/>
                <a:gd name="T60" fmla="*/ 78 w 115"/>
                <a:gd name="T61" fmla="*/ 4 h 47"/>
                <a:gd name="T62" fmla="*/ 78 w 115"/>
                <a:gd name="T63" fmla="*/ 5 h 47"/>
                <a:gd name="T64" fmla="*/ 3 w 115"/>
                <a:gd name="T65" fmla="*/ 5 h 47"/>
                <a:gd name="T66" fmla="*/ 0 w 115"/>
                <a:gd name="T67" fmla="*/ 8 h 47"/>
                <a:gd name="T68" fmla="*/ 3 w 115"/>
                <a:gd name="T69" fmla="*/ 12 h 47"/>
                <a:gd name="T70" fmla="*/ 78 w 115"/>
                <a:gd name="T71" fmla="*/ 12 h 47"/>
                <a:gd name="T72" fmla="*/ 78 w 115"/>
                <a:gd name="T73" fmla="*/ 24 h 47"/>
                <a:gd name="T74" fmla="*/ 3 w 115"/>
                <a:gd name="T75" fmla="*/ 24 h 47"/>
                <a:gd name="T76" fmla="*/ 0 w 115"/>
                <a:gd name="T77" fmla="*/ 28 h 47"/>
                <a:gd name="T78" fmla="*/ 83 w 115"/>
                <a:gd name="T79" fmla="*/ 12 h 47"/>
                <a:gd name="T80" fmla="*/ 83 w 115"/>
                <a:gd name="T81" fmla="*/ 5 h 47"/>
                <a:gd name="T82" fmla="*/ 90 w 115"/>
                <a:gd name="T83" fmla="*/ 12 h 47"/>
                <a:gd name="T84" fmla="*/ 102 w 115"/>
                <a:gd name="T85" fmla="*/ 24 h 47"/>
                <a:gd name="T86" fmla="*/ 104 w 115"/>
                <a:gd name="T87" fmla="*/ 26 h 47"/>
                <a:gd name="T88" fmla="*/ 103 w 115"/>
                <a:gd name="T89" fmla="*/ 27 h 47"/>
                <a:gd name="T90" fmla="*/ 99 w 115"/>
                <a:gd name="T91" fmla="*/ 27 h 47"/>
                <a:gd name="T92" fmla="*/ 95 w 115"/>
                <a:gd name="T93" fmla="*/ 28 h 47"/>
                <a:gd name="T94" fmla="*/ 96 w 115"/>
                <a:gd name="T95" fmla="*/ 31 h 47"/>
                <a:gd name="T96" fmla="*/ 100 w 115"/>
                <a:gd name="T97" fmla="*/ 40 h 47"/>
                <a:gd name="T98" fmla="*/ 95 w 115"/>
                <a:gd name="T99" fmla="*/ 42 h 47"/>
                <a:gd name="T100" fmla="*/ 91 w 115"/>
                <a:gd name="T101" fmla="*/ 33 h 47"/>
                <a:gd name="T102" fmla="*/ 89 w 115"/>
                <a:gd name="T103" fmla="*/ 33 h 47"/>
                <a:gd name="T104" fmla="*/ 91 w 115"/>
                <a:gd name="T105" fmla="*/ 32 h 47"/>
                <a:gd name="T106" fmla="*/ 90 w 115"/>
                <a:gd name="T107" fmla="*/ 31 h 47"/>
                <a:gd name="T108" fmla="*/ 90 w 115"/>
                <a:gd name="T109" fmla="*/ 30 h 47"/>
                <a:gd name="T110" fmla="*/ 89 w 115"/>
                <a:gd name="T111" fmla="*/ 31 h 47"/>
                <a:gd name="T112" fmla="*/ 83 w 115"/>
                <a:gd name="T113" fmla="*/ 36 h 47"/>
                <a:gd name="T114" fmla="*/ 83 w 115"/>
                <a:gd name="T115" fmla="*/ 31 h 47"/>
                <a:gd name="T116" fmla="*/ 83 w 115"/>
                <a:gd name="T117" fmla="*/ 25 h 47"/>
                <a:gd name="T118" fmla="*/ 83 w 115"/>
                <a:gd name="T119" fmla="*/ 24 h 47"/>
                <a:gd name="T120" fmla="*/ 83 w 115"/>
                <a:gd name="T121" fmla="*/ 1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5" h="47">
                  <a:moveTo>
                    <a:pt x="0" y="28"/>
                  </a:moveTo>
                  <a:cubicBezTo>
                    <a:pt x="0" y="30"/>
                    <a:pt x="1" y="31"/>
                    <a:pt x="3" y="31"/>
                  </a:cubicBezTo>
                  <a:cubicBezTo>
                    <a:pt x="38" y="31"/>
                    <a:pt x="62" y="31"/>
                    <a:pt x="78" y="31"/>
                  </a:cubicBezTo>
                  <a:cubicBezTo>
                    <a:pt x="78" y="33"/>
                    <a:pt x="78" y="35"/>
                    <a:pt x="78" y="37"/>
                  </a:cubicBezTo>
                  <a:cubicBezTo>
                    <a:pt x="78" y="38"/>
                    <a:pt x="79" y="39"/>
                    <a:pt x="80" y="40"/>
                  </a:cubicBezTo>
                  <a:cubicBezTo>
                    <a:pt x="81" y="41"/>
                    <a:pt x="82" y="41"/>
                    <a:pt x="83" y="41"/>
                  </a:cubicBezTo>
                  <a:cubicBezTo>
                    <a:pt x="83" y="41"/>
                    <a:pt x="84" y="40"/>
                    <a:pt x="85" y="40"/>
                  </a:cubicBezTo>
                  <a:cubicBezTo>
                    <a:pt x="88" y="37"/>
                    <a:pt x="88" y="37"/>
                    <a:pt x="88" y="37"/>
                  </a:cubicBezTo>
                  <a:cubicBezTo>
                    <a:pt x="92" y="45"/>
                    <a:pt x="92" y="45"/>
                    <a:pt x="92" y="45"/>
                  </a:cubicBezTo>
                  <a:cubicBezTo>
                    <a:pt x="92" y="46"/>
                    <a:pt x="93" y="47"/>
                    <a:pt x="95" y="47"/>
                  </a:cubicBezTo>
                  <a:cubicBezTo>
                    <a:pt x="95" y="47"/>
                    <a:pt x="96" y="47"/>
                    <a:pt x="96" y="47"/>
                  </a:cubicBezTo>
                  <a:cubicBezTo>
                    <a:pt x="99" y="46"/>
                    <a:pt x="101" y="45"/>
                    <a:pt x="103" y="44"/>
                  </a:cubicBezTo>
                  <a:cubicBezTo>
                    <a:pt x="105" y="43"/>
                    <a:pt x="106" y="41"/>
                    <a:pt x="105" y="39"/>
                  </a:cubicBezTo>
                  <a:cubicBezTo>
                    <a:pt x="101" y="31"/>
                    <a:pt x="101" y="31"/>
                    <a:pt x="101" y="31"/>
                  </a:cubicBezTo>
                  <a:cubicBezTo>
                    <a:pt x="102" y="31"/>
                    <a:pt x="103" y="31"/>
                    <a:pt x="103" y="31"/>
                  </a:cubicBezTo>
                  <a:cubicBezTo>
                    <a:pt x="104" y="31"/>
                    <a:pt x="105" y="31"/>
                    <a:pt x="106" y="31"/>
                  </a:cubicBezTo>
                  <a:cubicBezTo>
                    <a:pt x="106" y="31"/>
                    <a:pt x="106" y="31"/>
                    <a:pt x="106" y="31"/>
                  </a:cubicBezTo>
                  <a:cubicBezTo>
                    <a:pt x="106" y="31"/>
                    <a:pt x="107" y="31"/>
                    <a:pt x="107" y="31"/>
                  </a:cubicBezTo>
                  <a:cubicBezTo>
                    <a:pt x="112" y="31"/>
                    <a:pt x="112" y="31"/>
                    <a:pt x="112" y="31"/>
                  </a:cubicBezTo>
                  <a:cubicBezTo>
                    <a:pt x="114" y="31"/>
                    <a:pt x="115" y="30"/>
                    <a:pt x="115" y="28"/>
                  </a:cubicBezTo>
                  <a:cubicBezTo>
                    <a:pt x="115" y="26"/>
                    <a:pt x="114" y="24"/>
                    <a:pt x="112" y="24"/>
                  </a:cubicBezTo>
                  <a:cubicBezTo>
                    <a:pt x="111" y="24"/>
                    <a:pt x="110" y="24"/>
                    <a:pt x="109" y="24"/>
                  </a:cubicBezTo>
                  <a:cubicBezTo>
                    <a:pt x="109" y="24"/>
                    <a:pt x="109" y="24"/>
                    <a:pt x="109" y="24"/>
                  </a:cubicBezTo>
                  <a:cubicBezTo>
                    <a:pt x="104" y="20"/>
                    <a:pt x="100" y="16"/>
                    <a:pt x="96" y="12"/>
                  </a:cubicBezTo>
                  <a:cubicBezTo>
                    <a:pt x="112" y="12"/>
                    <a:pt x="112" y="12"/>
                    <a:pt x="112" y="12"/>
                  </a:cubicBezTo>
                  <a:cubicBezTo>
                    <a:pt x="114" y="12"/>
                    <a:pt x="115" y="10"/>
                    <a:pt x="115" y="8"/>
                  </a:cubicBezTo>
                  <a:cubicBezTo>
                    <a:pt x="115" y="7"/>
                    <a:pt x="114" y="5"/>
                    <a:pt x="112" y="5"/>
                  </a:cubicBezTo>
                  <a:cubicBezTo>
                    <a:pt x="104" y="5"/>
                    <a:pt x="96" y="5"/>
                    <a:pt x="89" y="5"/>
                  </a:cubicBezTo>
                  <a:cubicBezTo>
                    <a:pt x="88" y="4"/>
                    <a:pt x="86" y="3"/>
                    <a:pt x="85" y="1"/>
                  </a:cubicBezTo>
                  <a:cubicBezTo>
                    <a:pt x="83" y="0"/>
                    <a:pt x="82" y="0"/>
                    <a:pt x="81" y="0"/>
                  </a:cubicBezTo>
                  <a:cubicBezTo>
                    <a:pt x="80" y="1"/>
                    <a:pt x="78" y="2"/>
                    <a:pt x="78" y="4"/>
                  </a:cubicBezTo>
                  <a:cubicBezTo>
                    <a:pt x="78" y="5"/>
                    <a:pt x="78" y="5"/>
                    <a:pt x="78" y="5"/>
                  </a:cubicBezTo>
                  <a:cubicBezTo>
                    <a:pt x="3" y="5"/>
                    <a:pt x="3" y="5"/>
                    <a:pt x="3" y="5"/>
                  </a:cubicBezTo>
                  <a:cubicBezTo>
                    <a:pt x="1" y="5"/>
                    <a:pt x="0" y="7"/>
                    <a:pt x="0" y="8"/>
                  </a:cubicBezTo>
                  <a:cubicBezTo>
                    <a:pt x="0" y="10"/>
                    <a:pt x="1" y="12"/>
                    <a:pt x="3" y="12"/>
                  </a:cubicBezTo>
                  <a:cubicBezTo>
                    <a:pt x="38" y="12"/>
                    <a:pt x="62" y="12"/>
                    <a:pt x="78" y="12"/>
                  </a:cubicBezTo>
                  <a:cubicBezTo>
                    <a:pt x="78" y="24"/>
                    <a:pt x="78" y="24"/>
                    <a:pt x="78" y="24"/>
                  </a:cubicBezTo>
                  <a:cubicBezTo>
                    <a:pt x="3" y="24"/>
                    <a:pt x="3" y="24"/>
                    <a:pt x="3" y="24"/>
                  </a:cubicBezTo>
                  <a:cubicBezTo>
                    <a:pt x="1" y="24"/>
                    <a:pt x="0" y="26"/>
                    <a:pt x="0" y="28"/>
                  </a:cubicBezTo>
                  <a:close/>
                  <a:moveTo>
                    <a:pt x="83" y="12"/>
                  </a:moveTo>
                  <a:cubicBezTo>
                    <a:pt x="83" y="5"/>
                    <a:pt x="83" y="5"/>
                    <a:pt x="83" y="5"/>
                  </a:cubicBezTo>
                  <a:cubicBezTo>
                    <a:pt x="85" y="8"/>
                    <a:pt x="87" y="10"/>
                    <a:pt x="90" y="12"/>
                  </a:cubicBezTo>
                  <a:cubicBezTo>
                    <a:pt x="94" y="16"/>
                    <a:pt x="98" y="20"/>
                    <a:pt x="102" y="24"/>
                  </a:cubicBezTo>
                  <a:cubicBezTo>
                    <a:pt x="103" y="25"/>
                    <a:pt x="104" y="26"/>
                    <a:pt x="104" y="26"/>
                  </a:cubicBezTo>
                  <a:cubicBezTo>
                    <a:pt x="104" y="26"/>
                    <a:pt x="103" y="26"/>
                    <a:pt x="103" y="27"/>
                  </a:cubicBezTo>
                  <a:cubicBezTo>
                    <a:pt x="102" y="27"/>
                    <a:pt x="101" y="27"/>
                    <a:pt x="99" y="27"/>
                  </a:cubicBezTo>
                  <a:cubicBezTo>
                    <a:pt x="95" y="28"/>
                    <a:pt x="95" y="28"/>
                    <a:pt x="95" y="28"/>
                  </a:cubicBezTo>
                  <a:cubicBezTo>
                    <a:pt x="96" y="31"/>
                    <a:pt x="96" y="31"/>
                    <a:pt x="96" y="31"/>
                  </a:cubicBezTo>
                  <a:cubicBezTo>
                    <a:pt x="100" y="40"/>
                    <a:pt x="100" y="40"/>
                    <a:pt x="100" y="40"/>
                  </a:cubicBezTo>
                  <a:cubicBezTo>
                    <a:pt x="99" y="41"/>
                    <a:pt x="97" y="42"/>
                    <a:pt x="95" y="42"/>
                  </a:cubicBezTo>
                  <a:cubicBezTo>
                    <a:pt x="91" y="33"/>
                    <a:pt x="91" y="33"/>
                    <a:pt x="91" y="33"/>
                  </a:cubicBezTo>
                  <a:cubicBezTo>
                    <a:pt x="89" y="33"/>
                    <a:pt x="89" y="33"/>
                    <a:pt x="89" y="33"/>
                  </a:cubicBezTo>
                  <a:cubicBezTo>
                    <a:pt x="91" y="32"/>
                    <a:pt x="91" y="32"/>
                    <a:pt x="91" y="32"/>
                  </a:cubicBezTo>
                  <a:cubicBezTo>
                    <a:pt x="90" y="31"/>
                    <a:pt x="90" y="31"/>
                    <a:pt x="90" y="31"/>
                  </a:cubicBezTo>
                  <a:cubicBezTo>
                    <a:pt x="90" y="30"/>
                    <a:pt x="90" y="30"/>
                    <a:pt x="90" y="30"/>
                  </a:cubicBezTo>
                  <a:cubicBezTo>
                    <a:pt x="89" y="31"/>
                    <a:pt x="89" y="31"/>
                    <a:pt x="89" y="31"/>
                  </a:cubicBezTo>
                  <a:cubicBezTo>
                    <a:pt x="83" y="36"/>
                    <a:pt x="83" y="36"/>
                    <a:pt x="83" y="36"/>
                  </a:cubicBezTo>
                  <a:cubicBezTo>
                    <a:pt x="83" y="34"/>
                    <a:pt x="83" y="32"/>
                    <a:pt x="83" y="31"/>
                  </a:cubicBezTo>
                  <a:cubicBezTo>
                    <a:pt x="83" y="29"/>
                    <a:pt x="83" y="27"/>
                    <a:pt x="83" y="25"/>
                  </a:cubicBezTo>
                  <a:cubicBezTo>
                    <a:pt x="83" y="24"/>
                    <a:pt x="83" y="24"/>
                    <a:pt x="83" y="24"/>
                  </a:cubicBezTo>
                  <a:lnTo>
                    <a:pt x="83"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52" name="Group 51">
            <a:extLst>
              <a:ext uri="{FF2B5EF4-FFF2-40B4-BE49-F238E27FC236}">
                <a16:creationId xmlns:a16="http://schemas.microsoft.com/office/drawing/2014/main" id="{0B6E63CC-1D4F-A9BA-C4CA-D5508958B421}"/>
              </a:ext>
            </a:extLst>
          </p:cNvPr>
          <p:cNvGrpSpPr>
            <a:grpSpLocks noChangeAspect="1"/>
          </p:cNvGrpSpPr>
          <p:nvPr/>
        </p:nvGrpSpPr>
        <p:grpSpPr>
          <a:xfrm>
            <a:off x="2627324" y="1216875"/>
            <a:ext cx="194767" cy="194767"/>
            <a:chOff x="6107113" y="1108074"/>
            <a:chExt cx="542925" cy="542924"/>
          </a:xfrm>
          <a:solidFill>
            <a:schemeClr val="tx2"/>
          </a:solidFill>
        </p:grpSpPr>
        <p:sp>
          <p:nvSpPr>
            <p:cNvPr id="53" name="Freeform 129">
              <a:extLst>
                <a:ext uri="{FF2B5EF4-FFF2-40B4-BE49-F238E27FC236}">
                  <a16:creationId xmlns:a16="http://schemas.microsoft.com/office/drawing/2014/main" id="{52312334-3F71-3EB2-95C6-D8DE1ADED55C}"/>
                </a:ext>
              </a:extLst>
            </p:cNvPr>
            <p:cNvSpPr>
              <a:spLocks noEditPoints="1"/>
            </p:cNvSpPr>
            <p:nvPr/>
          </p:nvSpPr>
          <p:spPr bwMode="auto">
            <a:xfrm>
              <a:off x="6107113" y="1108074"/>
              <a:ext cx="542925" cy="542924"/>
            </a:xfrm>
            <a:custGeom>
              <a:avLst/>
              <a:gdLst>
                <a:gd name="T0" fmla="*/ 168 w 170"/>
                <a:gd name="T1" fmla="*/ 164 h 170"/>
                <a:gd name="T2" fmla="*/ 127 w 170"/>
                <a:gd name="T3" fmla="*/ 123 h 170"/>
                <a:gd name="T4" fmla="*/ 128 w 170"/>
                <a:gd name="T5" fmla="*/ 122 h 170"/>
                <a:gd name="T6" fmla="*/ 146 w 170"/>
                <a:gd name="T7" fmla="*/ 74 h 170"/>
                <a:gd name="T8" fmla="*/ 73 w 170"/>
                <a:gd name="T9" fmla="*/ 0 h 170"/>
                <a:gd name="T10" fmla="*/ 0 w 170"/>
                <a:gd name="T11" fmla="*/ 74 h 170"/>
                <a:gd name="T12" fmla="*/ 73 w 170"/>
                <a:gd name="T13" fmla="*/ 147 h 170"/>
                <a:gd name="T14" fmla="*/ 122 w 170"/>
                <a:gd name="T15" fmla="*/ 128 h 170"/>
                <a:gd name="T16" fmla="*/ 122 w 170"/>
                <a:gd name="T17" fmla="*/ 128 h 170"/>
                <a:gd name="T18" fmla="*/ 163 w 170"/>
                <a:gd name="T19" fmla="*/ 169 h 170"/>
                <a:gd name="T20" fmla="*/ 166 w 170"/>
                <a:gd name="T21" fmla="*/ 170 h 170"/>
                <a:gd name="T22" fmla="*/ 170 w 170"/>
                <a:gd name="T23" fmla="*/ 166 h 170"/>
                <a:gd name="T24" fmla="*/ 168 w 170"/>
                <a:gd name="T25" fmla="*/ 164 h 170"/>
                <a:gd name="T26" fmla="*/ 139 w 170"/>
                <a:gd name="T27" fmla="*/ 74 h 170"/>
                <a:gd name="T28" fmla="*/ 73 w 170"/>
                <a:gd name="T29" fmla="*/ 140 h 170"/>
                <a:gd name="T30" fmla="*/ 7 w 170"/>
                <a:gd name="T31" fmla="*/ 74 h 170"/>
                <a:gd name="T32" fmla="*/ 73 w 170"/>
                <a:gd name="T33" fmla="*/ 8 h 170"/>
                <a:gd name="T34" fmla="*/ 139 w 170"/>
                <a:gd name="T35" fmla="*/ 7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0" h="170">
                  <a:moveTo>
                    <a:pt x="168" y="164"/>
                  </a:moveTo>
                  <a:cubicBezTo>
                    <a:pt x="127" y="123"/>
                    <a:pt x="127" y="123"/>
                    <a:pt x="127" y="123"/>
                  </a:cubicBezTo>
                  <a:cubicBezTo>
                    <a:pt x="128" y="122"/>
                    <a:pt x="128" y="122"/>
                    <a:pt x="128" y="122"/>
                  </a:cubicBezTo>
                  <a:cubicBezTo>
                    <a:pt x="140" y="109"/>
                    <a:pt x="146" y="92"/>
                    <a:pt x="146" y="74"/>
                  </a:cubicBezTo>
                  <a:cubicBezTo>
                    <a:pt x="146" y="33"/>
                    <a:pt x="114" y="0"/>
                    <a:pt x="73" y="0"/>
                  </a:cubicBezTo>
                  <a:cubicBezTo>
                    <a:pt x="33" y="0"/>
                    <a:pt x="0" y="33"/>
                    <a:pt x="0" y="74"/>
                  </a:cubicBezTo>
                  <a:cubicBezTo>
                    <a:pt x="0" y="114"/>
                    <a:pt x="33" y="147"/>
                    <a:pt x="73" y="147"/>
                  </a:cubicBezTo>
                  <a:cubicBezTo>
                    <a:pt x="91" y="147"/>
                    <a:pt x="109" y="140"/>
                    <a:pt x="122" y="128"/>
                  </a:cubicBezTo>
                  <a:cubicBezTo>
                    <a:pt x="122" y="128"/>
                    <a:pt x="122" y="128"/>
                    <a:pt x="122" y="128"/>
                  </a:cubicBezTo>
                  <a:cubicBezTo>
                    <a:pt x="163" y="169"/>
                    <a:pt x="163" y="169"/>
                    <a:pt x="163" y="169"/>
                  </a:cubicBezTo>
                  <a:cubicBezTo>
                    <a:pt x="164" y="170"/>
                    <a:pt x="165" y="170"/>
                    <a:pt x="166" y="170"/>
                  </a:cubicBezTo>
                  <a:cubicBezTo>
                    <a:pt x="168" y="170"/>
                    <a:pt x="170" y="168"/>
                    <a:pt x="170" y="166"/>
                  </a:cubicBezTo>
                  <a:cubicBezTo>
                    <a:pt x="170" y="165"/>
                    <a:pt x="169" y="164"/>
                    <a:pt x="168" y="164"/>
                  </a:cubicBezTo>
                  <a:close/>
                  <a:moveTo>
                    <a:pt x="139" y="74"/>
                  </a:moveTo>
                  <a:cubicBezTo>
                    <a:pt x="139" y="110"/>
                    <a:pt x="110" y="140"/>
                    <a:pt x="73" y="140"/>
                  </a:cubicBezTo>
                  <a:cubicBezTo>
                    <a:pt x="37" y="140"/>
                    <a:pt x="7" y="110"/>
                    <a:pt x="7" y="74"/>
                  </a:cubicBezTo>
                  <a:cubicBezTo>
                    <a:pt x="7" y="37"/>
                    <a:pt x="37" y="8"/>
                    <a:pt x="73" y="8"/>
                  </a:cubicBezTo>
                  <a:cubicBezTo>
                    <a:pt x="110" y="8"/>
                    <a:pt x="139" y="37"/>
                    <a:pt x="139"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4" name="Freeform 130">
              <a:extLst>
                <a:ext uri="{FF2B5EF4-FFF2-40B4-BE49-F238E27FC236}">
                  <a16:creationId xmlns:a16="http://schemas.microsoft.com/office/drawing/2014/main" id="{60AFD301-519C-C0E1-1EB7-6B607033EC71}"/>
                </a:ext>
              </a:extLst>
            </p:cNvPr>
            <p:cNvSpPr>
              <a:spLocks/>
            </p:cNvSpPr>
            <p:nvPr/>
          </p:nvSpPr>
          <p:spPr bwMode="auto">
            <a:xfrm>
              <a:off x="6227763" y="1249363"/>
              <a:ext cx="217488" cy="215900"/>
            </a:xfrm>
            <a:custGeom>
              <a:avLst/>
              <a:gdLst>
                <a:gd name="T0" fmla="*/ 65 w 68"/>
                <a:gd name="T1" fmla="*/ 0 h 68"/>
                <a:gd name="T2" fmla="*/ 17 w 68"/>
                <a:gd name="T3" fmla="*/ 0 h 68"/>
                <a:gd name="T4" fmla="*/ 14 w 68"/>
                <a:gd name="T5" fmla="*/ 3 h 68"/>
                <a:gd name="T6" fmla="*/ 17 w 68"/>
                <a:gd name="T7" fmla="*/ 7 h 68"/>
                <a:gd name="T8" fmla="*/ 56 w 68"/>
                <a:gd name="T9" fmla="*/ 7 h 68"/>
                <a:gd name="T10" fmla="*/ 1 w 68"/>
                <a:gd name="T11" fmla="*/ 62 h 68"/>
                <a:gd name="T12" fmla="*/ 0 w 68"/>
                <a:gd name="T13" fmla="*/ 64 h 68"/>
                <a:gd name="T14" fmla="*/ 4 w 68"/>
                <a:gd name="T15" fmla="*/ 68 h 68"/>
                <a:gd name="T16" fmla="*/ 6 w 68"/>
                <a:gd name="T17" fmla="*/ 67 h 68"/>
                <a:gd name="T18" fmla="*/ 61 w 68"/>
                <a:gd name="T19" fmla="*/ 12 h 68"/>
                <a:gd name="T20" fmla="*/ 61 w 68"/>
                <a:gd name="T21" fmla="*/ 51 h 68"/>
                <a:gd name="T22" fmla="*/ 65 w 68"/>
                <a:gd name="T23" fmla="*/ 54 h 68"/>
                <a:gd name="T24" fmla="*/ 68 w 68"/>
                <a:gd name="T25" fmla="*/ 51 h 68"/>
                <a:gd name="T26" fmla="*/ 68 w 68"/>
                <a:gd name="T27" fmla="*/ 3 h 68"/>
                <a:gd name="T28" fmla="*/ 65 w 68"/>
                <a:gd name="T2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8">
                  <a:moveTo>
                    <a:pt x="65" y="0"/>
                  </a:moveTo>
                  <a:cubicBezTo>
                    <a:pt x="17" y="0"/>
                    <a:pt x="17" y="0"/>
                    <a:pt x="17" y="0"/>
                  </a:cubicBezTo>
                  <a:cubicBezTo>
                    <a:pt x="15" y="0"/>
                    <a:pt x="14" y="1"/>
                    <a:pt x="14" y="3"/>
                  </a:cubicBezTo>
                  <a:cubicBezTo>
                    <a:pt x="14" y="5"/>
                    <a:pt x="15" y="7"/>
                    <a:pt x="17" y="7"/>
                  </a:cubicBezTo>
                  <a:cubicBezTo>
                    <a:pt x="56" y="7"/>
                    <a:pt x="56" y="7"/>
                    <a:pt x="56" y="7"/>
                  </a:cubicBezTo>
                  <a:cubicBezTo>
                    <a:pt x="1" y="62"/>
                    <a:pt x="1" y="62"/>
                    <a:pt x="1" y="62"/>
                  </a:cubicBezTo>
                  <a:cubicBezTo>
                    <a:pt x="0" y="62"/>
                    <a:pt x="0" y="63"/>
                    <a:pt x="0" y="64"/>
                  </a:cubicBezTo>
                  <a:cubicBezTo>
                    <a:pt x="0" y="66"/>
                    <a:pt x="2" y="68"/>
                    <a:pt x="4" y="68"/>
                  </a:cubicBezTo>
                  <a:cubicBezTo>
                    <a:pt x="5" y="68"/>
                    <a:pt x="5" y="68"/>
                    <a:pt x="6" y="67"/>
                  </a:cubicBezTo>
                  <a:cubicBezTo>
                    <a:pt x="61" y="12"/>
                    <a:pt x="61" y="12"/>
                    <a:pt x="61" y="12"/>
                  </a:cubicBezTo>
                  <a:cubicBezTo>
                    <a:pt x="61" y="51"/>
                    <a:pt x="61" y="51"/>
                    <a:pt x="61" y="51"/>
                  </a:cubicBezTo>
                  <a:cubicBezTo>
                    <a:pt x="61" y="53"/>
                    <a:pt x="63" y="54"/>
                    <a:pt x="65" y="54"/>
                  </a:cubicBezTo>
                  <a:cubicBezTo>
                    <a:pt x="67" y="54"/>
                    <a:pt x="68" y="53"/>
                    <a:pt x="68" y="51"/>
                  </a:cubicBezTo>
                  <a:cubicBezTo>
                    <a:pt x="68" y="3"/>
                    <a:pt x="68" y="3"/>
                    <a:pt x="68" y="3"/>
                  </a:cubicBezTo>
                  <a:cubicBezTo>
                    <a:pt x="68" y="1"/>
                    <a:pt x="67" y="0"/>
                    <a:pt x="6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grpSp>
        <p:nvGrpSpPr>
          <p:cNvPr id="55" name="Group 54">
            <a:extLst>
              <a:ext uri="{FF2B5EF4-FFF2-40B4-BE49-F238E27FC236}">
                <a16:creationId xmlns:a16="http://schemas.microsoft.com/office/drawing/2014/main" id="{942DB525-8D76-2FFF-CD04-5F74F1DD2344}"/>
              </a:ext>
            </a:extLst>
          </p:cNvPr>
          <p:cNvGrpSpPr>
            <a:grpSpLocks noChangeAspect="1"/>
          </p:cNvGrpSpPr>
          <p:nvPr/>
        </p:nvGrpSpPr>
        <p:grpSpPr>
          <a:xfrm>
            <a:off x="5289517" y="1221682"/>
            <a:ext cx="149752" cy="185153"/>
            <a:chOff x="5126038" y="3305175"/>
            <a:chExt cx="436562" cy="539750"/>
          </a:xfrm>
          <a:solidFill>
            <a:schemeClr val="tx2"/>
          </a:solidFill>
        </p:grpSpPr>
        <p:sp>
          <p:nvSpPr>
            <p:cNvPr id="56" name="Freeform 34">
              <a:extLst>
                <a:ext uri="{FF2B5EF4-FFF2-40B4-BE49-F238E27FC236}">
                  <a16:creationId xmlns:a16="http://schemas.microsoft.com/office/drawing/2014/main" id="{2ADADF3C-DA55-33DE-37BD-4B4229062AAA}"/>
                </a:ext>
              </a:extLst>
            </p:cNvPr>
            <p:cNvSpPr>
              <a:spLocks/>
            </p:cNvSpPr>
            <p:nvPr/>
          </p:nvSpPr>
          <p:spPr bwMode="auto">
            <a:xfrm>
              <a:off x="5300663" y="3514725"/>
              <a:ext cx="169862" cy="19050"/>
            </a:xfrm>
            <a:custGeom>
              <a:avLst/>
              <a:gdLst>
                <a:gd name="T0" fmla="*/ 0 w 53"/>
                <a:gd name="T1" fmla="*/ 3 h 6"/>
                <a:gd name="T2" fmla="*/ 3 w 53"/>
                <a:gd name="T3" fmla="*/ 6 h 6"/>
                <a:gd name="T4" fmla="*/ 50 w 53"/>
                <a:gd name="T5" fmla="*/ 6 h 6"/>
                <a:gd name="T6" fmla="*/ 53 w 53"/>
                <a:gd name="T7" fmla="*/ 3 h 6"/>
                <a:gd name="T8" fmla="*/ 50 w 53"/>
                <a:gd name="T9" fmla="*/ 0 h 6"/>
                <a:gd name="T10" fmla="*/ 3 w 53"/>
                <a:gd name="T11" fmla="*/ 0 h 6"/>
                <a:gd name="T12" fmla="*/ 0 w 53"/>
                <a:gd name="T13" fmla="*/ 3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0" y="3"/>
                  </a:moveTo>
                  <a:cubicBezTo>
                    <a:pt x="0" y="5"/>
                    <a:pt x="1" y="6"/>
                    <a:pt x="3" y="6"/>
                  </a:cubicBezTo>
                  <a:cubicBezTo>
                    <a:pt x="50" y="6"/>
                    <a:pt x="50" y="6"/>
                    <a:pt x="50" y="6"/>
                  </a:cubicBezTo>
                  <a:cubicBezTo>
                    <a:pt x="52" y="6"/>
                    <a:pt x="53" y="5"/>
                    <a:pt x="53" y="3"/>
                  </a:cubicBezTo>
                  <a:cubicBezTo>
                    <a:pt x="53" y="1"/>
                    <a:pt x="52" y="0"/>
                    <a:pt x="50"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7" name="Freeform 35">
              <a:extLst>
                <a:ext uri="{FF2B5EF4-FFF2-40B4-BE49-F238E27FC236}">
                  <a16:creationId xmlns:a16="http://schemas.microsoft.com/office/drawing/2014/main" id="{6DE1DA19-678B-831E-4417-DA5AE99BA283}"/>
                </a:ext>
              </a:extLst>
            </p:cNvPr>
            <p:cNvSpPr>
              <a:spLocks/>
            </p:cNvSpPr>
            <p:nvPr/>
          </p:nvSpPr>
          <p:spPr bwMode="auto">
            <a:xfrm>
              <a:off x="5205413" y="3486150"/>
              <a:ext cx="85725" cy="58737"/>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8" name="Freeform 36">
              <a:extLst>
                <a:ext uri="{FF2B5EF4-FFF2-40B4-BE49-F238E27FC236}">
                  <a16:creationId xmlns:a16="http://schemas.microsoft.com/office/drawing/2014/main" id="{0BFDE225-808F-31F5-9134-5D701A5F00CF}"/>
                </a:ext>
              </a:extLst>
            </p:cNvPr>
            <p:cNvSpPr>
              <a:spLocks/>
            </p:cNvSpPr>
            <p:nvPr/>
          </p:nvSpPr>
          <p:spPr bwMode="auto">
            <a:xfrm>
              <a:off x="5300663" y="3617913"/>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2"/>
                    <a:pt x="0" y="3"/>
                  </a:cubicBezTo>
                  <a:cubicBezTo>
                    <a:pt x="0" y="5"/>
                    <a:pt x="1" y="6"/>
                    <a:pt x="3" y="6"/>
                  </a:cubicBezTo>
                  <a:cubicBezTo>
                    <a:pt x="50" y="6"/>
                    <a:pt x="50" y="6"/>
                    <a:pt x="50" y="6"/>
                  </a:cubicBezTo>
                  <a:cubicBezTo>
                    <a:pt x="52" y="6"/>
                    <a:pt x="53" y="5"/>
                    <a:pt x="53" y="3"/>
                  </a:cubicBezTo>
                  <a:cubicBezTo>
                    <a:pt x="53" y="2"/>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59" name="Freeform 37">
              <a:extLst>
                <a:ext uri="{FF2B5EF4-FFF2-40B4-BE49-F238E27FC236}">
                  <a16:creationId xmlns:a16="http://schemas.microsoft.com/office/drawing/2014/main" id="{17053284-6A14-21BF-E56E-AA3629599BC5}"/>
                </a:ext>
              </a:extLst>
            </p:cNvPr>
            <p:cNvSpPr>
              <a:spLocks/>
            </p:cNvSpPr>
            <p:nvPr/>
          </p:nvSpPr>
          <p:spPr bwMode="auto">
            <a:xfrm>
              <a:off x="5205413" y="3589338"/>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8 h 18"/>
                <a:gd name="T16" fmla="*/ 26 w 27"/>
                <a:gd name="T17" fmla="*/ 6 h 18"/>
                <a:gd name="T18" fmla="*/ 26 w 27"/>
                <a:gd name="T19" fmla="*/ 2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8"/>
                    <a:pt x="9" y="18"/>
                    <a:pt x="9" y="18"/>
                  </a:cubicBezTo>
                  <a:cubicBezTo>
                    <a:pt x="10" y="18"/>
                    <a:pt x="11" y="18"/>
                    <a:pt x="11" y="18"/>
                  </a:cubicBezTo>
                  <a:cubicBezTo>
                    <a:pt x="26" y="6"/>
                    <a:pt x="26" y="6"/>
                    <a:pt x="26" y="6"/>
                  </a:cubicBezTo>
                  <a:cubicBezTo>
                    <a:pt x="27" y="5"/>
                    <a:pt x="27" y="3"/>
                    <a:pt x="26" y="2"/>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0" name="Freeform 38">
              <a:extLst>
                <a:ext uri="{FF2B5EF4-FFF2-40B4-BE49-F238E27FC236}">
                  <a16:creationId xmlns:a16="http://schemas.microsoft.com/office/drawing/2014/main" id="{D60A91D7-000F-3299-483B-9B33126F4EF2}"/>
                </a:ext>
              </a:extLst>
            </p:cNvPr>
            <p:cNvSpPr>
              <a:spLocks/>
            </p:cNvSpPr>
            <p:nvPr/>
          </p:nvSpPr>
          <p:spPr bwMode="auto">
            <a:xfrm>
              <a:off x="5300663" y="3722688"/>
              <a:ext cx="169862" cy="19050"/>
            </a:xfrm>
            <a:custGeom>
              <a:avLst/>
              <a:gdLst>
                <a:gd name="T0" fmla="*/ 50 w 53"/>
                <a:gd name="T1" fmla="*/ 0 h 6"/>
                <a:gd name="T2" fmla="*/ 3 w 53"/>
                <a:gd name="T3" fmla="*/ 0 h 6"/>
                <a:gd name="T4" fmla="*/ 0 w 53"/>
                <a:gd name="T5" fmla="*/ 3 h 6"/>
                <a:gd name="T6" fmla="*/ 3 w 53"/>
                <a:gd name="T7" fmla="*/ 6 h 6"/>
                <a:gd name="T8" fmla="*/ 50 w 53"/>
                <a:gd name="T9" fmla="*/ 6 h 6"/>
                <a:gd name="T10" fmla="*/ 53 w 53"/>
                <a:gd name="T11" fmla="*/ 3 h 6"/>
                <a:gd name="T12" fmla="*/ 50 w 5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3" h="6">
                  <a:moveTo>
                    <a:pt x="50" y="0"/>
                  </a:moveTo>
                  <a:cubicBezTo>
                    <a:pt x="3" y="0"/>
                    <a:pt x="3" y="0"/>
                    <a:pt x="3" y="0"/>
                  </a:cubicBezTo>
                  <a:cubicBezTo>
                    <a:pt x="1" y="0"/>
                    <a:pt x="0" y="1"/>
                    <a:pt x="0" y="3"/>
                  </a:cubicBezTo>
                  <a:cubicBezTo>
                    <a:pt x="0" y="4"/>
                    <a:pt x="1" y="6"/>
                    <a:pt x="3" y="6"/>
                  </a:cubicBezTo>
                  <a:cubicBezTo>
                    <a:pt x="50" y="6"/>
                    <a:pt x="50" y="6"/>
                    <a:pt x="50" y="6"/>
                  </a:cubicBezTo>
                  <a:cubicBezTo>
                    <a:pt x="52" y="6"/>
                    <a:pt x="53" y="4"/>
                    <a:pt x="53" y="3"/>
                  </a:cubicBezTo>
                  <a:cubicBezTo>
                    <a:pt x="53" y="1"/>
                    <a:pt x="52" y="0"/>
                    <a:pt x="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1" name="Freeform 39">
              <a:extLst>
                <a:ext uri="{FF2B5EF4-FFF2-40B4-BE49-F238E27FC236}">
                  <a16:creationId xmlns:a16="http://schemas.microsoft.com/office/drawing/2014/main" id="{60E51B98-E199-6BD4-62BD-EEF9A4710988}"/>
                </a:ext>
              </a:extLst>
            </p:cNvPr>
            <p:cNvSpPr>
              <a:spLocks/>
            </p:cNvSpPr>
            <p:nvPr/>
          </p:nvSpPr>
          <p:spPr bwMode="auto">
            <a:xfrm>
              <a:off x="5205413" y="3694113"/>
              <a:ext cx="85725" cy="57150"/>
            </a:xfrm>
            <a:custGeom>
              <a:avLst/>
              <a:gdLst>
                <a:gd name="T0" fmla="*/ 22 w 27"/>
                <a:gd name="T1" fmla="*/ 1 h 18"/>
                <a:gd name="T2" fmla="*/ 10 w 27"/>
                <a:gd name="T3" fmla="*/ 11 h 18"/>
                <a:gd name="T4" fmla="*/ 6 w 27"/>
                <a:gd name="T5" fmla="*/ 7 h 18"/>
                <a:gd name="T6" fmla="*/ 1 w 27"/>
                <a:gd name="T7" fmla="*/ 7 h 18"/>
                <a:gd name="T8" fmla="*/ 1 w 27"/>
                <a:gd name="T9" fmla="*/ 11 h 18"/>
                <a:gd name="T10" fmla="*/ 7 w 27"/>
                <a:gd name="T11" fmla="*/ 17 h 18"/>
                <a:gd name="T12" fmla="*/ 9 w 27"/>
                <a:gd name="T13" fmla="*/ 18 h 18"/>
                <a:gd name="T14" fmla="*/ 11 w 27"/>
                <a:gd name="T15" fmla="*/ 17 h 18"/>
                <a:gd name="T16" fmla="*/ 26 w 27"/>
                <a:gd name="T17" fmla="*/ 5 h 18"/>
                <a:gd name="T18" fmla="*/ 26 w 27"/>
                <a:gd name="T19" fmla="*/ 1 h 18"/>
                <a:gd name="T20" fmla="*/ 22 w 27"/>
                <a:gd name="T21"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8">
                  <a:moveTo>
                    <a:pt x="22" y="1"/>
                  </a:moveTo>
                  <a:cubicBezTo>
                    <a:pt x="10" y="11"/>
                    <a:pt x="10" y="11"/>
                    <a:pt x="10" y="11"/>
                  </a:cubicBezTo>
                  <a:cubicBezTo>
                    <a:pt x="6" y="7"/>
                    <a:pt x="6" y="7"/>
                    <a:pt x="6" y="7"/>
                  </a:cubicBezTo>
                  <a:cubicBezTo>
                    <a:pt x="4" y="6"/>
                    <a:pt x="3" y="6"/>
                    <a:pt x="1" y="7"/>
                  </a:cubicBezTo>
                  <a:cubicBezTo>
                    <a:pt x="0" y="8"/>
                    <a:pt x="0" y="10"/>
                    <a:pt x="1" y="11"/>
                  </a:cubicBezTo>
                  <a:cubicBezTo>
                    <a:pt x="7" y="17"/>
                    <a:pt x="7" y="17"/>
                    <a:pt x="7" y="17"/>
                  </a:cubicBezTo>
                  <a:cubicBezTo>
                    <a:pt x="8" y="17"/>
                    <a:pt x="9" y="18"/>
                    <a:pt x="9" y="18"/>
                  </a:cubicBezTo>
                  <a:cubicBezTo>
                    <a:pt x="10" y="18"/>
                    <a:pt x="11" y="17"/>
                    <a:pt x="11" y="17"/>
                  </a:cubicBezTo>
                  <a:cubicBezTo>
                    <a:pt x="26" y="5"/>
                    <a:pt x="26" y="5"/>
                    <a:pt x="26" y="5"/>
                  </a:cubicBezTo>
                  <a:cubicBezTo>
                    <a:pt x="27" y="4"/>
                    <a:pt x="27" y="2"/>
                    <a:pt x="26" y="1"/>
                  </a:cubicBezTo>
                  <a:cubicBezTo>
                    <a:pt x="25" y="0"/>
                    <a:pt x="24" y="0"/>
                    <a:pt x="2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62" name="Freeform 40">
              <a:extLst>
                <a:ext uri="{FF2B5EF4-FFF2-40B4-BE49-F238E27FC236}">
                  <a16:creationId xmlns:a16="http://schemas.microsoft.com/office/drawing/2014/main" id="{089909D3-84CE-463B-5BDA-96ECF4C81AC7}"/>
                </a:ext>
              </a:extLst>
            </p:cNvPr>
            <p:cNvSpPr>
              <a:spLocks noEditPoints="1"/>
            </p:cNvSpPr>
            <p:nvPr/>
          </p:nvSpPr>
          <p:spPr bwMode="auto">
            <a:xfrm>
              <a:off x="5126038" y="3305175"/>
              <a:ext cx="436562" cy="539750"/>
            </a:xfrm>
            <a:custGeom>
              <a:avLst/>
              <a:gdLst>
                <a:gd name="T0" fmla="*/ 99 w 137"/>
                <a:gd name="T1" fmla="*/ 0 h 169"/>
                <a:gd name="T2" fmla="*/ 14 w 137"/>
                <a:gd name="T3" fmla="*/ 0 h 169"/>
                <a:gd name="T4" fmla="*/ 0 w 137"/>
                <a:gd name="T5" fmla="*/ 15 h 169"/>
                <a:gd name="T6" fmla="*/ 0 w 137"/>
                <a:gd name="T7" fmla="*/ 154 h 169"/>
                <a:gd name="T8" fmla="*/ 14 w 137"/>
                <a:gd name="T9" fmla="*/ 169 h 169"/>
                <a:gd name="T10" fmla="*/ 123 w 137"/>
                <a:gd name="T11" fmla="*/ 169 h 169"/>
                <a:gd name="T12" fmla="*/ 137 w 137"/>
                <a:gd name="T13" fmla="*/ 154 h 169"/>
                <a:gd name="T14" fmla="*/ 137 w 137"/>
                <a:gd name="T15" fmla="*/ 42 h 169"/>
                <a:gd name="T16" fmla="*/ 99 w 137"/>
                <a:gd name="T17" fmla="*/ 0 h 169"/>
                <a:gd name="T18" fmla="*/ 131 w 137"/>
                <a:gd name="T19" fmla="*/ 154 h 169"/>
                <a:gd name="T20" fmla="*/ 123 w 137"/>
                <a:gd name="T21" fmla="*/ 162 h 169"/>
                <a:gd name="T22" fmla="*/ 14 w 137"/>
                <a:gd name="T23" fmla="*/ 162 h 169"/>
                <a:gd name="T24" fmla="*/ 6 w 137"/>
                <a:gd name="T25" fmla="*/ 154 h 169"/>
                <a:gd name="T26" fmla="*/ 6 w 137"/>
                <a:gd name="T27" fmla="*/ 15 h 169"/>
                <a:gd name="T28" fmla="*/ 14 w 137"/>
                <a:gd name="T29" fmla="*/ 6 h 169"/>
                <a:gd name="T30" fmla="*/ 85 w 137"/>
                <a:gd name="T31" fmla="*/ 6 h 169"/>
                <a:gd name="T32" fmla="*/ 85 w 137"/>
                <a:gd name="T33" fmla="*/ 46 h 169"/>
                <a:gd name="T34" fmla="*/ 92 w 137"/>
                <a:gd name="T35" fmla="*/ 53 h 169"/>
                <a:gd name="T36" fmla="*/ 131 w 137"/>
                <a:gd name="T37" fmla="*/ 53 h 169"/>
                <a:gd name="T38" fmla="*/ 131 w 137"/>
                <a:gd name="T39" fmla="*/ 154 h 169"/>
                <a:gd name="T40" fmla="*/ 91 w 137"/>
                <a:gd name="T41" fmla="*/ 46 h 169"/>
                <a:gd name="T42" fmla="*/ 91 w 137"/>
                <a:gd name="T43" fmla="*/ 6 h 169"/>
                <a:gd name="T44" fmla="*/ 96 w 137"/>
                <a:gd name="T45" fmla="*/ 6 h 169"/>
                <a:gd name="T46" fmla="*/ 132 w 137"/>
                <a:gd name="T47" fmla="*/ 46 h 169"/>
                <a:gd name="T48" fmla="*/ 91 w 137"/>
                <a:gd name="T49" fmla="*/ 46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69">
                  <a:moveTo>
                    <a:pt x="99" y="0"/>
                  </a:moveTo>
                  <a:cubicBezTo>
                    <a:pt x="14" y="0"/>
                    <a:pt x="14" y="0"/>
                    <a:pt x="14" y="0"/>
                  </a:cubicBezTo>
                  <a:cubicBezTo>
                    <a:pt x="6" y="0"/>
                    <a:pt x="0" y="7"/>
                    <a:pt x="0" y="15"/>
                  </a:cubicBezTo>
                  <a:cubicBezTo>
                    <a:pt x="0" y="154"/>
                    <a:pt x="0" y="154"/>
                    <a:pt x="0" y="154"/>
                  </a:cubicBezTo>
                  <a:cubicBezTo>
                    <a:pt x="0" y="162"/>
                    <a:pt x="6" y="169"/>
                    <a:pt x="14" y="169"/>
                  </a:cubicBezTo>
                  <a:cubicBezTo>
                    <a:pt x="123" y="169"/>
                    <a:pt x="123" y="169"/>
                    <a:pt x="123" y="169"/>
                  </a:cubicBezTo>
                  <a:cubicBezTo>
                    <a:pt x="131" y="169"/>
                    <a:pt x="137" y="162"/>
                    <a:pt x="137" y="154"/>
                  </a:cubicBezTo>
                  <a:cubicBezTo>
                    <a:pt x="137" y="42"/>
                    <a:pt x="137" y="42"/>
                    <a:pt x="137" y="42"/>
                  </a:cubicBezTo>
                  <a:lnTo>
                    <a:pt x="99" y="0"/>
                  </a:lnTo>
                  <a:close/>
                  <a:moveTo>
                    <a:pt x="131" y="154"/>
                  </a:moveTo>
                  <a:cubicBezTo>
                    <a:pt x="131" y="159"/>
                    <a:pt x="127" y="162"/>
                    <a:pt x="123" y="162"/>
                  </a:cubicBezTo>
                  <a:cubicBezTo>
                    <a:pt x="14" y="162"/>
                    <a:pt x="14" y="162"/>
                    <a:pt x="14" y="162"/>
                  </a:cubicBezTo>
                  <a:cubicBezTo>
                    <a:pt x="10" y="162"/>
                    <a:pt x="6" y="159"/>
                    <a:pt x="6" y="154"/>
                  </a:cubicBezTo>
                  <a:cubicBezTo>
                    <a:pt x="6" y="15"/>
                    <a:pt x="6" y="15"/>
                    <a:pt x="6" y="15"/>
                  </a:cubicBezTo>
                  <a:cubicBezTo>
                    <a:pt x="6" y="10"/>
                    <a:pt x="10" y="6"/>
                    <a:pt x="14" y="6"/>
                  </a:cubicBezTo>
                  <a:cubicBezTo>
                    <a:pt x="85" y="6"/>
                    <a:pt x="85" y="6"/>
                    <a:pt x="85" y="6"/>
                  </a:cubicBezTo>
                  <a:cubicBezTo>
                    <a:pt x="85" y="46"/>
                    <a:pt x="85" y="46"/>
                    <a:pt x="85" y="46"/>
                  </a:cubicBezTo>
                  <a:cubicBezTo>
                    <a:pt x="85" y="49"/>
                    <a:pt x="88" y="53"/>
                    <a:pt x="92" y="53"/>
                  </a:cubicBezTo>
                  <a:cubicBezTo>
                    <a:pt x="131" y="53"/>
                    <a:pt x="131" y="53"/>
                    <a:pt x="131" y="53"/>
                  </a:cubicBezTo>
                  <a:lnTo>
                    <a:pt x="131" y="154"/>
                  </a:lnTo>
                  <a:close/>
                  <a:moveTo>
                    <a:pt x="91" y="46"/>
                  </a:moveTo>
                  <a:cubicBezTo>
                    <a:pt x="91" y="6"/>
                    <a:pt x="91" y="6"/>
                    <a:pt x="91" y="6"/>
                  </a:cubicBezTo>
                  <a:cubicBezTo>
                    <a:pt x="96" y="6"/>
                    <a:pt x="96" y="6"/>
                    <a:pt x="96" y="6"/>
                  </a:cubicBezTo>
                  <a:cubicBezTo>
                    <a:pt x="132" y="46"/>
                    <a:pt x="132" y="46"/>
                    <a:pt x="132" y="46"/>
                  </a:cubicBezTo>
                  <a:lnTo>
                    <a:pt x="91"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sp>
        <p:nvSpPr>
          <p:cNvPr id="63" name="Freeform 23">
            <a:extLst>
              <a:ext uri="{FF2B5EF4-FFF2-40B4-BE49-F238E27FC236}">
                <a16:creationId xmlns:a16="http://schemas.microsoft.com/office/drawing/2014/main" id="{BB6BE5E3-94BF-8A0D-F222-2A7309F741F4}"/>
              </a:ext>
            </a:extLst>
          </p:cNvPr>
          <p:cNvSpPr>
            <a:spLocks noChangeAspect="1" noEditPoints="1"/>
          </p:cNvSpPr>
          <p:nvPr/>
        </p:nvSpPr>
        <p:spPr bwMode="auto">
          <a:xfrm>
            <a:off x="6648451" y="1258222"/>
            <a:ext cx="111745" cy="112072"/>
          </a:xfrm>
          <a:custGeom>
            <a:avLst/>
            <a:gdLst>
              <a:gd name="T0" fmla="*/ 163 w 170"/>
              <a:gd name="T1" fmla="*/ 52 h 170"/>
              <a:gd name="T2" fmla="*/ 158 w 170"/>
              <a:gd name="T3" fmla="*/ 52 h 170"/>
              <a:gd name="T4" fmla="*/ 157 w 170"/>
              <a:gd name="T5" fmla="*/ 56 h 170"/>
              <a:gd name="T6" fmla="*/ 157 w 170"/>
              <a:gd name="T7" fmla="*/ 56 h 170"/>
              <a:gd name="T8" fmla="*/ 162 w 170"/>
              <a:gd name="T9" fmla="*/ 85 h 170"/>
              <a:gd name="T10" fmla="*/ 85 w 170"/>
              <a:gd name="T11" fmla="*/ 162 h 170"/>
              <a:gd name="T12" fmla="*/ 8 w 170"/>
              <a:gd name="T13" fmla="*/ 85 h 170"/>
              <a:gd name="T14" fmla="*/ 85 w 170"/>
              <a:gd name="T15" fmla="*/ 7 h 170"/>
              <a:gd name="T16" fmla="*/ 141 w 170"/>
              <a:gd name="T17" fmla="*/ 31 h 170"/>
              <a:gd name="T18" fmla="*/ 141 w 170"/>
              <a:gd name="T19" fmla="*/ 31 h 170"/>
              <a:gd name="T20" fmla="*/ 146 w 170"/>
              <a:gd name="T21" fmla="*/ 31 h 170"/>
              <a:gd name="T22" fmla="*/ 146 w 170"/>
              <a:gd name="T23" fmla="*/ 25 h 170"/>
              <a:gd name="T24" fmla="*/ 145 w 170"/>
              <a:gd name="T25" fmla="*/ 25 h 170"/>
              <a:gd name="T26" fmla="*/ 85 w 170"/>
              <a:gd name="T27" fmla="*/ 0 h 170"/>
              <a:gd name="T28" fmla="*/ 0 w 170"/>
              <a:gd name="T29" fmla="*/ 85 h 170"/>
              <a:gd name="T30" fmla="*/ 85 w 170"/>
              <a:gd name="T31" fmla="*/ 170 h 170"/>
              <a:gd name="T32" fmla="*/ 170 w 170"/>
              <a:gd name="T33" fmla="*/ 85 h 170"/>
              <a:gd name="T34" fmla="*/ 164 w 170"/>
              <a:gd name="T35" fmla="*/ 54 h 170"/>
              <a:gd name="T36" fmla="*/ 163 w 170"/>
              <a:gd name="T37" fmla="*/ 52 h 170"/>
              <a:gd name="T38" fmla="*/ 85 w 170"/>
              <a:gd name="T39" fmla="*/ 106 h 170"/>
              <a:gd name="T40" fmla="*/ 49 w 170"/>
              <a:gd name="T41" fmla="*/ 70 h 170"/>
              <a:gd name="T42" fmla="*/ 46 w 170"/>
              <a:gd name="T43" fmla="*/ 69 h 170"/>
              <a:gd name="T44" fmla="*/ 42 w 170"/>
              <a:gd name="T45" fmla="*/ 73 h 170"/>
              <a:gd name="T46" fmla="*/ 44 w 170"/>
              <a:gd name="T47" fmla="*/ 76 h 170"/>
              <a:gd name="T48" fmla="*/ 82 w 170"/>
              <a:gd name="T49" fmla="*/ 115 h 170"/>
              <a:gd name="T50" fmla="*/ 85 w 170"/>
              <a:gd name="T51" fmla="*/ 116 h 170"/>
              <a:gd name="T52" fmla="*/ 88 w 170"/>
              <a:gd name="T53" fmla="*/ 114 h 170"/>
              <a:gd name="T54" fmla="*/ 88 w 170"/>
              <a:gd name="T55" fmla="*/ 115 h 170"/>
              <a:gd name="T56" fmla="*/ 152 w 170"/>
              <a:gd name="T57" fmla="*/ 47 h 170"/>
              <a:gd name="T58" fmla="*/ 152 w 170"/>
              <a:gd name="T59" fmla="*/ 47 h 170"/>
              <a:gd name="T60" fmla="*/ 158 w 170"/>
              <a:gd name="T61" fmla="*/ 41 h 170"/>
              <a:gd name="T62" fmla="*/ 158 w 170"/>
              <a:gd name="T63" fmla="*/ 41 h 170"/>
              <a:gd name="T64" fmla="*/ 169 w 170"/>
              <a:gd name="T65" fmla="*/ 29 h 170"/>
              <a:gd name="T66" fmla="*/ 169 w 170"/>
              <a:gd name="T67" fmla="*/ 29 h 170"/>
              <a:gd name="T68" fmla="*/ 170 w 170"/>
              <a:gd name="T69" fmla="*/ 27 h 170"/>
              <a:gd name="T70" fmla="*/ 166 w 170"/>
              <a:gd name="T71" fmla="*/ 23 h 170"/>
              <a:gd name="T72" fmla="*/ 163 w 170"/>
              <a:gd name="T73" fmla="*/ 24 h 170"/>
              <a:gd name="T74" fmla="*/ 163 w 170"/>
              <a:gd name="T75" fmla="*/ 24 h 170"/>
              <a:gd name="T76" fmla="*/ 153 w 170"/>
              <a:gd name="T77" fmla="*/ 35 h 170"/>
              <a:gd name="T78" fmla="*/ 153 w 170"/>
              <a:gd name="T79" fmla="*/ 35 h 170"/>
              <a:gd name="T80" fmla="*/ 148 w 170"/>
              <a:gd name="T81" fmla="*/ 40 h 170"/>
              <a:gd name="T82" fmla="*/ 148 w 170"/>
              <a:gd name="T83" fmla="*/ 40 h 170"/>
              <a:gd name="T84" fmla="*/ 85 w 170"/>
              <a:gd name="T85"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0" h="170">
                <a:moveTo>
                  <a:pt x="163" y="52"/>
                </a:moveTo>
                <a:cubicBezTo>
                  <a:pt x="162" y="51"/>
                  <a:pt x="159" y="51"/>
                  <a:pt x="158" y="52"/>
                </a:cubicBezTo>
                <a:cubicBezTo>
                  <a:pt x="157" y="53"/>
                  <a:pt x="156" y="55"/>
                  <a:pt x="157" y="56"/>
                </a:cubicBezTo>
                <a:cubicBezTo>
                  <a:pt x="157" y="56"/>
                  <a:pt x="157" y="56"/>
                  <a:pt x="157" y="56"/>
                </a:cubicBezTo>
                <a:cubicBezTo>
                  <a:pt x="160" y="65"/>
                  <a:pt x="162" y="75"/>
                  <a:pt x="162" y="85"/>
                </a:cubicBezTo>
                <a:cubicBezTo>
                  <a:pt x="162" y="127"/>
                  <a:pt x="128" y="162"/>
                  <a:pt x="85" y="162"/>
                </a:cubicBezTo>
                <a:cubicBezTo>
                  <a:pt x="42" y="162"/>
                  <a:pt x="8" y="127"/>
                  <a:pt x="8" y="85"/>
                </a:cubicBezTo>
                <a:cubicBezTo>
                  <a:pt x="8" y="42"/>
                  <a:pt x="42" y="7"/>
                  <a:pt x="85" y="7"/>
                </a:cubicBezTo>
                <a:cubicBezTo>
                  <a:pt x="107" y="7"/>
                  <a:pt x="127" y="17"/>
                  <a:pt x="141" y="31"/>
                </a:cubicBezTo>
                <a:cubicBezTo>
                  <a:pt x="141" y="31"/>
                  <a:pt x="141" y="31"/>
                  <a:pt x="141" y="31"/>
                </a:cubicBezTo>
                <a:cubicBezTo>
                  <a:pt x="142" y="32"/>
                  <a:pt x="145" y="32"/>
                  <a:pt x="146" y="31"/>
                </a:cubicBezTo>
                <a:cubicBezTo>
                  <a:pt x="147" y="29"/>
                  <a:pt x="147" y="27"/>
                  <a:pt x="146" y="25"/>
                </a:cubicBezTo>
                <a:cubicBezTo>
                  <a:pt x="146" y="25"/>
                  <a:pt x="146" y="25"/>
                  <a:pt x="145" y="25"/>
                </a:cubicBezTo>
                <a:cubicBezTo>
                  <a:pt x="130" y="10"/>
                  <a:pt x="109" y="0"/>
                  <a:pt x="85" y="0"/>
                </a:cubicBezTo>
                <a:cubicBezTo>
                  <a:pt x="38" y="0"/>
                  <a:pt x="0" y="38"/>
                  <a:pt x="0" y="85"/>
                </a:cubicBezTo>
                <a:cubicBezTo>
                  <a:pt x="0" y="132"/>
                  <a:pt x="38" y="170"/>
                  <a:pt x="85" y="170"/>
                </a:cubicBezTo>
                <a:cubicBezTo>
                  <a:pt x="132" y="170"/>
                  <a:pt x="170" y="132"/>
                  <a:pt x="170" y="85"/>
                </a:cubicBezTo>
                <a:cubicBezTo>
                  <a:pt x="170" y="74"/>
                  <a:pt x="168" y="63"/>
                  <a:pt x="164" y="54"/>
                </a:cubicBezTo>
                <a:cubicBezTo>
                  <a:pt x="164" y="53"/>
                  <a:pt x="164" y="53"/>
                  <a:pt x="163" y="52"/>
                </a:cubicBezTo>
                <a:moveTo>
                  <a:pt x="85" y="106"/>
                </a:moveTo>
                <a:cubicBezTo>
                  <a:pt x="49" y="70"/>
                  <a:pt x="49" y="70"/>
                  <a:pt x="49" y="70"/>
                </a:cubicBezTo>
                <a:cubicBezTo>
                  <a:pt x="48" y="70"/>
                  <a:pt x="47" y="69"/>
                  <a:pt x="46" y="69"/>
                </a:cubicBezTo>
                <a:cubicBezTo>
                  <a:pt x="44" y="69"/>
                  <a:pt x="42" y="71"/>
                  <a:pt x="42" y="73"/>
                </a:cubicBezTo>
                <a:cubicBezTo>
                  <a:pt x="42" y="74"/>
                  <a:pt x="43" y="75"/>
                  <a:pt x="44" y="76"/>
                </a:cubicBezTo>
                <a:cubicBezTo>
                  <a:pt x="82" y="115"/>
                  <a:pt x="82" y="115"/>
                  <a:pt x="82" y="115"/>
                </a:cubicBezTo>
                <a:cubicBezTo>
                  <a:pt x="83" y="115"/>
                  <a:pt x="84" y="116"/>
                  <a:pt x="85" y="116"/>
                </a:cubicBezTo>
                <a:cubicBezTo>
                  <a:pt x="86" y="116"/>
                  <a:pt x="87" y="115"/>
                  <a:pt x="88" y="114"/>
                </a:cubicBezTo>
                <a:cubicBezTo>
                  <a:pt x="88" y="115"/>
                  <a:pt x="88" y="115"/>
                  <a:pt x="88" y="115"/>
                </a:cubicBezTo>
                <a:cubicBezTo>
                  <a:pt x="152" y="47"/>
                  <a:pt x="152" y="47"/>
                  <a:pt x="152" y="47"/>
                </a:cubicBezTo>
                <a:cubicBezTo>
                  <a:pt x="152" y="47"/>
                  <a:pt x="152" y="47"/>
                  <a:pt x="152" y="47"/>
                </a:cubicBezTo>
                <a:cubicBezTo>
                  <a:pt x="158" y="41"/>
                  <a:pt x="158" y="41"/>
                  <a:pt x="158" y="41"/>
                </a:cubicBezTo>
                <a:cubicBezTo>
                  <a:pt x="158" y="41"/>
                  <a:pt x="158" y="41"/>
                  <a:pt x="158" y="41"/>
                </a:cubicBezTo>
                <a:cubicBezTo>
                  <a:pt x="169" y="29"/>
                  <a:pt x="169" y="29"/>
                  <a:pt x="169" y="29"/>
                </a:cubicBezTo>
                <a:cubicBezTo>
                  <a:pt x="169" y="29"/>
                  <a:pt x="169" y="29"/>
                  <a:pt x="169" y="29"/>
                </a:cubicBezTo>
                <a:cubicBezTo>
                  <a:pt x="170" y="29"/>
                  <a:pt x="170" y="28"/>
                  <a:pt x="170" y="27"/>
                </a:cubicBezTo>
                <a:cubicBezTo>
                  <a:pt x="170" y="25"/>
                  <a:pt x="168" y="23"/>
                  <a:pt x="166" y="23"/>
                </a:cubicBezTo>
                <a:cubicBezTo>
                  <a:pt x="165" y="23"/>
                  <a:pt x="164" y="23"/>
                  <a:pt x="163" y="24"/>
                </a:cubicBezTo>
                <a:cubicBezTo>
                  <a:pt x="163" y="24"/>
                  <a:pt x="163" y="24"/>
                  <a:pt x="163" y="24"/>
                </a:cubicBezTo>
                <a:cubicBezTo>
                  <a:pt x="153" y="35"/>
                  <a:pt x="153" y="35"/>
                  <a:pt x="153" y="35"/>
                </a:cubicBezTo>
                <a:cubicBezTo>
                  <a:pt x="153" y="35"/>
                  <a:pt x="153" y="35"/>
                  <a:pt x="153" y="35"/>
                </a:cubicBezTo>
                <a:cubicBezTo>
                  <a:pt x="148" y="40"/>
                  <a:pt x="148" y="40"/>
                  <a:pt x="148" y="40"/>
                </a:cubicBezTo>
                <a:cubicBezTo>
                  <a:pt x="148" y="40"/>
                  <a:pt x="148" y="40"/>
                  <a:pt x="148" y="40"/>
                </a:cubicBezTo>
                <a:cubicBezTo>
                  <a:pt x="85" y="106"/>
                  <a:pt x="85" y="106"/>
                  <a:pt x="85" y="10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sz="800"/>
          </a:p>
        </p:txBody>
      </p:sp>
      <p:sp>
        <p:nvSpPr>
          <p:cNvPr id="64" name="Oval 63">
            <a:extLst>
              <a:ext uri="{FF2B5EF4-FFF2-40B4-BE49-F238E27FC236}">
                <a16:creationId xmlns:a16="http://schemas.microsoft.com/office/drawing/2014/main" id="{3F42B4CB-5200-C5C5-CEA3-A8124DCD85A8}"/>
              </a:ext>
            </a:extLst>
          </p:cNvPr>
          <p:cNvSpPr/>
          <p:nvPr/>
        </p:nvSpPr>
        <p:spPr>
          <a:xfrm>
            <a:off x="6602348" y="1214471"/>
            <a:ext cx="199576" cy="199575"/>
          </a:xfrm>
          <a:prstGeom prst="ellipse">
            <a:avLst/>
          </a:prstGeom>
          <a:no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65" name="object 83">
            <a:extLst>
              <a:ext uri="{FF2B5EF4-FFF2-40B4-BE49-F238E27FC236}">
                <a16:creationId xmlns:a16="http://schemas.microsoft.com/office/drawing/2014/main" id="{275589CC-A892-CEAB-2BB6-3B05D2EF64BC}"/>
              </a:ext>
            </a:extLst>
          </p:cNvPr>
          <p:cNvSpPr txBox="1"/>
          <p:nvPr/>
        </p:nvSpPr>
        <p:spPr>
          <a:xfrm>
            <a:off x="276482" y="4168418"/>
            <a:ext cx="632416"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Notify business</a:t>
            </a:r>
          </a:p>
        </p:txBody>
      </p:sp>
      <p:sp>
        <p:nvSpPr>
          <p:cNvPr id="66" name="object 81">
            <a:extLst>
              <a:ext uri="{FF2B5EF4-FFF2-40B4-BE49-F238E27FC236}">
                <a16:creationId xmlns:a16="http://schemas.microsoft.com/office/drawing/2014/main" id="{BD09877E-2551-FDE9-37CA-529BB47692BE}"/>
              </a:ext>
            </a:extLst>
          </p:cNvPr>
          <p:cNvSpPr txBox="1"/>
          <p:nvPr/>
        </p:nvSpPr>
        <p:spPr>
          <a:xfrm>
            <a:off x="1112234" y="3387461"/>
            <a:ext cx="701846" cy="2226715"/>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Business completes</a:t>
            </a:r>
          </a:p>
          <a:p>
            <a:pPr algn="ctr">
              <a:lnSpc>
                <a:spcPct val="90000"/>
              </a:lnSpc>
            </a:pPr>
            <a:r>
              <a:rPr lang="en-AU" sz="800">
                <a:latin typeface="+mj-lt"/>
                <a:cs typeface="Times New Roman"/>
              </a:rPr>
              <a:t>renewal application</a:t>
            </a:r>
            <a:endParaRPr lang="en-AU" sz="800">
              <a:solidFill>
                <a:srgbClr val="1A1A1A"/>
              </a:solidFill>
              <a:latin typeface="+mj-lt"/>
              <a:cs typeface="Open Sans"/>
            </a:endParaRPr>
          </a:p>
        </p:txBody>
      </p:sp>
      <p:sp>
        <p:nvSpPr>
          <p:cNvPr id="67" name="object 83">
            <a:extLst>
              <a:ext uri="{FF2B5EF4-FFF2-40B4-BE49-F238E27FC236}">
                <a16:creationId xmlns:a16="http://schemas.microsoft.com/office/drawing/2014/main" id="{16628C09-C3E5-0F9F-E627-73B0FA10B378}"/>
              </a:ext>
            </a:extLst>
          </p:cNvPr>
          <p:cNvSpPr txBox="1"/>
          <p:nvPr/>
        </p:nvSpPr>
        <p:spPr>
          <a:xfrm>
            <a:off x="1156165" y="3705626"/>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a:t>
            </a:r>
          </a:p>
          <a:p>
            <a:pPr marL="16510" marR="8890" indent="5715" algn="ctr">
              <a:lnSpc>
                <a:spcPct val="90000"/>
              </a:lnSpc>
            </a:pPr>
            <a:r>
              <a:rPr lang="en-AU" sz="800" spc="-10">
                <a:solidFill>
                  <a:srgbClr val="1A1A1A"/>
                </a:solidFill>
                <a:latin typeface="+mj-lt"/>
                <a:cs typeface="Open Sans"/>
              </a:rPr>
              <a:t>data/information</a:t>
            </a:r>
          </a:p>
        </p:txBody>
      </p:sp>
      <p:sp>
        <p:nvSpPr>
          <p:cNvPr id="68" name="object 83">
            <a:extLst>
              <a:ext uri="{FF2B5EF4-FFF2-40B4-BE49-F238E27FC236}">
                <a16:creationId xmlns:a16="http://schemas.microsoft.com/office/drawing/2014/main" id="{73BF7BC9-DF50-4B2A-BC77-BDB7C7824F76}"/>
              </a:ext>
            </a:extLst>
          </p:cNvPr>
          <p:cNvSpPr txBox="1"/>
          <p:nvPr/>
        </p:nvSpPr>
        <p:spPr>
          <a:xfrm>
            <a:off x="1156165" y="4168418"/>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details</a:t>
            </a:r>
          </a:p>
        </p:txBody>
      </p:sp>
      <p:sp>
        <p:nvSpPr>
          <p:cNvPr id="69" name="object 83">
            <a:extLst>
              <a:ext uri="{FF2B5EF4-FFF2-40B4-BE49-F238E27FC236}">
                <a16:creationId xmlns:a16="http://schemas.microsoft.com/office/drawing/2014/main" id="{53C8783A-171A-86C6-775C-E4683F9D74E6}"/>
              </a:ext>
            </a:extLst>
          </p:cNvPr>
          <p:cNvSpPr txBox="1"/>
          <p:nvPr/>
        </p:nvSpPr>
        <p:spPr>
          <a:xfrm>
            <a:off x="1156165" y="4648668"/>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Declaration</a:t>
            </a:r>
          </a:p>
        </p:txBody>
      </p:sp>
      <p:sp>
        <p:nvSpPr>
          <p:cNvPr id="70" name="object 83">
            <a:extLst>
              <a:ext uri="{FF2B5EF4-FFF2-40B4-BE49-F238E27FC236}">
                <a16:creationId xmlns:a16="http://schemas.microsoft.com/office/drawing/2014/main" id="{D19887F0-AF7A-BABD-9982-06620E8150F6}"/>
              </a:ext>
            </a:extLst>
          </p:cNvPr>
          <p:cNvSpPr txBox="1"/>
          <p:nvPr/>
        </p:nvSpPr>
        <p:spPr>
          <a:xfrm>
            <a:off x="1855728" y="3709820"/>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Submit</a:t>
            </a:r>
          </a:p>
          <a:p>
            <a:pPr marL="16510" marR="8890" indent="5715" algn="ctr">
              <a:lnSpc>
                <a:spcPct val="90000"/>
              </a:lnSpc>
            </a:pPr>
            <a:r>
              <a:rPr lang="en-AU" sz="800" spc="-10">
                <a:solidFill>
                  <a:srgbClr val="1A1A1A"/>
                </a:solidFill>
                <a:latin typeface="+mj-lt"/>
                <a:cs typeface="Open Sans"/>
              </a:rPr>
              <a:t>Application</a:t>
            </a:r>
          </a:p>
        </p:txBody>
      </p:sp>
      <p:sp>
        <p:nvSpPr>
          <p:cNvPr id="71" name="object 83">
            <a:extLst>
              <a:ext uri="{FF2B5EF4-FFF2-40B4-BE49-F238E27FC236}">
                <a16:creationId xmlns:a16="http://schemas.microsoft.com/office/drawing/2014/main" id="{2C986E59-2441-38F0-08BE-27D6340FFD5A}"/>
              </a:ext>
            </a:extLst>
          </p:cNvPr>
          <p:cNvSpPr txBox="1"/>
          <p:nvPr/>
        </p:nvSpPr>
        <p:spPr>
          <a:xfrm>
            <a:off x="1855728" y="5149599"/>
            <a:ext cx="613985" cy="388824"/>
          </a:xfrm>
          <a:prstGeom prst="rect">
            <a:avLst/>
          </a:prstGeom>
          <a:solidFill>
            <a:schemeClr val="bg1"/>
          </a:solidFill>
          <a:ln>
            <a:solidFill>
              <a:schemeClr val="accent3"/>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Renewal Fee</a:t>
            </a:r>
          </a:p>
          <a:p>
            <a:pPr marL="16510" marR="8890" indent="5715" algn="ctr">
              <a:lnSpc>
                <a:spcPct val="90000"/>
              </a:lnSpc>
            </a:pPr>
            <a:r>
              <a:rPr lang="en-AU" sz="800" spc="-10">
                <a:solidFill>
                  <a:srgbClr val="1A1A1A"/>
                </a:solidFill>
                <a:latin typeface="+mj-lt"/>
                <a:cs typeface="Open Sans"/>
              </a:rPr>
              <a:t>Payment</a:t>
            </a:r>
          </a:p>
        </p:txBody>
      </p:sp>
      <p:cxnSp>
        <p:nvCxnSpPr>
          <p:cNvPr id="72" name="Straight Arrow Connector 71">
            <a:extLst>
              <a:ext uri="{FF2B5EF4-FFF2-40B4-BE49-F238E27FC236}">
                <a16:creationId xmlns:a16="http://schemas.microsoft.com/office/drawing/2014/main" id="{8084DDA2-2A6C-7308-63BE-9097A4F73A8D}"/>
              </a:ext>
            </a:extLst>
          </p:cNvPr>
          <p:cNvCxnSpPr>
            <a:cxnSpLocks/>
          </p:cNvCxnSpPr>
          <p:nvPr/>
        </p:nvCxnSpPr>
        <p:spPr>
          <a:xfrm>
            <a:off x="908002" y="4362830"/>
            <a:ext cx="20423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2B5C974-E91C-9A26-BC28-1F52F6672300}"/>
              </a:ext>
            </a:extLst>
          </p:cNvPr>
          <p:cNvCxnSpPr>
            <a:cxnSpLocks/>
            <a:endCxn id="71" idx="1"/>
          </p:cNvCxnSpPr>
          <p:nvPr/>
        </p:nvCxnSpPr>
        <p:spPr>
          <a:xfrm>
            <a:off x="1747983" y="5344010"/>
            <a:ext cx="107745"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4C638E77-8889-6AD1-5E9D-B25DA8225F4D}"/>
              </a:ext>
            </a:extLst>
          </p:cNvPr>
          <p:cNvCxnSpPr>
            <a:cxnSpLocks/>
            <a:stCxn id="71" idx="0"/>
            <a:endCxn id="70" idx="2"/>
          </p:cNvCxnSpPr>
          <p:nvPr/>
        </p:nvCxnSpPr>
        <p:spPr>
          <a:xfrm flipV="1">
            <a:off x="2162720" y="4098644"/>
            <a:ext cx="0" cy="105095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75" name="object 41">
            <a:extLst>
              <a:ext uri="{FF2B5EF4-FFF2-40B4-BE49-F238E27FC236}">
                <a16:creationId xmlns:a16="http://schemas.microsoft.com/office/drawing/2014/main" id="{BC0BEA55-8E21-96E0-307B-17A8CECC2F32}"/>
              </a:ext>
            </a:extLst>
          </p:cNvPr>
          <p:cNvSpPr txBox="1"/>
          <p:nvPr/>
        </p:nvSpPr>
        <p:spPr>
          <a:xfrm>
            <a:off x="2621440" y="2099030"/>
            <a:ext cx="1409444" cy="1070027"/>
          </a:xfrm>
          <a:prstGeom prst="rect">
            <a:avLst/>
          </a:prstGeom>
          <a:solidFill>
            <a:schemeClr val="bg2"/>
          </a:solidFill>
        </p:spPr>
        <p:txBody>
          <a:bodyPr vert="horz" wrap="square" lIns="36000" tIns="36000" rIns="36000" bIns="36000" rtlCol="0" anchor="t">
            <a:noAutofit/>
          </a:bodyPr>
          <a:lstStyle/>
          <a:p>
            <a:pPr marL="12700" algn="ctr"/>
            <a:r>
              <a:rPr lang="en-AU" sz="800">
                <a:solidFill>
                  <a:srgbClr val="1A1A1A"/>
                </a:solidFill>
                <a:latin typeface="+mj-lt"/>
                <a:cs typeface="Open Sans"/>
              </a:rPr>
              <a:t>Request for further information loop</a:t>
            </a:r>
            <a:endParaRPr lang="en-AU" sz="800">
              <a:latin typeface="+mj-lt"/>
              <a:cs typeface="Open Sans"/>
            </a:endParaRPr>
          </a:p>
        </p:txBody>
      </p:sp>
      <p:sp>
        <p:nvSpPr>
          <p:cNvPr id="76" name="object 83">
            <a:extLst>
              <a:ext uri="{FF2B5EF4-FFF2-40B4-BE49-F238E27FC236}">
                <a16:creationId xmlns:a16="http://schemas.microsoft.com/office/drawing/2014/main" id="{385DE2B9-48A2-6699-2018-F9C9F676A695}"/>
              </a:ext>
            </a:extLst>
          </p:cNvPr>
          <p:cNvSpPr txBox="1"/>
          <p:nvPr/>
        </p:nvSpPr>
        <p:spPr>
          <a:xfrm>
            <a:off x="2668866" y="2428888"/>
            <a:ext cx="670158" cy="65618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additional</a:t>
            </a:r>
          </a:p>
          <a:p>
            <a:pPr marL="16510" marR="8890" indent="5715" algn="ctr">
              <a:lnSpc>
                <a:spcPct val="90000"/>
              </a:lnSpc>
            </a:pPr>
            <a:r>
              <a:rPr lang="en-AU" sz="800" spc="-10">
                <a:solidFill>
                  <a:srgbClr val="1A1A1A"/>
                </a:solidFill>
                <a:latin typeface="+mj-lt"/>
                <a:cs typeface="Open Sans"/>
              </a:rPr>
              <a:t>documents/</a:t>
            </a:r>
            <a:br>
              <a:rPr lang="en-AU" sz="800" spc="-10">
                <a:solidFill>
                  <a:srgbClr val="1A1A1A"/>
                </a:solidFill>
                <a:latin typeface="+mj-lt"/>
                <a:cs typeface="Open Sans"/>
              </a:rPr>
            </a:br>
            <a:r>
              <a:rPr lang="en-AU" sz="800" spc="-10">
                <a:solidFill>
                  <a:srgbClr val="1A1A1A"/>
                </a:solidFill>
                <a:latin typeface="+mj-lt"/>
                <a:cs typeface="Open Sans"/>
              </a:rPr>
              <a:t>information</a:t>
            </a:r>
          </a:p>
        </p:txBody>
      </p:sp>
      <p:sp>
        <p:nvSpPr>
          <p:cNvPr id="77" name="object 83">
            <a:extLst>
              <a:ext uri="{FF2B5EF4-FFF2-40B4-BE49-F238E27FC236}">
                <a16:creationId xmlns:a16="http://schemas.microsoft.com/office/drawing/2014/main" id="{E1F021BF-F8EF-437B-96F6-680540D4BB1B}"/>
              </a:ext>
            </a:extLst>
          </p:cNvPr>
          <p:cNvSpPr txBox="1"/>
          <p:nvPr/>
        </p:nvSpPr>
        <p:spPr>
          <a:xfrm>
            <a:off x="3368778" y="2428888"/>
            <a:ext cx="613985" cy="65618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Request for</a:t>
            </a:r>
          </a:p>
          <a:p>
            <a:pPr marL="16510" marR="8890" indent="5715" algn="ctr">
              <a:lnSpc>
                <a:spcPct val="90000"/>
              </a:lnSpc>
            </a:pPr>
            <a:r>
              <a:rPr lang="en-AU" sz="800" spc="-10">
                <a:solidFill>
                  <a:srgbClr val="1A1A1A"/>
                </a:solidFill>
                <a:latin typeface="+mj-lt"/>
                <a:cs typeface="Open Sans"/>
              </a:rPr>
              <a:t>further</a:t>
            </a:r>
          </a:p>
          <a:p>
            <a:pPr marL="16510" marR="8890" indent="5715" algn="ctr">
              <a:lnSpc>
                <a:spcPct val="90000"/>
              </a:lnSpc>
            </a:pPr>
            <a:r>
              <a:rPr lang="en-AU" sz="800" spc="-10">
                <a:solidFill>
                  <a:srgbClr val="1A1A1A"/>
                </a:solidFill>
                <a:latin typeface="+mj-lt"/>
                <a:cs typeface="Open Sans"/>
              </a:rPr>
              <a:t>information</a:t>
            </a:r>
          </a:p>
        </p:txBody>
      </p:sp>
      <p:sp>
        <p:nvSpPr>
          <p:cNvPr id="78" name="object 81">
            <a:extLst>
              <a:ext uri="{FF2B5EF4-FFF2-40B4-BE49-F238E27FC236}">
                <a16:creationId xmlns:a16="http://schemas.microsoft.com/office/drawing/2014/main" id="{85BC2002-3D3C-AA79-3A00-53773D5402D2}"/>
              </a:ext>
            </a:extLst>
          </p:cNvPr>
          <p:cNvSpPr txBox="1"/>
          <p:nvPr/>
        </p:nvSpPr>
        <p:spPr>
          <a:xfrm>
            <a:off x="2673874" y="3387461"/>
            <a:ext cx="701846" cy="2226715"/>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Intensity of review</a:t>
            </a:r>
          </a:p>
          <a:p>
            <a:pPr algn="ctr">
              <a:lnSpc>
                <a:spcPct val="90000"/>
              </a:lnSpc>
            </a:pPr>
            <a:r>
              <a:rPr lang="en-AU" sz="800">
                <a:latin typeface="+mj-lt"/>
                <a:cs typeface="Times New Roman"/>
              </a:rPr>
              <a:t>categorised using</a:t>
            </a:r>
          </a:p>
          <a:p>
            <a:pPr algn="ctr">
              <a:lnSpc>
                <a:spcPct val="90000"/>
              </a:lnSpc>
            </a:pPr>
            <a:r>
              <a:rPr lang="en-AU" sz="800">
                <a:latin typeface="+mj-lt"/>
                <a:cs typeface="Times New Roman"/>
              </a:rPr>
              <a:t>business / risk rules</a:t>
            </a:r>
            <a:endParaRPr lang="en-AU" sz="800">
              <a:solidFill>
                <a:srgbClr val="1A1A1A"/>
              </a:solidFill>
              <a:latin typeface="+mj-lt"/>
              <a:cs typeface="Open Sans"/>
            </a:endParaRPr>
          </a:p>
        </p:txBody>
      </p:sp>
      <p:sp>
        <p:nvSpPr>
          <p:cNvPr id="79" name="object 83">
            <a:extLst>
              <a:ext uri="{FF2B5EF4-FFF2-40B4-BE49-F238E27FC236}">
                <a16:creationId xmlns:a16="http://schemas.microsoft.com/office/drawing/2014/main" id="{5E10369F-CC76-D865-FE40-66CA48B082D2}"/>
              </a:ext>
            </a:extLst>
          </p:cNvPr>
          <p:cNvSpPr txBox="1"/>
          <p:nvPr/>
        </p:nvSpPr>
        <p:spPr>
          <a:xfrm>
            <a:off x="2718660" y="3705626"/>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Automatic</a:t>
            </a:r>
          </a:p>
          <a:p>
            <a:pPr marL="16510" marR="8890" indent="5715" algn="ctr">
              <a:lnSpc>
                <a:spcPct val="90000"/>
              </a:lnSpc>
            </a:pPr>
            <a:r>
              <a:rPr lang="en-AU" sz="800" spc="-10">
                <a:solidFill>
                  <a:srgbClr val="1A1A1A"/>
                </a:solidFill>
                <a:latin typeface="+mj-lt"/>
                <a:cs typeface="Open Sans"/>
              </a:rPr>
              <a:t>Review</a:t>
            </a:r>
          </a:p>
        </p:txBody>
      </p:sp>
      <p:sp>
        <p:nvSpPr>
          <p:cNvPr id="80" name="object 83">
            <a:extLst>
              <a:ext uri="{FF2B5EF4-FFF2-40B4-BE49-F238E27FC236}">
                <a16:creationId xmlns:a16="http://schemas.microsoft.com/office/drawing/2014/main" id="{ADBBC6CE-93C3-5872-ED12-3AC8C39AD8CA}"/>
              </a:ext>
            </a:extLst>
          </p:cNvPr>
          <p:cNvSpPr txBox="1"/>
          <p:nvPr/>
        </p:nvSpPr>
        <p:spPr>
          <a:xfrm>
            <a:off x="2718660" y="4180607"/>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Manual Review</a:t>
            </a:r>
          </a:p>
        </p:txBody>
      </p:sp>
      <p:sp>
        <p:nvSpPr>
          <p:cNvPr id="81" name="object 83">
            <a:extLst>
              <a:ext uri="{FF2B5EF4-FFF2-40B4-BE49-F238E27FC236}">
                <a16:creationId xmlns:a16="http://schemas.microsoft.com/office/drawing/2014/main" id="{926DC64A-49DC-69D3-4E33-3008683AA011}"/>
              </a:ext>
            </a:extLst>
          </p:cNvPr>
          <p:cNvSpPr txBox="1"/>
          <p:nvPr/>
        </p:nvSpPr>
        <p:spPr>
          <a:xfrm>
            <a:off x="3405474" y="4529027"/>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Rate risk</a:t>
            </a:r>
          </a:p>
        </p:txBody>
      </p:sp>
      <p:cxnSp>
        <p:nvCxnSpPr>
          <p:cNvPr id="82" name="Connector: Elbow 81">
            <a:extLst>
              <a:ext uri="{FF2B5EF4-FFF2-40B4-BE49-F238E27FC236}">
                <a16:creationId xmlns:a16="http://schemas.microsoft.com/office/drawing/2014/main" id="{EFE8DBC2-E870-647B-FC2B-F394C464A94B}"/>
              </a:ext>
            </a:extLst>
          </p:cNvPr>
          <p:cNvCxnSpPr>
            <a:cxnSpLocks/>
          </p:cNvCxnSpPr>
          <p:nvPr/>
        </p:nvCxnSpPr>
        <p:spPr>
          <a:xfrm>
            <a:off x="2469713" y="3990407"/>
            <a:ext cx="248947" cy="36000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Connector: Elbow 83">
            <a:extLst>
              <a:ext uri="{FF2B5EF4-FFF2-40B4-BE49-F238E27FC236}">
                <a16:creationId xmlns:a16="http://schemas.microsoft.com/office/drawing/2014/main" id="{29823C9D-3FDA-1B5C-4992-8D92DE53AA93}"/>
              </a:ext>
            </a:extLst>
          </p:cNvPr>
          <p:cNvCxnSpPr>
            <a:cxnSpLocks/>
            <a:stCxn id="76" idx="1"/>
          </p:cNvCxnSpPr>
          <p:nvPr/>
        </p:nvCxnSpPr>
        <p:spPr>
          <a:xfrm rot="10800000" flipV="1">
            <a:off x="2553032" y="2756981"/>
            <a:ext cx="115835" cy="109195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Connector: Elbow 84">
            <a:extLst>
              <a:ext uri="{FF2B5EF4-FFF2-40B4-BE49-F238E27FC236}">
                <a16:creationId xmlns:a16="http://schemas.microsoft.com/office/drawing/2014/main" id="{08D8DC02-EE92-F925-9E92-580176485ED4}"/>
              </a:ext>
            </a:extLst>
          </p:cNvPr>
          <p:cNvCxnSpPr>
            <a:stCxn id="80" idx="3"/>
            <a:endCxn id="81" idx="0"/>
          </p:cNvCxnSpPr>
          <p:nvPr/>
        </p:nvCxnSpPr>
        <p:spPr>
          <a:xfrm>
            <a:off x="3332645" y="4375019"/>
            <a:ext cx="379822" cy="15400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6" name="Connector: Elbow 85">
            <a:extLst>
              <a:ext uri="{FF2B5EF4-FFF2-40B4-BE49-F238E27FC236}">
                <a16:creationId xmlns:a16="http://schemas.microsoft.com/office/drawing/2014/main" id="{DEA2B1C5-91ED-D91A-2110-41E80BB25588}"/>
              </a:ext>
            </a:extLst>
          </p:cNvPr>
          <p:cNvCxnSpPr>
            <a:cxnSpLocks/>
            <a:stCxn id="79" idx="3"/>
            <a:endCxn id="77" idx="2"/>
          </p:cNvCxnSpPr>
          <p:nvPr/>
        </p:nvCxnSpPr>
        <p:spPr>
          <a:xfrm flipV="1">
            <a:off x="3332645" y="3085074"/>
            <a:ext cx="343126" cy="814964"/>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87" name="object 83">
            <a:extLst>
              <a:ext uri="{FF2B5EF4-FFF2-40B4-BE49-F238E27FC236}">
                <a16:creationId xmlns:a16="http://schemas.microsoft.com/office/drawing/2014/main" id="{19D55945-418C-4406-C6C0-B233A3E32CF1}"/>
              </a:ext>
            </a:extLst>
          </p:cNvPr>
          <p:cNvSpPr txBox="1"/>
          <p:nvPr/>
        </p:nvSpPr>
        <p:spPr>
          <a:xfrm>
            <a:off x="3668133" y="5273009"/>
            <a:ext cx="613985"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Triage based on Risk</a:t>
            </a:r>
          </a:p>
        </p:txBody>
      </p:sp>
      <p:sp>
        <p:nvSpPr>
          <p:cNvPr id="88" name="object 83">
            <a:extLst>
              <a:ext uri="{FF2B5EF4-FFF2-40B4-BE49-F238E27FC236}">
                <a16:creationId xmlns:a16="http://schemas.microsoft.com/office/drawing/2014/main" id="{CA301CE2-C33A-593E-4421-115F1AC92181}"/>
              </a:ext>
            </a:extLst>
          </p:cNvPr>
          <p:cNvSpPr txBox="1"/>
          <p:nvPr/>
        </p:nvSpPr>
        <p:spPr>
          <a:xfrm>
            <a:off x="4436825" y="4723439"/>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HIGH</a:t>
            </a:r>
            <a:br>
              <a:rPr lang="en-AU" sz="600" spc="-10">
                <a:solidFill>
                  <a:schemeClr val="bg1"/>
                </a:solidFill>
                <a:cs typeface="Open Sans"/>
              </a:rPr>
            </a:br>
            <a:r>
              <a:rPr lang="en-AU" sz="600" spc="-10">
                <a:solidFill>
                  <a:schemeClr val="bg1"/>
                </a:solidFill>
                <a:cs typeface="Open Sans"/>
              </a:rPr>
              <a:t>RISK</a:t>
            </a:r>
          </a:p>
        </p:txBody>
      </p:sp>
      <p:sp>
        <p:nvSpPr>
          <p:cNvPr id="89" name="object 83">
            <a:extLst>
              <a:ext uri="{FF2B5EF4-FFF2-40B4-BE49-F238E27FC236}">
                <a16:creationId xmlns:a16="http://schemas.microsoft.com/office/drawing/2014/main" id="{DC0D21C6-6450-AC67-66FF-8EC64345E534}"/>
              </a:ext>
            </a:extLst>
          </p:cNvPr>
          <p:cNvSpPr txBox="1"/>
          <p:nvPr/>
        </p:nvSpPr>
        <p:spPr>
          <a:xfrm>
            <a:off x="4436825" y="5291814"/>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MEDIUM</a:t>
            </a:r>
            <a:br>
              <a:rPr lang="en-AU" sz="600" spc="-10">
                <a:solidFill>
                  <a:schemeClr val="bg1"/>
                </a:solidFill>
                <a:cs typeface="Open Sans"/>
              </a:rPr>
            </a:br>
            <a:r>
              <a:rPr lang="en-AU" sz="600" spc="-10">
                <a:solidFill>
                  <a:schemeClr val="bg1"/>
                </a:solidFill>
                <a:cs typeface="Open Sans"/>
              </a:rPr>
              <a:t>RISK</a:t>
            </a:r>
          </a:p>
        </p:txBody>
      </p:sp>
      <p:sp>
        <p:nvSpPr>
          <p:cNvPr id="90" name="object 83">
            <a:extLst>
              <a:ext uri="{FF2B5EF4-FFF2-40B4-BE49-F238E27FC236}">
                <a16:creationId xmlns:a16="http://schemas.microsoft.com/office/drawing/2014/main" id="{6537BA9F-2F28-FA1A-FF03-1977EED225E4}"/>
              </a:ext>
            </a:extLst>
          </p:cNvPr>
          <p:cNvSpPr txBox="1"/>
          <p:nvPr/>
        </p:nvSpPr>
        <p:spPr>
          <a:xfrm>
            <a:off x="4436825" y="5924891"/>
            <a:ext cx="349604" cy="349604"/>
          </a:xfrm>
          <a:prstGeom prst="ellipse">
            <a:avLst/>
          </a:prstGeom>
          <a:solidFill>
            <a:schemeClr val="tx2"/>
          </a:solidFill>
          <a:ln>
            <a:noFill/>
          </a:ln>
        </p:spPr>
        <p:txBody>
          <a:bodyPr vert="horz" wrap="none" lIns="0" tIns="0" rIns="0" bIns="0" rtlCol="0" anchor="ctr">
            <a:noAutofit/>
          </a:bodyPr>
          <a:lstStyle/>
          <a:p>
            <a:pPr marR="8890" algn="ctr">
              <a:lnSpc>
                <a:spcPct val="90000"/>
              </a:lnSpc>
            </a:pPr>
            <a:r>
              <a:rPr lang="en-AU" sz="600" spc="-10">
                <a:solidFill>
                  <a:schemeClr val="bg1"/>
                </a:solidFill>
                <a:cs typeface="Open Sans"/>
              </a:rPr>
              <a:t>LOW</a:t>
            </a:r>
            <a:br>
              <a:rPr lang="en-AU" sz="600" spc="-10">
                <a:solidFill>
                  <a:schemeClr val="bg1"/>
                </a:solidFill>
                <a:cs typeface="Open Sans"/>
              </a:rPr>
            </a:br>
            <a:r>
              <a:rPr lang="en-AU" sz="600" spc="-10">
                <a:solidFill>
                  <a:schemeClr val="bg1"/>
                </a:solidFill>
                <a:cs typeface="Open Sans"/>
              </a:rPr>
              <a:t>RISK</a:t>
            </a:r>
          </a:p>
        </p:txBody>
      </p:sp>
      <p:cxnSp>
        <p:nvCxnSpPr>
          <p:cNvPr id="91" name="Connector: Elbow 90">
            <a:extLst>
              <a:ext uri="{FF2B5EF4-FFF2-40B4-BE49-F238E27FC236}">
                <a16:creationId xmlns:a16="http://schemas.microsoft.com/office/drawing/2014/main" id="{3D0C70FD-4D45-EE4F-9485-4D5BCA12EAED}"/>
              </a:ext>
            </a:extLst>
          </p:cNvPr>
          <p:cNvCxnSpPr>
            <a:stCxn id="87" idx="3"/>
            <a:endCxn id="88" idx="2"/>
          </p:cNvCxnSpPr>
          <p:nvPr/>
        </p:nvCxnSpPr>
        <p:spPr>
          <a:xfrm flipV="1">
            <a:off x="4282119" y="4898241"/>
            <a:ext cx="154706" cy="56917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Connector: Elbow 91">
            <a:extLst>
              <a:ext uri="{FF2B5EF4-FFF2-40B4-BE49-F238E27FC236}">
                <a16:creationId xmlns:a16="http://schemas.microsoft.com/office/drawing/2014/main" id="{B9883BDE-B5CB-27C3-2879-19A053992954}"/>
              </a:ext>
            </a:extLst>
          </p:cNvPr>
          <p:cNvCxnSpPr>
            <a:stCxn id="87" idx="3"/>
            <a:endCxn id="90" idx="2"/>
          </p:cNvCxnSpPr>
          <p:nvPr/>
        </p:nvCxnSpPr>
        <p:spPr>
          <a:xfrm>
            <a:off x="4282119" y="5467420"/>
            <a:ext cx="154706" cy="63227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3" name="Connector: Elbow 92">
            <a:extLst>
              <a:ext uri="{FF2B5EF4-FFF2-40B4-BE49-F238E27FC236}">
                <a16:creationId xmlns:a16="http://schemas.microsoft.com/office/drawing/2014/main" id="{91E2D9FB-7668-541C-59D1-2320D62C5052}"/>
              </a:ext>
            </a:extLst>
          </p:cNvPr>
          <p:cNvCxnSpPr>
            <a:cxnSpLocks/>
            <a:stCxn id="87" idx="3"/>
            <a:endCxn id="89" idx="2"/>
          </p:cNvCxnSpPr>
          <p:nvPr/>
        </p:nvCxnSpPr>
        <p:spPr>
          <a:xfrm flipV="1">
            <a:off x="4282119" y="5466616"/>
            <a:ext cx="154706" cy="804"/>
          </a:xfrm>
          <a:prstGeom prst="bentConnector3">
            <a:avLst>
              <a:gd name="adj1" fmla="val 50000"/>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D1F17088-025E-9B95-508B-761885BA1491}"/>
              </a:ext>
            </a:extLst>
          </p:cNvPr>
          <p:cNvCxnSpPr>
            <a:cxnSpLocks/>
            <a:stCxn id="88" idx="6"/>
            <a:endCxn id="98" idx="1"/>
          </p:cNvCxnSpPr>
          <p:nvPr/>
        </p:nvCxnSpPr>
        <p:spPr>
          <a:xfrm>
            <a:off x="4786429" y="4898241"/>
            <a:ext cx="192302" cy="570788"/>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21C8EC54-0090-8585-EAEC-8CE35489317E}"/>
              </a:ext>
            </a:extLst>
          </p:cNvPr>
          <p:cNvCxnSpPr>
            <a:cxnSpLocks/>
            <a:stCxn id="89" idx="6"/>
            <a:endCxn id="98" idx="1"/>
          </p:cNvCxnSpPr>
          <p:nvPr/>
        </p:nvCxnSpPr>
        <p:spPr>
          <a:xfrm>
            <a:off x="4786429" y="5466616"/>
            <a:ext cx="192302" cy="241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96" name="object 41">
            <a:extLst>
              <a:ext uri="{FF2B5EF4-FFF2-40B4-BE49-F238E27FC236}">
                <a16:creationId xmlns:a16="http://schemas.microsoft.com/office/drawing/2014/main" id="{A069DC4A-368C-7E6E-9CD3-1EEFBC1AAAE6}"/>
              </a:ext>
            </a:extLst>
          </p:cNvPr>
          <p:cNvSpPr txBox="1"/>
          <p:nvPr/>
        </p:nvSpPr>
        <p:spPr>
          <a:xfrm>
            <a:off x="4912923" y="5118211"/>
            <a:ext cx="613764" cy="1126061"/>
          </a:xfrm>
          <a:prstGeom prst="rect">
            <a:avLst/>
          </a:prstGeom>
          <a:solidFill>
            <a:schemeClr val="bg2"/>
          </a:solidFill>
        </p:spPr>
        <p:txBody>
          <a:bodyPr vert="horz" wrap="square" lIns="36000" tIns="36000" rIns="36000" bIns="36000" rtlCol="0" anchor="t">
            <a:noAutofit/>
          </a:bodyPr>
          <a:lstStyle/>
          <a:p>
            <a:pPr algn="ctr"/>
            <a:endParaRPr lang="en-AU" sz="800">
              <a:latin typeface="+mj-lt"/>
              <a:cs typeface="Open Sans"/>
            </a:endParaRPr>
          </a:p>
        </p:txBody>
      </p:sp>
      <p:sp>
        <p:nvSpPr>
          <p:cNvPr id="97" name="object 81">
            <a:extLst>
              <a:ext uri="{FF2B5EF4-FFF2-40B4-BE49-F238E27FC236}">
                <a16:creationId xmlns:a16="http://schemas.microsoft.com/office/drawing/2014/main" id="{DAE4B0E8-F42D-4A46-AFA5-58873DCD20BB}"/>
              </a:ext>
            </a:extLst>
          </p:cNvPr>
          <p:cNvSpPr txBox="1"/>
          <p:nvPr/>
        </p:nvSpPr>
        <p:spPr>
          <a:xfrm>
            <a:off x="4933945" y="5173934"/>
            <a:ext cx="556813" cy="990879"/>
          </a:xfrm>
          <a:prstGeom prst="rect">
            <a:avLst/>
          </a:prstGeom>
          <a:noFill/>
          <a:ln>
            <a:noFill/>
          </a:ln>
        </p:spPr>
        <p:txBody>
          <a:bodyPr vert="horz" wrap="square" lIns="36000" tIns="36000" rIns="36000" bIns="36000" rtlCol="0" anchor="b">
            <a:noAutofit/>
          </a:bodyPr>
          <a:lstStyle/>
          <a:p>
            <a:pPr algn="ctr">
              <a:lnSpc>
                <a:spcPct val="90000"/>
              </a:lnSpc>
            </a:pPr>
            <a:r>
              <a:rPr lang="en-AU" sz="800">
                <a:latin typeface="+mj-lt"/>
                <a:cs typeface="Times New Roman"/>
              </a:rPr>
              <a:t>Assign based on Risk</a:t>
            </a:r>
            <a:endParaRPr lang="en-AU" sz="800">
              <a:solidFill>
                <a:srgbClr val="1A1A1A"/>
              </a:solidFill>
              <a:latin typeface="+mj-lt"/>
              <a:cs typeface="Open Sans"/>
            </a:endParaRPr>
          </a:p>
        </p:txBody>
      </p:sp>
      <p:sp>
        <p:nvSpPr>
          <p:cNvPr id="98" name="object 83">
            <a:extLst>
              <a:ext uri="{FF2B5EF4-FFF2-40B4-BE49-F238E27FC236}">
                <a16:creationId xmlns:a16="http://schemas.microsoft.com/office/drawing/2014/main" id="{58BEA988-7E32-D429-5C47-630C73C4A234}"/>
              </a:ext>
            </a:extLst>
          </p:cNvPr>
          <p:cNvSpPr txBox="1"/>
          <p:nvPr/>
        </p:nvSpPr>
        <p:spPr>
          <a:xfrm>
            <a:off x="4978731" y="5274617"/>
            <a:ext cx="487108"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Assign</a:t>
            </a:r>
          </a:p>
        </p:txBody>
      </p:sp>
      <p:cxnSp>
        <p:nvCxnSpPr>
          <p:cNvPr id="99" name="Connector: Elbow 98">
            <a:extLst>
              <a:ext uri="{FF2B5EF4-FFF2-40B4-BE49-F238E27FC236}">
                <a16:creationId xmlns:a16="http://schemas.microsoft.com/office/drawing/2014/main" id="{B4B9BD9C-2FBF-7A96-C446-D6E79D9D5386}"/>
              </a:ext>
            </a:extLst>
          </p:cNvPr>
          <p:cNvCxnSpPr>
            <a:cxnSpLocks/>
            <a:stCxn id="90" idx="6"/>
            <a:endCxn id="98" idx="1"/>
          </p:cNvCxnSpPr>
          <p:nvPr/>
        </p:nvCxnSpPr>
        <p:spPr>
          <a:xfrm flipV="1">
            <a:off x="4786429" y="5469028"/>
            <a:ext cx="192302" cy="630664"/>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0" name="object 81">
            <a:extLst>
              <a:ext uri="{FF2B5EF4-FFF2-40B4-BE49-F238E27FC236}">
                <a16:creationId xmlns:a16="http://schemas.microsoft.com/office/drawing/2014/main" id="{09DB1817-C69A-1263-A3B4-ACEDA87569A0}"/>
              </a:ext>
            </a:extLst>
          </p:cNvPr>
          <p:cNvSpPr txBox="1"/>
          <p:nvPr/>
        </p:nvSpPr>
        <p:spPr>
          <a:xfrm>
            <a:off x="5359803" y="2176663"/>
            <a:ext cx="778334" cy="1564170"/>
          </a:xfrm>
          <a:prstGeom prst="rect">
            <a:avLst/>
          </a:prstGeom>
          <a:solidFill>
            <a:schemeClr val="bg2"/>
          </a:solidFill>
          <a:ln>
            <a:noFill/>
          </a:ln>
        </p:spPr>
        <p:txBody>
          <a:bodyPr vert="horz" wrap="square" lIns="36000" tIns="36000" rIns="36000" bIns="36000" rtlCol="0" anchor="b">
            <a:noAutofit/>
          </a:bodyPr>
          <a:lstStyle/>
          <a:p>
            <a:pPr algn="ctr">
              <a:lnSpc>
                <a:spcPct val="90000"/>
              </a:lnSpc>
            </a:pPr>
            <a:r>
              <a:rPr lang="en-AU" sz="800">
                <a:latin typeface="+mj-lt"/>
                <a:cs typeface="Times New Roman"/>
              </a:rPr>
              <a:t>Regulator assesses using information provided by business and existing documents</a:t>
            </a:r>
            <a:endParaRPr lang="en-AU" sz="800">
              <a:solidFill>
                <a:srgbClr val="1A1A1A"/>
              </a:solidFill>
              <a:latin typeface="+mj-lt"/>
              <a:cs typeface="Open Sans"/>
            </a:endParaRPr>
          </a:p>
        </p:txBody>
      </p:sp>
      <p:sp>
        <p:nvSpPr>
          <p:cNvPr id="101" name="object 83">
            <a:extLst>
              <a:ext uri="{FF2B5EF4-FFF2-40B4-BE49-F238E27FC236}">
                <a16:creationId xmlns:a16="http://schemas.microsoft.com/office/drawing/2014/main" id="{E126AE92-8EB5-DEF8-A511-341CADFE5997}"/>
              </a:ext>
            </a:extLst>
          </p:cNvPr>
          <p:cNvSpPr txBox="1"/>
          <p:nvPr/>
        </p:nvSpPr>
        <p:spPr>
          <a:xfrm>
            <a:off x="5404589" y="2337321"/>
            <a:ext cx="680897" cy="38882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Conduct Renewal Assessment</a:t>
            </a:r>
          </a:p>
        </p:txBody>
      </p:sp>
      <p:sp>
        <p:nvSpPr>
          <p:cNvPr id="102" name="object 41">
            <a:extLst>
              <a:ext uri="{FF2B5EF4-FFF2-40B4-BE49-F238E27FC236}">
                <a16:creationId xmlns:a16="http://schemas.microsoft.com/office/drawing/2014/main" id="{32CB91EF-6C56-E031-5094-19041147B104}"/>
              </a:ext>
            </a:extLst>
          </p:cNvPr>
          <p:cNvSpPr txBox="1"/>
          <p:nvPr/>
        </p:nvSpPr>
        <p:spPr>
          <a:xfrm>
            <a:off x="5275966" y="4008328"/>
            <a:ext cx="1409444" cy="1000727"/>
          </a:xfrm>
          <a:prstGeom prst="rect">
            <a:avLst/>
          </a:prstGeom>
          <a:solidFill>
            <a:schemeClr val="bg2"/>
          </a:solidFill>
        </p:spPr>
        <p:txBody>
          <a:bodyPr vert="horz" wrap="square" lIns="36000" tIns="36000" rIns="36000" bIns="36000" rtlCol="0" anchor="t">
            <a:noAutofit/>
          </a:bodyPr>
          <a:lstStyle/>
          <a:p>
            <a:pPr marL="12700" algn="ctr"/>
            <a:r>
              <a:rPr lang="en-AU" sz="800">
                <a:solidFill>
                  <a:srgbClr val="1A1A1A"/>
                </a:solidFill>
                <a:latin typeface="+mj-lt"/>
                <a:cs typeface="Open Sans"/>
              </a:rPr>
              <a:t>Request for further information loop</a:t>
            </a:r>
            <a:endParaRPr lang="en-AU" sz="800">
              <a:latin typeface="+mj-lt"/>
              <a:cs typeface="Open Sans"/>
            </a:endParaRPr>
          </a:p>
        </p:txBody>
      </p:sp>
      <p:sp>
        <p:nvSpPr>
          <p:cNvPr id="103" name="object 83">
            <a:extLst>
              <a:ext uri="{FF2B5EF4-FFF2-40B4-BE49-F238E27FC236}">
                <a16:creationId xmlns:a16="http://schemas.microsoft.com/office/drawing/2014/main" id="{C88F5BD9-0AD9-4797-C028-B8B187875424}"/>
              </a:ext>
            </a:extLst>
          </p:cNvPr>
          <p:cNvSpPr txBox="1"/>
          <p:nvPr/>
        </p:nvSpPr>
        <p:spPr>
          <a:xfrm>
            <a:off x="5301531" y="4390080"/>
            <a:ext cx="625211" cy="53499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additional</a:t>
            </a:r>
          </a:p>
          <a:p>
            <a:pPr marL="16510" marR="8890" indent="5715" algn="ctr">
              <a:lnSpc>
                <a:spcPct val="90000"/>
              </a:lnSpc>
            </a:pPr>
            <a:r>
              <a:rPr lang="en-AU" sz="800" spc="-10">
                <a:solidFill>
                  <a:srgbClr val="1A1A1A"/>
                </a:solidFill>
                <a:latin typeface="+mj-lt"/>
                <a:cs typeface="Open Sans"/>
              </a:rPr>
              <a:t>documents/information</a:t>
            </a:r>
          </a:p>
        </p:txBody>
      </p:sp>
      <p:sp>
        <p:nvSpPr>
          <p:cNvPr id="104" name="object 83">
            <a:extLst>
              <a:ext uri="{FF2B5EF4-FFF2-40B4-BE49-F238E27FC236}">
                <a16:creationId xmlns:a16="http://schemas.microsoft.com/office/drawing/2014/main" id="{DEA342D4-ABFE-3D95-08F9-4D706D41FC9F}"/>
              </a:ext>
            </a:extLst>
          </p:cNvPr>
          <p:cNvSpPr txBox="1"/>
          <p:nvPr/>
        </p:nvSpPr>
        <p:spPr>
          <a:xfrm>
            <a:off x="6034116" y="4390080"/>
            <a:ext cx="613985" cy="534992"/>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Request for</a:t>
            </a:r>
          </a:p>
          <a:p>
            <a:pPr marL="16510" marR="8890" indent="5715" algn="ctr">
              <a:lnSpc>
                <a:spcPct val="90000"/>
              </a:lnSpc>
            </a:pPr>
            <a:r>
              <a:rPr lang="en-AU" sz="800" spc="-10">
                <a:solidFill>
                  <a:srgbClr val="1A1A1A"/>
                </a:solidFill>
                <a:latin typeface="+mj-lt"/>
                <a:cs typeface="Open Sans"/>
              </a:rPr>
              <a:t>further</a:t>
            </a:r>
          </a:p>
          <a:p>
            <a:pPr marL="16510" marR="8890" indent="5715" algn="ctr">
              <a:lnSpc>
                <a:spcPct val="90000"/>
              </a:lnSpc>
            </a:pPr>
            <a:r>
              <a:rPr lang="en-AU" sz="800" spc="-10">
                <a:solidFill>
                  <a:srgbClr val="1A1A1A"/>
                </a:solidFill>
                <a:latin typeface="+mj-lt"/>
                <a:cs typeface="Open Sans"/>
              </a:rPr>
              <a:t>information</a:t>
            </a:r>
          </a:p>
        </p:txBody>
      </p:sp>
      <p:cxnSp>
        <p:nvCxnSpPr>
          <p:cNvPr id="105" name="Connector: Elbow 104">
            <a:extLst>
              <a:ext uri="{FF2B5EF4-FFF2-40B4-BE49-F238E27FC236}">
                <a16:creationId xmlns:a16="http://schemas.microsoft.com/office/drawing/2014/main" id="{5E81C26C-59C9-0861-2B6F-5BDE165C4D72}"/>
              </a:ext>
            </a:extLst>
          </p:cNvPr>
          <p:cNvCxnSpPr>
            <a:cxnSpLocks/>
            <a:stCxn id="81" idx="2"/>
            <a:endCxn id="87" idx="0"/>
          </p:cNvCxnSpPr>
          <p:nvPr/>
        </p:nvCxnSpPr>
        <p:spPr>
          <a:xfrm rot="16200000" flipH="1">
            <a:off x="3666217" y="4964099"/>
            <a:ext cx="355159" cy="26265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Connector: Elbow 105">
            <a:extLst>
              <a:ext uri="{FF2B5EF4-FFF2-40B4-BE49-F238E27FC236}">
                <a16:creationId xmlns:a16="http://schemas.microsoft.com/office/drawing/2014/main" id="{58BF7CF6-D280-516C-B44B-57044293E3A8}"/>
              </a:ext>
            </a:extLst>
          </p:cNvPr>
          <p:cNvCxnSpPr>
            <a:cxnSpLocks/>
            <a:stCxn id="96" idx="0"/>
            <a:endCxn id="100" idx="1"/>
          </p:cNvCxnSpPr>
          <p:nvPr/>
        </p:nvCxnSpPr>
        <p:spPr>
          <a:xfrm rot="5400000" flipH="1" flipV="1">
            <a:off x="4210073" y="3968481"/>
            <a:ext cx="2159462" cy="139998"/>
          </a:xfrm>
          <a:prstGeom prst="bentConnector2">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48F510B-71D1-96AD-3274-35935CF0D511}"/>
              </a:ext>
            </a:extLst>
          </p:cNvPr>
          <p:cNvCxnSpPr>
            <a:cxnSpLocks/>
            <a:stCxn id="104" idx="1"/>
          </p:cNvCxnSpPr>
          <p:nvPr/>
        </p:nvCxnSpPr>
        <p:spPr>
          <a:xfrm flipH="1">
            <a:off x="5926744" y="4657577"/>
            <a:ext cx="107373"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62762377-15CC-752A-2094-2CD53E5EE154}"/>
              </a:ext>
            </a:extLst>
          </p:cNvPr>
          <p:cNvCxnSpPr>
            <a:cxnSpLocks/>
          </p:cNvCxnSpPr>
          <p:nvPr/>
        </p:nvCxnSpPr>
        <p:spPr>
          <a:xfrm flipV="1">
            <a:off x="5421080" y="3740833"/>
            <a:ext cx="0" cy="649247"/>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09" name="Freeform: Shape 108">
            <a:extLst>
              <a:ext uri="{FF2B5EF4-FFF2-40B4-BE49-F238E27FC236}">
                <a16:creationId xmlns:a16="http://schemas.microsoft.com/office/drawing/2014/main" id="{3EB0C6DB-CFC9-E6BA-489C-2998B7AA3169}"/>
              </a:ext>
            </a:extLst>
          </p:cNvPr>
          <p:cNvSpPr/>
          <p:nvPr/>
        </p:nvSpPr>
        <p:spPr>
          <a:xfrm>
            <a:off x="6139568" y="2996994"/>
            <a:ext cx="394962" cy="1392537"/>
          </a:xfrm>
          <a:custGeom>
            <a:avLst/>
            <a:gdLst>
              <a:gd name="connsiteX0" fmla="*/ 0 w 480060"/>
              <a:gd name="connsiteY0" fmla="*/ 0 h 1577340"/>
              <a:gd name="connsiteX1" fmla="*/ 480060 w 480060"/>
              <a:gd name="connsiteY1" fmla="*/ 0 h 1577340"/>
              <a:gd name="connsiteX2" fmla="*/ 480060 w 480060"/>
              <a:gd name="connsiteY2" fmla="*/ 1577340 h 1577340"/>
            </a:gdLst>
            <a:ahLst/>
            <a:cxnLst>
              <a:cxn ang="0">
                <a:pos x="connsiteX0" y="connsiteY0"/>
              </a:cxn>
              <a:cxn ang="0">
                <a:pos x="connsiteX1" y="connsiteY1"/>
              </a:cxn>
              <a:cxn ang="0">
                <a:pos x="connsiteX2" y="connsiteY2"/>
              </a:cxn>
            </a:cxnLst>
            <a:rect l="l" t="t" r="r" b="b"/>
            <a:pathLst>
              <a:path w="480060" h="1577340">
                <a:moveTo>
                  <a:pt x="0" y="0"/>
                </a:moveTo>
                <a:lnTo>
                  <a:pt x="480060" y="0"/>
                </a:lnTo>
                <a:lnTo>
                  <a:pt x="480060" y="1577340"/>
                </a:lnTo>
              </a:path>
            </a:pathLst>
          </a:custGeom>
          <a:noFill/>
          <a:ln w="12700">
            <a:solidFill>
              <a:schemeClr val="tx1"/>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a:p>
        </p:txBody>
      </p:sp>
      <p:cxnSp>
        <p:nvCxnSpPr>
          <p:cNvPr id="110" name="Straight Arrow Connector 109">
            <a:extLst>
              <a:ext uri="{FF2B5EF4-FFF2-40B4-BE49-F238E27FC236}">
                <a16:creationId xmlns:a16="http://schemas.microsoft.com/office/drawing/2014/main" id="{DCA1AD45-E3DE-08EA-2996-DC679393C814}"/>
              </a:ext>
            </a:extLst>
          </p:cNvPr>
          <p:cNvCxnSpPr>
            <a:cxnSpLocks/>
          </p:cNvCxnSpPr>
          <p:nvPr/>
        </p:nvCxnSpPr>
        <p:spPr>
          <a:xfrm>
            <a:off x="6085486" y="2663676"/>
            <a:ext cx="359814"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1" name="object 83">
            <a:extLst>
              <a:ext uri="{FF2B5EF4-FFF2-40B4-BE49-F238E27FC236}">
                <a16:creationId xmlns:a16="http://schemas.microsoft.com/office/drawing/2014/main" id="{4DD3BC1A-0D8A-3473-E453-AC96F05EBA68}"/>
              </a:ext>
            </a:extLst>
          </p:cNvPr>
          <p:cNvSpPr txBox="1"/>
          <p:nvPr/>
        </p:nvSpPr>
        <p:spPr>
          <a:xfrm>
            <a:off x="6443865" y="2549517"/>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Decision</a:t>
            </a:r>
          </a:p>
        </p:txBody>
      </p:sp>
      <p:sp>
        <p:nvSpPr>
          <p:cNvPr id="114" name="object 83">
            <a:extLst>
              <a:ext uri="{FF2B5EF4-FFF2-40B4-BE49-F238E27FC236}">
                <a16:creationId xmlns:a16="http://schemas.microsoft.com/office/drawing/2014/main" id="{085449E6-71C5-9531-4BD3-31DF10746DFD}"/>
              </a:ext>
            </a:extLst>
          </p:cNvPr>
          <p:cNvSpPr txBox="1"/>
          <p:nvPr/>
        </p:nvSpPr>
        <p:spPr>
          <a:xfrm>
            <a:off x="7021035" y="2547624"/>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a:t>
            </a:r>
          </a:p>
        </p:txBody>
      </p:sp>
      <p:cxnSp>
        <p:nvCxnSpPr>
          <p:cNvPr id="118" name="Straight Arrow Connector 117">
            <a:extLst>
              <a:ext uri="{FF2B5EF4-FFF2-40B4-BE49-F238E27FC236}">
                <a16:creationId xmlns:a16="http://schemas.microsoft.com/office/drawing/2014/main" id="{B9E3701B-CDD2-22C6-E06F-E449E1E191AE}"/>
              </a:ext>
            </a:extLst>
          </p:cNvPr>
          <p:cNvCxnSpPr>
            <a:cxnSpLocks/>
            <a:stCxn id="111" idx="3"/>
            <a:endCxn id="114" idx="1"/>
          </p:cNvCxnSpPr>
          <p:nvPr/>
        </p:nvCxnSpPr>
        <p:spPr>
          <a:xfrm flipV="1">
            <a:off x="6910627" y="2659133"/>
            <a:ext cx="110408" cy="189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19" name="object 83">
            <a:extLst>
              <a:ext uri="{FF2B5EF4-FFF2-40B4-BE49-F238E27FC236}">
                <a16:creationId xmlns:a16="http://schemas.microsoft.com/office/drawing/2014/main" id="{064D7AED-FCA1-40CC-C246-B7BFD86EC51B}"/>
              </a:ext>
            </a:extLst>
          </p:cNvPr>
          <p:cNvSpPr txBox="1"/>
          <p:nvPr/>
        </p:nvSpPr>
        <p:spPr>
          <a:xfrm>
            <a:off x="7611430" y="2539334"/>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t>
            </a:r>
          </a:p>
        </p:txBody>
      </p:sp>
      <p:cxnSp>
        <p:nvCxnSpPr>
          <p:cNvPr id="120" name="Straight Arrow Connector 119">
            <a:extLst>
              <a:ext uri="{FF2B5EF4-FFF2-40B4-BE49-F238E27FC236}">
                <a16:creationId xmlns:a16="http://schemas.microsoft.com/office/drawing/2014/main" id="{6A91EA1F-BA9D-1736-F14B-5E33B3A4E019}"/>
              </a:ext>
            </a:extLst>
          </p:cNvPr>
          <p:cNvCxnSpPr/>
          <p:nvPr/>
        </p:nvCxnSpPr>
        <p:spPr>
          <a:xfrm flipV="1">
            <a:off x="7494410" y="2658186"/>
            <a:ext cx="110408" cy="189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1" name="object 83">
            <a:extLst>
              <a:ext uri="{FF2B5EF4-FFF2-40B4-BE49-F238E27FC236}">
                <a16:creationId xmlns:a16="http://schemas.microsoft.com/office/drawing/2014/main" id="{7C653BFA-4395-1D11-889D-9691F589FF15}"/>
              </a:ext>
            </a:extLst>
          </p:cNvPr>
          <p:cNvSpPr txBox="1"/>
          <p:nvPr/>
        </p:nvSpPr>
        <p:spPr>
          <a:xfrm>
            <a:off x="7610092" y="2179201"/>
            <a:ext cx="46676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Record decision</a:t>
            </a:r>
          </a:p>
        </p:txBody>
      </p:sp>
      <p:cxnSp>
        <p:nvCxnSpPr>
          <p:cNvPr id="122" name="Straight Arrow Connector 121">
            <a:extLst>
              <a:ext uri="{FF2B5EF4-FFF2-40B4-BE49-F238E27FC236}">
                <a16:creationId xmlns:a16="http://schemas.microsoft.com/office/drawing/2014/main" id="{C6A1543A-1D60-EC95-A24F-93499F356E5A}"/>
              </a:ext>
            </a:extLst>
          </p:cNvPr>
          <p:cNvCxnSpPr>
            <a:stCxn id="119" idx="0"/>
            <a:endCxn id="121" idx="2"/>
          </p:cNvCxnSpPr>
          <p:nvPr/>
        </p:nvCxnSpPr>
        <p:spPr>
          <a:xfrm flipH="1" flipV="1">
            <a:off x="7843474" y="2402219"/>
            <a:ext cx="1338" cy="137115"/>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21FC743D-4F78-F510-15CE-762BFE620005}"/>
              </a:ext>
            </a:extLst>
          </p:cNvPr>
          <p:cNvGrpSpPr/>
          <p:nvPr/>
        </p:nvGrpSpPr>
        <p:grpSpPr>
          <a:xfrm>
            <a:off x="6653402" y="3381615"/>
            <a:ext cx="2140362" cy="1387683"/>
            <a:chOff x="6653404" y="3343867"/>
            <a:chExt cx="1793671" cy="1387683"/>
          </a:xfrm>
        </p:grpSpPr>
        <p:sp>
          <p:nvSpPr>
            <p:cNvPr id="112" name="object 83">
              <a:extLst>
                <a:ext uri="{FF2B5EF4-FFF2-40B4-BE49-F238E27FC236}">
                  <a16:creationId xmlns:a16="http://schemas.microsoft.com/office/drawing/2014/main" id="{1BBA0DF0-2758-33A4-11F0-D59A9E9D7C1C}"/>
                </a:ext>
              </a:extLst>
            </p:cNvPr>
            <p:cNvSpPr txBox="1"/>
            <p:nvPr/>
          </p:nvSpPr>
          <p:spPr>
            <a:xfrm>
              <a:off x="6653404" y="3749269"/>
              <a:ext cx="435453"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Decision</a:t>
              </a:r>
            </a:p>
          </p:txBody>
        </p:sp>
        <p:sp>
          <p:nvSpPr>
            <p:cNvPr id="115" name="object 83">
              <a:extLst>
                <a:ext uri="{FF2B5EF4-FFF2-40B4-BE49-F238E27FC236}">
                  <a16:creationId xmlns:a16="http://schemas.microsoft.com/office/drawing/2014/main" id="{DED4D1DF-8092-289C-48AD-615D7B0FF350}"/>
                </a:ext>
              </a:extLst>
            </p:cNvPr>
            <p:cNvSpPr txBox="1"/>
            <p:nvPr/>
          </p:nvSpPr>
          <p:spPr>
            <a:xfrm>
              <a:off x="7269876" y="3343867"/>
              <a:ext cx="498477"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a:t>
              </a:r>
            </a:p>
          </p:txBody>
        </p:sp>
        <p:sp>
          <p:nvSpPr>
            <p:cNvPr id="116" name="object 83">
              <a:extLst>
                <a:ext uri="{FF2B5EF4-FFF2-40B4-BE49-F238E27FC236}">
                  <a16:creationId xmlns:a16="http://schemas.microsoft.com/office/drawing/2014/main" id="{08E702C9-B9AD-049D-2BC9-697AD13EDB19}"/>
                </a:ext>
              </a:extLst>
            </p:cNvPr>
            <p:cNvSpPr txBox="1"/>
            <p:nvPr/>
          </p:nvSpPr>
          <p:spPr>
            <a:xfrm>
              <a:off x="7269876" y="3812493"/>
              <a:ext cx="498477" cy="45819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Approve with conditions</a:t>
              </a:r>
            </a:p>
          </p:txBody>
        </p:sp>
        <p:sp>
          <p:nvSpPr>
            <p:cNvPr id="117" name="object 83">
              <a:extLst>
                <a:ext uri="{FF2B5EF4-FFF2-40B4-BE49-F238E27FC236}">
                  <a16:creationId xmlns:a16="http://schemas.microsoft.com/office/drawing/2014/main" id="{55E8D752-5ED7-7FE7-8C29-D28D6FBC33F8}"/>
                </a:ext>
              </a:extLst>
            </p:cNvPr>
            <p:cNvSpPr txBox="1"/>
            <p:nvPr/>
          </p:nvSpPr>
          <p:spPr>
            <a:xfrm>
              <a:off x="7269876" y="4508532"/>
              <a:ext cx="498477"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Refuse</a:t>
              </a:r>
            </a:p>
          </p:txBody>
        </p:sp>
        <p:cxnSp>
          <p:nvCxnSpPr>
            <p:cNvPr id="123" name="Connector: Elbow 122">
              <a:extLst>
                <a:ext uri="{FF2B5EF4-FFF2-40B4-BE49-F238E27FC236}">
                  <a16:creationId xmlns:a16="http://schemas.microsoft.com/office/drawing/2014/main" id="{21DD929A-1BE1-BF02-BEF5-18C594E015F6}"/>
                </a:ext>
              </a:extLst>
            </p:cNvPr>
            <p:cNvCxnSpPr>
              <a:cxnSpLocks/>
              <a:stCxn id="112" idx="3"/>
              <a:endCxn id="115" idx="1"/>
            </p:cNvCxnSpPr>
            <p:nvPr/>
          </p:nvCxnSpPr>
          <p:spPr>
            <a:xfrm flipV="1">
              <a:off x="7088857" y="3455376"/>
              <a:ext cx="181019" cy="40540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4" name="Connector: Elbow 123">
              <a:extLst>
                <a:ext uri="{FF2B5EF4-FFF2-40B4-BE49-F238E27FC236}">
                  <a16:creationId xmlns:a16="http://schemas.microsoft.com/office/drawing/2014/main" id="{69475683-3137-DCD6-8073-321A5F4EA760}"/>
                </a:ext>
              </a:extLst>
            </p:cNvPr>
            <p:cNvCxnSpPr>
              <a:cxnSpLocks/>
              <a:stCxn id="112" idx="3"/>
              <a:endCxn id="117" idx="1"/>
            </p:cNvCxnSpPr>
            <p:nvPr/>
          </p:nvCxnSpPr>
          <p:spPr>
            <a:xfrm>
              <a:off x="7088857" y="3860779"/>
              <a:ext cx="181019" cy="75926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5" name="Connector: Elbow 124">
              <a:extLst>
                <a:ext uri="{FF2B5EF4-FFF2-40B4-BE49-F238E27FC236}">
                  <a16:creationId xmlns:a16="http://schemas.microsoft.com/office/drawing/2014/main" id="{F0A5E45B-234F-E1DD-C105-060CF3628C24}"/>
                </a:ext>
              </a:extLst>
            </p:cNvPr>
            <p:cNvCxnSpPr>
              <a:cxnSpLocks/>
              <a:stCxn id="112" idx="3"/>
              <a:endCxn id="116" idx="1"/>
            </p:cNvCxnSpPr>
            <p:nvPr/>
          </p:nvCxnSpPr>
          <p:spPr>
            <a:xfrm>
              <a:off x="7088857" y="3860779"/>
              <a:ext cx="181019" cy="18081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26" name="object 83">
              <a:extLst>
                <a:ext uri="{FF2B5EF4-FFF2-40B4-BE49-F238E27FC236}">
                  <a16:creationId xmlns:a16="http://schemas.microsoft.com/office/drawing/2014/main" id="{7948F46F-2CA6-98BF-AA43-8F5246AD044F}"/>
                </a:ext>
              </a:extLst>
            </p:cNvPr>
            <p:cNvSpPr txBox="1"/>
            <p:nvPr/>
          </p:nvSpPr>
          <p:spPr>
            <a:xfrm>
              <a:off x="7917483" y="3657370"/>
              <a:ext cx="529592"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Renew</a:t>
              </a:r>
            </a:p>
          </p:txBody>
        </p:sp>
        <p:sp>
          <p:nvSpPr>
            <p:cNvPr id="127" name="object 83">
              <a:extLst>
                <a:ext uri="{FF2B5EF4-FFF2-40B4-BE49-F238E27FC236}">
                  <a16:creationId xmlns:a16="http://schemas.microsoft.com/office/drawing/2014/main" id="{CF7D20BA-4921-75A5-99F9-DA977A046F98}"/>
                </a:ext>
              </a:extLst>
            </p:cNvPr>
            <p:cNvSpPr txBox="1"/>
            <p:nvPr/>
          </p:nvSpPr>
          <p:spPr>
            <a:xfrm>
              <a:off x="7917482" y="4017985"/>
              <a:ext cx="529593" cy="551446"/>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Provide justification of outcome</a:t>
              </a:r>
            </a:p>
          </p:txBody>
        </p:sp>
        <p:cxnSp>
          <p:nvCxnSpPr>
            <p:cNvPr id="128" name="Connector: Elbow 127">
              <a:extLst>
                <a:ext uri="{FF2B5EF4-FFF2-40B4-BE49-F238E27FC236}">
                  <a16:creationId xmlns:a16="http://schemas.microsoft.com/office/drawing/2014/main" id="{B4D4D257-C738-B695-608B-7B73D17960FA}"/>
                </a:ext>
              </a:extLst>
            </p:cNvPr>
            <p:cNvCxnSpPr>
              <a:cxnSpLocks/>
              <a:stCxn id="115" idx="3"/>
              <a:endCxn id="126" idx="1"/>
            </p:cNvCxnSpPr>
            <p:nvPr/>
          </p:nvCxnSpPr>
          <p:spPr>
            <a:xfrm>
              <a:off x="7768352" y="3455376"/>
              <a:ext cx="149130" cy="31350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9" name="Connector: Elbow 128">
              <a:extLst>
                <a:ext uri="{FF2B5EF4-FFF2-40B4-BE49-F238E27FC236}">
                  <a16:creationId xmlns:a16="http://schemas.microsoft.com/office/drawing/2014/main" id="{4EC67959-4857-5521-39CF-C0930BA688AE}"/>
                </a:ext>
              </a:extLst>
            </p:cNvPr>
            <p:cNvCxnSpPr>
              <a:cxnSpLocks/>
              <a:stCxn id="116" idx="3"/>
              <a:endCxn id="126" idx="1"/>
            </p:cNvCxnSpPr>
            <p:nvPr/>
          </p:nvCxnSpPr>
          <p:spPr>
            <a:xfrm flipV="1">
              <a:off x="7768352" y="3768879"/>
              <a:ext cx="149130" cy="272709"/>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0" name="Connector: Elbow 129">
              <a:extLst>
                <a:ext uri="{FF2B5EF4-FFF2-40B4-BE49-F238E27FC236}">
                  <a16:creationId xmlns:a16="http://schemas.microsoft.com/office/drawing/2014/main" id="{9F72588F-B0CD-1CF3-191C-687394B1890D}"/>
                </a:ext>
              </a:extLst>
            </p:cNvPr>
            <p:cNvCxnSpPr>
              <a:cxnSpLocks/>
              <a:stCxn id="116" idx="3"/>
              <a:endCxn id="127" idx="1"/>
            </p:cNvCxnSpPr>
            <p:nvPr/>
          </p:nvCxnSpPr>
          <p:spPr>
            <a:xfrm>
              <a:off x="7768352" y="4041589"/>
              <a:ext cx="149129" cy="252120"/>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31" name="Connector: Elbow 130">
              <a:extLst>
                <a:ext uri="{FF2B5EF4-FFF2-40B4-BE49-F238E27FC236}">
                  <a16:creationId xmlns:a16="http://schemas.microsoft.com/office/drawing/2014/main" id="{EE41E817-E801-EF9A-E6E1-6ED16A7E67D6}"/>
                </a:ext>
              </a:extLst>
            </p:cNvPr>
            <p:cNvCxnSpPr>
              <a:cxnSpLocks/>
              <a:stCxn id="117" idx="3"/>
              <a:endCxn id="127" idx="1"/>
            </p:cNvCxnSpPr>
            <p:nvPr/>
          </p:nvCxnSpPr>
          <p:spPr>
            <a:xfrm flipV="1">
              <a:off x="7768352" y="4293709"/>
              <a:ext cx="149129" cy="326333"/>
            </a:xfrm>
            <a:prstGeom prst="bentConnector3">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sp>
        <p:nvSpPr>
          <p:cNvPr id="132" name="Isosceles Triangle 131">
            <a:extLst>
              <a:ext uri="{FF2B5EF4-FFF2-40B4-BE49-F238E27FC236}">
                <a16:creationId xmlns:a16="http://schemas.microsoft.com/office/drawing/2014/main" id="{472F7DB1-4394-4C30-1EED-224EB906CE24}"/>
              </a:ext>
            </a:extLst>
          </p:cNvPr>
          <p:cNvSpPr/>
          <p:nvPr/>
        </p:nvSpPr>
        <p:spPr>
          <a:xfrm rot="5400000">
            <a:off x="8880787" y="1255205"/>
            <a:ext cx="237735" cy="118107"/>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33" name="Arrow: Pentagon 132">
            <a:extLst>
              <a:ext uri="{FF2B5EF4-FFF2-40B4-BE49-F238E27FC236}">
                <a16:creationId xmlns:a16="http://schemas.microsoft.com/office/drawing/2014/main" id="{C730E1F8-58C0-79A8-7B23-0FD13F2BC320}"/>
              </a:ext>
            </a:extLst>
          </p:cNvPr>
          <p:cNvSpPr/>
          <p:nvPr/>
        </p:nvSpPr>
        <p:spPr>
          <a:xfrm>
            <a:off x="8218028" y="1147946"/>
            <a:ext cx="809519" cy="332625"/>
          </a:xfrm>
          <a:prstGeom prst="homePlate">
            <a:avLst/>
          </a:prstGeom>
          <a:solidFill>
            <a:schemeClr val="bg1"/>
          </a:solid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252000" tIns="36000" rIns="72000" bIns="36000" rtlCol="0" anchor="ctr"/>
          <a:lstStyle/>
          <a:p>
            <a:pPr>
              <a:lnSpc>
                <a:spcPct val="90000"/>
              </a:lnSpc>
            </a:pPr>
            <a:r>
              <a:rPr lang="en-AU" sz="800">
                <a:solidFill>
                  <a:schemeClr val="tx2"/>
                </a:solidFill>
                <a:latin typeface="+mj-lt"/>
              </a:rPr>
              <a:t>NOTIFY</a:t>
            </a:r>
          </a:p>
        </p:txBody>
      </p:sp>
      <p:sp>
        <p:nvSpPr>
          <p:cNvPr id="134" name="Isosceles Triangle 133">
            <a:extLst>
              <a:ext uri="{FF2B5EF4-FFF2-40B4-BE49-F238E27FC236}">
                <a16:creationId xmlns:a16="http://schemas.microsoft.com/office/drawing/2014/main" id="{2775CBE1-B804-5BBB-AB3E-7EE6E306D9AA}"/>
              </a:ext>
            </a:extLst>
          </p:cNvPr>
          <p:cNvSpPr/>
          <p:nvPr/>
        </p:nvSpPr>
        <p:spPr>
          <a:xfrm rot="5400000">
            <a:off x="8842010" y="1269036"/>
            <a:ext cx="182054" cy="90444"/>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nvGrpSpPr>
          <p:cNvPr id="135" name="Group 134">
            <a:extLst>
              <a:ext uri="{FF2B5EF4-FFF2-40B4-BE49-F238E27FC236}">
                <a16:creationId xmlns:a16="http://schemas.microsoft.com/office/drawing/2014/main" id="{56241AD8-2387-D380-5BDC-A66772547E9D}"/>
              </a:ext>
            </a:extLst>
          </p:cNvPr>
          <p:cNvGrpSpPr/>
          <p:nvPr/>
        </p:nvGrpSpPr>
        <p:grpSpPr>
          <a:xfrm>
            <a:off x="8086861" y="1133703"/>
            <a:ext cx="361111" cy="361110"/>
            <a:chOff x="722538" y="2874633"/>
            <a:chExt cx="360000" cy="360000"/>
          </a:xfrm>
        </p:grpSpPr>
        <p:sp>
          <p:nvSpPr>
            <p:cNvPr id="136" name="Oval 135">
              <a:extLst>
                <a:ext uri="{FF2B5EF4-FFF2-40B4-BE49-F238E27FC236}">
                  <a16:creationId xmlns:a16="http://schemas.microsoft.com/office/drawing/2014/main" id="{44758290-6D0E-28A1-73C8-AFE32F57BFC8}"/>
                </a:ext>
              </a:extLst>
            </p:cNvPr>
            <p:cNvSpPr/>
            <p:nvPr/>
          </p:nvSpPr>
          <p:spPr>
            <a:xfrm>
              <a:off x="722538" y="2874633"/>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sp>
          <p:nvSpPr>
            <p:cNvPr id="137" name="Oval 136">
              <a:extLst>
                <a:ext uri="{FF2B5EF4-FFF2-40B4-BE49-F238E27FC236}">
                  <a16:creationId xmlns:a16="http://schemas.microsoft.com/office/drawing/2014/main" id="{76B2A0B8-3035-C606-18DD-EF3A076E45DA}"/>
                </a:ext>
              </a:extLst>
            </p:cNvPr>
            <p:cNvSpPr/>
            <p:nvPr/>
          </p:nvSpPr>
          <p:spPr>
            <a:xfrm>
              <a:off x="758538" y="2910633"/>
              <a:ext cx="288000" cy="2880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800" err="1">
                <a:solidFill>
                  <a:schemeClr val="bg2"/>
                </a:solidFill>
              </a:endParaRPr>
            </a:p>
          </p:txBody>
        </p:sp>
      </p:grpSp>
      <p:grpSp>
        <p:nvGrpSpPr>
          <p:cNvPr id="138" name="Group 137">
            <a:extLst>
              <a:ext uri="{FF2B5EF4-FFF2-40B4-BE49-F238E27FC236}">
                <a16:creationId xmlns:a16="http://schemas.microsoft.com/office/drawing/2014/main" id="{CF364847-856E-12B8-B8A3-1B5A4A54FFE9}"/>
              </a:ext>
            </a:extLst>
          </p:cNvPr>
          <p:cNvGrpSpPr>
            <a:grpSpLocks noChangeAspect="1"/>
          </p:cNvGrpSpPr>
          <p:nvPr/>
        </p:nvGrpSpPr>
        <p:grpSpPr>
          <a:xfrm>
            <a:off x="8172966" y="1241201"/>
            <a:ext cx="188895" cy="146115"/>
            <a:chOff x="8389938" y="1176338"/>
            <a:chExt cx="539751" cy="417513"/>
          </a:xfrm>
          <a:solidFill>
            <a:schemeClr val="tx2"/>
          </a:solidFill>
        </p:grpSpPr>
        <p:sp>
          <p:nvSpPr>
            <p:cNvPr id="139" name="Freeform 23">
              <a:extLst>
                <a:ext uri="{FF2B5EF4-FFF2-40B4-BE49-F238E27FC236}">
                  <a16:creationId xmlns:a16="http://schemas.microsoft.com/office/drawing/2014/main" id="{06BD1172-2315-3DFD-163E-84F2F0E179D2}"/>
                </a:ext>
              </a:extLst>
            </p:cNvPr>
            <p:cNvSpPr>
              <a:spLocks noEditPoints="1"/>
            </p:cNvSpPr>
            <p:nvPr/>
          </p:nvSpPr>
          <p:spPr bwMode="auto">
            <a:xfrm>
              <a:off x="8389938" y="1276351"/>
              <a:ext cx="441325" cy="317500"/>
            </a:xfrm>
            <a:custGeom>
              <a:avLst/>
              <a:gdLst>
                <a:gd name="T0" fmla="*/ 138 w 138"/>
                <a:gd name="T1" fmla="*/ 84 h 99"/>
                <a:gd name="T2" fmla="*/ 138 w 138"/>
                <a:gd name="T3" fmla="*/ 15 h 99"/>
                <a:gd name="T4" fmla="*/ 123 w 138"/>
                <a:gd name="T5" fmla="*/ 0 h 99"/>
                <a:gd name="T6" fmla="*/ 15 w 138"/>
                <a:gd name="T7" fmla="*/ 0 h 99"/>
                <a:gd name="T8" fmla="*/ 0 w 138"/>
                <a:gd name="T9" fmla="*/ 15 h 99"/>
                <a:gd name="T10" fmla="*/ 0 w 138"/>
                <a:gd name="T11" fmla="*/ 84 h 99"/>
                <a:gd name="T12" fmla="*/ 15 w 138"/>
                <a:gd name="T13" fmla="*/ 99 h 99"/>
                <a:gd name="T14" fmla="*/ 123 w 138"/>
                <a:gd name="T15" fmla="*/ 99 h 99"/>
                <a:gd name="T16" fmla="*/ 138 w 138"/>
                <a:gd name="T17" fmla="*/ 84 h 99"/>
                <a:gd name="T18" fmla="*/ 10 w 138"/>
                <a:gd name="T19" fmla="*/ 9 h 99"/>
                <a:gd name="T20" fmla="*/ 15 w 138"/>
                <a:gd name="T21" fmla="*/ 7 h 99"/>
                <a:gd name="T22" fmla="*/ 123 w 138"/>
                <a:gd name="T23" fmla="*/ 7 h 99"/>
                <a:gd name="T24" fmla="*/ 129 w 138"/>
                <a:gd name="T25" fmla="*/ 9 h 99"/>
                <a:gd name="T26" fmla="*/ 129 w 138"/>
                <a:gd name="T27" fmla="*/ 9 h 99"/>
                <a:gd name="T28" fmla="*/ 75 w 138"/>
                <a:gd name="T29" fmla="*/ 63 h 99"/>
                <a:gd name="T30" fmla="*/ 69 w 138"/>
                <a:gd name="T31" fmla="*/ 65 h 99"/>
                <a:gd name="T32" fmla="*/ 63 w 138"/>
                <a:gd name="T33" fmla="*/ 63 h 99"/>
                <a:gd name="T34" fmla="*/ 9 w 138"/>
                <a:gd name="T35" fmla="*/ 9 h 99"/>
                <a:gd name="T36" fmla="*/ 10 w 138"/>
                <a:gd name="T37" fmla="*/ 9 h 99"/>
                <a:gd name="T38" fmla="*/ 7 w 138"/>
                <a:gd name="T39" fmla="*/ 16 h 99"/>
                <a:gd name="T40" fmla="*/ 40 w 138"/>
                <a:gd name="T41" fmla="*/ 49 h 99"/>
                <a:gd name="T42" fmla="*/ 7 w 138"/>
                <a:gd name="T43" fmla="*/ 83 h 99"/>
                <a:gd name="T44" fmla="*/ 7 w 138"/>
                <a:gd name="T45" fmla="*/ 16 h 99"/>
                <a:gd name="T46" fmla="*/ 129 w 138"/>
                <a:gd name="T47" fmla="*/ 90 h 99"/>
                <a:gd name="T48" fmla="*/ 123 w 138"/>
                <a:gd name="T49" fmla="*/ 92 h 99"/>
                <a:gd name="T50" fmla="*/ 15 w 138"/>
                <a:gd name="T51" fmla="*/ 92 h 99"/>
                <a:gd name="T52" fmla="*/ 10 w 138"/>
                <a:gd name="T53" fmla="*/ 90 h 99"/>
                <a:gd name="T54" fmla="*/ 9 w 138"/>
                <a:gd name="T55" fmla="*/ 90 h 99"/>
                <a:gd name="T56" fmla="*/ 10 w 138"/>
                <a:gd name="T57" fmla="*/ 89 h 99"/>
                <a:gd name="T58" fmla="*/ 45 w 138"/>
                <a:gd name="T59" fmla="*/ 54 h 99"/>
                <a:gd name="T60" fmla="*/ 59 w 138"/>
                <a:gd name="T61" fmla="*/ 67 h 99"/>
                <a:gd name="T62" fmla="*/ 69 w 138"/>
                <a:gd name="T63" fmla="*/ 72 h 99"/>
                <a:gd name="T64" fmla="*/ 79 w 138"/>
                <a:gd name="T65" fmla="*/ 67 h 99"/>
                <a:gd name="T66" fmla="*/ 93 w 138"/>
                <a:gd name="T67" fmla="*/ 54 h 99"/>
                <a:gd name="T68" fmla="*/ 129 w 138"/>
                <a:gd name="T69" fmla="*/ 90 h 99"/>
                <a:gd name="T70" fmla="*/ 132 w 138"/>
                <a:gd name="T71" fmla="*/ 83 h 99"/>
                <a:gd name="T72" fmla="*/ 98 w 138"/>
                <a:gd name="T73" fmla="*/ 49 h 99"/>
                <a:gd name="T74" fmla="*/ 132 w 138"/>
                <a:gd name="T75" fmla="*/ 16 h 99"/>
                <a:gd name="T76" fmla="*/ 132 w 138"/>
                <a:gd name="T77" fmla="*/ 8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8" h="99">
                  <a:moveTo>
                    <a:pt x="138" y="84"/>
                  </a:moveTo>
                  <a:cubicBezTo>
                    <a:pt x="138" y="15"/>
                    <a:pt x="138" y="15"/>
                    <a:pt x="138" y="15"/>
                  </a:cubicBezTo>
                  <a:cubicBezTo>
                    <a:pt x="138" y="7"/>
                    <a:pt x="131" y="0"/>
                    <a:pt x="123" y="0"/>
                  </a:cubicBezTo>
                  <a:cubicBezTo>
                    <a:pt x="15" y="0"/>
                    <a:pt x="15" y="0"/>
                    <a:pt x="15" y="0"/>
                  </a:cubicBezTo>
                  <a:cubicBezTo>
                    <a:pt x="7" y="0"/>
                    <a:pt x="0" y="7"/>
                    <a:pt x="0" y="15"/>
                  </a:cubicBezTo>
                  <a:cubicBezTo>
                    <a:pt x="0" y="84"/>
                    <a:pt x="0" y="84"/>
                    <a:pt x="0" y="84"/>
                  </a:cubicBezTo>
                  <a:cubicBezTo>
                    <a:pt x="0" y="92"/>
                    <a:pt x="7" y="99"/>
                    <a:pt x="15" y="99"/>
                  </a:cubicBezTo>
                  <a:cubicBezTo>
                    <a:pt x="123" y="99"/>
                    <a:pt x="123" y="99"/>
                    <a:pt x="123" y="99"/>
                  </a:cubicBezTo>
                  <a:cubicBezTo>
                    <a:pt x="131" y="99"/>
                    <a:pt x="138" y="92"/>
                    <a:pt x="138" y="84"/>
                  </a:cubicBezTo>
                  <a:close/>
                  <a:moveTo>
                    <a:pt x="10" y="9"/>
                  </a:moveTo>
                  <a:cubicBezTo>
                    <a:pt x="11" y="7"/>
                    <a:pt x="13" y="7"/>
                    <a:pt x="15" y="7"/>
                  </a:cubicBezTo>
                  <a:cubicBezTo>
                    <a:pt x="123" y="7"/>
                    <a:pt x="123" y="7"/>
                    <a:pt x="123" y="7"/>
                  </a:cubicBezTo>
                  <a:cubicBezTo>
                    <a:pt x="125" y="7"/>
                    <a:pt x="127" y="7"/>
                    <a:pt x="129" y="9"/>
                  </a:cubicBezTo>
                  <a:cubicBezTo>
                    <a:pt x="129" y="9"/>
                    <a:pt x="129" y="9"/>
                    <a:pt x="129" y="9"/>
                  </a:cubicBezTo>
                  <a:cubicBezTo>
                    <a:pt x="75" y="63"/>
                    <a:pt x="75" y="63"/>
                    <a:pt x="75" y="63"/>
                  </a:cubicBezTo>
                  <a:cubicBezTo>
                    <a:pt x="73" y="64"/>
                    <a:pt x="71" y="65"/>
                    <a:pt x="69" y="65"/>
                  </a:cubicBezTo>
                  <a:cubicBezTo>
                    <a:pt x="67" y="65"/>
                    <a:pt x="65" y="64"/>
                    <a:pt x="63" y="63"/>
                  </a:cubicBezTo>
                  <a:cubicBezTo>
                    <a:pt x="9" y="9"/>
                    <a:pt x="9" y="9"/>
                    <a:pt x="9" y="9"/>
                  </a:cubicBezTo>
                  <a:lnTo>
                    <a:pt x="10" y="9"/>
                  </a:lnTo>
                  <a:close/>
                  <a:moveTo>
                    <a:pt x="7" y="16"/>
                  </a:moveTo>
                  <a:cubicBezTo>
                    <a:pt x="40" y="49"/>
                    <a:pt x="40" y="49"/>
                    <a:pt x="40" y="49"/>
                  </a:cubicBezTo>
                  <a:cubicBezTo>
                    <a:pt x="7" y="83"/>
                    <a:pt x="7" y="83"/>
                    <a:pt x="7" y="83"/>
                  </a:cubicBezTo>
                  <a:lnTo>
                    <a:pt x="7" y="16"/>
                  </a:lnTo>
                  <a:close/>
                  <a:moveTo>
                    <a:pt x="129" y="90"/>
                  </a:moveTo>
                  <a:cubicBezTo>
                    <a:pt x="127" y="91"/>
                    <a:pt x="125" y="92"/>
                    <a:pt x="123" y="92"/>
                  </a:cubicBezTo>
                  <a:cubicBezTo>
                    <a:pt x="15" y="92"/>
                    <a:pt x="15" y="92"/>
                    <a:pt x="15" y="92"/>
                  </a:cubicBezTo>
                  <a:cubicBezTo>
                    <a:pt x="13" y="92"/>
                    <a:pt x="11" y="91"/>
                    <a:pt x="10" y="90"/>
                  </a:cubicBezTo>
                  <a:cubicBezTo>
                    <a:pt x="9" y="90"/>
                    <a:pt x="9" y="90"/>
                    <a:pt x="9" y="90"/>
                  </a:cubicBezTo>
                  <a:cubicBezTo>
                    <a:pt x="10" y="89"/>
                    <a:pt x="10" y="89"/>
                    <a:pt x="10" y="89"/>
                  </a:cubicBezTo>
                  <a:cubicBezTo>
                    <a:pt x="45" y="54"/>
                    <a:pt x="45" y="54"/>
                    <a:pt x="45" y="54"/>
                  </a:cubicBezTo>
                  <a:cubicBezTo>
                    <a:pt x="59" y="67"/>
                    <a:pt x="59" y="67"/>
                    <a:pt x="59" y="67"/>
                  </a:cubicBezTo>
                  <a:cubicBezTo>
                    <a:pt x="62" y="70"/>
                    <a:pt x="65" y="72"/>
                    <a:pt x="69" y="72"/>
                  </a:cubicBezTo>
                  <a:cubicBezTo>
                    <a:pt x="73" y="72"/>
                    <a:pt x="77" y="70"/>
                    <a:pt x="79" y="67"/>
                  </a:cubicBezTo>
                  <a:cubicBezTo>
                    <a:pt x="93" y="54"/>
                    <a:pt x="93" y="54"/>
                    <a:pt x="93" y="54"/>
                  </a:cubicBezTo>
                  <a:cubicBezTo>
                    <a:pt x="129" y="90"/>
                    <a:pt x="129" y="90"/>
                    <a:pt x="129" y="90"/>
                  </a:cubicBezTo>
                  <a:close/>
                  <a:moveTo>
                    <a:pt x="132" y="83"/>
                  </a:moveTo>
                  <a:cubicBezTo>
                    <a:pt x="98" y="49"/>
                    <a:pt x="98" y="49"/>
                    <a:pt x="98" y="49"/>
                  </a:cubicBezTo>
                  <a:cubicBezTo>
                    <a:pt x="132" y="16"/>
                    <a:pt x="132" y="16"/>
                    <a:pt x="132" y="16"/>
                  </a:cubicBezTo>
                  <a:lnTo>
                    <a:pt x="132" y="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sp>
          <p:nvSpPr>
            <p:cNvPr id="140" name="Freeform 24">
              <a:extLst>
                <a:ext uri="{FF2B5EF4-FFF2-40B4-BE49-F238E27FC236}">
                  <a16:creationId xmlns:a16="http://schemas.microsoft.com/office/drawing/2014/main" id="{547A51A0-A042-2774-CCC0-90EFB67D5BAD}"/>
                </a:ext>
              </a:extLst>
            </p:cNvPr>
            <p:cNvSpPr>
              <a:spLocks/>
            </p:cNvSpPr>
            <p:nvPr/>
          </p:nvSpPr>
          <p:spPr bwMode="auto">
            <a:xfrm>
              <a:off x="8489951" y="1176338"/>
              <a:ext cx="439738" cy="317500"/>
            </a:xfrm>
            <a:custGeom>
              <a:avLst/>
              <a:gdLst>
                <a:gd name="T0" fmla="*/ 123 w 138"/>
                <a:gd name="T1" fmla="*/ 0 h 99"/>
                <a:gd name="T2" fmla="*/ 15 w 138"/>
                <a:gd name="T3" fmla="*/ 0 h 99"/>
                <a:gd name="T4" fmla="*/ 0 w 138"/>
                <a:gd name="T5" fmla="*/ 15 h 99"/>
                <a:gd name="T6" fmla="*/ 0 w 138"/>
                <a:gd name="T7" fmla="*/ 19 h 99"/>
                <a:gd name="T8" fmla="*/ 3 w 138"/>
                <a:gd name="T9" fmla="*/ 22 h 99"/>
                <a:gd name="T10" fmla="*/ 7 w 138"/>
                <a:gd name="T11" fmla="*/ 19 h 99"/>
                <a:gd name="T12" fmla="*/ 7 w 138"/>
                <a:gd name="T13" fmla="*/ 15 h 99"/>
                <a:gd name="T14" fmla="*/ 15 w 138"/>
                <a:gd name="T15" fmla="*/ 7 h 99"/>
                <a:gd name="T16" fmla="*/ 123 w 138"/>
                <a:gd name="T17" fmla="*/ 7 h 99"/>
                <a:gd name="T18" fmla="*/ 131 w 138"/>
                <a:gd name="T19" fmla="*/ 15 h 99"/>
                <a:gd name="T20" fmla="*/ 131 w 138"/>
                <a:gd name="T21" fmla="*/ 84 h 99"/>
                <a:gd name="T22" fmla="*/ 123 w 138"/>
                <a:gd name="T23" fmla="*/ 92 h 99"/>
                <a:gd name="T24" fmla="*/ 119 w 138"/>
                <a:gd name="T25" fmla="*/ 92 h 99"/>
                <a:gd name="T26" fmla="*/ 116 w 138"/>
                <a:gd name="T27" fmla="*/ 96 h 99"/>
                <a:gd name="T28" fmla="*/ 119 w 138"/>
                <a:gd name="T29" fmla="*/ 99 h 99"/>
                <a:gd name="T30" fmla="*/ 123 w 138"/>
                <a:gd name="T31" fmla="*/ 99 h 99"/>
                <a:gd name="T32" fmla="*/ 138 w 138"/>
                <a:gd name="T33" fmla="*/ 84 h 99"/>
                <a:gd name="T34" fmla="*/ 138 w 138"/>
                <a:gd name="T35" fmla="*/ 15 h 99"/>
                <a:gd name="T36" fmla="*/ 123 w 138"/>
                <a:gd name="T37"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 h="99">
                  <a:moveTo>
                    <a:pt x="123" y="0"/>
                  </a:moveTo>
                  <a:cubicBezTo>
                    <a:pt x="15" y="0"/>
                    <a:pt x="15" y="0"/>
                    <a:pt x="15" y="0"/>
                  </a:cubicBezTo>
                  <a:cubicBezTo>
                    <a:pt x="7" y="0"/>
                    <a:pt x="0" y="7"/>
                    <a:pt x="0" y="15"/>
                  </a:cubicBezTo>
                  <a:cubicBezTo>
                    <a:pt x="0" y="19"/>
                    <a:pt x="0" y="19"/>
                    <a:pt x="0" y="19"/>
                  </a:cubicBezTo>
                  <a:cubicBezTo>
                    <a:pt x="0" y="21"/>
                    <a:pt x="1" y="22"/>
                    <a:pt x="3" y="22"/>
                  </a:cubicBezTo>
                  <a:cubicBezTo>
                    <a:pt x="5" y="22"/>
                    <a:pt x="7" y="21"/>
                    <a:pt x="7" y="19"/>
                  </a:cubicBezTo>
                  <a:cubicBezTo>
                    <a:pt x="7" y="15"/>
                    <a:pt x="7" y="15"/>
                    <a:pt x="7" y="15"/>
                  </a:cubicBezTo>
                  <a:cubicBezTo>
                    <a:pt x="7" y="11"/>
                    <a:pt x="10" y="7"/>
                    <a:pt x="15" y="7"/>
                  </a:cubicBezTo>
                  <a:cubicBezTo>
                    <a:pt x="123" y="7"/>
                    <a:pt x="123" y="7"/>
                    <a:pt x="123" y="7"/>
                  </a:cubicBezTo>
                  <a:cubicBezTo>
                    <a:pt x="128" y="7"/>
                    <a:pt x="131" y="11"/>
                    <a:pt x="131" y="15"/>
                  </a:cubicBezTo>
                  <a:cubicBezTo>
                    <a:pt x="131" y="84"/>
                    <a:pt x="131" y="84"/>
                    <a:pt x="131" y="84"/>
                  </a:cubicBezTo>
                  <a:cubicBezTo>
                    <a:pt x="131" y="89"/>
                    <a:pt x="128" y="92"/>
                    <a:pt x="123" y="92"/>
                  </a:cubicBezTo>
                  <a:cubicBezTo>
                    <a:pt x="119" y="92"/>
                    <a:pt x="119" y="92"/>
                    <a:pt x="119" y="92"/>
                  </a:cubicBezTo>
                  <a:cubicBezTo>
                    <a:pt x="117" y="92"/>
                    <a:pt x="116" y="94"/>
                    <a:pt x="116" y="96"/>
                  </a:cubicBezTo>
                  <a:cubicBezTo>
                    <a:pt x="116" y="97"/>
                    <a:pt x="117" y="99"/>
                    <a:pt x="119" y="99"/>
                  </a:cubicBezTo>
                  <a:cubicBezTo>
                    <a:pt x="123" y="99"/>
                    <a:pt x="123" y="99"/>
                    <a:pt x="123" y="99"/>
                  </a:cubicBezTo>
                  <a:cubicBezTo>
                    <a:pt x="131" y="99"/>
                    <a:pt x="138" y="92"/>
                    <a:pt x="138" y="84"/>
                  </a:cubicBezTo>
                  <a:cubicBezTo>
                    <a:pt x="138" y="15"/>
                    <a:pt x="138" y="15"/>
                    <a:pt x="138" y="15"/>
                  </a:cubicBezTo>
                  <a:cubicBezTo>
                    <a:pt x="138" y="7"/>
                    <a:pt x="131" y="0"/>
                    <a:pt x="1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800"/>
            </a:p>
          </p:txBody>
        </p:sp>
      </p:grpSp>
      <p:sp>
        <p:nvSpPr>
          <p:cNvPr id="141" name="object 83">
            <a:extLst>
              <a:ext uri="{FF2B5EF4-FFF2-40B4-BE49-F238E27FC236}">
                <a16:creationId xmlns:a16="http://schemas.microsoft.com/office/drawing/2014/main" id="{A4D4DE92-00F6-E873-C348-E669F3C1A232}"/>
              </a:ext>
            </a:extLst>
          </p:cNvPr>
          <p:cNvSpPr txBox="1"/>
          <p:nvPr/>
        </p:nvSpPr>
        <p:spPr>
          <a:xfrm>
            <a:off x="7610092" y="1640597"/>
            <a:ext cx="466763" cy="37296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data systems</a:t>
            </a:r>
          </a:p>
        </p:txBody>
      </p:sp>
      <p:cxnSp>
        <p:nvCxnSpPr>
          <p:cNvPr id="142" name="Straight Arrow Connector 141">
            <a:extLst>
              <a:ext uri="{FF2B5EF4-FFF2-40B4-BE49-F238E27FC236}">
                <a16:creationId xmlns:a16="http://schemas.microsoft.com/office/drawing/2014/main" id="{0A91B7C8-91EE-4103-86C3-6108A3254993}"/>
              </a:ext>
            </a:extLst>
          </p:cNvPr>
          <p:cNvCxnSpPr>
            <a:stCxn id="121" idx="0"/>
            <a:endCxn id="141" idx="2"/>
          </p:cNvCxnSpPr>
          <p:nvPr/>
        </p:nvCxnSpPr>
        <p:spPr>
          <a:xfrm flipV="1">
            <a:off x="7843474" y="2013558"/>
            <a:ext cx="0" cy="165643"/>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3" name="object 83">
            <a:extLst>
              <a:ext uri="{FF2B5EF4-FFF2-40B4-BE49-F238E27FC236}">
                <a16:creationId xmlns:a16="http://schemas.microsoft.com/office/drawing/2014/main" id="{CC89370A-937B-800A-CD7D-9E0D703B61D9}"/>
              </a:ext>
            </a:extLst>
          </p:cNvPr>
          <p:cNvSpPr txBox="1"/>
          <p:nvPr/>
        </p:nvSpPr>
        <p:spPr>
          <a:xfrm>
            <a:off x="8213693" y="2179201"/>
            <a:ext cx="528162" cy="223018"/>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Notify business</a:t>
            </a:r>
          </a:p>
        </p:txBody>
      </p:sp>
      <p:sp>
        <p:nvSpPr>
          <p:cNvPr id="144" name="object 83">
            <a:extLst>
              <a:ext uri="{FF2B5EF4-FFF2-40B4-BE49-F238E27FC236}">
                <a16:creationId xmlns:a16="http://schemas.microsoft.com/office/drawing/2014/main" id="{1D83BD75-664A-EF46-A18D-31F7B1E863FF}"/>
              </a:ext>
            </a:extLst>
          </p:cNvPr>
          <p:cNvSpPr txBox="1"/>
          <p:nvPr/>
        </p:nvSpPr>
        <p:spPr>
          <a:xfrm>
            <a:off x="8535358" y="2801940"/>
            <a:ext cx="466763" cy="407921"/>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Update public</a:t>
            </a:r>
          </a:p>
          <a:p>
            <a:pPr marL="16510" marR="8890" indent="5715" algn="ctr">
              <a:lnSpc>
                <a:spcPct val="90000"/>
              </a:lnSpc>
            </a:pPr>
            <a:r>
              <a:rPr lang="en-AU" sz="800" spc="-10">
                <a:solidFill>
                  <a:srgbClr val="1A1A1A"/>
                </a:solidFill>
                <a:latin typeface="+mj-lt"/>
                <a:cs typeface="Open Sans"/>
              </a:rPr>
              <a:t>register</a:t>
            </a:r>
          </a:p>
        </p:txBody>
      </p:sp>
      <p:cxnSp>
        <p:nvCxnSpPr>
          <p:cNvPr id="145" name="Straight Arrow Connector 144">
            <a:extLst>
              <a:ext uri="{FF2B5EF4-FFF2-40B4-BE49-F238E27FC236}">
                <a16:creationId xmlns:a16="http://schemas.microsoft.com/office/drawing/2014/main" id="{5B8BEE42-07E5-6ACA-3D4A-97FD6E48AB51}"/>
              </a:ext>
            </a:extLst>
          </p:cNvPr>
          <p:cNvCxnSpPr>
            <a:cxnSpLocks/>
            <a:stCxn id="121" idx="3"/>
            <a:endCxn id="143" idx="1"/>
          </p:cNvCxnSpPr>
          <p:nvPr/>
        </p:nvCxnSpPr>
        <p:spPr>
          <a:xfrm>
            <a:off x="8076855" y="2290710"/>
            <a:ext cx="136838"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46" name="object 83">
            <a:extLst>
              <a:ext uri="{FF2B5EF4-FFF2-40B4-BE49-F238E27FC236}">
                <a16:creationId xmlns:a16="http://schemas.microsoft.com/office/drawing/2014/main" id="{00B1CAA4-F6E9-B082-C6CE-3881A89D4195}"/>
              </a:ext>
            </a:extLst>
          </p:cNvPr>
          <p:cNvSpPr txBox="1"/>
          <p:nvPr/>
        </p:nvSpPr>
        <p:spPr>
          <a:xfrm>
            <a:off x="8535358" y="1573273"/>
            <a:ext cx="466763" cy="55984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Issue renewed</a:t>
            </a:r>
          </a:p>
          <a:p>
            <a:pPr marL="16510" marR="8890" indent="5715" algn="ctr">
              <a:lnSpc>
                <a:spcPct val="90000"/>
              </a:lnSpc>
            </a:pPr>
            <a:r>
              <a:rPr lang="en-AU" sz="800" spc="-10">
                <a:solidFill>
                  <a:srgbClr val="1A1A1A"/>
                </a:solidFill>
                <a:latin typeface="+mj-lt"/>
                <a:cs typeface="Open Sans"/>
              </a:rPr>
              <a:t>licence</a:t>
            </a:r>
          </a:p>
        </p:txBody>
      </p:sp>
      <p:sp>
        <p:nvSpPr>
          <p:cNvPr id="147" name="Freeform: Shape 146">
            <a:extLst>
              <a:ext uri="{FF2B5EF4-FFF2-40B4-BE49-F238E27FC236}">
                <a16:creationId xmlns:a16="http://schemas.microsoft.com/office/drawing/2014/main" id="{909BD576-2269-981D-4482-C1F67F8E753C}"/>
              </a:ext>
            </a:extLst>
          </p:cNvPr>
          <p:cNvSpPr/>
          <p:nvPr/>
        </p:nvSpPr>
        <p:spPr>
          <a:xfrm>
            <a:off x="8313420" y="1843412"/>
            <a:ext cx="221938" cy="332625"/>
          </a:xfrm>
          <a:custGeom>
            <a:avLst/>
            <a:gdLst>
              <a:gd name="connsiteX0" fmla="*/ 0 w 190500"/>
              <a:gd name="connsiteY0" fmla="*/ 457200 h 457200"/>
              <a:gd name="connsiteX1" fmla="*/ 0 w 190500"/>
              <a:gd name="connsiteY1" fmla="*/ 0 h 457200"/>
              <a:gd name="connsiteX2" fmla="*/ 190500 w 190500"/>
              <a:gd name="connsiteY2" fmla="*/ 0 h 457200"/>
            </a:gdLst>
            <a:ahLst/>
            <a:cxnLst>
              <a:cxn ang="0">
                <a:pos x="connsiteX0" y="connsiteY0"/>
              </a:cxn>
              <a:cxn ang="0">
                <a:pos x="connsiteX1" y="connsiteY1"/>
              </a:cxn>
              <a:cxn ang="0">
                <a:pos x="connsiteX2" y="connsiteY2"/>
              </a:cxn>
            </a:cxnLst>
            <a:rect l="l" t="t" r="r" b="b"/>
            <a:pathLst>
              <a:path w="190500" h="457200">
                <a:moveTo>
                  <a:pt x="0" y="457200"/>
                </a:moveTo>
                <a:lnTo>
                  <a:pt x="0" y="0"/>
                </a:lnTo>
                <a:lnTo>
                  <a:pt x="1905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8" name="Freeform: Shape 147">
            <a:extLst>
              <a:ext uri="{FF2B5EF4-FFF2-40B4-BE49-F238E27FC236}">
                <a16:creationId xmlns:a16="http://schemas.microsoft.com/office/drawing/2014/main" id="{E08EF52C-9FCC-499E-5250-5DD84F22E0C2}"/>
              </a:ext>
            </a:extLst>
          </p:cNvPr>
          <p:cNvSpPr/>
          <p:nvPr/>
        </p:nvSpPr>
        <p:spPr>
          <a:xfrm flipV="1">
            <a:off x="8313420" y="2404638"/>
            <a:ext cx="221938" cy="589172"/>
          </a:xfrm>
          <a:custGeom>
            <a:avLst/>
            <a:gdLst>
              <a:gd name="connsiteX0" fmla="*/ 0 w 190500"/>
              <a:gd name="connsiteY0" fmla="*/ 457200 h 457200"/>
              <a:gd name="connsiteX1" fmla="*/ 0 w 190500"/>
              <a:gd name="connsiteY1" fmla="*/ 0 h 457200"/>
              <a:gd name="connsiteX2" fmla="*/ 190500 w 190500"/>
              <a:gd name="connsiteY2" fmla="*/ 0 h 457200"/>
            </a:gdLst>
            <a:ahLst/>
            <a:cxnLst>
              <a:cxn ang="0">
                <a:pos x="connsiteX0" y="connsiteY0"/>
              </a:cxn>
              <a:cxn ang="0">
                <a:pos x="connsiteX1" y="connsiteY1"/>
              </a:cxn>
              <a:cxn ang="0">
                <a:pos x="connsiteX2" y="connsiteY2"/>
              </a:cxn>
            </a:cxnLst>
            <a:rect l="l" t="t" r="r" b="b"/>
            <a:pathLst>
              <a:path w="190500" h="457200">
                <a:moveTo>
                  <a:pt x="0" y="457200"/>
                </a:moveTo>
                <a:lnTo>
                  <a:pt x="0" y="0"/>
                </a:lnTo>
                <a:lnTo>
                  <a:pt x="190500" y="0"/>
                </a:lnTo>
              </a:path>
            </a:pathLst>
          </a:custGeom>
          <a:noFill/>
          <a:ln w="12700">
            <a:solidFill>
              <a:schemeClr val="tx2"/>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9" name="object 83">
            <a:extLst>
              <a:ext uri="{FF2B5EF4-FFF2-40B4-BE49-F238E27FC236}">
                <a16:creationId xmlns:a16="http://schemas.microsoft.com/office/drawing/2014/main" id="{FA4FD2DD-91F6-1384-3FDC-9B4AFB178301}"/>
              </a:ext>
            </a:extLst>
          </p:cNvPr>
          <p:cNvSpPr txBox="1"/>
          <p:nvPr/>
        </p:nvSpPr>
        <p:spPr>
          <a:xfrm>
            <a:off x="9132463" y="1573273"/>
            <a:ext cx="640711" cy="559844"/>
          </a:xfrm>
          <a:prstGeom prst="rect">
            <a:avLst/>
          </a:prstGeom>
          <a:solidFill>
            <a:schemeClr val="bg1"/>
          </a:solidFill>
          <a:ln>
            <a:solidFill>
              <a:schemeClr val="accent2"/>
            </a:solidFill>
          </a:ln>
        </p:spPr>
        <p:txBody>
          <a:bodyPr vert="horz" wrap="square" lIns="0" tIns="36000" rIns="0" bIns="36000" rtlCol="0" anchor="ctr">
            <a:noAutofit/>
          </a:bodyPr>
          <a:lstStyle/>
          <a:p>
            <a:pPr marL="16510" marR="8890" indent="5715" algn="ctr">
              <a:lnSpc>
                <a:spcPct val="90000"/>
              </a:lnSpc>
            </a:pPr>
            <a:r>
              <a:rPr lang="en-AU" sz="800" spc="-10">
                <a:solidFill>
                  <a:srgbClr val="1A1A1A"/>
                </a:solidFill>
                <a:latin typeface="+mj-lt"/>
                <a:cs typeface="Open Sans"/>
              </a:rPr>
              <a:t>Set renewal date</a:t>
            </a:r>
          </a:p>
          <a:p>
            <a:pPr marL="16510" marR="8890" indent="5715" algn="ctr">
              <a:lnSpc>
                <a:spcPct val="90000"/>
              </a:lnSpc>
            </a:pPr>
            <a:r>
              <a:rPr lang="en-AU" sz="800" spc="-10">
                <a:solidFill>
                  <a:srgbClr val="1A1A1A"/>
                </a:solidFill>
                <a:latin typeface="+mj-lt"/>
                <a:cs typeface="Open Sans"/>
              </a:rPr>
              <a:t>for </a:t>
            </a:r>
            <a:br>
              <a:rPr lang="en-AU" sz="800" spc="-10">
                <a:solidFill>
                  <a:srgbClr val="1A1A1A"/>
                </a:solidFill>
                <a:latin typeface="+mj-lt"/>
                <a:cs typeface="Open Sans"/>
              </a:rPr>
            </a:br>
            <a:r>
              <a:rPr lang="en-AU" sz="800" spc="-10">
                <a:solidFill>
                  <a:srgbClr val="1A1A1A"/>
                </a:solidFill>
                <a:latin typeface="+mj-lt"/>
                <a:cs typeface="Open Sans"/>
              </a:rPr>
              <a:t>follow- up</a:t>
            </a:r>
          </a:p>
        </p:txBody>
      </p:sp>
      <p:cxnSp>
        <p:nvCxnSpPr>
          <p:cNvPr id="150" name="Straight Arrow Connector 149">
            <a:extLst>
              <a:ext uri="{FF2B5EF4-FFF2-40B4-BE49-F238E27FC236}">
                <a16:creationId xmlns:a16="http://schemas.microsoft.com/office/drawing/2014/main" id="{3FC217C9-5B83-EF7A-FBB8-B46389711D92}"/>
              </a:ext>
            </a:extLst>
          </p:cNvPr>
          <p:cNvCxnSpPr>
            <a:cxnSpLocks/>
            <a:stCxn id="146" idx="3"/>
            <a:endCxn id="149" idx="1"/>
          </p:cNvCxnSpPr>
          <p:nvPr/>
        </p:nvCxnSpPr>
        <p:spPr>
          <a:xfrm>
            <a:off x="9002121" y="1853195"/>
            <a:ext cx="13034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sp>
        <p:nvSpPr>
          <p:cNvPr id="156" name="Rectangle 155">
            <a:extLst>
              <a:ext uri="{FF2B5EF4-FFF2-40B4-BE49-F238E27FC236}">
                <a16:creationId xmlns:a16="http://schemas.microsoft.com/office/drawing/2014/main" id="{015409CE-2C2B-6D42-FD27-0EC1891D4009}"/>
              </a:ext>
            </a:extLst>
          </p:cNvPr>
          <p:cNvSpPr/>
          <p:nvPr/>
        </p:nvSpPr>
        <p:spPr>
          <a:xfrm>
            <a:off x="7550091" y="373156"/>
            <a:ext cx="1825683" cy="5344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lang="en-AU" sz="900" i="1">
                <a:solidFill>
                  <a:schemeClr val="tx1"/>
                </a:solidFill>
              </a:rPr>
              <a:t>Numbers correlate to ‘Things to Consider’ and ‘Things to Capture’ at each stage.   </a:t>
            </a:r>
          </a:p>
        </p:txBody>
      </p:sp>
      <p:sp>
        <p:nvSpPr>
          <p:cNvPr id="3" name="Half Frame 2">
            <a:extLst>
              <a:ext uri="{FF2B5EF4-FFF2-40B4-BE49-F238E27FC236}">
                <a16:creationId xmlns:a16="http://schemas.microsoft.com/office/drawing/2014/main" id="{DD177752-A667-9C9E-EF5F-E34BF40DAEF6}"/>
              </a:ext>
            </a:extLst>
          </p:cNvPr>
          <p:cNvSpPr/>
          <p:nvPr/>
        </p:nvSpPr>
        <p:spPr>
          <a:xfrm>
            <a:off x="5628004" y="5054741"/>
            <a:ext cx="340757" cy="346259"/>
          </a:xfrm>
          <a:prstGeom prst="halfFrame">
            <a:avLst>
              <a:gd name="adj1" fmla="val 23809"/>
              <a:gd name="adj2" fmla="val 2380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9" name="object 112">
            <a:extLst>
              <a:ext uri="{FF2B5EF4-FFF2-40B4-BE49-F238E27FC236}">
                <a16:creationId xmlns:a16="http://schemas.microsoft.com/office/drawing/2014/main" id="{F5BE99C1-6168-D5B5-F732-49B5EBC497B9}"/>
              </a:ext>
            </a:extLst>
          </p:cNvPr>
          <p:cNvSpPr txBox="1"/>
          <p:nvPr/>
        </p:nvSpPr>
        <p:spPr>
          <a:xfrm>
            <a:off x="5674962" y="5098710"/>
            <a:ext cx="3929358" cy="621130"/>
          </a:xfrm>
          <a:prstGeom prst="rect">
            <a:avLst/>
          </a:prstGeom>
          <a:solidFill>
            <a:schemeClr val="bg1"/>
          </a:solidFill>
          <a:ln w="15875">
            <a:solidFill>
              <a:schemeClr val="accent5"/>
            </a:solidFill>
          </a:ln>
        </p:spPr>
        <p:txBody>
          <a:bodyPr vert="horz" wrap="square" lIns="36000" tIns="36000" rIns="36000" bIns="36000" rtlCol="0" anchor="t">
            <a:noAutofit/>
          </a:bodyPr>
          <a:lstStyle/>
          <a:p>
            <a:r>
              <a:rPr lang="en-AU" sz="900" b="1">
                <a:solidFill>
                  <a:schemeClr val="tx2"/>
                </a:solidFill>
                <a:latin typeface="+mj-lt"/>
                <a:cs typeface="Times New Roman"/>
              </a:rPr>
              <a:t>RENEWALS</a:t>
            </a:r>
            <a:r>
              <a:rPr lang="en-AU" sz="900">
                <a:solidFill>
                  <a:schemeClr val="tx2"/>
                </a:solidFill>
                <a:latin typeface="+mj-lt"/>
                <a:cs typeface="Times New Roman"/>
              </a:rPr>
              <a:t>: Better practice renewals are streamlined. Permission holders are reminded of renewals early, with the process as automated as possible, including streamlined payment processes. Any documents (e.g., CPD) should be easily able to be uploaded.</a:t>
            </a:r>
          </a:p>
        </p:txBody>
      </p:sp>
      <p:sp>
        <p:nvSpPr>
          <p:cNvPr id="163" name="Oval 162">
            <a:extLst>
              <a:ext uri="{FF2B5EF4-FFF2-40B4-BE49-F238E27FC236}">
                <a16:creationId xmlns:a16="http://schemas.microsoft.com/office/drawing/2014/main" id="{E69429E4-A57A-21E5-9A44-27B7A8A3BB10}"/>
              </a:ext>
            </a:extLst>
          </p:cNvPr>
          <p:cNvSpPr/>
          <p:nvPr/>
        </p:nvSpPr>
        <p:spPr>
          <a:xfrm>
            <a:off x="104992" y="4075431"/>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1</a:t>
            </a:r>
          </a:p>
        </p:txBody>
      </p:sp>
      <p:sp>
        <p:nvSpPr>
          <p:cNvPr id="164" name="Oval 163">
            <a:extLst>
              <a:ext uri="{FF2B5EF4-FFF2-40B4-BE49-F238E27FC236}">
                <a16:creationId xmlns:a16="http://schemas.microsoft.com/office/drawing/2014/main" id="{E4BEF27F-259A-3F2D-9F90-543161AEEADF}"/>
              </a:ext>
            </a:extLst>
          </p:cNvPr>
          <p:cNvSpPr/>
          <p:nvPr/>
        </p:nvSpPr>
        <p:spPr>
          <a:xfrm>
            <a:off x="991097" y="3281130"/>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2</a:t>
            </a:r>
          </a:p>
        </p:txBody>
      </p:sp>
      <p:sp>
        <p:nvSpPr>
          <p:cNvPr id="165" name="Oval 164">
            <a:extLst>
              <a:ext uri="{FF2B5EF4-FFF2-40B4-BE49-F238E27FC236}">
                <a16:creationId xmlns:a16="http://schemas.microsoft.com/office/drawing/2014/main" id="{66157CE0-A1ED-9515-B776-28BFE48BD252}"/>
              </a:ext>
            </a:extLst>
          </p:cNvPr>
          <p:cNvSpPr/>
          <p:nvPr/>
        </p:nvSpPr>
        <p:spPr>
          <a:xfrm>
            <a:off x="2884646" y="3266643"/>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3</a:t>
            </a:r>
          </a:p>
        </p:txBody>
      </p:sp>
      <p:sp>
        <p:nvSpPr>
          <p:cNvPr id="166" name="Oval 165">
            <a:extLst>
              <a:ext uri="{FF2B5EF4-FFF2-40B4-BE49-F238E27FC236}">
                <a16:creationId xmlns:a16="http://schemas.microsoft.com/office/drawing/2014/main" id="{E5D8D14E-A3B6-6FC4-B17C-50562E86EF16}"/>
              </a:ext>
            </a:extLst>
          </p:cNvPr>
          <p:cNvSpPr/>
          <p:nvPr/>
        </p:nvSpPr>
        <p:spPr>
          <a:xfrm>
            <a:off x="3543018" y="5153793"/>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4</a:t>
            </a:r>
          </a:p>
        </p:txBody>
      </p:sp>
      <p:sp>
        <p:nvSpPr>
          <p:cNvPr id="167" name="Oval 166">
            <a:extLst>
              <a:ext uri="{FF2B5EF4-FFF2-40B4-BE49-F238E27FC236}">
                <a16:creationId xmlns:a16="http://schemas.microsoft.com/office/drawing/2014/main" id="{9B4B7D6B-6B37-87FE-1EAA-6C8B675B8CD3}"/>
              </a:ext>
            </a:extLst>
          </p:cNvPr>
          <p:cNvSpPr/>
          <p:nvPr/>
        </p:nvSpPr>
        <p:spPr>
          <a:xfrm>
            <a:off x="5238637" y="2050400"/>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5</a:t>
            </a:r>
          </a:p>
        </p:txBody>
      </p:sp>
      <p:sp>
        <p:nvSpPr>
          <p:cNvPr id="168" name="Oval 167">
            <a:extLst>
              <a:ext uri="{FF2B5EF4-FFF2-40B4-BE49-F238E27FC236}">
                <a16:creationId xmlns:a16="http://schemas.microsoft.com/office/drawing/2014/main" id="{B7C9D754-3187-D4D3-2616-081F8AD9FF5E}"/>
              </a:ext>
            </a:extLst>
          </p:cNvPr>
          <p:cNvSpPr/>
          <p:nvPr/>
        </p:nvSpPr>
        <p:spPr>
          <a:xfrm>
            <a:off x="8081197" y="1945677"/>
            <a:ext cx="252000" cy="252000"/>
          </a:xfrm>
          <a:prstGeom prst="ellipse">
            <a:avLst/>
          </a:prstGeom>
          <a:solidFill>
            <a:schemeClr val="bg1"/>
          </a:solidFill>
          <a:ln w="9525">
            <a:gradFill flip="none" rotWithShape="1">
              <a:gsLst>
                <a:gs pos="0">
                  <a:schemeClr val="accent3"/>
                </a:gs>
                <a:gs pos="100000">
                  <a:schemeClr val="accent4"/>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latin typeface="VIC SemiBold" panose="00000700000000000000" pitchFamily="50" charset="0"/>
              </a:rPr>
              <a:t>6</a:t>
            </a:r>
          </a:p>
        </p:txBody>
      </p:sp>
      <p:cxnSp>
        <p:nvCxnSpPr>
          <p:cNvPr id="177" name="Straight Arrow Connector 176">
            <a:extLst>
              <a:ext uri="{FF2B5EF4-FFF2-40B4-BE49-F238E27FC236}">
                <a16:creationId xmlns:a16="http://schemas.microsoft.com/office/drawing/2014/main" id="{C02EC2E5-5FC3-C241-8713-B2F90C879A2C}"/>
              </a:ext>
            </a:extLst>
          </p:cNvPr>
          <p:cNvCxnSpPr>
            <a:cxnSpLocks/>
          </p:cNvCxnSpPr>
          <p:nvPr/>
        </p:nvCxnSpPr>
        <p:spPr>
          <a:xfrm>
            <a:off x="2474449" y="3901983"/>
            <a:ext cx="204231"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16E699FD-8FDB-676B-3FB3-0C1467415F2D}"/>
              </a:ext>
            </a:extLst>
          </p:cNvPr>
          <p:cNvCxnSpPr>
            <a:cxnSpLocks/>
          </p:cNvCxnSpPr>
          <p:nvPr/>
        </p:nvCxnSpPr>
        <p:spPr>
          <a:xfrm>
            <a:off x="3354979" y="3900039"/>
            <a:ext cx="3316512" cy="0"/>
          </a:xfrm>
          <a:prstGeom prst="straightConnector1">
            <a:avLst/>
          </a:prstGeom>
          <a:ln w="12700">
            <a:solidFill>
              <a:schemeClr val="tx2"/>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DAA093C-CF95-DCB5-C804-38D49038AFB0}"/>
              </a:ext>
            </a:extLst>
          </p:cNvPr>
          <p:cNvGrpSpPr/>
          <p:nvPr/>
        </p:nvGrpSpPr>
        <p:grpSpPr>
          <a:xfrm>
            <a:off x="8719473" y="5666247"/>
            <a:ext cx="1193470" cy="1193469"/>
            <a:chOff x="10069009" y="2893384"/>
            <a:chExt cx="1704975" cy="1704975"/>
          </a:xfrm>
        </p:grpSpPr>
        <p:sp>
          <p:nvSpPr>
            <p:cNvPr id="83" name="Freeform: Shape 82">
              <a:extLst>
                <a:ext uri="{FF2B5EF4-FFF2-40B4-BE49-F238E27FC236}">
                  <a16:creationId xmlns:a16="http://schemas.microsoft.com/office/drawing/2014/main" id="{E998B0C1-8A11-A673-0F8B-A3E83586F6DE}"/>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endParaRPr lang="en-AU"/>
            </a:p>
          </p:txBody>
        </p:sp>
        <p:sp>
          <p:nvSpPr>
            <p:cNvPr id="151" name="Freeform: Shape 150">
              <a:extLst>
                <a:ext uri="{FF2B5EF4-FFF2-40B4-BE49-F238E27FC236}">
                  <a16:creationId xmlns:a16="http://schemas.microsoft.com/office/drawing/2014/main" id="{9666EF04-D309-250B-D406-ABE5D682E58D}"/>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sp>
          <p:nvSpPr>
            <p:cNvPr id="152" name="Freeform: Shape 151">
              <a:extLst>
                <a:ext uri="{FF2B5EF4-FFF2-40B4-BE49-F238E27FC236}">
                  <a16:creationId xmlns:a16="http://schemas.microsoft.com/office/drawing/2014/main" id="{A889CA4E-8E96-97E5-3313-500A937D071B}"/>
                </a:ext>
              </a:extLst>
            </p:cNvPr>
            <p:cNvSpPr/>
            <p:nvPr/>
          </p:nvSpPr>
          <p:spPr>
            <a:xfrm>
              <a:off x="10916734" y="2893384"/>
              <a:ext cx="857250" cy="857250"/>
            </a:xfrm>
            <a:custGeom>
              <a:avLst/>
              <a:gdLst>
                <a:gd name="connsiteX0" fmla="*/ 857250 w 857250"/>
                <a:gd name="connsiteY0" fmla="*/ 0 h 857250"/>
                <a:gd name="connsiteX1" fmla="*/ 0 w 857250"/>
                <a:gd name="connsiteY1" fmla="*/ 857250 h 857250"/>
                <a:gd name="connsiteX2" fmla="*/ 857250 w 857250"/>
                <a:gd name="connsiteY2" fmla="*/ 857250 h 857250"/>
                <a:gd name="connsiteX3" fmla="*/ 857250 w 857250"/>
                <a:gd name="connsiteY3" fmla="*/ 0 h 857250"/>
              </a:gdLst>
              <a:ahLst/>
              <a:cxnLst>
                <a:cxn ang="0">
                  <a:pos x="connsiteX0" y="connsiteY0"/>
                </a:cxn>
                <a:cxn ang="0">
                  <a:pos x="connsiteX1" y="connsiteY1"/>
                </a:cxn>
                <a:cxn ang="0">
                  <a:pos x="connsiteX2" y="connsiteY2"/>
                </a:cxn>
                <a:cxn ang="0">
                  <a:pos x="connsiteX3" y="connsiteY3"/>
                </a:cxn>
              </a:cxnLst>
              <a:rect l="l" t="t" r="r" b="b"/>
              <a:pathLst>
                <a:path w="857250" h="857250">
                  <a:moveTo>
                    <a:pt x="857250" y="0"/>
                  </a:moveTo>
                  <a:lnTo>
                    <a:pt x="0" y="857250"/>
                  </a:lnTo>
                  <a:lnTo>
                    <a:pt x="857250" y="857250"/>
                  </a:lnTo>
                  <a:lnTo>
                    <a:pt x="857250" y="0"/>
                  </a:lnTo>
                  <a:close/>
                </a:path>
              </a:pathLst>
            </a:custGeom>
            <a:solidFill>
              <a:schemeClr val="accent2">
                <a:lumMod val="60000"/>
                <a:lumOff val="40000"/>
              </a:schemeClr>
            </a:solidFill>
            <a:ln w="9525" cap="flat">
              <a:noFill/>
              <a:prstDash val="solid"/>
              <a:miter/>
            </a:ln>
          </p:spPr>
          <p:txBody>
            <a:bodyPr rtlCol="0" anchor="ctr"/>
            <a:lstStyle/>
            <a:p>
              <a:endParaRPr lang="en-AU"/>
            </a:p>
          </p:txBody>
        </p:sp>
      </p:grpSp>
      <p:sp>
        <p:nvSpPr>
          <p:cNvPr id="153" name="TextBox 152">
            <a:extLst>
              <a:ext uri="{FF2B5EF4-FFF2-40B4-BE49-F238E27FC236}">
                <a16:creationId xmlns:a16="http://schemas.microsoft.com/office/drawing/2014/main" id="{23A50C5D-F44B-1A0F-E3AC-F5D75BCD0BFC}"/>
              </a:ext>
            </a:extLst>
          </p:cNvPr>
          <p:cNvSpPr txBox="1"/>
          <p:nvPr/>
        </p:nvSpPr>
        <p:spPr>
          <a:xfrm>
            <a:off x="8624961" y="6390123"/>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90</a:t>
            </a:fld>
            <a:endParaRPr lang="en-AU" sz="1200" noProof="0">
              <a:solidFill>
                <a:schemeClr val="bg1"/>
              </a:solidFill>
              <a:latin typeface="+mn-lt"/>
              <a:ea typeface="Segoe UI" panose="020B0502040204020203" pitchFamily="34" charset="0"/>
              <a:cs typeface="Segoe UI" panose="020B0502040204020203" pitchFamily="34" charset="0"/>
            </a:endParaRPr>
          </a:p>
        </p:txBody>
      </p:sp>
      <p:sp>
        <p:nvSpPr>
          <p:cNvPr id="154" name="Rectangle 153">
            <a:extLst>
              <a:ext uri="{FF2B5EF4-FFF2-40B4-BE49-F238E27FC236}">
                <a16:creationId xmlns:a16="http://schemas.microsoft.com/office/drawing/2014/main" id="{A105A09B-6280-9307-9069-1FF83031F56F}"/>
              </a:ext>
            </a:extLst>
          </p:cNvPr>
          <p:cNvSpPr/>
          <p:nvPr/>
        </p:nvSpPr>
        <p:spPr>
          <a:xfrm>
            <a:off x="458470" y="6533569"/>
            <a:ext cx="8446463" cy="36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AU" sz="1000" b="1" i="0" u="none" strike="noStrike" kern="1200" cap="none" spc="0" normalizeH="0" baseline="0" noProof="0">
                <a:ln>
                  <a:noFill/>
                </a:ln>
                <a:solidFill>
                  <a:srgbClr val="1F2A44"/>
                </a:solidFill>
                <a:effectLst/>
                <a:uLnTx/>
                <a:uFillTx/>
                <a:ea typeface="+mn-ea"/>
                <a:cs typeface="Segoe UI Semilight" panose="020B0402040204020203" pitchFamily="34" charset="0"/>
              </a:rPr>
              <a:t>You</a:t>
            </a:r>
            <a:r>
              <a:rPr lang="en-AU" sz="1000" b="1">
                <a:solidFill>
                  <a:srgbClr val="1F2A44"/>
                </a:solidFill>
                <a:cs typeface="Segoe UI Semilight" panose="020B0402040204020203" pitchFamily="34" charset="0"/>
              </a:rPr>
              <a:t> may not need all components, refer only to those that are relevant for your permission. This stage might also be automated.</a:t>
            </a:r>
            <a:endParaRPr lang="en-AU" sz="1000" b="1">
              <a:solidFill>
                <a:schemeClr val="bg2"/>
              </a:solidFill>
            </a:endParaRPr>
          </a:p>
        </p:txBody>
      </p:sp>
    </p:spTree>
    <p:extLst>
      <p:ext uri="{BB962C8B-B14F-4D97-AF65-F5344CB8AC3E}">
        <p14:creationId xmlns:p14="http://schemas.microsoft.com/office/powerpoint/2010/main" val="21521503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RENEWAL</a:t>
            </a:r>
            <a:br>
              <a:rPr lang="en-AU" sz="2200" b="1"/>
            </a:br>
            <a:endParaRPr lang="en-AU" sz="900" b="1">
              <a:latin typeface="+mn-lt"/>
              <a:ea typeface="+mn-ea"/>
              <a:cs typeface="+mn-cs"/>
            </a:endParaRP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91</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43BE600-2FB3-6DD1-3D2B-E20AAE2E6B21}"/>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3" name="Oval 22">
            <a:extLst>
              <a:ext uri="{FF2B5EF4-FFF2-40B4-BE49-F238E27FC236}">
                <a16:creationId xmlns:a16="http://schemas.microsoft.com/office/drawing/2014/main" id="{226E3CE5-DC20-9CD8-E048-35410C186771}"/>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5" name="Oval 24">
            <a:extLst>
              <a:ext uri="{FF2B5EF4-FFF2-40B4-BE49-F238E27FC236}">
                <a16:creationId xmlns:a16="http://schemas.microsoft.com/office/drawing/2014/main" id="{C59FF9BB-899B-15A1-7055-977F62A1EE8E}"/>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1" name="Half Frame 30">
            <a:extLst>
              <a:ext uri="{FF2B5EF4-FFF2-40B4-BE49-F238E27FC236}">
                <a16:creationId xmlns:a16="http://schemas.microsoft.com/office/drawing/2014/main" id="{68C900A4-292E-A068-FEF9-25B9E34AD969}"/>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266A12F-8708-1EBC-DA64-A6B36914A97E}"/>
              </a:ext>
            </a:extLst>
          </p:cNvPr>
          <p:cNvSpPr/>
          <p:nvPr/>
        </p:nvSpPr>
        <p:spPr>
          <a:xfrm>
            <a:off x="541338" y="2609186"/>
            <a:ext cx="8838130"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dirty="0">
                <a:solidFill>
                  <a:srgbClr val="1F2A44"/>
                </a:solidFill>
              </a:rPr>
              <a:t>Renewals should be done in the simplest way possible to minimise the burden placed on the permission holder and regulator. </a:t>
            </a:r>
          </a:p>
          <a:p>
            <a:pPr>
              <a:spcBef>
                <a:spcPts val="600"/>
              </a:spcBef>
              <a:defRPr/>
            </a:pPr>
            <a:r>
              <a:rPr lang="en-AU" sz="1050" dirty="0">
                <a:solidFill>
                  <a:srgbClr val="1F2A44"/>
                </a:solidFill>
              </a:rPr>
              <a:t>You should consider automatic renewal payments if information can be collected separately and a payment is all that is required. This will significantly reduce regulator workload and burden.</a:t>
            </a:r>
          </a:p>
          <a:p>
            <a:pPr marL="171450" indent="-171450">
              <a:spcBef>
                <a:spcPts val="600"/>
              </a:spcBef>
              <a:buFont typeface="Arial" panose="020B0604020202020204" pitchFamily="34" charset="0"/>
              <a:buChar char="•"/>
              <a:defRPr/>
            </a:pPr>
            <a:r>
              <a:rPr lang="en-AU" sz="1050" dirty="0">
                <a:solidFill>
                  <a:srgbClr val="1F2A44"/>
                </a:solidFill>
              </a:rPr>
              <a:t>You should only ask for information necessary for renewals and where possible request additional information separately.</a:t>
            </a:r>
          </a:p>
          <a:p>
            <a:pPr marL="171450" indent="-171450">
              <a:spcBef>
                <a:spcPts val="600"/>
              </a:spcBef>
              <a:buFont typeface="Arial" panose="020B0604020202020204" pitchFamily="34" charset="0"/>
              <a:buChar char="•"/>
              <a:defRPr/>
            </a:pPr>
            <a:r>
              <a:rPr lang="en-AU" sz="1050" dirty="0">
                <a:solidFill>
                  <a:srgbClr val="1F2A44"/>
                </a:solidFill>
              </a:rPr>
              <a:t>Payment instructions and amounts are clear so permission holders are informed and able to pay for renewals easily.</a:t>
            </a:r>
          </a:p>
          <a:p>
            <a:pPr marL="171450" indent="-171450">
              <a:spcBef>
                <a:spcPts val="600"/>
              </a:spcBef>
              <a:buFont typeface="Arial" panose="020B0604020202020204" pitchFamily="34" charset="0"/>
              <a:buChar char="•"/>
              <a:defRPr/>
            </a:pPr>
            <a:r>
              <a:rPr lang="en-AU" sz="1050" dirty="0">
                <a:solidFill>
                  <a:srgbClr val="1F2A44"/>
                </a:solidFill>
              </a:rPr>
              <a:t>If authentication is required for renewals, this should be aligned with identity verification and be made as simple as possible. </a:t>
            </a:r>
          </a:p>
          <a:p>
            <a:pPr>
              <a:spcBef>
                <a:spcPts val="600"/>
              </a:spcBef>
              <a:defRPr/>
            </a:pPr>
            <a:r>
              <a:rPr lang="en-AU" sz="1050" dirty="0">
                <a:solidFill>
                  <a:srgbClr val="1F2A44"/>
                </a:solidFill>
              </a:rPr>
              <a:t>You should look to set renewal periods to the longest duration possible, commensurate with risk. Renewal periods could be configurable and differ between permission holders, generally where risk varies.</a:t>
            </a:r>
          </a:p>
          <a:p>
            <a:pPr>
              <a:spcBef>
                <a:spcPts val="600"/>
              </a:spcBef>
              <a:defRPr/>
            </a:pPr>
            <a:r>
              <a:rPr lang="en-AU" sz="1050" dirty="0">
                <a:solidFill>
                  <a:srgbClr val="1F2A44"/>
                </a:solidFill>
              </a:rPr>
              <a:t>Permission holders should be given sufficient notice before their licence is expired to either renew or surrender their permission. Any late lodgement fees or other consequences for licence holders that pass their renewal date are clearly defined for permission holders.</a:t>
            </a:r>
          </a:p>
          <a:p>
            <a:pPr>
              <a:spcBef>
                <a:spcPts val="600"/>
              </a:spcBef>
              <a:defRPr/>
            </a:pPr>
            <a:r>
              <a:rPr lang="en-AU" sz="1050" dirty="0">
                <a:solidFill>
                  <a:srgbClr val="1F2A44"/>
                </a:solidFill>
              </a:rPr>
              <a:t>Internal records and proof of permissions are updated as soon as possible following renewal payment and acceptance.</a:t>
            </a:r>
          </a:p>
        </p:txBody>
      </p:sp>
      <p:sp>
        <p:nvSpPr>
          <p:cNvPr id="36" name="Rectangle 35">
            <a:extLst>
              <a:ext uri="{FF2B5EF4-FFF2-40B4-BE49-F238E27FC236}">
                <a16:creationId xmlns:a16="http://schemas.microsoft.com/office/drawing/2014/main" id="{37D20A65-A3E4-DBF6-0F9D-B855A14354E6}"/>
              </a:ext>
            </a:extLst>
          </p:cNvPr>
          <p:cNvSpPr/>
          <p:nvPr/>
        </p:nvSpPr>
        <p:spPr>
          <a:xfrm>
            <a:off x="541337" y="1244067"/>
            <a:ext cx="8834437" cy="12258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0" marR="0" lvl="0" indent="0" algn="l" defTabSz="914349" rtl="0" eaLnBrk="1" fontAlgn="auto" latinLnBrk="0" hangingPunct="1">
              <a:spcBef>
                <a:spcPts val="600"/>
              </a:spcBef>
              <a:spcAft>
                <a:spcPts val="0"/>
              </a:spcAft>
              <a:buClrTx/>
              <a:buSzTx/>
              <a:buFontTx/>
              <a:buNone/>
              <a:tabLst/>
              <a:defRPr/>
            </a:pPr>
            <a:r>
              <a:rPr kumimoji="0" lang="en-AU" sz="1050" b="1" i="0" u="none" strike="noStrike" kern="1200" cap="none" spc="0" normalizeH="0" baseline="0" noProof="0">
                <a:ln>
                  <a:noFill/>
                </a:ln>
                <a:solidFill>
                  <a:srgbClr val="1F2A44"/>
                </a:solidFill>
                <a:effectLst/>
                <a:uLnTx/>
                <a:uFillTx/>
                <a:ea typeface="+mn-ea"/>
                <a:cs typeface="+mn-cs"/>
              </a:rPr>
              <a:t>Renewals are generally required on a cyclical basis, often directed by legislation.</a:t>
            </a:r>
            <a:r>
              <a:rPr lang="en-AU" sz="1050" b="1" noProof="0">
                <a:solidFill>
                  <a:srgbClr val="1F2A44"/>
                </a:solidFill>
              </a:rPr>
              <a:t> </a:t>
            </a:r>
            <a:r>
              <a:rPr kumimoji="0" lang="en-AU" sz="1050" b="0" i="0" u="none" strike="noStrike" kern="1200" cap="none" spc="0" normalizeH="0" baseline="0" noProof="0">
                <a:ln>
                  <a:noFill/>
                </a:ln>
                <a:solidFill>
                  <a:srgbClr val="1F2A44"/>
                </a:solidFill>
                <a:effectLst/>
                <a:uLnTx/>
                <a:uFillTx/>
                <a:ea typeface="+mn-ea"/>
                <a:cs typeface="+mn-cs"/>
              </a:rPr>
              <a:t>Regulators conduct renewals at varying intervals </a:t>
            </a:r>
            <a:r>
              <a:rPr lang="en-AU" sz="1050">
                <a:solidFill>
                  <a:srgbClr val="1F2A44"/>
                </a:solidFill>
              </a:rPr>
              <a:t>t</a:t>
            </a:r>
            <a:r>
              <a:rPr kumimoji="0" lang="en-AU" sz="1050" b="0" i="0" u="none" strike="noStrike" kern="1200" cap="none" spc="0" normalizeH="0" baseline="0" noProof="0">
                <a:ln>
                  <a:noFill/>
                </a:ln>
                <a:solidFill>
                  <a:srgbClr val="1F2A44"/>
                </a:solidFill>
                <a:effectLst/>
                <a:uLnTx/>
                <a:uFillTx/>
                <a:ea typeface="+mn-ea"/>
                <a:cs typeface="+mn-cs"/>
              </a:rPr>
              <a:t>o maintain the permission and make sure holders are still fit to operate, generally collecting payments. Fees will vary between regulators and permissions. Information can be captured through the renewals process as a primary contact with permission holders. </a:t>
            </a:r>
            <a:r>
              <a:rPr lang="en-AU" sz="1050">
                <a:solidFill>
                  <a:srgbClr val="1F2A44"/>
                </a:solidFill>
              </a:rPr>
              <a:t>Review and assessment should only occur where information is consequential to the permission.</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38" name="Half Frame 37">
            <a:extLst>
              <a:ext uri="{FF2B5EF4-FFF2-40B4-BE49-F238E27FC236}">
                <a16:creationId xmlns:a16="http://schemas.microsoft.com/office/drawing/2014/main" id="{C6266311-EEEC-F8A7-622C-65910E1F74E7}"/>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4" name="Freeform 22">
            <a:extLst>
              <a:ext uri="{FF2B5EF4-FFF2-40B4-BE49-F238E27FC236}">
                <a16:creationId xmlns:a16="http://schemas.microsoft.com/office/drawing/2014/main" id="{E857881A-AC0B-5B24-D81E-554B0FCB6228}"/>
              </a:ext>
            </a:extLst>
          </p:cNvPr>
          <p:cNvSpPr>
            <a:spLocks noChangeAspect="1"/>
          </p:cNvSpPr>
          <p:nvPr/>
        </p:nvSpPr>
        <p:spPr bwMode="auto">
          <a:xfrm>
            <a:off x="9041030" y="481657"/>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0" name="TextBox 9">
            <a:extLst>
              <a:ext uri="{FF2B5EF4-FFF2-40B4-BE49-F238E27FC236}">
                <a16:creationId xmlns:a16="http://schemas.microsoft.com/office/drawing/2014/main" id="{2EBCA497-9FE5-9FAD-E65D-EDB53DD1621B}"/>
              </a:ext>
            </a:extLst>
          </p:cNvPr>
          <p:cNvSpPr txBox="1">
            <a:spLocks/>
          </p:cNvSpPr>
          <p:nvPr/>
        </p:nvSpPr>
        <p:spPr>
          <a:xfrm>
            <a:off x="538992"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
        <p:nvSpPr>
          <p:cNvPr id="11" name="TextBox 10">
            <a:extLst>
              <a:ext uri="{FF2B5EF4-FFF2-40B4-BE49-F238E27FC236}">
                <a16:creationId xmlns:a16="http://schemas.microsoft.com/office/drawing/2014/main" id="{01007308-7C43-77E8-3C73-1CFC85221C2F}"/>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Tree>
    <p:extLst>
      <p:ext uri="{BB962C8B-B14F-4D97-AF65-F5344CB8AC3E}">
        <p14:creationId xmlns:p14="http://schemas.microsoft.com/office/powerpoint/2010/main" val="21213592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1179331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FCBC9F3-A704-ED61-4AF6-E788088DE662}"/>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RENEWAL</a:t>
            </a:r>
            <a:br>
              <a:rPr lang="en-AU" sz="2400" b="1"/>
            </a:br>
            <a:endParaRPr lang="en-AU" sz="900" b="1">
              <a:latin typeface="+mn-lt"/>
              <a:ea typeface="+mn-ea"/>
              <a:cs typeface="+mn-cs"/>
            </a:endParaRPr>
          </a:p>
        </p:txBody>
      </p:sp>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Digital systems should look to enable automated renewals to be triggered based on permission dates and renewal periods. This should be configured for each permission and automatically updated after renewals have been completed.</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Renewals should reflect a streamlined application process, reusing relevant components (e.g., applicant information, permission information where required, declarations, payments, submit).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Where information is not consequential for the permission, they should be automatically processed and approved. Review &amp; stream, Assess and Decide should only not be automated by exception.</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a:t>
            </a:r>
            <a:r>
              <a:rPr kumimoji="0" lang="en-AU" sz="1050" b="0" i="1" u="none" strike="noStrike" kern="1200" cap="none" spc="0" normalizeH="0" baseline="0" noProof="0" err="1">
                <a:ln>
                  <a:noFill/>
                </a:ln>
                <a:solidFill>
                  <a:srgbClr val="1F2A44"/>
                </a:solidFill>
                <a:effectLst/>
                <a:uLnTx/>
                <a:uFillTx/>
                <a:ea typeface="+mn-ea"/>
                <a:cs typeface="+mn-cs"/>
              </a:rPr>
              <a:t>WofG</a:t>
            </a:r>
            <a:r>
              <a:rPr kumimoji="0" lang="en-AU" sz="1050" b="0" i="1" u="none" strike="noStrike" kern="1200" cap="none" spc="0" normalizeH="0" baseline="0" noProof="0">
                <a:ln>
                  <a:noFill/>
                </a:ln>
                <a:solidFill>
                  <a:srgbClr val="1F2A44"/>
                </a:solidFill>
                <a:effectLst/>
                <a:uLnTx/>
                <a:uFillTx/>
                <a:ea typeface="+mn-ea"/>
                <a:cs typeface="+mn-cs"/>
              </a:rPr>
              <a:t> capability: </a:t>
            </a:r>
            <a:r>
              <a:rPr lang="en-AU" sz="1050" i="1">
                <a:solidFill>
                  <a:srgbClr val="1F2A44"/>
                </a:solidFill>
              </a:rPr>
              <a:t>Aligned with other components.</a:t>
            </a:r>
            <a:endParaRPr lang="en-AU" sz="1050">
              <a:solidFill>
                <a:srgbClr val="1F2A44"/>
              </a:solidFill>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b="1">
              <a:solidFill>
                <a:srgbClr val="1F2A44"/>
              </a:solidFill>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Compliance history from permission holder file.</a:t>
            </a:r>
          </a:p>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TO PERMISSION HOLDER: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Notification for renewal.</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Calculated fee amount.</a:t>
            </a: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92</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1" i="0" u="none" strike="noStrike" kern="1200" cap="none" spc="0" normalizeH="0" baseline="0" noProof="0">
                <a:ln>
                  <a:noFill/>
                </a:ln>
                <a:solidFill>
                  <a:srgbClr val="1F2A44"/>
                </a:solidFill>
                <a:effectLst/>
                <a:uLnTx/>
                <a:uFillTx/>
                <a:ea typeface="+mn-ea"/>
                <a:cs typeface="+mn-cs"/>
              </a:rPr>
              <a:t>FROM PERMISSION HOLDER: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Submission and payment of renewal.</a:t>
            </a:r>
            <a:endParaRPr kumimoji="0" lang="en-AU" sz="1050" b="0" i="0" u="none" strike="noStrike" kern="1200" cap="none" spc="0" normalizeH="0" baseline="0" noProof="0">
              <a:ln>
                <a:noFill/>
              </a:ln>
              <a:solidFill>
                <a:srgbClr val="1F2A44"/>
              </a:solidFill>
              <a:effectLst/>
              <a:uLnTx/>
              <a:uFillTx/>
              <a:ea typeface="+mn-ea"/>
              <a:cs typeface="+mn-cs"/>
            </a:endParaRP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Any additional information required.</a:t>
            </a:r>
          </a:p>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TO PERMISSION HOLDER: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Record of submission and </a:t>
            </a:r>
            <a:r>
              <a:rPr kumimoji="0" lang="en-AU" sz="1050" b="0" i="0" u="none" strike="noStrike" kern="1200" cap="none" spc="0" normalizeH="0" baseline="0" noProof="0" err="1">
                <a:ln>
                  <a:noFill/>
                </a:ln>
                <a:solidFill>
                  <a:srgbClr val="1F2A44"/>
                </a:solidFill>
                <a:effectLst/>
                <a:uLnTx/>
                <a:uFillTx/>
                <a:ea typeface="+mn-ea"/>
                <a:cs typeface="+mn-cs"/>
              </a:rPr>
              <a:t>paymen</a:t>
            </a:r>
            <a:r>
              <a:rPr lang="en-AU" sz="1050">
                <a:solidFill>
                  <a:srgbClr val="1F2A44"/>
                </a:solidFill>
              </a:rPr>
              <a:t>t.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Renew</a:t>
            </a:r>
            <a:r>
              <a:rPr lang="en-AU" sz="1050">
                <a:solidFill>
                  <a:srgbClr val="1F2A44"/>
                </a:solidFill>
              </a:rPr>
              <a:t>ed permission.</a:t>
            </a:r>
            <a:endParaRPr kumimoji="0" lang="en-AU" sz="1050" b="0" i="0" u="none" strike="noStrike" kern="1200" cap="none" spc="0" normalizeH="0" baseline="0" noProof="0">
              <a:ln>
                <a:noFill/>
              </a:ln>
              <a:solidFill>
                <a:srgbClr val="1F2A44"/>
              </a:solidFill>
              <a:effectLst/>
              <a:uLnTx/>
              <a:uFillTx/>
              <a:ea typeface="+mn-ea"/>
              <a:cs typeface="+mn-cs"/>
            </a:endParaRPr>
          </a:p>
        </p:txBody>
      </p:sp>
      <p:sp>
        <p:nvSpPr>
          <p:cNvPr id="27" name="Rectangle 26">
            <a:extLst>
              <a:ext uri="{FF2B5EF4-FFF2-40B4-BE49-F238E27FC236}">
                <a16:creationId xmlns:a16="http://schemas.microsoft.com/office/drawing/2014/main" id="{B6822FA3-0C54-1D26-BEEE-3181FCC09D78}"/>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rPr>
              <a:t>CONFIGURABLE COMPONENT</a:t>
            </a:r>
          </a:p>
        </p:txBody>
      </p:sp>
      <p:sp>
        <p:nvSpPr>
          <p:cNvPr id="35" name="Isosceles Triangle 34">
            <a:extLst>
              <a:ext uri="{FF2B5EF4-FFF2-40B4-BE49-F238E27FC236}">
                <a16:creationId xmlns:a16="http://schemas.microsoft.com/office/drawing/2014/main" id="{866A9BEC-68E0-7BA1-DF8E-C84344C5CCE2}"/>
              </a:ext>
            </a:extLst>
          </p:cNvPr>
          <p:cNvSpPr/>
          <p:nvPr/>
        </p:nvSpPr>
        <p:spPr>
          <a:xfrm rot="18900000">
            <a:off x="6894874" y="4108635"/>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Rectangle 35">
            <a:extLst>
              <a:ext uri="{FF2B5EF4-FFF2-40B4-BE49-F238E27FC236}">
                <a16:creationId xmlns:a16="http://schemas.microsoft.com/office/drawing/2014/main" id="{C148C2D1-BF93-1262-D2E7-9BF5CDE982F6}"/>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38" name="Rectangle 37">
            <a:extLst>
              <a:ext uri="{FF2B5EF4-FFF2-40B4-BE49-F238E27FC236}">
                <a16:creationId xmlns:a16="http://schemas.microsoft.com/office/drawing/2014/main" id="{056DD700-98D6-5705-8465-318676E078CF}"/>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rPr>
              <a:t>COMMON COMPONENT</a:t>
            </a:r>
          </a:p>
        </p:txBody>
      </p:sp>
      <p:sp>
        <p:nvSpPr>
          <p:cNvPr id="39" name="Rectangle 38">
            <a:extLst>
              <a:ext uri="{FF2B5EF4-FFF2-40B4-BE49-F238E27FC236}">
                <a16:creationId xmlns:a16="http://schemas.microsoft.com/office/drawing/2014/main" id="{64949E85-B5D2-5C56-5B52-5CCF8677B7A8}"/>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Renewals should be consistent with the application process.</a:t>
            </a:r>
          </a:p>
        </p:txBody>
      </p:sp>
      <p:grpSp>
        <p:nvGrpSpPr>
          <p:cNvPr id="4" name="Group 3">
            <a:extLst>
              <a:ext uri="{FF2B5EF4-FFF2-40B4-BE49-F238E27FC236}">
                <a16:creationId xmlns:a16="http://schemas.microsoft.com/office/drawing/2014/main" id="{1D8BBA78-D1D6-83B9-82B7-0E0E5DDD9E81}"/>
              </a:ext>
            </a:extLst>
          </p:cNvPr>
          <p:cNvGrpSpPr/>
          <p:nvPr/>
        </p:nvGrpSpPr>
        <p:grpSpPr>
          <a:xfrm>
            <a:off x="8901369" y="346399"/>
            <a:ext cx="1004630" cy="515313"/>
            <a:chOff x="8901369" y="346399"/>
            <a:chExt cx="1004630" cy="515313"/>
          </a:xfrm>
        </p:grpSpPr>
        <p:sp>
          <p:nvSpPr>
            <p:cNvPr id="5" name="Rectangle 4">
              <a:extLst>
                <a:ext uri="{FF2B5EF4-FFF2-40B4-BE49-F238E27FC236}">
                  <a16:creationId xmlns:a16="http://schemas.microsoft.com/office/drawing/2014/main" id="{03E7BA7D-3782-29E2-6C3F-CDDBC43A6715}"/>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6" name="Oval 5">
              <a:extLst>
                <a:ext uri="{FF2B5EF4-FFF2-40B4-BE49-F238E27FC236}">
                  <a16:creationId xmlns:a16="http://schemas.microsoft.com/office/drawing/2014/main" id="{57418D20-D23B-4117-5DC8-11BA44D613E9}"/>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7" name="Oval 6">
              <a:extLst>
                <a:ext uri="{FF2B5EF4-FFF2-40B4-BE49-F238E27FC236}">
                  <a16:creationId xmlns:a16="http://schemas.microsoft.com/office/drawing/2014/main" id="{A94E97A2-13A7-6F1F-DBB2-A552AFBD8BA9}"/>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10" name="Freeform 22">
            <a:extLst>
              <a:ext uri="{FF2B5EF4-FFF2-40B4-BE49-F238E27FC236}">
                <a16:creationId xmlns:a16="http://schemas.microsoft.com/office/drawing/2014/main" id="{B31A644E-A860-7FA3-9AA1-DF070B270ABA}"/>
              </a:ext>
            </a:extLst>
          </p:cNvPr>
          <p:cNvSpPr>
            <a:spLocks noChangeAspect="1"/>
          </p:cNvSpPr>
          <p:nvPr/>
        </p:nvSpPr>
        <p:spPr bwMode="auto">
          <a:xfrm>
            <a:off x="9040475" y="483725"/>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22" name="TextBox 21">
            <a:extLst>
              <a:ext uri="{FF2B5EF4-FFF2-40B4-BE49-F238E27FC236}">
                <a16:creationId xmlns:a16="http://schemas.microsoft.com/office/drawing/2014/main" id="{22CC105A-4905-B2D4-485A-978593C29506}"/>
              </a:ext>
            </a:extLst>
          </p:cNvPr>
          <p:cNvSpPr txBox="1">
            <a:spLocks/>
          </p:cNvSpPr>
          <p:nvPr/>
        </p:nvSpPr>
        <p:spPr>
          <a:xfrm>
            <a:off x="541337" y="1241437"/>
            <a:ext cx="1178405"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3" name="TextBox 22">
            <a:extLst>
              <a:ext uri="{FF2B5EF4-FFF2-40B4-BE49-F238E27FC236}">
                <a16:creationId xmlns:a16="http://schemas.microsoft.com/office/drawing/2014/main" id="{1CA0CB81-B88A-4C25-B266-720098CA8A84}"/>
              </a:ext>
            </a:extLst>
          </p:cNvPr>
          <p:cNvSpPr txBox="1">
            <a:spLocks/>
          </p:cNvSpPr>
          <p:nvPr/>
        </p:nvSpPr>
        <p:spPr>
          <a:xfrm>
            <a:off x="541338" y="3076914"/>
            <a:ext cx="2218640"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8" name="TextBox 27">
            <a:extLst>
              <a:ext uri="{FF2B5EF4-FFF2-40B4-BE49-F238E27FC236}">
                <a16:creationId xmlns:a16="http://schemas.microsoft.com/office/drawing/2014/main" id="{711B2865-3CB1-4B68-4AC0-BEB4F5D6405F}"/>
              </a:ext>
            </a:extLst>
          </p:cNvPr>
          <p:cNvSpPr txBox="1">
            <a:spLocks/>
          </p:cNvSpPr>
          <p:nvPr/>
        </p:nvSpPr>
        <p:spPr>
          <a:xfrm>
            <a:off x="5078528" y="1238132"/>
            <a:ext cx="1347439"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29" name="TextBox 28">
            <a:extLst>
              <a:ext uri="{FF2B5EF4-FFF2-40B4-BE49-F238E27FC236}">
                <a16:creationId xmlns:a16="http://schemas.microsoft.com/office/drawing/2014/main" id="{13C78E14-49E6-FDA2-43FA-BE9F38FA8F52}"/>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36297939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40954"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APPLICANT INITIATED </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5579"/>
            <a:ext cx="4276369" cy="216000"/>
          </a:xfrm>
          <a:prstGeom prst="rect">
            <a:avLst/>
          </a:prstGeom>
          <a:solidFill>
            <a:schemeClr val="accent4"/>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6"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0362635B-C5A6-B63C-1E2F-28A94A5C0A0F}"/>
              </a:ext>
            </a:extLst>
          </p:cNvPr>
          <p:cNvSpPr/>
          <p:nvPr/>
        </p:nvSpPr>
        <p:spPr>
          <a:xfrm>
            <a:off x="5085475" y="150820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How can you make it easier for permission holders to notify you of variations? Can this be digitised?</a:t>
            </a:r>
          </a:p>
        </p:txBody>
      </p:sp>
      <p:sp>
        <p:nvSpPr>
          <p:cNvPr id="26" name="Rectangle 25">
            <a:extLst>
              <a:ext uri="{FF2B5EF4-FFF2-40B4-BE49-F238E27FC236}">
                <a16:creationId xmlns:a16="http://schemas.microsoft.com/office/drawing/2014/main" id="{95566999-A32B-E5A6-76AA-0A094BD23EF1}"/>
              </a:ext>
            </a:extLst>
          </p:cNvPr>
          <p:cNvSpPr/>
          <p:nvPr/>
        </p:nvSpPr>
        <p:spPr>
          <a:xfrm>
            <a:off x="541338" y="1508203"/>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is the current process for applicants notify you of changes to their situation and operations?</a:t>
            </a:r>
          </a:p>
        </p:txBody>
      </p:sp>
      <p:sp>
        <p:nvSpPr>
          <p:cNvPr id="22" name="Rectangle 21">
            <a:extLst>
              <a:ext uri="{FF2B5EF4-FFF2-40B4-BE49-F238E27FC236}">
                <a16:creationId xmlns:a16="http://schemas.microsoft.com/office/drawing/2014/main" id="{0D18BA38-3099-4616-5D7F-3980146E64F7}"/>
              </a:ext>
            </a:extLst>
          </p:cNvPr>
          <p:cNvSpPr/>
          <p:nvPr/>
        </p:nvSpPr>
        <p:spPr>
          <a:xfrm>
            <a:off x="5085472" y="353486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Should you do less assessment? More? How can you automate this process?</a:t>
            </a:r>
          </a:p>
        </p:txBody>
      </p:sp>
      <p:sp>
        <p:nvSpPr>
          <p:cNvPr id="30" name="Rectangle 29">
            <a:extLst>
              <a:ext uri="{FF2B5EF4-FFF2-40B4-BE49-F238E27FC236}">
                <a16:creationId xmlns:a16="http://schemas.microsoft.com/office/drawing/2014/main" id="{14319F6C-28B6-8974-961C-91842869EA54}"/>
              </a:ext>
            </a:extLst>
          </p:cNvPr>
          <p:cNvSpPr/>
          <p:nvPr/>
        </p:nvSpPr>
        <p:spPr>
          <a:xfrm>
            <a:off x="540693" y="3534868"/>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assessment or review, if any, do you take for applicant initiated processes?</a:t>
            </a:r>
          </a:p>
        </p:txBody>
      </p:sp>
      <p:sp>
        <p:nvSpPr>
          <p:cNvPr id="34" name="Rectangle 33">
            <a:extLst>
              <a:ext uri="{FF2B5EF4-FFF2-40B4-BE49-F238E27FC236}">
                <a16:creationId xmlns:a16="http://schemas.microsoft.com/office/drawing/2014/main" id="{A7EA0C82-C4FA-1988-E7FF-C1500B6B6BC5}"/>
              </a:ext>
            </a:extLst>
          </p:cNvPr>
          <p:cNvSpPr/>
          <p:nvPr/>
        </p:nvSpPr>
        <p:spPr>
          <a:xfrm>
            <a:off x="540693" y="2183758"/>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When must a permission holder provide updates? How are they informed of this and is it clear?</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2" y="218375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Where is more information required and how can you make this clearer for permission holders?</a:t>
            </a:r>
          </a:p>
        </p:txBody>
      </p:sp>
      <p:sp>
        <p:nvSpPr>
          <p:cNvPr id="18" name="Rectangle 17">
            <a:extLst>
              <a:ext uri="{FF2B5EF4-FFF2-40B4-BE49-F238E27FC236}">
                <a16:creationId xmlns:a16="http://schemas.microsoft.com/office/drawing/2014/main" id="{65F7700B-321B-C88A-F402-7F61801C68DF}"/>
              </a:ext>
            </a:extLst>
          </p:cNvPr>
          <p:cNvSpPr/>
          <p:nvPr/>
        </p:nvSpPr>
        <p:spPr>
          <a:xfrm>
            <a:off x="5085472" y="285931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there any issues with your current process? What are the opportunities to solve these, including digital solutions?</a:t>
            </a:r>
          </a:p>
        </p:txBody>
      </p:sp>
      <p:sp>
        <p:nvSpPr>
          <p:cNvPr id="38" name="Rectangle 37">
            <a:extLst>
              <a:ext uri="{FF2B5EF4-FFF2-40B4-BE49-F238E27FC236}">
                <a16:creationId xmlns:a16="http://schemas.microsoft.com/office/drawing/2014/main" id="{219FB0F4-B4EF-231A-3C1F-BB60ED885D9B}"/>
              </a:ext>
            </a:extLst>
          </p:cNvPr>
          <p:cNvSpPr/>
          <p:nvPr/>
        </p:nvSpPr>
        <p:spPr>
          <a:xfrm>
            <a:off x="540693" y="2859313"/>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How do you respond and interact with applicants following notifications?</a:t>
            </a:r>
          </a:p>
        </p:txBody>
      </p:sp>
      <p:sp>
        <p:nvSpPr>
          <p:cNvPr id="23" name="Rectangle 22">
            <a:extLst>
              <a:ext uri="{FF2B5EF4-FFF2-40B4-BE49-F238E27FC236}">
                <a16:creationId xmlns:a16="http://schemas.microsoft.com/office/drawing/2014/main" id="{9D81DB61-C7A3-0565-E073-42DAD79BE58E}"/>
              </a:ext>
            </a:extLst>
          </p:cNvPr>
          <p:cNvSpPr/>
          <p:nvPr/>
        </p:nvSpPr>
        <p:spPr>
          <a:xfrm>
            <a:off x="5085472" y="421042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these additional actions required/adding value? How can you automate these processes?</a:t>
            </a:r>
          </a:p>
        </p:txBody>
      </p:sp>
      <p:sp>
        <p:nvSpPr>
          <p:cNvPr id="39" name="Rectangle 38">
            <a:extLst>
              <a:ext uri="{FF2B5EF4-FFF2-40B4-BE49-F238E27FC236}">
                <a16:creationId xmlns:a16="http://schemas.microsoft.com/office/drawing/2014/main" id="{673604EE-1625-00FD-1B3E-A26DA2756631}"/>
              </a:ext>
            </a:extLst>
          </p:cNvPr>
          <p:cNvSpPr/>
          <p:nvPr/>
        </p:nvSpPr>
        <p:spPr>
          <a:xfrm>
            <a:off x="540693" y="4210423"/>
            <a:ext cx="4276369"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other actions do you take in response to applicant initiated processes (e.g., updating records, issuing new licences, etc)? </a:t>
            </a:r>
          </a:p>
        </p:txBody>
      </p:sp>
      <p:sp>
        <p:nvSpPr>
          <p:cNvPr id="8" name="TextBox 7">
            <a:extLst>
              <a:ext uri="{FF2B5EF4-FFF2-40B4-BE49-F238E27FC236}">
                <a16:creationId xmlns:a16="http://schemas.microsoft.com/office/drawing/2014/main" id="{EC1353AA-53FF-B744-5672-6C0F2C1E40B7}"/>
              </a:ext>
            </a:extLst>
          </p:cNvPr>
          <p:cNvSpPr txBox="1">
            <a:spLocks/>
          </p:cNvSpPr>
          <p:nvPr/>
        </p:nvSpPr>
        <p:spPr>
          <a:xfrm>
            <a:off x="5088293" y="1165579"/>
            <a:ext cx="4287481" cy="216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 </a:t>
            </a:r>
          </a:p>
        </p:txBody>
      </p:sp>
      <p:sp>
        <p:nvSpPr>
          <p:cNvPr id="11" name="TextBox 10">
            <a:extLst>
              <a:ext uri="{FF2B5EF4-FFF2-40B4-BE49-F238E27FC236}">
                <a16:creationId xmlns:a16="http://schemas.microsoft.com/office/drawing/2014/main" id="{48423DA0-DFF0-6F10-B794-44DF07EE5995}"/>
              </a:ext>
            </a:extLst>
          </p:cNvPr>
          <p:cNvSpPr txBox="1">
            <a:spLocks/>
          </p:cNvSpPr>
          <p:nvPr/>
        </p:nvSpPr>
        <p:spPr>
          <a:xfrm>
            <a:off x="540693"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grpSp>
        <p:nvGrpSpPr>
          <p:cNvPr id="7" name="Group 6">
            <a:extLst>
              <a:ext uri="{FF2B5EF4-FFF2-40B4-BE49-F238E27FC236}">
                <a16:creationId xmlns:a16="http://schemas.microsoft.com/office/drawing/2014/main" id="{E2325CFC-3DB8-C63E-E630-2907E68883AD}"/>
              </a:ext>
            </a:extLst>
          </p:cNvPr>
          <p:cNvGrpSpPr/>
          <p:nvPr/>
        </p:nvGrpSpPr>
        <p:grpSpPr>
          <a:xfrm>
            <a:off x="1390896" y="5411104"/>
            <a:ext cx="7984879" cy="576206"/>
            <a:chOff x="1390896" y="5411104"/>
            <a:chExt cx="7903027" cy="576206"/>
          </a:xfrm>
        </p:grpSpPr>
        <p:sp>
          <p:nvSpPr>
            <p:cNvPr id="12" name="Rectangle 11">
              <a:extLst>
                <a:ext uri="{FF2B5EF4-FFF2-40B4-BE49-F238E27FC236}">
                  <a16:creationId xmlns:a16="http://schemas.microsoft.com/office/drawing/2014/main" id="{CCFF03AA-FF72-EFCD-FA01-DD0A4D803AF5}"/>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Develop opportunities to improve applicant experience when providing updates.</a:t>
              </a:r>
            </a:p>
          </p:txBody>
        </p:sp>
        <p:sp>
          <p:nvSpPr>
            <p:cNvPr id="13" name="Rectangle 12">
              <a:extLst>
                <a:ext uri="{FF2B5EF4-FFF2-40B4-BE49-F238E27FC236}">
                  <a16:creationId xmlns:a16="http://schemas.microsoft.com/office/drawing/2014/main" id="{866FAC81-8C21-67F0-3E58-07C06C8967E1}"/>
                </a:ext>
              </a:extLst>
            </p:cNvPr>
            <p:cNvSpPr/>
            <p:nvPr/>
          </p:nvSpPr>
          <p:spPr>
            <a:xfrm>
              <a:off x="6750298" y="5417386"/>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Outline method of responding to applicant initiated processes.</a:t>
              </a:r>
            </a:p>
          </p:txBody>
        </p:sp>
        <p:sp>
          <p:nvSpPr>
            <p:cNvPr id="16" name="Rectangle 15">
              <a:extLst>
                <a:ext uri="{FF2B5EF4-FFF2-40B4-BE49-F238E27FC236}">
                  <a16:creationId xmlns:a16="http://schemas.microsoft.com/office/drawing/2014/main" id="{90C48FF7-F136-1155-3020-CAA3A2825DDE}"/>
                </a:ext>
              </a:extLst>
            </p:cNvPr>
            <p:cNvSpPr/>
            <p:nvPr/>
          </p:nvSpPr>
          <p:spPr>
            <a:xfrm>
              <a:off x="4100411"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Detail plans to digitise and automate applicant-initiated processes.</a:t>
              </a:r>
            </a:p>
          </p:txBody>
        </p:sp>
      </p:grpSp>
      <p:cxnSp>
        <p:nvCxnSpPr>
          <p:cNvPr id="25" name="Straight Connector 24">
            <a:extLst>
              <a:ext uri="{FF2B5EF4-FFF2-40B4-BE49-F238E27FC236}">
                <a16:creationId xmlns:a16="http://schemas.microsoft.com/office/drawing/2014/main" id="{CDB05B84-6A10-BCE3-654D-45DAB47CE688}"/>
              </a:ext>
            </a:extLst>
          </p:cNvPr>
          <p:cNvCxnSpPr/>
          <p:nvPr/>
        </p:nvCxnSpPr>
        <p:spPr>
          <a:xfrm>
            <a:off x="4830335" y="180364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BA5B2A-4BC1-BFE9-E262-BC9E8F961114}"/>
              </a:ext>
            </a:extLst>
          </p:cNvPr>
          <p:cNvCxnSpPr/>
          <p:nvPr/>
        </p:nvCxnSpPr>
        <p:spPr>
          <a:xfrm>
            <a:off x="4830335" y="247895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59CF507-492A-1340-7D72-B647305A2003}"/>
              </a:ext>
            </a:extLst>
          </p:cNvPr>
          <p:cNvCxnSpPr/>
          <p:nvPr/>
        </p:nvCxnSpPr>
        <p:spPr>
          <a:xfrm>
            <a:off x="4830335" y="315007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BC090-C376-84CA-9D2D-1D399D204FE5}"/>
              </a:ext>
            </a:extLst>
          </p:cNvPr>
          <p:cNvCxnSpPr/>
          <p:nvPr/>
        </p:nvCxnSpPr>
        <p:spPr>
          <a:xfrm>
            <a:off x="4830335" y="3850554"/>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7A82C4-12A0-334D-B3B4-6E243895AF69}"/>
              </a:ext>
            </a:extLst>
          </p:cNvPr>
          <p:cNvCxnSpPr/>
          <p:nvPr/>
        </p:nvCxnSpPr>
        <p:spPr>
          <a:xfrm>
            <a:off x="4830335" y="4479728"/>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163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27436793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Half Frame 13">
            <a:extLst>
              <a:ext uri="{FF2B5EF4-FFF2-40B4-BE49-F238E27FC236}">
                <a16:creationId xmlns:a16="http://schemas.microsoft.com/office/drawing/2014/main" id="{F09B9A1E-0510-4894-736E-CD3CD3703C96}"/>
              </a:ext>
            </a:extLst>
          </p:cNvPr>
          <p:cNvSpPr/>
          <p:nvPr/>
        </p:nvSpPr>
        <p:spPr>
          <a:xfrm>
            <a:off x="507472" y="1210240"/>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9" name="Rectangle 18">
            <a:extLst>
              <a:ext uri="{FF2B5EF4-FFF2-40B4-BE49-F238E27FC236}">
                <a16:creationId xmlns:a16="http://schemas.microsoft.com/office/drawing/2014/main" id="{0E0E0F6C-218C-8C19-83A3-076998DDACAD}"/>
              </a:ext>
            </a:extLst>
          </p:cNvPr>
          <p:cNvSpPr/>
          <p:nvPr/>
        </p:nvSpPr>
        <p:spPr>
          <a:xfrm>
            <a:off x="541338" y="1244068"/>
            <a:ext cx="8823324" cy="113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b="1">
                <a:solidFill>
                  <a:schemeClr val="tx2"/>
                </a:solidFill>
              </a:rPr>
              <a:t>Businesses may initiate some processes that the regulator will need to either implement or respond to. </a:t>
            </a:r>
            <a:r>
              <a:rPr lang="en-AU" sz="1050">
                <a:solidFill>
                  <a:schemeClr val="tx2"/>
                </a:solidFill>
              </a:rPr>
              <a:t>Applicant initiated triggers could include variations such as name changes, transfer of licence holder, change to services or operations, surrender of licence, etc. Due to their nature, applicant-initiated processes are driven by the unique needs and situation of permission holders.</a:t>
            </a:r>
          </a:p>
        </p:txBody>
      </p:sp>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94</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9" name="Straight Connector 8">
            <a:extLst>
              <a:ext uri="{FF2B5EF4-FFF2-40B4-BE49-F238E27FC236}">
                <a16:creationId xmlns:a16="http://schemas.microsoft.com/office/drawing/2014/main" id="{C612E936-9731-0926-6F07-E3657E92880E}"/>
              </a:ext>
            </a:extLst>
          </p:cNvPr>
          <p:cNvCxnSpPr>
            <a:cxnSpLocks/>
          </p:cNvCxnSpPr>
          <p:nvPr/>
        </p:nvCxnSpPr>
        <p:spPr>
          <a:xfrm>
            <a:off x="541338" y="980309"/>
            <a:ext cx="882332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Half Frame 9">
            <a:extLst>
              <a:ext uri="{FF2B5EF4-FFF2-40B4-BE49-F238E27FC236}">
                <a16:creationId xmlns:a16="http://schemas.microsoft.com/office/drawing/2014/main" id="{D569CED4-B519-FF0F-A0AB-37E65C5EEDE1}"/>
              </a:ext>
            </a:extLst>
          </p:cNvPr>
          <p:cNvSpPr/>
          <p:nvPr/>
        </p:nvSpPr>
        <p:spPr>
          <a:xfrm>
            <a:off x="516172" y="2577988"/>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11" name="Rectangle 10">
            <a:extLst>
              <a:ext uri="{FF2B5EF4-FFF2-40B4-BE49-F238E27FC236}">
                <a16:creationId xmlns:a16="http://schemas.microsoft.com/office/drawing/2014/main" id="{5E3A962D-9F30-FBFB-A00C-AB2CAAF4A1EE}"/>
              </a:ext>
            </a:extLst>
          </p:cNvPr>
          <p:cNvSpPr/>
          <p:nvPr/>
        </p:nvSpPr>
        <p:spPr>
          <a:xfrm>
            <a:off x="541338" y="2611814"/>
            <a:ext cx="8838130" cy="3378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a:solidFill>
                  <a:schemeClr val="tx2"/>
                </a:solidFill>
              </a:rPr>
              <a:t>Permission holders are able to easily submit any variations. There should be few barriers for permission holders such as negative incentives and accessibility issues. </a:t>
            </a:r>
          </a:p>
          <a:p>
            <a:pPr>
              <a:spcBef>
                <a:spcPts val="600"/>
              </a:spcBef>
            </a:pPr>
            <a:r>
              <a:rPr lang="en-AU" sz="1050">
                <a:solidFill>
                  <a:schemeClr val="tx2"/>
                </a:solidFill>
              </a:rPr>
              <a:t>You should look for opportunities to improve applicant initiated processes.</a:t>
            </a:r>
          </a:p>
          <a:p>
            <a:pPr marL="171450" indent="-171450">
              <a:spcBef>
                <a:spcPts val="600"/>
              </a:spcBef>
              <a:buFont typeface="Arial" panose="020B0604020202020204" pitchFamily="34" charset="0"/>
              <a:buChar char="•"/>
            </a:pPr>
            <a:r>
              <a:rPr lang="en-AU" sz="1050">
                <a:solidFill>
                  <a:schemeClr val="tx2"/>
                </a:solidFill>
              </a:rPr>
              <a:t>Communicate when updates and variations are required from permission holders, through clear and predictable processes. Permission holders should be aware of any information or documents they need to provide in order to successfully submit an applicant initiated trigger. Requests for further information should be limited.</a:t>
            </a:r>
          </a:p>
          <a:p>
            <a:pPr marL="171450" indent="-171450">
              <a:spcBef>
                <a:spcPts val="600"/>
              </a:spcBef>
              <a:buFont typeface="Arial" panose="020B0604020202020204" pitchFamily="34" charset="0"/>
              <a:buChar char="•"/>
              <a:defRPr/>
            </a:pPr>
            <a:r>
              <a:rPr lang="en-AU" sz="1050">
                <a:solidFill>
                  <a:schemeClr val="tx2"/>
                </a:solidFill>
              </a:rPr>
              <a:t>Applicant initiated processes are defined and enabled through digital systems. They should also be flexible to respond to changing inputs from unique permission holder situations. </a:t>
            </a:r>
          </a:p>
          <a:p>
            <a:pPr marL="171450" indent="-171450">
              <a:spcBef>
                <a:spcPts val="600"/>
              </a:spcBef>
              <a:buFont typeface="Arial" panose="020B0604020202020204" pitchFamily="34" charset="0"/>
              <a:buChar char="•"/>
              <a:defRPr/>
            </a:pPr>
            <a:r>
              <a:rPr lang="en-AU" sz="1050">
                <a:solidFill>
                  <a:schemeClr val="tx2"/>
                </a:solidFill>
              </a:rPr>
              <a:t>Requests to surrender a licence should be granted provided there are no legislative restrictions or community impacts.</a:t>
            </a:r>
          </a:p>
          <a:p>
            <a:pPr>
              <a:spcBef>
                <a:spcPts val="600"/>
              </a:spcBef>
            </a:pPr>
            <a:r>
              <a:rPr lang="en-AU" sz="1050">
                <a:solidFill>
                  <a:schemeClr val="tx2"/>
                </a:solidFill>
              </a:rPr>
              <a:t>Regulator records should be up to date because permission holders are encouraged to notify the regulator of any variations before or immediately after they occur. Where required, basic declarations should be used to confirm the permission holder’s identity and authority to make variations.</a:t>
            </a:r>
          </a:p>
          <a:p>
            <a:pPr>
              <a:spcBef>
                <a:spcPts val="600"/>
              </a:spcBef>
            </a:pPr>
            <a:endParaRPr lang="en-AU" sz="1050">
              <a:solidFill>
                <a:schemeClr val="tx2"/>
              </a:solidFill>
            </a:endParaRPr>
          </a:p>
        </p:txBody>
      </p:sp>
      <p:sp>
        <p:nvSpPr>
          <p:cNvPr id="17" name="Title 1">
            <a:extLst>
              <a:ext uri="{FF2B5EF4-FFF2-40B4-BE49-F238E27FC236}">
                <a16:creationId xmlns:a16="http://schemas.microsoft.com/office/drawing/2014/main" id="{074187DF-6827-83F9-D507-EA0B29E99A48}"/>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APPLICANT INITIATED TRIGGERS</a:t>
            </a:r>
            <a:br>
              <a:rPr lang="en-AU" sz="2200" b="1"/>
            </a:br>
            <a:endParaRPr lang="en-AU" sz="900" b="1">
              <a:latin typeface="+mn-lt"/>
              <a:ea typeface="+mn-ea"/>
              <a:cs typeface="+mn-cs"/>
            </a:endParaRPr>
          </a:p>
        </p:txBody>
      </p:sp>
      <p:grpSp>
        <p:nvGrpSpPr>
          <p:cNvPr id="3" name="Group 2">
            <a:extLst>
              <a:ext uri="{FF2B5EF4-FFF2-40B4-BE49-F238E27FC236}">
                <a16:creationId xmlns:a16="http://schemas.microsoft.com/office/drawing/2014/main" id="{7CAF5CDC-8D88-CC58-FC7F-32FBF4B98F12}"/>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F9874816-DD18-CA4F-B46B-C5196ED4B5C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2" name="Oval 11">
              <a:extLst>
                <a:ext uri="{FF2B5EF4-FFF2-40B4-BE49-F238E27FC236}">
                  <a16:creationId xmlns:a16="http://schemas.microsoft.com/office/drawing/2014/main" id="{DDB2DDAB-55E2-27F0-A650-F3A58CF3D1FF}"/>
                </a:ext>
              </a:extLst>
            </p:cNvPr>
            <p:cNvSpPr/>
            <p:nvPr/>
          </p:nvSpPr>
          <p:spPr>
            <a:xfrm>
              <a:off x="8901369" y="346399"/>
              <a:ext cx="515313" cy="5153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6" name="Oval 15">
              <a:extLst>
                <a:ext uri="{FF2B5EF4-FFF2-40B4-BE49-F238E27FC236}">
                  <a16:creationId xmlns:a16="http://schemas.microsoft.com/office/drawing/2014/main" id="{A8E4E4C4-AE42-39A2-9749-09C35CD22B33}"/>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21" name="Freeform 22">
            <a:extLst>
              <a:ext uri="{FF2B5EF4-FFF2-40B4-BE49-F238E27FC236}">
                <a16:creationId xmlns:a16="http://schemas.microsoft.com/office/drawing/2014/main" id="{F91B3DED-DA6D-A98A-86BB-0A16B3270843}"/>
              </a:ext>
            </a:extLst>
          </p:cNvPr>
          <p:cNvSpPr>
            <a:spLocks noChangeAspect="1"/>
          </p:cNvSpPr>
          <p:nvPr/>
        </p:nvSpPr>
        <p:spPr bwMode="auto">
          <a:xfrm>
            <a:off x="9041030" y="481657"/>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25" name="TextBox 24">
            <a:extLst>
              <a:ext uri="{FF2B5EF4-FFF2-40B4-BE49-F238E27FC236}">
                <a16:creationId xmlns:a16="http://schemas.microsoft.com/office/drawing/2014/main" id="{6B2A8924-276B-ADAC-40A3-FDC5B33F53C9}"/>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
        <p:nvSpPr>
          <p:cNvPr id="26" name="TextBox 25">
            <a:extLst>
              <a:ext uri="{FF2B5EF4-FFF2-40B4-BE49-F238E27FC236}">
                <a16:creationId xmlns:a16="http://schemas.microsoft.com/office/drawing/2014/main" id="{B0E73D3B-69B3-8857-8346-1B49D41EE42C}"/>
              </a:ext>
            </a:extLst>
          </p:cNvPr>
          <p:cNvSpPr txBox="1">
            <a:spLocks/>
          </p:cNvSpPr>
          <p:nvPr/>
        </p:nvSpPr>
        <p:spPr>
          <a:xfrm>
            <a:off x="541338"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Tree>
    <p:extLst>
      <p:ext uri="{BB962C8B-B14F-4D97-AF65-F5344CB8AC3E}">
        <p14:creationId xmlns:p14="http://schemas.microsoft.com/office/powerpoint/2010/main" val="932391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3667035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47282"/>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7" y="3076915"/>
            <a:ext cx="6147329" cy="307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Digital systems should look to enable automated applicant initiated processes, particularly where information is non-consequential (e.g. update contact details).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Applicant initiated triggers should reflect a streamlined application process, reusing relevant components (e.g., applicant information, permission information where required, declarations, payments, submit).</a:t>
            </a:r>
          </a:p>
          <a:p>
            <a:pPr>
              <a:spcBef>
                <a:spcPts val="600"/>
              </a:spcBef>
              <a:defRPr/>
            </a:pPr>
            <a:r>
              <a:rPr kumimoji="0" lang="en-AU" sz="1050" b="0" i="1" u="none" strike="noStrike" kern="1200" cap="none" spc="0" normalizeH="0" baseline="0" noProof="0">
                <a:ln>
                  <a:noFill/>
                </a:ln>
                <a:solidFill>
                  <a:srgbClr val="1F2A44"/>
                </a:solidFill>
                <a:effectLst/>
                <a:uLnTx/>
                <a:uFillTx/>
                <a:ea typeface="+mn-ea"/>
                <a:cs typeface="+mn-cs"/>
              </a:rPr>
              <a:t>Aligned </a:t>
            </a:r>
            <a:r>
              <a:rPr kumimoji="0" lang="en-AU" sz="1050" b="0" i="1" u="none" strike="noStrike" kern="1200" cap="none" spc="0" normalizeH="0" baseline="0" noProof="0" err="1">
                <a:ln>
                  <a:noFill/>
                </a:ln>
                <a:solidFill>
                  <a:srgbClr val="1F2A44"/>
                </a:solidFill>
                <a:effectLst/>
                <a:uLnTx/>
                <a:uFillTx/>
                <a:ea typeface="+mn-ea"/>
                <a:cs typeface="+mn-cs"/>
              </a:rPr>
              <a:t>WofG</a:t>
            </a:r>
            <a:r>
              <a:rPr kumimoji="0" lang="en-AU" sz="1050" b="0" i="1" u="none" strike="noStrike" kern="1200" cap="none" spc="0" normalizeH="0" baseline="0" noProof="0">
                <a:ln>
                  <a:noFill/>
                </a:ln>
                <a:solidFill>
                  <a:srgbClr val="1F2A44"/>
                </a:solidFill>
                <a:effectLst/>
                <a:uLnTx/>
                <a:uFillTx/>
                <a:ea typeface="+mn-ea"/>
                <a:cs typeface="+mn-cs"/>
              </a:rPr>
              <a:t> capability: </a:t>
            </a:r>
            <a:r>
              <a:rPr lang="en-AU" sz="1050" i="1">
                <a:solidFill>
                  <a:srgbClr val="1F2A44"/>
                </a:solidFill>
              </a:rPr>
              <a:t>Aligned with other components.</a:t>
            </a:r>
            <a:endParaRPr lang="en-AU" sz="1050">
              <a:solidFill>
                <a:srgbClr val="1F2A44"/>
              </a:solidFill>
            </a:endParaRPr>
          </a:p>
          <a:p>
            <a:pPr>
              <a:spcBef>
                <a:spcPts val="600"/>
              </a:spcBef>
              <a:defRPr/>
            </a:pPr>
            <a:endParaRPr lang="en-AU" sz="1050">
              <a:solidFill>
                <a:srgbClr val="1F2A44"/>
              </a:solidFill>
            </a:endParaRPr>
          </a:p>
          <a:p>
            <a:pPr>
              <a:spcBef>
                <a:spcPts val="600"/>
              </a:spcBef>
              <a:defRPr/>
            </a:pPr>
            <a:endParaRPr lang="en-AU" sz="1050">
              <a:solidFill>
                <a:srgbClr val="1F2A44"/>
              </a:solidFill>
            </a:endParaRPr>
          </a:p>
          <a:p>
            <a:pPr>
              <a:spcBef>
                <a:spcPts val="600"/>
              </a:spcBef>
              <a:defRPr/>
            </a:pP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7"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FROM PERMISSION HOLDER:</a:t>
            </a:r>
          </a:p>
          <a:p>
            <a:pPr marL="171450" indent="-171450">
              <a:spcBef>
                <a:spcPts val="600"/>
              </a:spcBef>
              <a:buFont typeface="Arial" panose="020B0604020202020204" pitchFamily="34" charset="0"/>
              <a:buChar char="•"/>
            </a:pPr>
            <a:r>
              <a:rPr lang="en-AU" sz="1050">
                <a:solidFill>
                  <a:srgbClr val="1F2A44"/>
                </a:solidFill>
              </a:rPr>
              <a:t>Applicant initiated trigger information and reasoning.</a:t>
            </a:r>
          </a:p>
          <a:p>
            <a:pPr marL="171450" indent="-171450">
              <a:spcBef>
                <a:spcPts val="600"/>
              </a:spcBef>
              <a:buFont typeface="Arial" panose="020B0604020202020204" pitchFamily="34" charset="0"/>
              <a:buChar char="•"/>
            </a:pPr>
            <a:r>
              <a:rPr lang="en-AU" sz="1050">
                <a:solidFill>
                  <a:srgbClr val="1F2A44"/>
                </a:solidFill>
              </a:rPr>
              <a:t>Declaration of authority to provide variation.</a:t>
            </a:r>
          </a:p>
          <a:p>
            <a:pPr marL="171450" indent="-171450">
              <a:spcBef>
                <a:spcPts val="600"/>
              </a:spcBef>
              <a:buFont typeface="Arial" panose="020B0604020202020204" pitchFamily="34" charset="0"/>
              <a:buChar char="•"/>
            </a:pPr>
            <a:r>
              <a:rPr lang="en-AU" sz="1050">
                <a:solidFill>
                  <a:srgbClr val="1F2A44"/>
                </a:solidFill>
              </a:rPr>
              <a:t>Any further information or proof of variation required, including s defined by legislation.</a:t>
            </a:r>
          </a:p>
          <a:p>
            <a:pPr marL="171450" indent="-171450">
              <a:spcBef>
                <a:spcPts val="600"/>
              </a:spcBef>
              <a:buFont typeface="Arial" panose="020B0604020202020204" pitchFamily="34" charset="0"/>
              <a:buChar char="•"/>
            </a:pPr>
            <a:endParaRPr lang="en-AU" sz="105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3"/>
            </a:solidFill>
            <a:ln w="9525" cap="flat">
              <a:noFill/>
              <a:prstDash val="solid"/>
              <a:miter/>
            </a:ln>
          </p:spPr>
          <p:txBody>
            <a:bodyPr rtlCol="0" anchor="ctr"/>
            <a:lstStyle/>
            <a:p>
              <a:endParaRPr lang="en-AU"/>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endParaRPr lang="en-AU"/>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algn="r" rtl="0"/>
            <a:fld id="{6E8856DA-B77A-4A94-8E84-45BF77D9376B}" type="slidenum">
              <a:rPr lang="en-AU" sz="1200" noProof="0" smtClean="0">
                <a:solidFill>
                  <a:schemeClr val="bg1"/>
                </a:solidFill>
                <a:latin typeface="+mn-lt"/>
                <a:ea typeface="Segoe UI" panose="020B0502040204020203" pitchFamily="34" charset="0"/>
                <a:cs typeface="Segoe UI" panose="020B0502040204020203" pitchFamily="34" charset="0"/>
              </a:rPr>
              <a:pPr algn="r" rtl="0"/>
              <a:t>95</a:t>
            </a:fld>
            <a:endParaRPr lang="en-AU" sz="1200" noProof="0">
              <a:solidFill>
                <a:schemeClr val="bg1"/>
              </a:solidFill>
              <a:latin typeface="+mn-lt"/>
              <a:ea typeface="Segoe UI" panose="020B0502040204020203" pitchFamily="34" charset="0"/>
              <a:cs typeface="Segoe UI" panose="020B0502040204020203" pitchFamily="34" charset="0"/>
            </a:endParaRPr>
          </a:p>
        </p:txBody>
      </p:sp>
      <p:cxnSp>
        <p:nvCxnSpPr>
          <p:cNvPr id="54" name="Straight Connector 53">
            <a:extLst>
              <a:ext uri="{FF2B5EF4-FFF2-40B4-BE49-F238E27FC236}">
                <a16:creationId xmlns:a16="http://schemas.microsoft.com/office/drawing/2014/main" id="{C5C4CEF7-B252-EA04-65F2-F5F133155E16}"/>
              </a:ext>
            </a:extLst>
          </p:cNvPr>
          <p:cNvCxnSpPr>
            <a:cxnSpLocks/>
          </p:cNvCxnSpPr>
          <p:nvPr/>
        </p:nvCxnSpPr>
        <p:spPr>
          <a:xfrm>
            <a:off x="541338" y="980309"/>
            <a:ext cx="8823327"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0E7B61A1-2767-7B4F-2117-A606F17380DB}"/>
              </a:ext>
            </a:extLst>
          </p:cNvPr>
          <p:cNvSpPr/>
          <p:nvPr/>
        </p:nvSpPr>
        <p:spPr>
          <a:xfrm>
            <a:off x="5044665" y="1242126"/>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r>
              <a:rPr lang="en-AU" sz="1050" b="1">
                <a:solidFill>
                  <a:srgbClr val="1F2A44"/>
                </a:solidFill>
              </a:rPr>
              <a:t>TO REGULATOR:</a:t>
            </a:r>
          </a:p>
          <a:p>
            <a:pPr marL="171450" indent="-171450">
              <a:spcBef>
                <a:spcPts val="600"/>
              </a:spcBef>
              <a:buFont typeface="Arial" panose="020B0604020202020204" pitchFamily="34" charset="0"/>
              <a:buChar char="•"/>
            </a:pPr>
            <a:r>
              <a:rPr lang="en-AU" sz="1050">
                <a:solidFill>
                  <a:srgbClr val="1F2A44"/>
                </a:solidFill>
              </a:rPr>
              <a:t>Updated permission holder information in internal systems, on public registers, and with any third parties.</a:t>
            </a:r>
          </a:p>
          <a:p>
            <a:pPr marL="171450" indent="-171450">
              <a:spcBef>
                <a:spcPts val="600"/>
              </a:spcBef>
              <a:buFont typeface="Arial" panose="020B0604020202020204" pitchFamily="34" charset="0"/>
              <a:buChar char="•"/>
            </a:pPr>
            <a:r>
              <a:rPr lang="en-AU" sz="1050">
                <a:solidFill>
                  <a:srgbClr val="1F2A44"/>
                </a:solidFill>
              </a:rPr>
              <a:t>Process for change to proof of permission documents.</a:t>
            </a:r>
          </a:p>
          <a:p>
            <a:pPr marL="171450" indent="-171450">
              <a:spcBef>
                <a:spcPts val="600"/>
              </a:spcBef>
              <a:buFont typeface="Arial" panose="020B0604020202020204" pitchFamily="34" charset="0"/>
              <a:buChar char="•"/>
            </a:pPr>
            <a:r>
              <a:rPr lang="en-AU" sz="1050">
                <a:solidFill>
                  <a:srgbClr val="1F2A44"/>
                </a:solidFill>
              </a:rPr>
              <a:t>Deactivate licence where required. </a:t>
            </a:r>
          </a:p>
          <a:p>
            <a:pPr marL="171450" indent="-171450">
              <a:spcBef>
                <a:spcPts val="600"/>
              </a:spcBef>
              <a:buFont typeface="Arial" panose="020B0604020202020204" pitchFamily="34" charset="0"/>
              <a:buChar char="•"/>
            </a:pPr>
            <a:endParaRPr lang="en-AU" sz="1050">
              <a:solidFill>
                <a:srgbClr val="1F2A44"/>
              </a:solidFill>
            </a:endParaRPr>
          </a:p>
        </p:txBody>
      </p:sp>
      <p:sp>
        <p:nvSpPr>
          <p:cNvPr id="5" name="Half Frame 4">
            <a:extLst>
              <a:ext uri="{FF2B5EF4-FFF2-40B4-BE49-F238E27FC236}">
                <a16:creationId xmlns:a16="http://schemas.microsoft.com/office/drawing/2014/main" id="{995BF837-7366-0FFB-64D0-E41EEB7B8E20}"/>
              </a:ext>
            </a:extLst>
          </p:cNvPr>
          <p:cNvSpPr/>
          <p:nvPr/>
        </p:nvSpPr>
        <p:spPr>
          <a:xfrm>
            <a:off x="5016991" y="1194076"/>
            <a:ext cx="266700" cy="266700"/>
          </a:xfrm>
          <a:prstGeom prst="halfFrame">
            <a:avLst>
              <a:gd name="adj1" fmla="val 23809"/>
              <a:gd name="adj2" fmla="val 2380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AU" sz="1100" err="1">
              <a:solidFill>
                <a:schemeClr val="bg2"/>
              </a:solidFill>
            </a:endParaRPr>
          </a:p>
        </p:txBody>
      </p:sp>
      <p:sp>
        <p:nvSpPr>
          <p:cNvPr id="10" name="Rectangle 9">
            <a:extLst>
              <a:ext uri="{FF2B5EF4-FFF2-40B4-BE49-F238E27FC236}">
                <a16:creationId xmlns:a16="http://schemas.microsoft.com/office/drawing/2014/main" id="{213A8039-B35D-5F7D-6D79-88A988259D03}"/>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18" name="Rectangle 17">
            <a:extLst>
              <a:ext uri="{FF2B5EF4-FFF2-40B4-BE49-F238E27FC236}">
                <a16:creationId xmlns:a16="http://schemas.microsoft.com/office/drawing/2014/main" id="{B07F507A-94B6-8F2E-28F2-B37E800A07F5}"/>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rPr>
              <a:t>CONFIGURABLE COMPONENT</a:t>
            </a:r>
          </a:p>
        </p:txBody>
      </p:sp>
      <p:sp>
        <p:nvSpPr>
          <p:cNvPr id="22" name="Rectangle 21">
            <a:extLst>
              <a:ext uri="{FF2B5EF4-FFF2-40B4-BE49-F238E27FC236}">
                <a16:creationId xmlns:a16="http://schemas.microsoft.com/office/drawing/2014/main" id="{36EB7DA3-D7EB-E219-49B0-09DF659C513C}"/>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rPr>
              <a:t>COMMON COMPONENT</a:t>
            </a:r>
          </a:p>
        </p:txBody>
      </p:sp>
      <p:sp>
        <p:nvSpPr>
          <p:cNvPr id="23" name="Isosceles Triangle 22">
            <a:extLst>
              <a:ext uri="{FF2B5EF4-FFF2-40B4-BE49-F238E27FC236}">
                <a16:creationId xmlns:a16="http://schemas.microsoft.com/office/drawing/2014/main" id="{70D93873-8051-3B20-E4CC-796E3AD7E600}"/>
              </a:ext>
            </a:extLst>
          </p:cNvPr>
          <p:cNvSpPr/>
          <p:nvPr/>
        </p:nvSpPr>
        <p:spPr>
          <a:xfrm rot="18900000">
            <a:off x="6897872" y="4120622"/>
            <a:ext cx="197037" cy="97887"/>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27" name="Rectangle 26">
            <a:extLst>
              <a:ext uri="{FF2B5EF4-FFF2-40B4-BE49-F238E27FC236}">
                <a16:creationId xmlns:a16="http://schemas.microsoft.com/office/drawing/2014/main" id="{DFE739B7-2DB2-98D8-5681-F4AD7ECCF39E}"/>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Applicant initiated triggers should be consistent with the application and approvals process.</a:t>
            </a:r>
          </a:p>
        </p:txBody>
      </p:sp>
      <p:sp>
        <p:nvSpPr>
          <p:cNvPr id="14" name="Title 1">
            <a:extLst>
              <a:ext uri="{FF2B5EF4-FFF2-40B4-BE49-F238E27FC236}">
                <a16:creationId xmlns:a16="http://schemas.microsoft.com/office/drawing/2014/main" id="{528D469A-CA32-0BB7-49B7-6CBFF74F06CC}"/>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APPLICANT INITIATED TRIGGERS</a:t>
            </a:r>
            <a:br>
              <a:rPr lang="en-AU" sz="2200" b="1"/>
            </a:br>
            <a:endParaRPr lang="en-AU" sz="900" b="1">
              <a:latin typeface="+mn-lt"/>
              <a:ea typeface="+mn-ea"/>
              <a:cs typeface="+mn-cs"/>
            </a:endParaRPr>
          </a:p>
        </p:txBody>
      </p:sp>
      <p:grpSp>
        <p:nvGrpSpPr>
          <p:cNvPr id="2" name="Group 1">
            <a:extLst>
              <a:ext uri="{FF2B5EF4-FFF2-40B4-BE49-F238E27FC236}">
                <a16:creationId xmlns:a16="http://schemas.microsoft.com/office/drawing/2014/main" id="{86DF600F-85E1-43D0-FB2E-7249905E9BDC}"/>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7C9A4AF2-FBFC-8117-8B57-8862F8F44E5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Oval 8">
              <a:extLst>
                <a:ext uri="{FF2B5EF4-FFF2-40B4-BE49-F238E27FC236}">
                  <a16:creationId xmlns:a16="http://schemas.microsoft.com/office/drawing/2014/main" id="{F0850932-499B-5FC4-247E-B5C7DC58C9D4}"/>
                </a:ext>
              </a:extLst>
            </p:cNvPr>
            <p:cNvSpPr/>
            <p:nvPr/>
          </p:nvSpPr>
          <p:spPr>
            <a:xfrm>
              <a:off x="8901369" y="346399"/>
              <a:ext cx="515313" cy="5153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Oval 10">
              <a:extLst>
                <a:ext uri="{FF2B5EF4-FFF2-40B4-BE49-F238E27FC236}">
                  <a16:creationId xmlns:a16="http://schemas.microsoft.com/office/drawing/2014/main" id="{305BD479-E4D2-3567-9E36-A11FCA9DA74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15" name="Freeform 22">
            <a:extLst>
              <a:ext uri="{FF2B5EF4-FFF2-40B4-BE49-F238E27FC236}">
                <a16:creationId xmlns:a16="http://schemas.microsoft.com/office/drawing/2014/main" id="{5625A859-FEFC-E4DA-0553-4339E4E19C46}"/>
              </a:ext>
            </a:extLst>
          </p:cNvPr>
          <p:cNvSpPr>
            <a:spLocks noChangeAspect="1"/>
          </p:cNvSpPr>
          <p:nvPr/>
        </p:nvSpPr>
        <p:spPr bwMode="auto">
          <a:xfrm>
            <a:off x="9041030" y="481657"/>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7" name="TextBox 16">
            <a:extLst>
              <a:ext uri="{FF2B5EF4-FFF2-40B4-BE49-F238E27FC236}">
                <a16:creationId xmlns:a16="http://schemas.microsoft.com/office/drawing/2014/main" id="{1DC92526-CAED-7E80-8003-723BAFA1D471}"/>
              </a:ext>
            </a:extLst>
          </p:cNvPr>
          <p:cNvSpPr txBox="1">
            <a:spLocks/>
          </p:cNvSpPr>
          <p:nvPr/>
        </p:nvSpPr>
        <p:spPr>
          <a:xfrm>
            <a:off x="541338" y="1241437"/>
            <a:ext cx="1182600"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28" name="TextBox 27">
            <a:extLst>
              <a:ext uri="{FF2B5EF4-FFF2-40B4-BE49-F238E27FC236}">
                <a16:creationId xmlns:a16="http://schemas.microsoft.com/office/drawing/2014/main" id="{4345B620-B451-CC20-21BA-2607F8C0CA51}"/>
              </a:ext>
            </a:extLst>
          </p:cNvPr>
          <p:cNvSpPr txBox="1">
            <a:spLocks/>
          </p:cNvSpPr>
          <p:nvPr/>
        </p:nvSpPr>
        <p:spPr>
          <a:xfrm>
            <a:off x="541337" y="3076914"/>
            <a:ext cx="2193473"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29" name="TextBox 28">
            <a:extLst>
              <a:ext uri="{FF2B5EF4-FFF2-40B4-BE49-F238E27FC236}">
                <a16:creationId xmlns:a16="http://schemas.microsoft.com/office/drawing/2014/main" id="{342A0E3F-2F05-2CA1-6144-64942AEA722C}"/>
              </a:ext>
            </a:extLst>
          </p:cNvPr>
          <p:cNvSpPr txBox="1">
            <a:spLocks/>
          </p:cNvSpPr>
          <p:nvPr/>
        </p:nvSpPr>
        <p:spPr>
          <a:xfrm>
            <a:off x="5051369" y="1220026"/>
            <a:ext cx="1341042"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OUTPUTS</a:t>
            </a:r>
          </a:p>
        </p:txBody>
      </p:sp>
      <p:sp>
        <p:nvSpPr>
          <p:cNvPr id="30" name="TextBox 29">
            <a:extLst>
              <a:ext uri="{FF2B5EF4-FFF2-40B4-BE49-F238E27FC236}">
                <a16:creationId xmlns:a16="http://schemas.microsoft.com/office/drawing/2014/main" id="{B46B5901-8AFC-7251-47CA-A36CAE795FEF}"/>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23155612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358A5B8-1DCD-849E-CB12-C7978992670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39" imgH="639" progId="TCLayout.ActiveDocument.1">
                  <p:embed/>
                </p:oleObj>
              </mc:Choice>
              <mc:Fallback>
                <p:oleObj name="think-cell Slide" r:id="rId4" imgW="639" imgH="639" progId="TCLayout.ActiveDocument.1">
                  <p:embed/>
                  <p:pic>
                    <p:nvPicPr>
                      <p:cNvPr id="4" name="Object 3" hidden="1">
                        <a:extLst>
                          <a:ext uri="{FF2B5EF4-FFF2-40B4-BE49-F238E27FC236}">
                            <a16:creationId xmlns:a16="http://schemas.microsoft.com/office/drawing/2014/main" id="{6358A5B8-1DCD-849E-CB12-C7978992670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C9BE8670-6D23-469F-467A-78776A0BE96C}"/>
              </a:ext>
            </a:extLst>
          </p:cNvPr>
          <p:cNvSpPr/>
          <p:nvPr/>
        </p:nvSpPr>
        <p:spPr>
          <a:xfrm>
            <a:off x="0" y="0"/>
            <a:ext cx="9906000" cy="6165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5" name="Title 52">
            <a:extLst>
              <a:ext uri="{FF2B5EF4-FFF2-40B4-BE49-F238E27FC236}">
                <a16:creationId xmlns:a16="http://schemas.microsoft.com/office/drawing/2014/main" id="{63C04534-3855-7864-2885-6945DA46551E}"/>
              </a:ext>
            </a:extLst>
          </p:cNvPr>
          <p:cNvSpPr txBox="1">
            <a:spLocks/>
          </p:cNvSpPr>
          <p:nvPr/>
        </p:nvSpPr>
        <p:spPr>
          <a:xfrm>
            <a:off x="612077" y="493582"/>
            <a:ext cx="8681845" cy="397018"/>
          </a:xfrm>
          <a:prstGeom prst="rect">
            <a:avLst/>
          </a:prstGeom>
        </p:spPr>
        <p:txBody>
          <a:bodyPr vert="horz" wrap="square" lIns="0" tIns="45713" rIns="0" bIns="45713" rtlCol="0" anchor="b" anchorCtr="0">
            <a:spAutoFit/>
          </a:bodyPr>
          <a:lstStyle>
            <a:lvl1pPr algn="l" defTabSz="914349" rtl="0" eaLnBrk="1" latinLnBrk="0" hangingPunct="1">
              <a:lnSpc>
                <a:spcPct val="90000"/>
              </a:lnSpc>
              <a:spcBef>
                <a:spcPct val="0"/>
              </a:spcBef>
              <a:buNone/>
              <a:defRPr lang="en-AU" sz="1800" kern="1200" baseline="0" noProof="0" dirty="0">
                <a:solidFill>
                  <a:schemeClr val="tx2"/>
                </a:solidFill>
                <a:latin typeface="+mj-lt"/>
                <a:ea typeface="+mj-ea"/>
                <a:cs typeface="+mj-cs"/>
              </a:defRPr>
            </a:lvl1pPr>
          </a:lstStyle>
          <a:p>
            <a:r>
              <a:rPr lang="en-AU" sz="2200" b="1">
                <a:solidFill>
                  <a:schemeClr val="bg1"/>
                </a:solidFill>
              </a:rPr>
              <a:t>REGULATOR INITIATED </a:t>
            </a:r>
          </a:p>
        </p:txBody>
      </p:sp>
      <p:sp>
        <p:nvSpPr>
          <p:cNvPr id="32" name="TextBox 31">
            <a:extLst>
              <a:ext uri="{FF2B5EF4-FFF2-40B4-BE49-F238E27FC236}">
                <a16:creationId xmlns:a16="http://schemas.microsoft.com/office/drawing/2014/main" id="{3CA5D16B-817E-78EE-9B52-77817011DB5D}"/>
              </a:ext>
            </a:extLst>
          </p:cNvPr>
          <p:cNvSpPr txBox="1">
            <a:spLocks/>
          </p:cNvSpPr>
          <p:nvPr/>
        </p:nvSpPr>
        <p:spPr>
          <a:xfrm>
            <a:off x="541338" y="1167432"/>
            <a:ext cx="4272613" cy="216000"/>
          </a:xfrm>
          <a:prstGeom prst="rect">
            <a:avLst/>
          </a:prstGeom>
          <a:solidFill>
            <a:schemeClr val="accent4"/>
          </a:solidFill>
        </p:spPr>
        <p:txBody>
          <a:bodyPr wrap="square" lIns="72000" rIns="72000" anchor="ctr">
            <a:noAutofit/>
          </a:bodyPr>
          <a:lstStyle/>
          <a:p>
            <a:pPr marL="0" marR="0" lvl="0" indent="0" defTabSz="914349" rtl="0" eaLnBrk="1" fontAlgn="auto" latinLnBrk="0" hangingPunct="1">
              <a:lnSpc>
                <a:spcPct val="100000"/>
              </a:lnSpc>
              <a:spcBef>
                <a:spcPts val="0"/>
              </a:spcBef>
              <a:spcAft>
                <a:spcPts val="0"/>
              </a:spcAft>
              <a:buClrTx/>
              <a:buSzTx/>
              <a:buFontTx/>
              <a:buNone/>
              <a:tabLst/>
              <a:defRPr/>
            </a:pPr>
            <a:r>
              <a:rPr lang="en-AU" sz="1100" b="1">
                <a:solidFill>
                  <a:schemeClr val="bg1"/>
                </a:solidFill>
              </a:rPr>
              <a:t>THINGS TO CONSIDER</a:t>
            </a:r>
            <a:endParaRPr kumimoji="0" lang="en-AU" sz="1100" b="1" i="0" u="none" strike="noStrike" kern="1200" cap="none" spc="0" normalizeH="0" baseline="0" noProof="0">
              <a:ln>
                <a:noFill/>
              </a:ln>
              <a:solidFill>
                <a:schemeClr val="bg1"/>
              </a:solidFill>
              <a:effectLst/>
              <a:uLnTx/>
              <a:uFillTx/>
              <a:ea typeface="+mn-ea"/>
              <a:cs typeface="+mn-cs"/>
            </a:endParaRPr>
          </a:p>
        </p:txBody>
      </p:sp>
      <p:cxnSp>
        <p:nvCxnSpPr>
          <p:cNvPr id="14" name="Straight Connector 13">
            <a:extLst>
              <a:ext uri="{FF2B5EF4-FFF2-40B4-BE49-F238E27FC236}">
                <a16:creationId xmlns:a16="http://schemas.microsoft.com/office/drawing/2014/main" id="{AC7622E0-22EB-B28F-3F10-123E2057014B}"/>
              </a:ext>
            </a:extLst>
          </p:cNvPr>
          <p:cNvCxnSpPr>
            <a:cxnSpLocks/>
          </p:cNvCxnSpPr>
          <p:nvPr/>
        </p:nvCxnSpPr>
        <p:spPr>
          <a:xfrm>
            <a:off x="541338" y="980309"/>
            <a:ext cx="883443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123EA2FC-3DE3-2651-ED62-64A3E3CFEA0C}"/>
              </a:ext>
            </a:extLst>
          </p:cNvPr>
          <p:cNvGrpSpPr/>
          <p:nvPr/>
        </p:nvGrpSpPr>
        <p:grpSpPr>
          <a:xfrm>
            <a:off x="551505" y="1508203"/>
            <a:ext cx="8821450" cy="569924"/>
            <a:chOff x="551505" y="1508203"/>
            <a:chExt cx="8821450" cy="569924"/>
          </a:xfrm>
        </p:grpSpPr>
        <p:sp>
          <p:nvSpPr>
            <p:cNvPr id="21" name="Rectangle 20">
              <a:extLst>
                <a:ext uri="{FF2B5EF4-FFF2-40B4-BE49-F238E27FC236}">
                  <a16:creationId xmlns:a16="http://schemas.microsoft.com/office/drawing/2014/main" id="{0362635B-C5A6-B63C-1E2F-28A94A5C0A0F}"/>
                </a:ext>
              </a:extLst>
            </p:cNvPr>
            <p:cNvSpPr/>
            <p:nvPr/>
          </p:nvSpPr>
          <p:spPr>
            <a:xfrm>
              <a:off x="5085474" y="1508203"/>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are common reasons why permissions have been amended in the past? What happened, and why was action taken?</a:t>
              </a:r>
            </a:p>
          </p:txBody>
        </p:sp>
        <p:sp>
          <p:nvSpPr>
            <p:cNvPr id="26" name="Rectangle 25">
              <a:extLst>
                <a:ext uri="{FF2B5EF4-FFF2-40B4-BE49-F238E27FC236}">
                  <a16:creationId xmlns:a16="http://schemas.microsoft.com/office/drawing/2014/main" id="{95566999-A32B-E5A6-76AA-0A094BD23EF1}"/>
                </a:ext>
              </a:extLst>
            </p:cNvPr>
            <p:cNvSpPr/>
            <p:nvPr/>
          </p:nvSpPr>
          <p:spPr>
            <a:xfrm>
              <a:off x="551505" y="1508203"/>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Under what circumstances might a regulator look to initiate an amendment to an individual or business’ permission?</a:t>
              </a:r>
            </a:p>
          </p:txBody>
        </p:sp>
      </p:grpSp>
      <p:grpSp>
        <p:nvGrpSpPr>
          <p:cNvPr id="19" name="Group 18">
            <a:extLst>
              <a:ext uri="{FF2B5EF4-FFF2-40B4-BE49-F238E27FC236}">
                <a16:creationId xmlns:a16="http://schemas.microsoft.com/office/drawing/2014/main" id="{B4F22CBF-81FC-17D8-FA0E-07962A187F93}"/>
              </a:ext>
            </a:extLst>
          </p:cNvPr>
          <p:cNvGrpSpPr/>
          <p:nvPr/>
        </p:nvGrpSpPr>
        <p:grpSpPr>
          <a:xfrm>
            <a:off x="550860" y="3555814"/>
            <a:ext cx="8822092" cy="569924"/>
            <a:chOff x="550860" y="3421948"/>
            <a:chExt cx="8822092" cy="569924"/>
          </a:xfrm>
        </p:grpSpPr>
        <p:sp>
          <p:nvSpPr>
            <p:cNvPr id="22" name="Rectangle 21">
              <a:extLst>
                <a:ext uri="{FF2B5EF4-FFF2-40B4-BE49-F238E27FC236}">
                  <a16:creationId xmlns:a16="http://schemas.microsoft.com/office/drawing/2014/main" id="{0D18BA38-3099-4616-5D7F-3980146E64F7}"/>
                </a:ext>
              </a:extLst>
            </p:cNvPr>
            <p:cNvSpPr/>
            <p:nvPr/>
          </p:nvSpPr>
          <p:spPr>
            <a:xfrm>
              <a:off x="5085471" y="342194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is the regulator required to do (by legislation or by policies) in order to action a regulator-initiated amendment?</a:t>
              </a:r>
            </a:p>
          </p:txBody>
        </p:sp>
        <p:sp>
          <p:nvSpPr>
            <p:cNvPr id="30" name="Rectangle 29">
              <a:extLst>
                <a:ext uri="{FF2B5EF4-FFF2-40B4-BE49-F238E27FC236}">
                  <a16:creationId xmlns:a16="http://schemas.microsoft.com/office/drawing/2014/main" id="{14319F6C-28B6-8974-961C-91842869EA54}"/>
                </a:ext>
              </a:extLst>
            </p:cNvPr>
            <p:cNvSpPr/>
            <p:nvPr/>
          </p:nvSpPr>
          <p:spPr>
            <a:xfrm>
              <a:off x="550860" y="3421948"/>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regulator processes must occur in order for a regulator-initiated amendment to occur?</a:t>
              </a:r>
            </a:p>
          </p:txBody>
        </p:sp>
      </p:grpSp>
      <p:grpSp>
        <p:nvGrpSpPr>
          <p:cNvPr id="10" name="Group 9">
            <a:extLst>
              <a:ext uri="{FF2B5EF4-FFF2-40B4-BE49-F238E27FC236}">
                <a16:creationId xmlns:a16="http://schemas.microsoft.com/office/drawing/2014/main" id="{8C2DEEF2-44E1-F6ED-8C9C-E71F08281EE1}"/>
              </a:ext>
            </a:extLst>
          </p:cNvPr>
          <p:cNvGrpSpPr/>
          <p:nvPr/>
        </p:nvGrpSpPr>
        <p:grpSpPr>
          <a:xfrm>
            <a:off x="550860" y="2190740"/>
            <a:ext cx="8822092" cy="569924"/>
            <a:chOff x="550860" y="2137578"/>
            <a:chExt cx="8822092" cy="569924"/>
          </a:xfrm>
        </p:grpSpPr>
        <p:sp>
          <p:nvSpPr>
            <p:cNvPr id="34" name="Rectangle 33">
              <a:extLst>
                <a:ext uri="{FF2B5EF4-FFF2-40B4-BE49-F238E27FC236}">
                  <a16:creationId xmlns:a16="http://schemas.microsoft.com/office/drawing/2014/main" id="{A7EA0C82-C4FA-1988-E7FF-C1500B6B6BC5}"/>
                </a:ext>
              </a:extLst>
            </p:cNvPr>
            <p:cNvSpPr/>
            <p:nvPr/>
          </p:nvSpPr>
          <p:spPr>
            <a:xfrm>
              <a:off x="550860" y="2137578"/>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powers are available to the regulator to amend an individual or business’ permission? Is the power to issue, amend, revoke, or suspend permissions legislated?</a:t>
              </a:r>
            </a:p>
          </p:txBody>
        </p:sp>
        <p:sp>
          <p:nvSpPr>
            <p:cNvPr id="36" name="Rectangle 35">
              <a:extLst>
                <a:ext uri="{FF2B5EF4-FFF2-40B4-BE49-F238E27FC236}">
                  <a16:creationId xmlns:a16="http://schemas.microsoft.com/office/drawing/2014/main" id="{7F89B016-68A5-57C1-CCCF-2007295A6D0D}"/>
                </a:ext>
              </a:extLst>
            </p:cNvPr>
            <p:cNvSpPr/>
            <p:nvPr/>
          </p:nvSpPr>
          <p:spPr>
            <a:xfrm>
              <a:off x="5085471" y="2137578"/>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powers are granted to the regulator through legislative, regulations, etc.,? </a:t>
              </a:r>
            </a:p>
          </p:txBody>
        </p:sp>
      </p:grpSp>
      <p:grpSp>
        <p:nvGrpSpPr>
          <p:cNvPr id="17" name="Group 16">
            <a:extLst>
              <a:ext uri="{FF2B5EF4-FFF2-40B4-BE49-F238E27FC236}">
                <a16:creationId xmlns:a16="http://schemas.microsoft.com/office/drawing/2014/main" id="{6361B1CF-C22E-C7AD-6BBA-C54FF7A9C4EF}"/>
              </a:ext>
            </a:extLst>
          </p:cNvPr>
          <p:cNvGrpSpPr/>
          <p:nvPr/>
        </p:nvGrpSpPr>
        <p:grpSpPr>
          <a:xfrm>
            <a:off x="550860" y="2873277"/>
            <a:ext cx="8822092" cy="569924"/>
            <a:chOff x="550860" y="2772051"/>
            <a:chExt cx="8822092" cy="569924"/>
          </a:xfrm>
        </p:grpSpPr>
        <p:sp>
          <p:nvSpPr>
            <p:cNvPr id="18" name="Rectangle 17">
              <a:extLst>
                <a:ext uri="{FF2B5EF4-FFF2-40B4-BE49-F238E27FC236}">
                  <a16:creationId xmlns:a16="http://schemas.microsoft.com/office/drawing/2014/main" id="{65F7700B-321B-C88A-F402-7F61801C68DF}"/>
                </a:ext>
              </a:extLst>
            </p:cNvPr>
            <p:cNvSpPr/>
            <p:nvPr/>
          </p:nvSpPr>
          <p:spPr>
            <a:xfrm>
              <a:off x="5085471" y="2772051"/>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What criteria and considerations should be applied to assess the appropriateness of each regulator-initiated amendment?</a:t>
              </a:r>
            </a:p>
          </p:txBody>
        </p:sp>
        <p:sp>
          <p:nvSpPr>
            <p:cNvPr id="38" name="Rectangle 37">
              <a:extLst>
                <a:ext uri="{FF2B5EF4-FFF2-40B4-BE49-F238E27FC236}">
                  <a16:creationId xmlns:a16="http://schemas.microsoft.com/office/drawing/2014/main" id="{219FB0F4-B4EF-231A-3C1F-BB60ED885D9B}"/>
                </a:ext>
              </a:extLst>
            </p:cNvPr>
            <p:cNvSpPr/>
            <p:nvPr/>
          </p:nvSpPr>
          <p:spPr>
            <a:xfrm>
              <a:off x="550860" y="2772051"/>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there policies or guidelines that outline whether a regulator- initiated amendment is appropriate and justified?</a:t>
              </a:r>
            </a:p>
          </p:txBody>
        </p:sp>
      </p:grpSp>
      <p:grpSp>
        <p:nvGrpSpPr>
          <p:cNvPr id="20" name="Group 19">
            <a:extLst>
              <a:ext uri="{FF2B5EF4-FFF2-40B4-BE49-F238E27FC236}">
                <a16:creationId xmlns:a16="http://schemas.microsoft.com/office/drawing/2014/main" id="{FE9B9227-DA8D-0DFF-8053-822F6AC9E9DB}"/>
              </a:ext>
            </a:extLst>
          </p:cNvPr>
          <p:cNvGrpSpPr/>
          <p:nvPr/>
        </p:nvGrpSpPr>
        <p:grpSpPr>
          <a:xfrm>
            <a:off x="550860" y="4238349"/>
            <a:ext cx="8822092" cy="569924"/>
            <a:chOff x="550860" y="4085949"/>
            <a:chExt cx="8822092" cy="569924"/>
          </a:xfrm>
        </p:grpSpPr>
        <p:sp>
          <p:nvSpPr>
            <p:cNvPr id="23" name="Rectangle 22">
              <a:extLst>
                <a:ext uri="{FF2B5EF4-FFF2-40B4-BE49-F238E27FC236}">
                  <a16:creationId xmlns:a16="http://schemas.microsoft.com/office/drawing/2014/main" id="{9D81DB61-C7A3-0565-E073-42DAD79BE58E}"/>
                </a:ext>
              </a:extLst>
            </p:cNvPr>
            <p:cNvSpPr/>
            <p:nvPr/>
          </p:nvSpPr>
          <p:spPr>
            <a:xfrm>
              <a:off x="5085471" y="4085949"/>
              <a:ext cx="428748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admin law requirements adhered to in regulator-initiated applications?</a:t>
              </a:r>
            </a:p>
          </p:txBody>
        </p:sp>
        <p:sp>
          <p:nvSpPr>
            <p:cNvPr id="39" name="Rectangle 38">
              <a:extLst>
                <a:ext uri="{FF2B5EF4-FFF2-40B4-BE49-F238E27FC236}">
                  <a16:creationId xmlns:a16="http://schemas.microsoft.com/office/drawing/2014/main" id="{673604EE-1625-00FD-1B3E-A26DA2756631}"/>
                </a:ext>
              </a:extLst>
            </p:cNvPr>
            <p:cNvSpPr/>
            <p:nvPr/>
          </p:nvSpPr>
          <p:spPr>
            <a:xfrm>
              <a:off x="550860" y="4085949"/>
              <a:ext cx="4263091"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Are the reasons and justifications for a regulator-initiated amendment clearly communicated to the permission holder, in addition to what avenues for appeal are available?</a:t>
              </a:r>
            </a:p>
          </p:txBody>
        </p:sp>
      </p:grpSp>
      <p:sp>
        <p:nvSpPr>
          <p:cNvPr id="8" name="TextBox 7">
            <a:extLst>
              <a:ext uri="{FF2B5EF4-FFF2-40B4-BE49-F238E27FC236}">
                <a16:creationId xmlns:a16="http://schemas.microsoft.com/office/drawing/2014/main" id="{EC1353AA-53FF-B744-5672-6C0F2C1E40B7}"/>
              </a:ext>
            </a:extLst>
          </p:cNvPr>
          <p:cNvSpPr txBox="1">
            <a:spLocks/>
          </p:cNvSpPr>
          <p:nvPr/>
        </p:nvSpPr>
        <p:spPr>
          <a:xfrm>
            <a:off x="5088293" y="1167432"/>
            <a:ext cx="4287481" cy="216000"/>
          </a:xfrm>
          <a:prstGeom prst="rect">
            <a:avLst/>
          </a:prstGeom>
          <a:solidFill>
            <a:schemeClr val="accent3"/>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THINGS TO CAPTURE </a:t>
            </a:r>
          </a:p>
        </p:txBody>
      </p:sp>
      <p:sp>
        <p:nvSpPr>
          <p:cNvPr id="11" name="TextBox 10">
            <a:extLst>
              <a:ext uri="{FF2B5EF4-FFF2-40B4-BE49-F238E27FC236}">
                <a16:creationId xmlns:a16="http://schemas.microsoft.com/office/drawing/2014/main" id="{48423DA0-DFF0-6F10-B794-44DF07EE5995}"/>
              </a:ext>
            </a:extLst>
          </p:cNvPr>
          <p:cNvSpPr txBox="1">
            <a:spLocks/>
          </p:cNvSpPr>
          <p:nvPr/>
        </p:nvSpPr>
        <p:spPr>
          <a:xfrm>
            <a:off x="541338" y="5411104"/>
            <a:ext cx="718893" cy="569924"/>
          </a:xfrm>
          <a:prstGeom prst="rect">
            <a:avLst/>
          </a:prstGeom>
          <a:solidFill>
            <a:schemeClr val="accent6">
              <a:lumMod val="50000"/>
            </a:schemeClr>
          </a:solidFill>
        </p:spPr>
        <p:txBody>
          <a:bodyPr wrap="square" lIns="72000" rIns="72000" anchor="ctr">
            <a:noAutofit/>
          </a:bodyPr>
          <a:lstStyle>
            <a:defPPr>
              <a:defRPr lang="en-US"/>
            </a:defPPr>
            <a:lvl1pPr marR="0" lvl="0" indent="0" fontAlgn="auto">
              <a:lnSpc>
                <a:spcPct val="100000"/>
              </a:lnSpc>
              <a:spcBef>
                <a:spcPts val="0"/>
              </a:spcBef>
              <a:spcAft>
                <a:spcPts val="0"/>
              </a:spcAft>
              <a:buClrTx/>
              <a:buSzTx/>
              <a:buFontTx/>
              <a:buNone/>
              <a:tabLst/>
              <a:defRPr sz="1100" b="1">
                <a:solidFill>
                  <a:schemeClr val="bg1"/>
                </a:solidFill>
              </a:defRPr>
            </a:lvl1pPr>
          </a:lstStyle>
          <a:p>
            <a:r>
              <a:rPr lang="en-AU"/>
              <a:t>ACTION PLAN</a:t>
            </a:r>
          </a:p>
        </p:txBody>
      </p:sp>
      <p:grpSp>
        <p:nvGrpSpPr>
          <p:cNvPr id="40" name="Group 39">
            <a:extLst>
              <a:ext uri="{FF2B5EF4-FFF2-40B4-BE49-F238E27FC236}">
                <a16:creationId xmlns:a16="http://schemas.microsoft.com/office/drawing/2014/main" id="{6CC5F621-3675-0E3C-7823-FB1B5580AB82}"/>
              </a:ext>
            </a:extLst>
          </p:cNvPr>
          <p:cNvGrpSpPr/>
          <p:nvPr/>
        </p:nvGrpSpPr>
        <p:grpSpPr>
          <a:xfrm>
            <a:off x="1342238" y="5411104"/>
            <a:ext cx="8033537" cy="569924"/>
            <a:chOff x="1390896" y="5411104"/>
            <a:chExt cx="7903027" cy="569924"/>
          </a:xfrm>
        </p:grpSpPr>
        <p:sp>
          <p:nvSpPr>
            <p:cNvPr id="12" name="Rectangle 11">
              <a:extLst>
                <a:ext uri="{FF2B5EF4-FFF2-40B4-BE49-F238E27FC236}">
                  <a16:creationId xmlns:a16="http://schemas.microsoft.com/office/drawing/2014/main" id="{CCFF03AA-FF72-EFCD-FA01-DD0A4D803AF5}"/>
                </a:ext>
              </a:extLst>
            </p:cNvPr>
            <p:cNvSpPr/>
            <p:nvPr/>
          </p:nvSpPr>
          <p:spPr>
            <a:xfrm>
              <a:off x="1390896" y="5411104"/>
              <a:ext cx="2603253"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Codified guidelines and policies for appropriate and reasonable regulator-initiated amendments.</a:t>
              </a:r>
            </a:p>
          </p:txBody>
        </p:sp>
        <p:sp>
          <p:nvSpPr>
            <p:cNvPr id="13" name="Rectangle 12">
              <a:extLst>
                <a:ext uri="{FF2B5EF4-FFF2-40B4-BE49-F238E27FC236}">
                  <a16:creationId xmlns:a16="http://schemas.microsoft.com/office/drawing/2014/main" id="{866FAC81-8C21-67F0-3E58-07C06C8967E1}"/>
                </a:ext>
              </a:extLst>
            </p:cNvPr>
            <p:cNvSpPr/>
            <p:nvPr/>
          </p:nvSpPr>
          <p:spPr>
            <a:xfrm>
              <a:off x="6750298"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Ensure that admin law requirements are understood and adhered to.</a:t>
              </a:r>
            </a:p>
          </p:txBody>
        </p:sp>
        <p:sp>
          <p:nvSpPr>
            <p:cNvPr id="16" name="Rectangle 15">
              <a:extLst>
                <a:ext uri="{FF2B5EF4-FFF2-40B4-BE49-F238E27FC236}">
                  <a16:creationId xmlns:a16="http://schemas.microsoft.com/office/drawing/2014/main" id="{90C48FF7-F136-1155-3020-CAA3A2825DDE}"/>
                </a:ext>
              </a:extLst>
            </p:cNvPr>
            <p:cNvSpPr/>
            <p:nvPr/>
          </p:nvSpPr>
          <p:spPr>
            <a:xfrm>
              <a:off x="4100411" y="5411104"/>
              <a:ext cx="2543625" cy="569924"/>
            </a:xfrm>
            <a:prstGeom prst="rect">
              <a:avLst/>
            </a:prstGeom>
            <a:solidFill>
              <a:schemeClr val="bg1">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50">
                  <a:solidFill>
                    <a:schemeClr val="bg1"/>
                  </a:solidFill>
                </a:rPr>
                <a:t>Examine legislation to ensure regulatory powers are granted and sufficient.</a:t>
              </a:r>
            </a:p>
          </p:txBody>
        </p:sp>
      </p:grpSp>
      <p:cxnSp>
        <p:nvCxnSpPr>
          <p:cNvPr id="24" name="Straight Connector 23">
            <a:extLst>
              <a:ext uri="{FF2B5EF4-FFF2-40B4-BE49-F238E27FC236}">
                <a16:creationId xmlns:a16="http://schemas.microsoft.com/office/drawing/2014/main" id="{D1A5A434-04D6-1612-2FD3-68B3928715CF}"/>
              </a:ext>
            </a:extLst>
          </p:cNvPr>
          <p:cNvCxnSpPr/>
          <p:nvPr/>
        </p:nvCxnSpPr>
        <p:spPr>
          <a:xfrm>
            <a:off x="4830335" y="4479728"/>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8FB445-7659-E60C-0B0E-FB3EB144BB2E}"/>
              </a:ext>
            </a:extLst>
          </p:cNvPr>
          <p:cNvCxnSpPr/>
          <p:nvPr/>
        </p:nvCxnSpPr>
        <p:spPr>
          <a:xfrm>
            <a:off x="4830335" y="178266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6004162-05C3-8B75-30EF-AB30C065C968}"/>
              </a:ext>
            </a:extLst>
          </p:cNvPr>
          <p:cNvCxnSpPr/>
          <p:nvPr/>
        </p:nvCxnSpPr>
        <p:spPr>
          <a:xfrm>
            <a:off x="4830335" y="2457980"/>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44D47D6-F418-61A9-B0B4-5399BCAF781D}"/>
              </a:ext>
            </a:extLst>
          </p:cNvPr>
          <p:cNvCxnSpPr/>
          <p:nvPr/>
        </p:nvCxnSpPr>
        <p:spPr>
          <a:xfrm>
            <a:off x="4830335" y="3154266"/>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A7F6C94-1668-F509-8649-1F3AFCB14262}"/>
              </a:ext>
            </a:extLst>
          </p:cNvPr>
          <p:cNvCxnSpPr/>
          <p:nvPr/>
        </p:nvCxnSpPr>
        <p:spPr>
          <a:xfrm>
            <a:off x="4830335" y="3846357"/>
            <a:ext cx="252000" cy="0"/>
          </a:xfrm>
          <a:prstGeom prst="line">
            <a:avLst/>
          </a:prstGeom>
          <a:ln w="12700" cap="rnd">
            <a:solidFill>
              <a:schemeClr val="bg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3959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4987848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5" name="Group 4">
            <a:extLst>
              <a:ext uri="{FF2B5EF4-FFF2-40B4-BE49-F238E27FC236}">
                <a16:creationId xmlns:a16="http://schemas.microsoft.com/office/drawing/2014/main" id="{D3446465-69DB-8319-59E0-F27F473C39C9}"/>
              </a:ext>
            </a:extLst>
          </p:cNvPr>
          <p:cNvGrpSpPr/>
          <p:nvPr/>
        </p:nvGrpSpPr>
        <p:grpSpPr>
          <a:xfrm>
            <a:off x="8716488" y="6268555"/>
            <a:ext cx="1193470" cy="593401"/>
            <a:chOff x="10069009" y="3750634"/>
            <a:chExt cx="1704975" cy="847725"/>
          </a:xfrm>
        </p:grpSpPr>
        <p:sp>
          <p:nvSpPr>
            <p:cNvPr id="6" name="Freeform: Shape 5">
              <a:extLst>
                <a:ext uri="{FF2B5EF4-FFF2-40B4-BE49-F238E27FC236}">
                  <a16:creationId xmlns:a16="http://schemas.microsoft.com/office/drawing/2014/main" id="{375191E9-4FC0-A765-562F-64DB0E9698E5}"/>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reeform: Shape 6">
              <a:extLst>
                <a:ext uri="{FF2B5EF4-FFF2-40B4-BE49-F238E27FC236}">
                  <a16:creationId xmlns:a16="http://schemas.microsoft.com/office/drawing/2014/main" id="{0D0E28A9-5F7D-9F13-C481-8BF825977665}"/>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8" name="TextBox 7">
            <a:extLst>
              <a:ext uri="{FF2B5EF4-FFF2-40B4-BE49-F238E27FC236}">
                <a16:creationId xmlns:a16="http://schemas.microsoft.com/office/drawing/2014/main" id="{AF3A601E-7CF4-4A11-9A7C-F486427F0A0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97</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44" name="Straight Connector 43">
            <a:extLst>
              <a:ext uri="{FF2B5EF4-FFF2-40B4-BE49-F238E27FC236}">
                <a16:creationId xmlns:a16="http://schemas.microsoft.com/office/drawing/2014/main" id="{530DDF5C-3F02-BB5B-1E01-B6FECBED657E}"/>
              </a:ext>
            </a:extLst>
          </p:cNvPr>
          <p:cNvCxnSpPr>
            <a:cxnSpLocks/>
          </p:cNvCxnSpPr>
          <p:nvPr/>
        </p:nvCxnSpPr>
        <p:spPr>
          <a:xfrm>
            <a:off x="541338" y="980309"/>
            <a:ext cx="8697428"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Half Frame 30">
            <a:extLst>
              <a:ext uri="{FF2B5EF4-FFF2-40B4-BE49-F238E27FC236}">
                <a16:creationId xmlns:a16="http://schemas.microsoft.com/office/drawing/2014/main" id="{68C900A4-292E-A068-FEF9-25B9E34AD969}"/>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35" name="Rectangle 34">
            <a:extLst>
              <a:ext uri="{FF2B5EF4-FFF2-40B4-BE49-F238E27FC236}">
                <a16:creationId xmlns:a16="http://schemas.microsoft.com/office/drawing/2014/main" id="{B266A12F-8708-1EBC-DA64-A6B36914A97E}"/>
              </a:ext>
            </a:extLst>
          </p:cNvPr>
          <p:cNvSpPr/>
          <p:nvPr/>
        </p:nvSpPr>
        <p:spPr>
          <a:xfrm>
            <a:off x="541338" y="2609186"/>
            <a:ext cx="8697428" cy="33816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defRPr/>
            </a:pPr>
            <a:r>
              <a:rPr lang="en-AU" sz="1050">
                <a:solidFill>
                  <a:srgbClr val="1F2A44"/>
                </a:solidFill>
              </a:rPr>
              <a:t>Regulators should only choose to revoke a licence when required. This decision is made in line with risk and clearly defined rules that determine when a permission holder is no longer suitable to operate. Where appropriate, suspension or conditions should be used as an alternative to revoking a licence. Regulators should consider the seriousness of compliance breaches and whether they are capable of proving their suitability to hold a permission in the future.</a:t>
            </a:r>
          </a:p>
          <a:p>
            <a:pPr>
              <a:spcBef>
                <a:spcPts val="600"/>
              </a:spcBef>
              <a:defRPr/>
            </a:pPr>
            <a:r>
              <a:rPr lang="en-AU" sz="1050">
                <a:solidFill>
                  <a:srgbClr val="1F2A44"/>
                </a:solidFill>
              </a:rPr>
              <a:t>Regulators should clearly outline why permission changes have been imposed and permission holders understand what they must do to operate normally. Where appropriate, permission holders are given clear, achievable benchmarks that fairly represent when they are fit to have conditions or changes removed. Permissions should be suspended, revoked or have conditions imposed as soon as a compliance breach has been substantiated to prevent any further risk or damage. Regulators should conduct further assessment and investigation to ensure permission holders have made improvements and are meeting all compliance requirements. Regulators should ensure that conditions or suspensions are removed when requirements have been met and risk has been mitigated so permission holders do not lose any operating time.</a:t>
            </a:r>
          </a:p>
          <a:p>
            <a:pPr>
              <a:spcBef>
                <a:spcPts val="600"/>
              </a:spcBef>
              <a:defRPr/>
            </a:pPr>
            <a:r>
              <a:rPr lang="en-AU" sz="1050">
                <a:solidFill>
                  <a:srgbClr val="1F2A44"/>
                </a:solidFill>
              </a:rPr>
              <a:t>When appropriate, permission holders should be given the opportunity to respond to decisions that will negatively affect their business.</a:t>
            </a:r>
          </a:p>
          <a:p>
            <a:pPr>
              <a:spcBef>
                <a:spcPts val="600"/>
              </a:spcBef>
              <a:defRPr/>
            </a:pPr>
            <a:r>
              <a:rPr kumimoji="0" lang="en-AU" sz="1050" b="0" i="0" u="none" strike="noStrike" kern="1200" cap="none" spc="0" normalizeH="0" baseline="0" noProof="0">
                <a:ln>
                  <a:noFill/>
                </a:ln>
                <a:solidFill>
                  <a:srgbClr val="1F2A44"/>
                </a:solidFill>
                <a:effectLst/>
                <a:uLnTx/>
                <a:uFillTx/>
                <a:ea typeface="+mn-ea"/>
                <a:cs typeface="+mn-cs"/>
              </a:rPr>
              <a:t>Regulators should use a standardised set list of conditions that can be applied across permissions with similar risk. </a:t>
            </a:r>
            <a:r>
              <a:rPr lang="en-AU" sz="1050">
                <a:solidFill>
                  <a:srgbClr val="1F2A44"/>
                </a:solidFill>
              </a:rPr>
              <a:t>Regulators should only apply unique, tailored conditions where necessary, to support consistency and ease of compliance. Regulators should impose conditions or other changes where required rather than whenever possible. </a:t>
            </a:r>
            <a:endParaRPr lang="en-AU" sz="1050" i="1">
              <a:solidFill>
                <a:srgbClr val="1F2A44"/>
              </a:solidFill>
            </a:endParaRPr>
          </a:p>
        </p:txBody>
      </p:sp>
      <p:sp>
        <p:nvSpPr>
          <p:cNvPr id="36" name="Rectangle 35">
            <a:extLst>
              <a:ext uri="{FF2B5EF4-FFF2-40B4-BE49-F238E27FC236}">
                <a16:creationId xmlns:a16="http://schemas.microsoft.com/office/drawing/2014/main" id="{37D20A65-A3E4-DBF6-0F9D-B855A14354E6}"/>
              </a:ext>
            </a:extLst>
          </p:cNvPr>
          <p:cNvSpPr/>
          <p:nvPr/>
        </p:nvSpPr>
        <p:spPr>
          <a:xfrm>
            <a:off x="541338" y="1244068"/>
            <a:ext cx="8697428" cy="113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lnSpc>
                <a:spcPct val="110000"/>
              </a:lnSpc>
              <a:spcBef>
                <a:spcPts val="600"/>
              </a:spcBef>
            </a:pPr>
            <a:r>
              <a:rPr lang="en-AU" sz="1050" b="1">
                <a:solidFill>
                  <a:srgbClr val="1F2A44"/>
                </a:solidFill>
              </a:rPr>
              <a:t>Regulators may initiate some processes outside of the standard application and renewals process that are important to the overall permission journey. </a:t>
            </a:r>
            <a:r>
              <a:rPr lang="en-AU" sz="1050">
                <a:solidFill>
                  <a:srgbClr val="1F2A44"/>
                </a:solidFill>
              </a:rPr>
              <a:t>New information or assessments can trigger regulator-initiated processes. These may often come as compliance outcomes such as suspending, revoking, or imposing conditions to a permission.</a:t>
            </a:r>
          </a:p>
          <a:p>
            <a:pPr>
              <a:lnSpc>
                <a:spcPct val="110000"/>
              </a:lnSpc>
              <a:spcBef>
                <a:spcPts val="600"/>
              </a:spcBef>
            </a:pPr>
            <a:endParaRPr lang="en-AU" sz="1050">
              <a:solidFill>
                <a:srgbClr val="1F2A44"/>
              </a:solidFill>
            </a:endParaRPr>
          </a:p>
        </p:txBody>
      </p:sp>
      <p:sp>
        <p:nvSpPr>
          <p:cNvPr id="38" name="Half Frame 37">
            <a:extLst>
              <a:ext uri="{FF2B5EF4-FFF2-40B4-BE49-F238E27FC236}">
                <a16:creationId xmlns:a16="http://schemas.microsoft.com/office/drawing/2014/main" id="{C6266311-EEEC-F8A7-622C-65910E1F74E7}"/>
              </a:ext>
            </a:extLst>
          </p:cNvPr>
          <p:cNvSpPr/>
          <p:nvPr/>
        </p:nvSpPr>
        <p:spPr>
          <a:xfrm>
            <a:off x="507472" y="2579553"/>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0" name="Title 1">
            <a:extLst>
              <a:ext uri="{FF2B5EF4-FFF2-40B4-BE49-F238E27FC236}">
                <a16:creationId xmlns:a16="http://schemas.microsoft.com/office/drawing/2014/main" id="{56AEF1A5-E35D-4D7E-3860-1F632DE7534E}"/>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REGULATOR INITIATED TRIGGERS</a:t>
            </a:r>
            <a:br>
              <a:rPr lang="en-AU" sz="2200" b="1"/>
            </a:br>
            <a:endParaRPr lang="en-AU" sz="900" b="1">
              <a:latin typeface="+mn-lt"/>
              <a:ea typeface="+mn-ea"/>
              <a:cs typeface="+mn-cs"/>
            </a:endParaRPr>
          </a:p>
        </p:txBody>
      </p:sp>
      <p:grpSp>
        <p:nvGrpSpPr>
          <p:cNvPr id="3" name="Group 2">
            <a:extLst>
              <a:ext uri="{FF2B5EF4-FFF2-40B4-BE49-F238E27FC236}">
                <a16:creationId xmlns:a16="http://schemas.microsoft.com/office/drawing/2014/main" id="{27F17E75-DECE-D698-5052-654775CED291}"/>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94EF9F7E-8849-B11E-E966-EB4CD8CFBB18}"/>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9" name="Oval 8">
              <a:extLst>
                <a:ext uri="{FF2B5EF4-FFF2-40B4-BE49-F238E27FC236}">
                  <a16:creationId xmlns:a16="http://schemas.microsoft.com/office/drawing/2014/main" id="{B11E9D8E-680F-8CDA-9C9F-3C7D0D8806A5}"/>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1" name="Oval 10">
              <a:extLst>
                <a:ext uri="{FF2B5EF4-FFF2-40B4-BE49-F238E27FC236}">
                  <a16:creationId xmlns:a16="http://schemas.microsoft.com/office/drawing/2014/main" id="{7FBBE009-67CD-5D5B-4E45-06184AE73062}"/>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16" name="Freeform 22">
            <a:extLst>
              <a:ext uri="{FF2B5EF4-FFF2-40B4-BE49-F238E27FC236}">
                <a16:creationId xmlns:a16="http://schemas.microsoft.com/office/drawing/2014/main" id="{2D7F2485-90A7-F8CE-35C8-0C55D640C9C7}"/>
              </a:ext>
            </a:extLst>
          </p:cNvPr>
          <p:cNvSpPr>
            <a:spLocks noChangeAspect="1"/>
          </p:cNvSpPr>
          <p:nvPr/>
        </p:nvSpPr>
        <p:spPr bwMode="auto">
          <a:xfrm>
            <a:off x="9040475" y="483725"/>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8" name="TextBox 17">
            <a:extLst>
              <a:ext uri="{FF2B5EF4-FFF2-40B4-BE49-F238E27FC236}">
                <a16:creationId xmlns:a16="http://schemas.microsoft.com/office/drawing/2014/main" id="{E5EC757F-A368-0C85-978D-536E04B5562B}"/>
              </a:ext>
            </a:extLst>
          </p:cNvPr>
          <p:cNvSpPr txBox="1">
            <a:spLocks/>
          </p:cNvSpPr>
          <p:nvPr/>
        </p:nvSpPr>
        <p:spPr>
          <a:xfrm>
            <a:off x="541338" y="1241438"/>
            <a:ext cx="1196022" cy="199218"/>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DESCRIPTION</a:t>
            </a:r>
          </a:p>
        </p:txBody>
      </p:sp>
      <p:sp>
        <p:nvSpPr>
          <p:cNvPr id="19" name="TextBox 18">
            <a:extLst>
              <a:ext uri="{FF2B5EF4-FFF2-40B4-BE49-F238E27FC236}">
                <a16:creationId xmlns:a16="http://schemas.microsoft.com/office/drawing/2014/main" id="{D5F3A36D-7A08-46E5-83C2-F7717568CE23}"/>
              </a:ext>
            </a:extLst>
          </p:cNvPr>
          <p:cNvSpPr txBox="1">
            <a:spLocks/>
          </p:cNvSpPr>
          <p:nvPr/>
        </p:nvSpPr>
        <p:spPr>
          <a:xfrm>
            <a:off x="538992" y="2609185"/>
            <a:ext cx="3120496" cy="20069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WHAT ‘BETTER PRACTICE’ LOOKS LIKE</a:t>
            </a:r>
          </a:p>
        </p:txBody>
      </p:sp>
    </p:spTree>
    <p:extLst>
      <p:ext uri="{BB962C8B-B14F-4D97-AF65-F5344CB8AC3E}">
        <p14:creationId xmlns:p14="http://schemas.microsoft.com/office/powerpoint/2010/main" val="10360714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86B65524-9040-2C3A-1C32-52BD016A9069}"/>
              </a:ext>
            </a:extLst>
          </p:cNvPr>
          <p:cNvGraphicFramePr>
            <a:graphicFrameLocks noChangeAspect="1"/>
          </p:cNvGraphicFramePr>
          <p:nvPr>
            <p:custDataLst>
              <p:tags r:id="rId1"/>
            </p:custDataLst>
            <p:extLst>
              <p:ext uri="{D42A27DB-BD31-4B8C-83A1-F6EECF244321}">
                <p14:modId xmlns:p14="http://schemas.microsoft.com/office/powerpoint/2010/main" val="675056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3" name="Object 12" hidden="1">
                        <a:extLst>
                          <a:ext uri="{FF2B5EF4-FFF2-40B4-BE49-F238E27FC236}">
                            <a16:creationId xmlns:a16="http://schemas.microsoft.com/office/drawing/2014/main" id="{86B65524-9040-2C3A-1C32-52BD016A90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Half Frame 19">
            <a:extLst>
              <a:ext uri="{FF2B5EF4-FFF2-40B4-BE49-F238E27FC236}">
                <a16:creationId xmlns:a16="http://schemas.microsoft.com/office/drawing/2014/main" id="{02B767BC-AFAD-F222-79DF-1A002BB0A6B5}"/>
              </a:ext>
            </a:extLst>
          </p:cNvPr>
          <p:cNvSpPr/>
          <p:nvPr/>
        </p:nvSpPr>
        <p:spPr>
          <a:xfrm>
            <a:off x="507472" y="121443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1" name="Half Frame 20">
            <a:extLst>
              <a:ext uri="{FF2B5EF4-FFF2-40B4-BE49-F238E27FC236}">
                <a16:creationId xmlns:a16="http://schemas.microsoft.com/office/drawing/2014/main" id="{5B36BD91-BEA9-FC76-CD8A-FB4D0DC6E62B}"/>
              </a:ext>
            </a:extLst>
          </p:cNvPr>
          <p:cNvSpPr/>
          <p:nvPr/>
        </p:nvSpPr>
        <p:spPr>
          <a:xfrm>
            <a:off x="507472" y="3051164"/>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A1BA34FD-C221-E263-8901-4B9CEDD5ABA8}"/>
              </a:ext>
            </a:extLst>
          </p:cNvPr>
          <p:cNvSpPr/>
          <p:nvPr/>
        </p:nvSpPr>
        <p:spPr>
          <a:xfrm>
            <a:off x="541338" y="3082262"/>
            <a:ext cx="6147328" cy="3070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Digital systems should look to enable automated r</a:t>
            </a:r>
            <a:r>
              <a:rPr lang="en-AU" sz="1050">
                <a:solidFill>
                  <a:srgbClr val="1F2A44"/>
                </a:solidFill>
              </a:rPr>
              <a:t>egulator initiated processes</a:t>
            </a:r>
            <a:r>
              <a:rPr lang="en-AU" sz="1050">
                <a:solidFill>
                  <a:schemeClr val="tx1"/>
                </a:solidFill>
              </a:rPr>
              <a:t> to be triggered based on </a:t>
            </a:r>
            <a:r>
              <a:rPr lang="en-AU" sz="1050">
                <a:solidFill>
                  <a:srgbClr val="1F2A44"/>
                </a:solidFill>
              </a:rPr>
              <a:t>compliance or enforcement outcomes, relevant intelligence, etc. with all information to be used in regulator initiated triggers made accessible to decision-makers.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chemeClr val="tx1"/>
                </a:solidFill>
              </a:rPr>
              <a:t>Regulator initiated triggers should reflect a streamlined application process, reusing relevant components, particularly for non-consequential information (e.g. applicant information, permission information where required, declarations, payments, submit).</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Regulator initiated processes should trigger attributes and outcomes through digital systems. Digital systems should be used to flag repeating compliance issues or feedback to identify greater changes required, such as legislative or broader processes, and which groups they apply to.</a:t>
            </a:r>
          </a:p>
          <a:p>
            <a:pPr marL="0" marR="0" lvl="0" indent="0" algn="l" defTabSz="914349" rtl="0" eaLnBrk="1" fontAlgn="auto" latinLnBrk="0" hangingPunct="1">
              <a:lnSpc>
                <a:spcPct val="100000"/>
              </a:lnSpc>
              <a:spcBef>
                <a:spcPts val="600"/>
              </a:spcBef>
              <a:spcAft>
                <a:spcPts val="0"/>
              </a:spcAft>
              <a:buClrTx/>
              <a:buSzTx/>
              <a:buFontTx/>
              <a:buNone/>
              <a:tabLst/>
              <a:defRPr/>
            </a:pPr>
            <a:r>
              <a:rPr kumimoji="0" lang="en-AU" sz="1050" b="0" i="1" u="none" strike="noStrike" kern="1200" cap="none" spc="0" normalizeH="0" baseline="0" noProof="0">
                <a:ln>
                  <a:noFill/>
                </a:ln>
                <a:solidFill>
                  <a:srgbClr val="1F2A44"/>
                </a:solidFill>
                <a:effectLst/>
                <a:uLnTx/>
                <a:uFillTx/>
                <a:ea typeface="+mn-ea"/>
                <a:cs typeface="+mn-cs"/>
              </a:rPr>
              <a:t>Aligned WofG capability: REGULATOR INITIATED TRIGGERS </a:t>
            </a:r>
            <a:r>
              <a:rPr lang="en-AU" sz="1050" i="1">
                <a:solidFill>
                  <a:srgbClr val="1F2A44"/>
                </a:solidFill>
              </a:rPr>
              <a:t>can be incorporated as part of the better practice permission components.</a:t>
            </a:r>
            <a:endParaRPr lang="en-AU" sz="1050">
              <a:solidFill>
                <a:srgbClr val="1F2A44"/>
              </a:solidFill>
            </a:endParaRPr>
          </a:p>
          <a:p>
            <a:pPr marL="0" marR="0" lvl="0" indent="0" algn="l" defTabSz="914349" rtl="0" eaLnBrk="1" fontAlgn="auto" latinLnBrk="0" hangingPunct="1">
              <a:lnSpc>
                <a:spcPct val="100000"/>
              </a:lnSpc>
              <a:spcBef>
                <a:spcPts val="600"/>
              </a:spcBef>
              <a:spcAft>
                <a:spcPts val="0"/>
              </a:spcAft>
              <a:buClrTx/>
              <a:buSzTx/>
              <a:buFontTx/>
              <a:buNone/>
              <a:tabLst/>
              <a:defRPr/>
            </a:pPr>
            <a:endParaRPr lang="en-AU" sz="1050">
              <a:solidFill>
                <a:srgbClr val="1F2A44"/>
              </a:solidFill>
            </a:endParaRPr>
          </a:p>
        </p:txBody>
      </p:sp>
      <p:sp>
        <p:nvSpPr>
          <p:cNvPr id="25" name="Rectangle 24">
            <a:extLst>
              <a:ext uri="{FF2B5EF4-FFF2-40B4-BE49-F238E27FC236}">
                <a16:creationId xmlns:a16="http://schemas.microsoft.com/office/drawing/2014/main" id="{922F322D-BF0E-477A-A332-9925BBABA0E3}"/>
              </a:ext>
            </a:extLst>
          </p:cNvPr>
          <p:cNvSpPr/>
          <p:nvPr/>
        </p:nvSpPr>
        <p:spPr>
          <a:xfrm>
            <a:off x="541338" y="1244067"/>
            <a:ext cx="432000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lang="en-AU" sz="1050" b="1">
                <a:solidFill>
                  <a:srgbClr val="1F2A44"/>
                </a:solidFill>
              </a:rPr>
              <a:t>TO REGULATOR: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Compliance outcomes, intelligence etc. that triggers regulator initiated process.</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AU" sz="1050">
                <a:solidFill>
                  <a:srgbClr val="1F2A44"/>
                </a:solidFill>
              </a:rPr>
              <a:t>Existing permission holder compliance history and application information used for assessment. </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en-AU" sz="1050">
              <a:solidFill>
                <a:srgbClr val="1F2A44"/>
              </a:solidFill>
            </a:endParaRPr>
          </a:p>
        </p:txBody>
      </p:sp>
      <p:grpSp>
        <p:nvGrpSpPr>
          <p:cNvPr id="50" name="Group 49">
            <a:extLst>
              <a:ext uri="{FF2B5EF4-FFF2-40B4-BE49-F238E27FC236}">
                <a16:creationId xmlns:a16="http://schemas.microsoft.com/office/drawing/2014/main" id="{5477FEEE-C2D2-6B49-4534-D34361A937C5}"/>
              </a:ext>
            </a:extLst>
          </p:cNvPr>
          <p:cNvGrpSpPr/>
          <p:nvPr/>
        </p:nvGrpSpPr>
        <p:grpSpPr>
          <a:xfrm>
            <a:off x="8716488" y="6268555"/>
            <a:ext cx="1193470" cy="593401"/>
            <a:chOff x="10069009" y="3750634"/>
            <a:chExt cx="1704975" cy="847725"/>
          </a:xfrm>
        </p:grpSpPr>
        <p:sp>
          <p:nvSpPr>
            <p:cNvPr id="51" name="Freeform: Shape 50">
              <a:extLst>
                <a:ext uri="{FF2B5EF4-FFF2-40B4-BE49-F238E27FC236}">
                  <a16:creationId xmlns:a16="http://schemas.microsoft.com/office/drawing/2014/main" id="{256850E4-7C6E-5CCD-2190-EAEA807F568A}"/>
                </a:ext>
              </a:extLst>
            </p:cNvPr>
            <p:cNvSpPr/>
            <p:nvPr/>
          </p:nvSpPr>
          <p:spPr>
            <a:xfrm>
              <a:off x="10069009" y="3750634"/>
              <a:ext cx="1704975" cy="847725"/>
            </a:xfrm>
            <a:custGeom>
              <a:avLst/>
              <a:gdLst>
                <a:gd name="connsiteX0" fmla="*/ 847725 w 1704975"/>
                <a:gd name="connsiteY0" fmla="*/ 0 h 847725"/>
                <a:gd name="connsiteX1" fmla="*/ 0 w 1704975"/>
                <a:gd name="connsiteY1" fmla="*/ 847725 h 847725"/>
                <a:gd name="connsiteX2" fmla="*/ 1704975 w 1704975"/>
                <a:gd name="connsiteY2" fmla="*/ 847725 h 847725"/>
                <a:gd name="connsiteX3" fmla="*/ 847725 w 1704975"/>
                <a:gd name="connsiteY3" fmla="*/ 0 h 847725"/>
              </a:gdLst>
              <a:ahLst/>
              <a:cxnLst>
                <a:cxn ang="0">
                  <a:pos x="connsiteX0" y="connsiteY0"/>
                </a:cxn>
                <a:cxn ang="0">
                  <a:pos x="connsiteX1" y="connsiteY1"/>
                </a:cxn>
                <a:cxn ang="0">
                  <a:pos x="connsiteX2" y="connsiteY2"/>
                </a:cxn>
                <a:cxn ang="0">
                  <a:pos x="connsiteX3" y="connsiteY3"/>
                </a:cxn>
              </a:cxnLst>
              <a:rect l="l" t="t" r="r" b="b"/>
              <a:pathLst>
                <a:path w="1704975" h="847725">
                  <a:moveTo>
                    <a:pt x="847725" y="0"/>
                  </a:moveTo>
                  <a:lnTo>
                    <a:pt x="0" y="847725"/>
                  </a:lnTo>
                  <a:lnTo>
                    <a:pt x="1704975" y="847725"/>
                  </a:lnTo>
                  <a:lnTo>
                    <a:pt x="847725" y="0"/>
                  </a:lnTo>
                  <a:close/>
                </a:path>
              </a:pathLst>
            </a:custGeom>
            <a:solidFill>
              <a:schemeClr val="accent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Shape 51">
              <a:extLst>
                <a:ext uri="{FF2B5EF4-FFF2-40B4-BE49-F238E27FC236}">
                  <a16:creationId xmlns:a16="http://schemas.microsoft.com/office/drawing/2014/main" id="{EB1F11E1-C75B-1D0D-CEE6-CA69ADF2581E}"/>
                </a:ext>
              </a:extLst>
            </p:cNvPr>
            <p:cNvSpPr/>
            <p:nvPr/>
          </p:nvSpPr>
          <p:spPr>
            <a:xfrm>
              <a:off x="10916734" y="3750634"/>
              <a:ext cx="857250" cy="847725"/>
            </a:xfrm>
            <a:custGeom>
              <a:avLst/>
              <a:gdLst>
                <a:gd name="connsiteX0" fmla="*/ 857250 w 857250"/>
                <a:gd name="connsiteY0" fmla="*/ 0 h 847725"/>
                <a:gd name="connsiteX1" fmla="*/ 0 w 857250"/>
                <a:gd name="connsiteY1" fmla="*/ 0 h 847725"/>
                <a:gd name="connsiteX2" fmla="*/ 857250 w 857250"/>
                <a:gd name="connsiteY2" fmla="*/ 847725 h 847725"/>
                <a:gd name="connsiteX3" fmla="*/ 857250 w 857250"/>
                <a:gd name="connsiteY3" fmla="*/ 0 h 847725"/>
              </a:gdLst>
              <a:ahLst/>
              <a:cxnLst>
                <a:cxn ang="0">
                  <a:pos x="connsiteX0" y="connsiteY0"/>
                </a:cxn>
                <a:cxn ang="0">
                  <a:pos x="connsiteX1" y="connsiteY1"/>
                </a:cxn>
                <a:cxn ang="0">
                  <a:pos x="connsiteX2" y="connsiteY2"/>
                </a:cxn>
                <a:cxn ang="0">
                  <a:pos x="connsiteX3" y="connsiteY3"/>
                </a:cxn>
              </a:cxnLst>
              <a:rect l="l" t="t" r="r" b="b"/>
              <a:pathLst>
                <a:path w="857250" h="847725">
                  <a:moveTo>
                    <a:pt x="857250" y="0"/>
                  </a:moveTo>
                  <a:lnTo>
                    <a:pt x="0" y="0"/>
                  </a:lnTo>
                  <a:lnTo>
                    <a:pt x="857250" y="847725"/>
                  </a:lnTo>
                  <a:lnTo>
                    <a:pt x="857250" y="0"/>
                  </a:lnTo>
                  <a:close/>
                </a:path>
              </a:pathLst>
            </a:custGeom>
            <a:solidFill>
              <a:schemeClr val="tx2"/>
            </a:solidFill>
            <a:ln w="9525" cap="flat">
              <a:noFill/>
              <a:prstDash val="solid"/>
              <a:miter/>
            </a:ln>
          </p:spPr>
          <p:txBody>
            <a:bodyPr rtlCol="0" anchor="ctr"/>
            <a:lstStyle/>
            <a:p>
              <a:pPr marL="0" marR="0" lvl="0" indent="0" algn="l" defTabSz="914349"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 name="TextBox 52">
            <a:extLst>
              <a:ext uri="{FF2B5EF4-FFF2-40B4-BE49-F238E27FC236}">
                <a16:creationId xmlns:a16="http://schemas.microsoft.com/office/drawing/2014/main" id="{FD8DB51D-3E52-E392-AE1F-4EEFEF6EDF6F}"/>
              </a:ext>
            </a:extLst>
          </p:cNvPr>
          <p:cNvSpPr txBox="1"/>
          <p:nvPr/>
        </p:nvSpPr>
        <p:spPr>
          <a:xfrm>
            <a:off x="8621976" y="6392362"/>
            <a:ext cx="792089" cy="276999"/>
          </a:xfrm>
          <a:prstGeom prst="rect">
            <a:avLst/>
          </a:prstGeom>
          <a:noFill/>
        </p:spPr>
        <p:txBody>
          <a:bodyPr wrap="square" lIns="0" rIns="0" rtlCol="0">
            <a:spAutoFit/>
          </a:bodyPr>
          <a:lstStyle/>
          <a:p>
            <a:pPr marL="0" marR="0" lvl="0" indent="0" algn="r" defTabSz="914349" rtl="0" eaLnBrk="1" fontAlgn="auto" latinLnBrk="0" hangingPunct="1">
              <a:lnSpc>
                <a:spcPct val="100000"/>
              </a:lnSpc>
              <a:spcBef>
                <a:spcPts val="0"/>
              </a:spcBef>
              <a:spcAft>
                <a:spcPts val="0"/>
              </a:spcAft>
              <a:buClrTx/>
              <a:buSzTx/>
              <a:buFontTx/>
              <a:buNone/>
              <a:tabLst/>
              <a:defRPr/>
            </a:pPr>
            <a:fld id="{6E8856DA-B77A-4A94-8E84-45BF77D9376B}" type="slidenum">
              <a:rPr kumimoji="0" lang="en-AU" sz="1200" b="0" i="0" u="none" strike="noStrike" kern="1200" cap="none" spc="0" normalizeH="0" baseline="0" noProof="0" smtClean="0">
                <a:ln>
                  <a:noFill/>
                </a:ln>
                <a:solidFill>
                  <a:prstClr val="white"/>
                </a:solidFill>
                <a:effectLst/>
                <a:uLnTx/>
                <a:uFillTx/>
                <a:latin typeface="+mj-lt"/>
                <a:ea typeface="Segoe UI" panose="020B0502040204020203" pitchFamily="34" charset="0"/>
                <a:cs typeface="Segoe UI" panose="020B0502040204020203" pitchFamily="34" charset="0"/>
              </a:rPr>
              <a:pPr marL="0" marR="0" lvl="0" indent="0" algn="r" defTabSz="914349" rtl="0" eaLnBrk="1" fontAlgn="auto" latinLnBrk="0" hangingPunct="1">
                <a:lnSpc>
                  <a:spcPct val="100000"/>
                </a:lnSpc>
                <a:spcBef>
                  <a:spcPts val="0"/>
                </a:spcBef>
                <a:spcAft>
                  <a:spcPts val="0"/>
                </a:spcAft>
                <a:buClrTx/>
                <a:buSzTx/>
                <a:buFontTx/>
                <a:buNone/>
                <a:tabLst/>
                <a:defRPr/>
              </a:pPr>
              <a:t>98</a:t>
            </a:fld>
            <a:endParaRPr kumimoji="0" lang="en-AU" sz="1200" b="0" i="0" u="none" strike="noStrike" kern="1200" cap="none" spc="0" normalizeH="0" baseline="0" noProof="0">
              <a:ln>
                <a:noFill/>
              </a:ln>
              <a:solidFill>
                <a:prstClr val="white"/>
              </a:solidFill>
              <a:effectLst/>
              <a:uLnTx/>
              <a:uFillTx/>
              <a:latin typeface="+mj-lt"/>
              <a:ea typeface="Segoe UI" panose="020B0502040204020203" pitchFamily="34" charset="0"/>
              <a:cs typeface="Segoe UI" panose="020B0502040204020203" pitchFamily="34" charset="0"/>
            </a:endParaRPr>
          </a:p>
        </p:txBody>
      </p:sp>
      <p:cxnSp>
        <p:nvCxnSpPr>
          <p:cNvPr id="12" name="Straight Connector 11">
            <a:extLst>
              <a:ext uri="{FF2B5EF4-FFF2-40B4-BE49-F238E27FC236}">
                <a16:creationId xmlns:a16="http://schemas.microsoft.com/office/drawing/2014/main" id="{29793C87-5174-0067-F16E-80481A3343E4}"/>
              </a:ext>
            </a:extLst>
          </p:cNvPr>
          <p:cNvCxnSpPr>
            <a:cxnSpLocks/>
          </p:cNvCxnSpPr>
          <p:nvPr/>
        </p:nvCxnSpPr>
        <p:spPr>
          <a:xfrm>
            <a:off x="541338" y="980309"/>
            <a:ext cx="8834437"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Half Frame 13">
            <a:extLst>
              <a:ext uri="{FF2B5EF4-FFF2-40B4-BE49-F238E27FC236}">
                <a16:creationId xmlns:a16="http://schemas.microsoft.com/office/drawing/2014/main" id="{742016AF-0372-8A7F-35F1-BB1BF51C5476}"/>
              </a:ext>
            </a:extLst>
          </p:cNvPr>
          <p:cNvSpPr/>
          <p:nvPr/>
        </p:nvSpPr>
        <p:spPr>
          <a:xfrm>
            <a:off x="5044662" y="1209087"/>
            <a:ext cx="266700" cy="266700"/>
          </a:xfrm>
          <a:prstGeom prst="halfFrame">
            <a:avLst>
              <a:gd name="adj1" fmla="val 23809"/>
              <a:gd name="adj2" fmla="val 2380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EB10AFF2-7F80-EE28-1ABA-F9051B3ECEF9}"/>
              </a:ext>
            </a:extLst>
          </p:cNvPr>
          <p:cNvSpPr/>
          <p:nvPr/>
        </p:nvSpPr>
        <p:spPr>
          <a:xfrm>
            <a:off x="5078528" y="1238720"/>
            <a:ext cx="4300940" cy="1650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marR="0" lvl="0" algn="l" defTabSz="914349" rtl="0" eaLnBrk="1" fontAlgn="auto" latinLnBrk="0" hangingPunct="1">
              <a:lnSpc>
                <a:spcPct val="100000"/>
              </a:lnSpc>
              <a:spcBef>
                <a:spcPts val="600"/>
              </a:spcBef>
              <a:spcAft>
                <a:spcPts val="0"/>
              </a:spcAft>
              <a:buClrTx/>
              <a:buSzTx/>
              <a:tabLst/>
              <a:defRPr/>
            </a:pPr>
            <a:r>
              <a:rPr kumimoji="0" lang="en-AU" sz="1050" b="0" i="0" u="none" strike="noStrike" kern="1200" cap="none" spc="0" normalizeH="0" baseline="0" noProof="0">
                <a:ln>
                  <a:noFill/>
                </a:ln>
                <a:solidFill>
                  <a:srgbClr val="1F2A44"/>
                </a:solidFill>
                <a:effectLst/>
                <a:uLnTx/>
                <a:uFillTx/>
                <a:ea typeface="+mn-ea"/>
                <a:cs typeface="+mn-cs"/>
              </a:rPr>
              <a:t>TO PERMISSION HOLDER:</a:t>
            </a:r>
          </a:p>
          <a:p>
            <a:pPr marL="171450" marR="0" lvl="0" indent="-171450" algn="l" defTabSz="914349"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AU" sz="1050" b="0" i="0" u="none" strike="noStrike" kern="1200" cap="none" spc="0" normalizeH="0" baseline="0" noProof="0">
                <a:ln>
                  <a:noFill/>
                </a:ln>
                <a:solidFill>
                  <a:srgbClr val="1F2A44"/>
                </a:solidFill>
                <a:effectLst/>
                <a:uLnTx/>
                <a:uFillTx/>
                <a:ea typeface="+mn-ea"/>
                <a:cs typeface="+mn-cs"/>
              </a:rPr>
              <a:t>Updates to permission status and conditions.</a:t>
            </a:r>
          </a:p>
        </p:txBody>
      </p:sp>
      <p:sp>
        <p:nvSpPr>
          <p:cNvPr id="27" name="Rectangle 26">
            <a:extLst>
              <a:ext uri="{FF2B5EF4-FFF2-40B4-BE49-F238E27FC236}">
                <a16:creationId xmlns:a16="http://schemas.microsoft.com/office/drawing/2014/main" id="{B6822FA3-0C54-1D26-BEEE-3181FCC09D78}"/>
              </a:ext>
            </a:extLst>
          </p:cNvPr>
          <p:cNvSpPr/>
          <p:nvPr/>
        </p:nvSpPr>
        <p:spPr>
          <a:xfrm>
            <a:off x="6928408" y="4094861"/>
            <a:ext cx="2376000" cy="612000"/>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b="1">
                <a:solidFill>
                  <a:srgbClr val="1F2A44"/>
                </a:solidFill>
              </a:rPr>
              <a:t>CONFIGURABLE COMPONENT</a:t>
            </a:r>
          </a:p>
        </p:txBody>
      </p:sp>
      <p:sp>
        <p:nvSpPr>
          <p:cNvPr id="35" name="Isosceles Triangle 34">
            <a:extLst>
              <a:ext uri="{FF2B5EF4-FFF2-40B4-BE49-F238E27FC236}">
                <a16:creationId xmlns:a16="http://schemas.microsoft.com/office/drawing/2014/main" id="{866A9BEC-68E0-7BA1-DF8E-C84344C5CCE2}"/>
              </a:ext>
            </a:extLst>
          </p:cNvPr>
          <p:cNvSpPr/>
          <p:nvPr/>
        </p:nvSpPr>
        <p:spPr>
          <a:xfrm rot="18900000">
            <a:off x="6894874" y="4100247"/>
            <a:ext cx="197037" cy="97887"/>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100" err="1">
              <a:solidFill>
                <a:schemeClr val="bg2"/>
              </a:solidFill>
            </a:endParaRPr>
          </a:p>
        </p:txBody>
      </p:sp>
      <p:sp>
        <p:nvSpPr>
          <p:cNvPr id="36" name="Rectangle 35">
            <a:extLst>
              <a:ext uri="{FF2B5EF4-FFF2-40B4-BE49-F238E27FC236}">
                <a16:creationId xmlns:a16="http://schemas.microsoft.com/office/drawing/2014/main" id="{C148C2D1-BF93-1262-D2E7-9BF5CDE982F6}"/>
              </a:ext>
            </a:extLst>
          </p:cNvPr>
          <p:cNvSpPr/>
          <p:nvPr/>
        </p:nvSpPr>
        <p:spPr>
          <a:xfrm>
            <a:off x="6868154" y="3047282"/>
            <a:ext cx="2496508" cy="3105868"/>
          </a:xfrm>
          <a:prstGeom prst="rect">
            <a:avLst/>
          </a:prstGeom>
          <a:noFill/>
          <a:ln w="9525" cap="rnd">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tIns="252000" rIns="72000" bIns="72000" rtlCol="0" anchor="t"/>
          <a:lstStyle/>
          <a:p>
            <a:pPr>
              <a:spcBef>
                <a:spcPts val="600"/>
              </a:spcBef>
            </a:pPr>
            <a:endParaRPr lang="en-AU" sz="1000">
              <a:solidFill>
                <a:schemeClr val="bg2"/>
              </a:solidFill>
              <a:latin typeface="+mj-lt"/>
            </a:endParaRPr>
          </a:p>
        </p:txBody>
      </p:sp>
      <p:sp>
        <p:nvSpPr>
          <p:cNvPr id="38" name="Rectangle 37">
            <a:extLst>
              <a:ext uri="{FF2B5EF4-FFF2-40B4-BE49-F238E27FC236}">
                <a16:creationId xmlns:a16="http://schemas.microsoft.com/office/drawing/2014/main" id="{056DD700-98D6-5705-8465-318676E078CF}"/>
              </a:ext>
            </a:extLst>
          </p:cNvPr>
          <p:cNvSpPr/>
          <p:nvPr/>
        </p:nvSpPr>
        <p:spPr>
          <a:xfrm>
            <a:off x="6928408" y="3418083"/>
            <a:ext cx="2376000" cy="612000"/>
          </a:xfrm>
          <a:prstGeom prst="rect">
            <a:avLst/>
          </a:prstGeom>
          <a:solidFill>
            <a:schemeClr val="bg2"/>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a:solidFill>
                  <a:schemeClr val="tx2"/>
                </a:solidFill>
              </a:rPr>
              <a:t>COMMON COMPONENT</a:t>
            </a:r>
          </a:p>
        </p:txBody>
      </p:sp>
      <p:sp>
        <p:nvSpPr>
          <p:cNvPr id="39" name="Rectangle 38">
            <a:extLst>
              <a:ext uri="{FF2B5EF4-FFF2-40B4-BE49-F238E27FC236}">
                <a16:creationId xmlns:a16="http://schemas.microsoft.com/office/drawing/2014/main" id="{64949E85-B5D2-5C56-5B52-5CCF8677B7A8}"/>
              </a:ext>
            </a:extLst>
          </p:cNvPr>
          <p:cNvSpPr/>
          <p:nvPr/>
        </p:nvSpPr>
        <p:spPr>
          <a:xfrm>
            <a:off x="6928408" y="4772224"/>
            <a:ext cx="2376000" cy="1303735"/>
          </a:xfrm>
          <a:prstGeom prst="rect">
            <a:avLst/>
          </a:prstGeom>
          <a:solidFill>
            <a:srgbClr val="FFFFFF"/>
          </a:solidFill>
          <a:ln w="9525" cap="rnd">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AU" sz="1050">
                <a:solidFill>
                  <a:srgbClr val="1F2A44"/>
                </a:solidFill>
              </a:rPr>
              <a:t>Regulator initiated triggers should be consistent with the application and approvals process.</a:t>
            </a:r>
          </a:p>
        </p:txBody>
      </p:sp>
      <p:sp>
        <p:nvSpPr>
          <p:cNvPr id="6" name="Title 1">
            <a:extLst>
              <a:ext uri="{FF2B5EF4-FFF2-40B4-BE49-F238E27FC236}">
                <a16:creationId xmlns:a16="http://schemas.microsoft.com/office/drawing/2014/main" id="{241A2DD9-766A-43CF-526B-29F3B90B8289}"/>
              </a:ext>
            </a:extLst>
          </p:cNvPr>
          <p:cNvSpPr>
            <a:spLocks noGrp="1"/>
          </p:cNvSpPr>
          <p:nvPr>
            <p:ph type="title"/>
          </p:nvPr>
        </p:nvSpPr>
        <p:spPr>
          <a:xfrm>
            <a:off x="554554" y="566273"/>
            <a:ext cx="8824914" cy="521667"/>
          </a:xfrm>
        </p:spPr>
        <p:txBody>
          <a:bodyPr vert="horz"/>
          <a:lstStyle/>
          <a:p>
            <a:pPr>
              <a:spcBef>
                <a:spcPts val="600"/>
              </a:spcBef>
              <a:spcAft>
                <a:spcPts val="500"/>
              </a:spcAft>
            </a:pPr>
            <a:r>
              <a:rPr lang="en-AU" sz="2200" b="1"/>
              <a:t>REGULATOR INITIATED TRIGGERS</a:t>
            </a:r>
            <a:br>
              <a:rPr lang="en-AU" sz="2200" b="1"/>
            </a:br>
            <a:endParaRPr lang="en-AU" sz="900" b="1">
              <a:latin typeface="+mn-lt"/>
              <a:ea typeface="+mn-ea"/>
              <a:cs typeface="+mn-cs"/>
            </a:endParaRPr>
          </a:p>
        </p:txBody>
      </p:sp>
      <p:grpSp>
        <p:nvGrpSpPr>
          <p:cNvPr id="2" name="Group 1">
            <a:extLst>
              <a:ext uri="{FF2B5EF4-FFF2-40B4-BE49-F238E27FC236}">
                <a16:creationId xmlns:a16="http://schemas.microsoft.com/office/drawing/2014/main" id="{50BDA096-2612-E0B5-720B-4458231EBD08}"/>
              </a:ext>
            </a:extLst>
          </p:cNvPr>
          <p:cNvGrpSpPr/>
          <p:nvPr/>
        </p:nvGrpSpPr>
        <p:grpSpPr>
          <a:xfrm>
            <a:off x="8901369" y="346399"/>
            <a:ext cx="1004630" cy="515313"/>
            <a:chOff x="8901369" y="346399"/>
            <a:chExt cx="1004630" cy="515313"/>
          </a:xfrm>
        </p:grpSpPr>
        <p:sp>
          <p:nvSpPr>
            <p:cNvPr id="4" name="Rectangle 3">
              <a:extLst>
                <a:ext uri="{FF2B5EF4-FFF2-40B4-BE49-F238E27FC236}">
                  <a16:creationId xmlns:a16="http://schemas.microsoft.com/office/drawing/2014/main" id="{DBAC57AA-166E-9FE4-EB60-F778AE0DDA04}"/>
                </a:ext>
              </a:extLst>
            </p:cNvPr>
            <p:cNvSpPr/>
            <p:nvPr/>
          </p:nvSpPr>
          <p:spPr>
            <a:xfrm>
              <a:off x="9177042" y="364035"/>
              <a:ext cx="728957" cy="497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5" name="Oval 4">
              <a:extLst>
                <a:ext uri="{FF2B5EF4-FFF2-40B4-BE49-F238E27FC236}">
                  <a16:creationId xmlns:a16="http://schemas.microsoft.com/office/drawing/2014/main" id="{CF96203B-69D6-9C38-FFA4-C65F75D9A9E0}"/>
                </a:ext>
              </a:extLst>
            </p:cNvPr>
            <p:cNvSpPr/>
            <p:nvPr/>
          </p:nvSpPr>
          <p:spPr>
            <a:xfrm>
              <a:off x="8901369" y="346399"/>
              <a:ext cx="515313" cy="51531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sp>
          <p:nvSpPr>
            <p:cNvPr id="7" name="Oval 6">
              <a:extLst>
                <a:ext uri="{FF2B5EF4-FFF2-40B4-BE49-F238E27FC236}">
                  <a16:creationId xmlns:a16="http://schemas.microsoft.com/office/drawing/2014/main" id="{2E011D1E-9BC9-55CF-37DB-99B72D495088}"/>
                </a:ext>
              </a:extLst>
            </p:cNvPr>
            <p:cNvSpPr/>
            <p:nvPr/>
          </p:nvSpPr>
          <p:spPr>
            <a:xfrm>
              <a:off x="8952900" y="397930"/>
              <a:ext cx="412250" cy="41225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49" rtl="0" eaLnBrk="1" fontAlgn="auto" latinLnBrk="0" hangingPunct="1">
                <a:lnSpc>
                  <a:spcPct val="100000"/>
                </a:lnSpc>
                <a:spcBef>
                  <a:spcPts val="0"/>
                </a:spcBef>
                <a:spcAft>
                  <a:spcPts val="0"/>
                </a:spcAft>
                <a:buClrTx/>
                <a:buSzTx/>
                <a:buFontTx/>
                <a:buNone/>
                <a:tabLst/>
                <a:defRPr/>
              </a:pPr>
              <a:endParaRPr kumimoji="0" lang="en-AU" sz="1100" b="0" i="0" u="none" strike="noStrike" kern="1200" cap="none" spc="0" normalizeH="0" baseline="0" noProof="0" err="1">
                <a:ln>
                  <a:noFill/>
                </a:ln>
                <a:solidFill>
                  <a:srgbClr val="D2D4DA"/>
                </a:solidFill>
                <a:effectLst/>
                <a:uLnTx/>
                <a:uFillTx/>
                <a:latin typeface="Arial"/>
                <a:ea typeface="+mn-ea"/>
                <a:cs typeface="+mn-cs"/>
              </a:endParaRPr>
            </a:p>
          </p:txBody>
        </p:sp>
      </p:grpSp>
      <p:sp>
        <p:nvSpPr>
          <p:cNvPr id="9" name="Freeform 22">
            <a:extLst>
              <a:ext uri="{FF2B5EF4-FFF2-40B4-BE49-F238E27FC236}">
                <a16:creationId xmlns:a16="http://schemas.microsoft.com/office/drawing/2014/main" id="{CEF5B305-B835-7647-FB47-35E49B3E4ECF}"/>
              </a:ext>
            </a:extLst>
          </p:cNvPr>
          <p:cNvSpPr>
            <a:spLocks noChangeAspect="1"/>
          </p:cNvSpPr>
          <p:nvPr/>
        </p:nvSpPr>
        <p:spPr bwMode="auto">
          <a:xfrm>
            <a:off x="9040475" y="483725"/>
            <a:ext cx="242803" cy="244231"/>
          </a:xfrm>
          <a:custGeom>
            <a:avLst/>
            <a:gdLst>
              <a:gd name="T0" fmla="*/ 169 w 170"/>
              <a:gd name="T1" fmla="*/ 83 h 171"/>
              <a:gd name="T2" fmla="*/ 146 w 170"/>
              <a:gd name="T3" fmla="*/ 60 h 171"/>
              <a:gd name="T4" fmla="*/ 143 w 170"/>
              <a:gd name="T5" fmla="*/ 58 h 171"/>
              <a:gd name="T6" fmla="*/ 139 w 170"/>
              <a:gd name="T7" fmla="*/ 62 h 171"/>
              <a:gd name="T8" fmla="*/ 140 w 170"/>
              <a:gd name="T9" fmla="*/ 65 h 171"/>
              <a:gd name="T10" fmla="*/ 157 w 170"/>
              <a:gd name="T11" fmla="*/ 82 h 171"/>
              <a:gd name="T12" fmla="*/ 89 w 170"/>
              <a:gd name="T13" fmla="*/ 82 h 171"/>
              <a:gd name="T14" fmla="*/ 89 w 170"/>
              <a:gd name="T15" fmla="*/ 14 h 171"/>
              <a:gd name="T16" fmla="*/ 105 w 170"/>
              <a:gd name="T17" fmla="*/ 30 h 171"/>
              <a:gd name="T18" fmla="*/ 108 w 170"/>
              <a:gd name="T19" fmla="*/ 31 h 171"/>
              <a:gd name="T20" fmla="*/ 112 w 170"/>
              <a:gd name="T21" fmla="*/ 27 h 171"/>
              <a:gd name="T22" fmla="*/ 111 w 170"/>
              <a:gd name="T23" fmla="*/ 25 h 171"/>
              <a:gd name="T24" fmla="*/ 88 w 170"/>
              <a:gd name="T25" fmla="*/ 2 h 171"/>
              <a:gd name="T26" fmla="*/ 85 w 170"/>
              <a:gd name="T27" fmla="*/ 0 h 171"/>
              <a:gd name="T28" fmla="*/ 82 w 170"/>
              <a:gd name="T29" fmla="*/ 2 h 171"/>
              <a:gd name="T30" fmla="*/ 59 w 170"/>
              <a:gd name="T31" fmla="*/ 25 h 171"/>
              <a:gd name="T32" fmla="*/ 58 w 170"/>
              <a:gd name="T33" fmla="*/ 27 h 171"/>
              <a:gd name="T34" fmla="*/ 62 w 170"/>
              <a:gd name="T35" fmla="*/ 31 h 171"/>
              <a:gd name="T36" fmla="*/ 64 w 170"/>
              <a:gd name="T37" fmla="*/ 30 h 171"/>
              <a:gd name="T38" fmla="*/ 81 w 170"/>
              <a:gd name="T39" fmla="*/ 14 h 171"/>
              <a:gd name="T40" fmla="*/ 81 w 170"/>
              <a:gd name="T41" fmla="*/ 82 h 171"/>
              <a:gd name="T42" fmla="*/ 13 w 170"/>
              <a:gd name="T43" fmla="*/ 82 h 171"/>
              <a:gd name="T44" fmla="*/ 30 w 170"/>
              <a:gd name="T45" fmla="*/ 65 h 171"/>
              <a:gd name="T46" fmla="*/ 31 w 170"/>
              <a:gd name="T47" fmla="*/ 62 h 171"/>
              <a:gd name="T48" fmla="*/ 27 w 170"/>
              <a:gd name="T49" fmla="*/ 58 h 171"/>
              <a:gd name="T50" fmla="*/ 24 w 170"/>
              <a:gd name="T51" fmla="*/ 60 h 171"/>
              <a:gd name="T52" fmla="*/ 1 w 170"/>
              <a:gd name="T53" fmla="*/ 83 h 171"/>
              <a:gd name="T54" fmla="*/ 0 w 170"/>
              <a:gd name="T55" fmla="*/ 85 h 171"/>
              <a:gd name="T56" fmla="*/ 1 w 170"/>
              <a:gd name="T57" fmla="*/ 88 h 171"/>
              <a:gd name="T58" fmla="*/ 24 w 170"/>
              <a:gd name="T59" fmla="*/ 111 h 171"/>
              <a:gd name="T60" fmla="*/ 27 w 170"/>
              <a:gd name="T61" fmla="*/ 113 h 171"/>
              <a:gd name="T62" fmla="*/ 31 w 170"/>
              <a:gd name="T63" fmla="*/ 109 h 171"/>
              <a:gd name="T64" fmla="*/ 30 w 170"/>
              <a:gd name="T65" fmla="*/ 106 h 171"/>
              <a:gd name="T66" fmla="*/ 13 w 170"/>
              <a:gd name="T67" fmla="*/ 89 h 171"/>
              <a:gd name="T68" fmla="*/ 81 w 170"/>
              <a:gd name="T69" fmla="*/ 89 h 171"/>
              <a:gd name="T70" fmla="*/ 81 w 170"/>
              <a:gd name="T71" fmla="*/ 157 h 171"/>
              <a:gd name="T72" fmla="*/ 64 w 170"/>
              <a:gd name="T73" fmla="*/ 141 h 171"/>
              <a:gd name="T74" fmla="*/ 62 w 170"/>
              <a:gd name="T75" fmla="*/ 140 h 171"/>
              <a:gd name="T76" fmla="*/ 58 w 170"/>
              <a:gd name="T77" fmla="*/ 143 h 171"/>
              <a:gd name="T78" fmla="*/ 59 w 170"/>
              <a:gd name="T79" fmla="*/ 146 h 171"/>
              <a:gd name="T80" fmla="*/ 82 w 170"/>
              <a:gd name="T81" fmla="*/ 169 h 171"/>
              <a:gd name="T82" fmla="*/ 85 w 170"/>
              <a:gd name="T83" fmla="*/ 171 h 171"/>
              <a:gd name="T84" fmla="*/ 88 w 170"/>
              <a:gd name="T85" fmla="*/ 169 h 171"/>
              <a:gd name="T86" fmla="*/ 111 w 170"/>
              <a:gd name="T87" fmla="*/ 146 h 171"/>
              <a:gd name="T88" fmla="*/ 112 w 170"/>
              <a:gd name="T89" fmla="*/ 143 h 171"/>
              <a:gd name="T90" fmla="*/ 108 w 170"/>
              <a:gd name="T91" fmla="*/ 140 h 171"/>
              <a:gd name="T92" fmla="*/ 105 w 170"/>
              <a:gd name="T93" fmla="*/ 141 h 171"/>
              <a:gd name="T94" fmla="*/ 89 w 170"/>
              <a:gd name="T95" fmla="*/ 157 h 171"/>
              <a:gd name="T96" fmla="*/ 89 w 170"/>
              <a:gd name="T97" fmla="*/ 89 h 171"/>
              <a:gd name="T98" fmla="*/ 157 w 170"/>
              <a:gd name="T99" fmla="*/ 89 h 171"/>
              <a:gd name="T100" fmla="*/ 140 w 170"/>
              <a:gd name="T101" fmla="*/ 106 h 171"/>
              <a:gd name="T102" fmla="*/ 139 w 170"/>
              <a:gd name="T103" fmla="*/ 109 h 171"/>
              <a:gd name="T104" fmla="*/ 143 w 170"/>
              <a:gd name="T105" fmla="*/ 113 h 171"/>
              <a:gd name="T106" fmla="*/ 146 w 170"/>
              <a:gd name="T107" fmla="*/ 111 h 171"/>
              <a:gd name="T108" fmla="*/ 169 w 170"/>
              <a:gd name="T109" fmla="*/ 88 h 171"/>
              <a:gd name="T110" fmla="*/ 170 w 170"/>
              <a:gd name="T111" fmla="*/ 85 h 171"/>
              <a:gd name="T112" fmla="*/ 169 w 170"/>
              <a:gd name="T113" fmla="*/ 8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 h="171">
                <a:moveTo>
                  <a:pt x="169" y="83"/>
                </a:moveTo>
                <a:cubicBezTo>
                  <a:pt x="146" y="60"/>
                  <a:pt x="146" y="60"/>
                  <a:pt x="146" y="60"/>
                </a:cubicBezTo>
                <a:cubicBezTo>
                  <a:pt x="145" y="59"/>
                  <a:pt x="144" y="58"/>
                  <a:pt x="143" y="58"/>
                </a:cubicBezTo>
                <a:cubicBezTo>
                  <a:pt x="141" y="58"/>
                  <a:pt x="139" y="60"/>
                  <a:pt x="139" y="62"/>
                </a:cubicBezTo>
                <a:cubicBezTo>
                  <a:pt x="139" y="63"/>
                  <a:pt x="139" y="64"/>
                  <a:pt x="140" y="65"/>
                </a:cubicBezTo>
                <a:cubicBezTo>
                  <a:pt x="157" y="82"/>
                  <a:pt x="157" y="82"/>
                  <a:pt x="157" y="82"/>
                </a:cubicBezTo>
                <a:cubicBezTo>
                  <a:pt x="89" y="82"/>
                  <a:pt x="89" y="82"/>
                  <a:pt x="89" y="82"/>
                </a:cubicBezTo>
                <a:cubicBezTo>
                  <a:pt x="89" y="14"/>
                  <a:pt x="89" y="14"/>
                  <a:pt x="89" y="14"/>
                </a:cubicBezTo>
                <a:cubicBezTo>
                  <a:pt x="105" y="30"/>
                  <a:pt x="105" y="30"/>
                  <a:pt x="105" y="30"/>
                </a:cubicBezTo>
                <a:cubicBezTo>
                  <a:pt x="106" y="31"/>
                  <a:pt x="107" y="31"/>
                  <a:pt x="108" y="31"/>
                </a:cubicBezTo>
                <a:cubicBezTo>
                  <a:pt x="110" y="31"/>
                  <a:pt x="112" y="30"/>
                  <a:pt x="112" y="27"/>
                </a:cubicBezTo>
                <a:cubicBezTo>
                  <a:pt x="112" y="26"/>
                  <a:pt x="112" y="25"/>
                  <a:pt x="111" y="25"/>
                </a:cubicBezTo>
                <a:cubicBezTo>
                  <a:pt x="88" y="2"/>
                  <a:pt x="88" y="2"/>
                  <a:pt x="88" y="2"/>
                </a:cubicBezTo>
                <a:cubicBezTo>
                  <a:pt x="87" y="1"/>
                  <a:pt x="86" y="0"/>
                  <a:pt x="85" y="0"/>
                </a:cubicBezTo>
                <a:cubicBezTo>
                  <a:pt x="84" y="0"/>
                  <a:pt x="83" y="1"/>
                  <a:pt x="82" y="2"/>
                </a:cubicBezTo>
                <a:cubicBezTo>
                  <a:pt x="59" y="25"/>
                  <a:pt x="59" y="25"/>
                  <a:pt x="59" y="25"/>
                </a:cubicBezTo>
                <a:cubicBezTo>
                  <a:pt x="58" y="25"/>
                  <a:pt x="58" y="26"/>
                  <a:pt x="58" y="27"/>
                </a:cubicBezTo>
                <a:cubicBezTo>
                  <a:pt x="58" y="30"/>
                  <a:pt x="60" y="31"/>
                  <a:pt x="62" y="31"/>
                </a:cubicBezTo>
                <a:cubicBezTo>
                  <a:pt x="63" y="31"/>
                  <a:pt x="64" y="31"/>
                  <a:pt x="64" y="30"/>
                </a:cubicBezTo>
                <a:cubicBezTo>
                  <a:pt x="81" y="14"/>
                  <a:pt x="81" y="14"/>
                  <a:pt x="81" y="14"/>
                </a:cubicBezTo>
                <a:cubicBezTo>
                  <a:pt x="81" y="82"/>
                  <a:pt x="81" y="82"/>
                  <a:pt x="81" y="82"/>
                </a:cubicBezTo>
                <a:cubicBezTo>
                  <a:pt x="13" y="82"/>
                  <a:pt x="13" y="82"/>
                  <a:pt x="13" y="82"/>
                </a:cubicBezTo>
                <a:cubicBezTo>
                  <a:pt x="30" y="65"/>
                  <a:pt x="30" y="65"/>
                  <a:pt x="30" y="65"/>
                </a:cubicBezTo>
                <a:cubicBezTo>
                  <a:pt x="30" y="64"/>
                  <a:pt x="31" y="63"/>
                  <a:pt x="31" y="62"/>
                </a:cubicBezTo>
                <a:cubicBezTo>
                  <a:pt x="31" y="60"/>
                  <a:pt x="29" y="58"/>
                  <a:pt x="27" y="58"/>
                </a:cubicBezTo>
                <a:cubicBezTo>
                  <a:pt x="26" y="58"/>
                  <a:pt x="25" y="59"/>
                  <a:pt x="24" y="60"/>
                </a:cubicBezTo>
                <a:cubicBezTo>
                  <a:pt x="1" y="83"/>
                  <a:pt x="1" y="83"/>
                  <a:pt x="1" y="83"/>
                </a:cubicBezTo>
                <a:cubicBezTo>
                  <a:pt x="0" y="83"/>
                  <a:pt x="0" y="84"/>
                  <a:pt x="0" y="85"/>
                </a:cubicBezTo>
                <a:cubicBezTo>
                  <a:pt x="0" y="87"/>
                  <a:pt x="0" y="87"/>
                  <a:pt x="1" y="88"/>
                </a:cubicBezTo>
                <a:cubicBezTo>
                  <a:pt x="24" y="111"/>
                  <a:pt x="24" y="111"/>
                  <a:pt x="24" y="111"/>
                </a:cubicBezTo>
                <a:cubicBezTo>
                  <a:pt x="25" y="112"/>
                  <a:pt x="26" y="113"/>
                  <a:pt x="27" y="113"/>
                </a:cubicBezTo>
                <a:cubicBezTo>
                  <a:pt x="29" y="113"/>
                  <a:pt x="31" y="111"/>
                  <a:pt x="31" y="109"/>
                </a:cubicBezTo>
                <a:cubicBezTo>
                  <a:pt x="31" y="108"/>
                  <a:pt x="30" y="107"/>
                  <a:pt x="30" y="106"/>
                </a:cubicBezTo>
                <a:cubicBezTo>
                  <a:pt x="13" y="89"/>
                  <a:pt x="13" y="89"/>
                  <a:pt x="13" y="89"/>
                </a:cubicBezTo>
                <a:cubicBezTo>
                  <a:pt x="81" y="89"/>
                  <a:pt x="81" y="89"/>
                  <a:pt x="81" y="89"/>
                </a:cubicBezTo>
                <a:cubicBezTo>
                  <a:pt x="81" y="157"/>
                  <a:pt x="81" y="157"/>
                  <a:pt x="81" y="157"/>
                </a:cubicBezTo>
                <a:cubicBezTo>
                  <a:pt x="64" y="141"/>
                  <a:pt x="64" y="141"/>
                  <a:pt x="64" y="141"/>
                </a:cubicBezTo>
                <a:cubicBezTo>
                  <a:pt x="64" y="140"/>
                  <a:pt x="63" y="140"/>
                  <a:pt x="62" y="140"/>
                </a:cubicBezTo>
                <a:cubicBezTo>
                  <a:pt x="60" y="140"/>
                  <a:pt x="58" y="141"/>
                  <a:pt x="58" y="143"/>
                </a:cubicBezTo>
                <a:cubicBezTo>
                  <a:pt x="58" y="145"/>
                  <a:pt x="58" y="145"/>
                  <a:pt x="59" y="146"/>
                </a:cubicBezTo>
                <a:cubicBezTo>
                  <a:pt x="82" y="169"/>
                  <a:pt x="82" y="169"/>
                  <a:pt x="82" y="169"/>
                </a:cubicBezTo>
                <a:cubicBezTo>
                  <a:pt x="83" y="170"/>
                  <a:pt x="84" y="171"/>
                  <a:pt x="85" y="171"/>
                </a:cubicBezTo>
                <a:cubicBezTo>
                  <a:pt x="86" y="171"/>
                  <a:pt x="87" y="170"/>
                  <a:pt x="88" y="169"/>
                </a:cubicBezTo>
                <a:cubicBezTo>
                  <a:pt x="111" y="146"/>
                  <a:pt x="111" y="146"/>
                  <a:pt x="111" y="146"/>
                </a:cubicBezTo>
                <a:cubicBezTo>
                  <a:pt x="112" y="145"/>
                  <a:pt x="112" y="145"/>
                  <a:pt x="112" y="143"/>
                </a:cubicBezTo>
                <a:cubicBezTo>
                  <a:pt x="112" y="141"/>
                  <a:pt x="110" y="140"/>
                  <a:pt x="108" y="140"/>
                </a:cubicBezTo>
                <a:cubicBezTo>
                  <a:pt x="107" y="140"/>
                  <a:pt x="106" y="140"/>
                  <a:pt x="105" y="141"/>
                </a:cubicBezTo>
                <a:cubicBezTo>
                  <a:pt x="89" y="157"/>
                  <a:pt x="89" y="157"/>
                  <a:pt x="89" y="157"/>
                </a:cubicBezTo>
                <a:cubicBezTo>
                  <a:pt x="89" y="89"/>
                  <a:pt x="89" y="89"/>
                  <a:pt x="89" y="89"/>
                </a:cubicBezTo>
                <a:cubicBezTo>
                  <a:pt x="157" y="89"/>
                  <a:pt x="157" y="89"/>
                  <a:pt x="157" y="89"/>
                </a:cubicBezTo>
                <a:cubicBezTo>
                  <a:pt x="140" y="106"/>
                  <a:pt x="140" y="106"/>
                  <a:pt x="140" y="106"/>
                </a:cubicBezTo>
                <a:cubicBezTo>
                  <a:pt x="139" y="107"/>
                  <a:pt x="139" y="108"/>
                  <a:pt x="139" y="109"/>
                </a:cubicBezTo>
                <a:cubicBezTo>
                  <a:pt x="139" y="111"/>
                  <a:pt x="141" y="113"/>
                  <a:pt x="143" y="113"/>
                </a:cubicBezTo>
                <a:cubicBezTo>
                  <a:pt x="144" y="113"/>
                  <a:pt x="145" y="112"/>
                  <a:pt x="146" y="111"/>
                </a:cubicBezTo>
                <a:cubicBezTo>
                  <a:pt x="169" y="88"/>
                  <a:pt x="169" y="88"/>
                  <a:pt x="169" y="88"/>
                </a:cubicBezTo>
                <a:cubicBezTo>
                  <a:pt x="170" y="87"/>
                  <a:pt x="170" y="87"/>
                  <a:pt x="170" y="85"/>
                </a:cubicBezTo>
                <a:cubicBezTo>
                  <a:pt x="170" y="84"/>
                  <a:pt x="170" y="83"/>
                  <a:pt x="169" y="83"/>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AU"/>
          </a:p>
        </p:txBody>
      </p:sp>
      <p:sp>
        <p:nvSpPr>
          <p:cNvPr id="11" name="TextBox 10">
            <a:extLst>
              <a:ext uri="{FF2B5EF4-FFF2-40B4-BE49-F238E27FC236}">
                <a16:creationId xmlns:a16="http://schemas.microsoft.com/office/drawing/2014/main" id="{8C1D8217-54C1-F7A5-56C6-FF835502FBE5}"/>
              </a:ext>
            </a:extLst>
          </p:cNvPr>
          <p:cNvSpPr txBox="1">
            <a:spLocks/>
          </p:cNvSpPr>
          <p:nvPr/>
        </p:nvSpPr>
        <p:spPr>
          <a:xfrm>
            <a:off x="541337" y="1241437"/>
            <a:ext cx="1178405" cy="201601"/>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DATA INPUTS</a:t>
            </a:r>
          </a:p>
        </p:txBody>
      </p:sp>
      <p:sp>
        <p:nvSpPr>
          <p:cNvPr id="17" name="TextBox 16">
            <a:extLst>
              <a:ext uri="{FF2B5EF4-FFF2-40B4-BE49-F238E27FC236}">
                <a16:creationId xmlns:a16="http://schemas.microsoft.com/office/drawing/2014/main" id="{847C536C-8013-F275-19E7-4216DAA6CE5E}"/>
              </a:ext>
            </a:extLst>
          </p:cNvPr>
          <p:cNvSpPr txBox="1">
            <a:spLocks/>
          </p:cNvSpPr>
          <p:nvPr/>
        </p:nvSpPr>
        <p:spPr>
          <a:xfrm>
            <a:off x="541338" y="3076914"/>
            <a:ext cx="2201862" cy="202067"/>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DIGITAL CONSIDERATIONS</a:t>
            </a:r>
          </a:p>
        </p:txBody>
      </p:sp>
      <p:sp>
        <p:nvSpPr>
          <p:cNvPr id="18" name="TextBox 17">
            <a:extLst>
              <a:ext uri="{FF2B5EF4-FFF2-40B4-BE49-F238E27FC236}">
                <a16:creationId xmlns:a16="http://schemas.microsoft.com/office/drawing/2014/main" id="{3081A393-751A-E168-0028-ADB1824E648A}"/>
              </a:ext>
            </a:extLst>
          </p:cNvPr>
          <p:cNvSpPr txBox="1">
            <a:spLocks/>
          </p:cNvSpPr>
          <p:nvPr/>
        </p:nvSpPr>
        <p:spPr>
          <a:xfrm>
            <a:off x="5078528" y="1238132"/>
            <a:ext cx="1360022" cy="201600"/>
          </a:xfrm>
          <a:prstGeom prst="rect">
            <a:avLst/>
          </a:prstGeom>
          <a:solidFill>
            <a:schemeClr val="tx2"/>
          </a:solidFill>
        </p:spPr>
        <p:txBody>
          <a:bodyPr wrap="square" lIns="72000" rIns="72000" anchor="ctr">
            <a:noAutofit/>
          </a:bodyPr>
          <a:lstStyle/>
          <a:p>
            <a:pPr marL="0" marR="0" lvl="0" indent="0" algn="l" defTabSz="914349" rtl="0" eaLnBrk="1" fontAlgn="auto" latinLnBrk="0" hangingPunct="1">
              <a:lnSpc>
                <a:spcPct val="100000"/>
              </a:lnSpc>
              <a:spcBef>
                <a:spcPts val="0"/>
              </a:spcBef>
              <a:spcAft>
                <a:spcPts val="0"/>
              </a:spcAft>
              <a:buClrTx/>
              <a:buSzTx/>
              <a:buFontTx/>
              <a:buNone/>
              <a:tabLst/>
              <a:defRPr/>
            </a:pPr>
            <a:r>
              <a:rPr kumimoji="0" lang="en-AU" sz="1050" b="1" i="0" u="none" strike="noStrike" kern="1200" cap="none" spc="0" normalizeH="0" baseline="0" noProof="0">
                <a:ln>
                  <a:noFill/>
                </a:ln>
                <a:solidFill>
                  <a:prstClr val="white"/>
                </a:solidFill>
                <a:effectLst/>
                <a:uLnTx/>
                <a:uFillTx/>
                <a:ea typeface="+mn-ea"/>
                <a:cs typeface="+mn-cs"/>
              </a:rPr>
              <a:t>DATA OUTPUTS</a:t>
            </a:r>
          </a:p>
        </p:txBody>
      </p:sp>
      <p:sp>
        <p:nvSpPr>
          <p:cNvPr id="19" name="TextBox 18">
            <a:extLst>
              <a:ext uri="{FF2B5EF4-FFF2-40B4-BE49-F238E27FC236}">
                <a16:creationId xmlns:a16="http://schemas.microsoft.com/office/drawing/2014/main" id="{E0520376-DD1C-3F2F-61D3-C1901B182162}"/>
              </a:ext>
            </a:extLst>
          </p:cNvPr>
          <p:cNvSpPr txBox="1">
            <a:spLocks/>
          </p:cNvSpPr>
          <p:nvPr/>
        </p:nvSpPr>
        <p:spPr>
          <a:xfrm>
            <a:off x="6918510" y="3091688"/>
            <a:ext cx="2376000" cy="223062"/>
          </a:xfrm>
          <a:prstGeom prst="rect">
            <a:avLst/>
          </a:prstGeom>
          <a:solidFill>
            <a:schemeClr val="tx2"/>
          </a:solidFill>
        </p:spPr>
        <p:txBody>
          <a:bodyPr wrap="square" lIns="72000" rIns="72000" anchor="ctr">
            <a:noAutofit/>
          </a:bodyPr>
          <a:lstStyle/>
          <a:p>
            <a:pPr marL="0" marR="0" lvl="0" indent="0" algn="ctr" defTabSz="914349"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prstClr val="white"/>
                </a:solidFill>
                <a:effectLst/>
                <a:uLnTx/>
                <a:uFillTx/>
                <a:ea typeface="+mn-ea"/>
                <a:cs typeface="+mn-cs"/>
              </a:rPr>
              <a:t>COMPONENT</a:t>
            </a:r>
          </a:p>
        </p:txBody>
      </p:sp>
    </p:spTree>
    <p:extLst>
      <p:ext uri="{BB962C8B-B14F-4D97-AF65-F5344CB8AC3E}">
        <p14:creationId xmlns:p14="http://schemas.microsoft.com/office/powerpoint/2010/main" val="34203996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30F74B-6880-2F03-AFA4-A88E53DBCA2B}"/>
              </a:ext>
            </a:extLst>
          </p:cNvPr>
          <p:cNvSpPr>
            <a:spLocks noGrp="1"/>
          </p:cNvSpPr>
          <p:nvPr>
            <p:ph type="body" sz="quarter" idx="10"/>
          </p:nvPr>
        </p:nvSpPr>
        <p:spPr/>
        <p:txBody>
          <a:bodyPr/>
          <a:lstStyle/>
          <a:p>
            <a:r>
              <a:rPr lang="en-AU" dirty="0">
                <a:latin typeface="VIC SemiBold" panose="00000700000000000000" pitchFamily="50" charset="0"/>
              </a:rPr>
              <a:t>Appendices</a:t>
            </a:r>
          </a:p>
        </p:txBody>
      </p:sp>
    </p:spTree>
    <p:extLst>
      <p:ext uri="{BB962C8B-B14F-4D97-AF65-F5344CB8AC3E}">
        <p14:creationId xmlns:p14="http://schemas.microsoft.com/office/powerpoint/2010/main" val="8632515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3&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port - Core">
  <a:themeElements>
    <a:clrScheme name="New Brand">
      <a:dk1>
        <a:sysClr val="windowText" lastClr="000000"/>
      </a:dk1>
      <a:lt1>
        <a:sysClr val="window" lastClr="FFFFFF"/>
      </a:lt1>
      <a:dk2>
        <a:srgbClr val="2E368F"/>
      </a:dk2>
      <a:lt2>
        <a:srgbClr val="00264D"/>
      </a:lt2>
      <a:accent1>
        <a:srgbClr val="FF3A40"/>
      </a:accent1>
      <a:accent2>
        <a:srgbClr val="F25E21"/>
      </a:accent2>
      <a:accent3>
        <a:srgbClr val="F8981D"/>
      </a:accent3>
      <a:accent4>
        <a:srgbClr val="FED13B"/>
      </a:accent4>
      <a:accent5>
        <a:srgbClr val="E6E6E1"/>
      </a:accent5>
      <a:accent6>
        <a:srgbClr val="25B3E0"/>
      </a:accent6>
      <a:hlink>
        <a:srgbClr val="0048C7"/>
      </a:hlink>
      <a:folHlink>
        <a:srgbClr val="0048C7"/>
      </a:folHlink>
    </a:clrScheme>
    <a:fontScheme name="Custom 1">
      <a:majorFont>
        <a:latin typeface="VIC"/>
        <a:ea typeface=""/>
        <a:cs typeface=""/>
      </a:majorFont>
      <a:minorFont>
        <a:latin typeface="V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3"/>
          </a:solidFill>
        </a:ln>
      </a:spPr>
      <a:bodyPr rtlCol="0" anchor="ctr"/>
      <a:lstStyle>
        <a:defPPr algn="ctr">
          <a:defRPr sz="1100" dirty="0" err="1">
            <a:solidFill>
              <a:schemeClr val="bg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noAutofit/>
      </a:bodyPr>
      <a:lstStyle>
        <a:defPPr algn="l">
          <a:defRPr b="1" dirty="0" smtClean="0">
            <a:solidFill>
              <a:schemeClr val="tx2"/>
            </a:solidFill>
          </a:defRPr>
        </a:defPPr>
      </a:lstStyle>
    </a:txDef>
  </a:objectDefaults>
  <a:extraClrSchemeLst/>
  <a:extLst>
    <a:ext uri="{05A4C25C-085E-4340-85A3-A5531E510DB2}">
      <thm15:themeFamily xmlns:thm15="http://schemas.microsoft.com/office/thememl/2012/main" name="1 Report - Formal" id="{3D01A89B-675F-4EB8-AB6F-2F8A15D6011D}" vid="{E1B2056E-2324-4CAB-A746-A79D76BAA4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0.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1.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2.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3.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4.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5.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6.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7.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8.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19.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0.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1.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2.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3.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24.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3.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4.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5.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6.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7.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8.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ppt/theme/themeOverride9.xml><?xml version="1.0" encoding="utf-8"?>
<a:themeOverride xmlns:a="http://schemas.openxmlformats.org/drawingml/2006/main">
  <a:clrScheme name="Better Regulation">
    <a:dk1>
      <a:sysClr val="windowText" lastClr="000000"/>
    </a:dk1>
    <a:lt1>
      <a:sysClr val="window" lastClr="FFFFFF"/>
    </a:lt1>
    <a:dk2>
      <a:srgbClr val="1F2A44"/>
    </a:dk2>
    <a:lt2>
      <a:srgbClr val="D2D4DA"/>
    </a:lt2>
    <a:accent1>
      <a:srgbClr val="87189D"/>
    </a:accent1>
    <a:accent2>
      <a:srgbClr val="71C5E8"/>
    </a:accent2>
    <a:accent3>
      <a:srgbClr val="00B2A9"/>
    </a:accent3>
    <a:accent4>
      <a:srgbClr val="78BE20"/>
    </a:accent4>
    <a:accent5>
      <a:srgbClr val="AD5FB9"/>
    </a:accent5>
    <a:accent6>
      <a:srgbClr val="D0A3D7"/>
    </a:accent6>
    <a:hlink>
      <a:srgbClr val="87189D"/>
    </a:hlink>
    <a:folHlink>
      <a:srgbClr val="71C5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F1AD5AF15524C920CB3BE3D72725D" ma:contentTypeVersion="25" ma:contentTypeDescription="Create a new document." ma:contentTypeScope="" ma:versionID="7e78eae1329cb7cf9c11b8a06b98cf95">
  <xsd:schema xmlns:xsd="http://www.w3.org/2001/XMLSchema" xmlns:xs="http://www.w3.org/2001/XMLSchema" xmlns:p="http://schemas.microsoft.com/office/2006/metadata/properties" xmlns:ns2="c5048082-e052-44c2-9313-1529a8e2ac53" xmlns:ns3="97580cac-1a46-464e-a749-263d0beaf9ec" targetNamespace="http://schemas.microsoft.com/office/2006/metadata/properties" ma:root="true" ma:fieldsID="9fa7559b858f1ea72c2a46313ecc2a1c" ns2:_="" ns3:_="">
    <xsd:import namespace="c5048082-e052-44c2-9313-1529a8e2ac53"/>
    <xsd:import namespace="97580cac-1a46-464e-a749-263d0beaf9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WorkCategory" minOccurs="0"/>
                <xsd:element ref="ns2:DocumentType" minOccurs="0"/>
                <xsd:element ref="ns2:Status" minOccurs="0"/>
                <xsd:element ref="ns2:Assignedto" minOccurs="0"/>
                <xsd:element ref="ns2:Requiredbydate" minOccurs="0"/>
                <xsd:element ref="ns2:MediaServiceObjectDetectorVersions" minOccurs="0"/>
                <xsd:element ref="ns2:Department" minOccurs="0"/>
                <xsd:element ref="ns2:Requester" minOccurs="0"/>
                <xsd:element ref="ns2:HasaRIS_x002f_LIAdraft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48082-e052-44c2-9313-1529a8e2ac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WorkCategory" ma:index="23" nillable="true" ma:displayName="Work Category" ma:format="Dropdown" ma:indexed="true" ma:internalName="WorkCategory">
      <xsd:simpleType>
        <xsd:restriction base="dms:Choice">
          <xsd:enumeration value="Building System Review"/>
          <xsd:enumeration value="Competitive Neutrality"/>
          <xsd:enumeration value="General"/>
          <xsd:enumeration value="Guidance Project"/>
          <xsd:enumeration value="Marked for Deletion"/>
          <xsd:enumeration value="Presentations and Conferences"/>
          <xsd:enumeration value="Regulators as a Profession"/>
          <xsd:enumeration value="Regulator Reform Project and Health Checks"/>
          <xsd:enumeration value="RegTech Project"/>
          <xsd:enumeration value="Reviews"/>
          <xsd:enumeration value="Scrutiny Project"/>
        </xsd:restriction>
      </xsd:simpleType>
    </xsd:element>
    <xsd:element name="DocumentType" ma:index="24" nillable="true" ma:displayName="Document Type" ma:format="Dropdown" ma:internalName="DocumentType">
      <xsd:simpleType>
        <xsd:restriction base="dms:Choice">
          <xsd:enumeration value="Agenda"/>
          <xsd:enumeration value="Brief"/>
          <xsd:enumeration value="Guidance"/>
          <xsd:enumeration value="Presentation"/>
          <xsd:enumeration value="Memo"/>
          <xsd:enumeration value="Minutes"/>
          <xsd:enumeration value="Report"/>
        </xsd:restriction>
      </xsd:simpleType>
    </xsd:element>
    <xsd:element name="Status" ma:index="25" nillable="true" ma:displayName="Status" ma:format="Dropdown" ma:internalName="Status">
      <xsd:simpleType>
        <xsd:restriction base="dms:Choice">
          <xsd:enumeration value="Draft"/>
          <xsd:enumeration value="For review"/>
          <xsd:enumeration value="For approval"/>
          <xsd:enumeration value="Approved"/>
          <xsd:enumeration value="On-hold"/>
        </xsd:restriction>
      </xsd:simpleType>
    </xsd:element>
    <xsd:element name="Assignedto" ma:index="26" nillable="true" ma:displayName="Assigned to" ma:format="Dropdown" ma:list="UserInfo" ma:SharePointGroup="0" ma:internalName="Assignedto">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uiredbydate" ma:index="27" nillable="true" ma:displayName="Required by date" ma:format="DateOnly" ma:internalName="Requiredby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Department" ma:index="30" nillable="true" ma:displayName="Department" ma:format="Dropdown" ma:internalName="Department">
      <xsd:simpleType>
        <xsd:union memberTypes="dms:Text">
          <xsd:simpleType>
            <xsd:restriction base="dms:Choice">
              <xsd:enumeration value="DTF"/>
              <xsd:enumeration value="DPC"/>
              <xsd:enumeration value="DGS"/>
              <xsd:enumeration value="DJSIR"/>
              <xsd:enumeration value="DH"/>
              <xsd:enumeration value="DTP"/>
              <xsd:enumeration value="DEECA"/>
              <xsd:enumeration value="ESC"/>
              <xsd:enumeration value="VPA"/>
              <xsd:enumeration value="DJCS"/>
              <xsd:enumeration value="WorkSafe"/>
              <xsd:enumeration value="DFFH"/>
              <xsd:enumeration value="DELWP"/>
              <xsd:enumeration value="DE"/>
              <xsd:enumeration value="DET"/>
            </xsd:restriction>
          </xsd:simpleType>
        </xsd:union>
      </xsd:simpleType>
    </xsd:element>
    <xsd:element name="Requester" ma:index="31" nillable="true" ma:displayName="Requester" ma:format="Dropdown" ma:list="UserInfo" ma:SharePointGroup="0" ma:internalName="Requ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asaRIS_x002f_LIAdrafted_x003f_" ma:index="32" nillable="true" ma:displayName="Has a RIS/LIA been drafted?" ma:default="0" ma:format="Dropdown" ma:internalName="HasaRIS_x002f_LIAdrafted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7580cac-1a46-464e-a749-263d0beaf9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364121-4511-4e9b-9ea9-dbc06523d608}" ma:internalName="TaxCatchAll" ma:showField="CatchAllData" ma:web="97580cac-1a46-464e-a749-263d0beaf9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7580cac-1a46-464e-a749-263d0beaf9ec" xsi:nil="true"/>
    <lcf76f155ced4ddcb4097134ff3c332f xmlns="c5048082-e052-44c2-9313-1529a8e2ac53">
      <Terms xmlns="http://schemas.microsoft.com/office/infopath/2007/PartnerControls"/>
    </lcf76f155ced4ddcb4097134ff3c332f>
    <Department xmlns="c5048082-e052-44c2-9313-1529a8e2ac53" xsi:nil="true"/>
    <Status xmlns="c5048082-e052-44c2-9313-1529a8e2ac53" xsi:nil="true"/>
    <Requiredbydate xmlns="c5048082-e052-44c2-9313-1529a8e2ac53" xsi:nil="true"/>
    <WorkCategory xmlns="c5048082-e052-44c2-9313-1529a8e2ac53" xsi:nil="true"/>
    <DocumentType xmlns="c5048082-e052-44c2-9313-1529a8e2ac53" xsi:nil="true"/>
    <Assignedto xmlns="c5048082-e052-44c2-9313-1529a8e2ac53">
      <UserInfo>
        <DisplayName/>
        <AccountId xsi:nil="true"/>
        <AccountType/>
      </UserInfo>
    </Assignedto>
    <Requester xmlns="c5048082-e052-44c2-9313-1529a8e2ac53">
      <UserInfo>
        <DisplayName/>
        <AccountId xsi:nil="true"/>
        <AccountType/>
      </UserInfo>
    </Requester>
    <HasaRIS_x002f_LIAdrafted_x003f_ xmlns="c5048082-e052-44c2-9313-1529a8e2ac53">false</HasaRIS_x002f_LIAdrafted_x003f_>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D0091-951C-45F4-A45F-CD575D2141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48082-e052-44c2-9313-1529a8e2ac53"/>
    <ds:schemaRef ds:uri="97580cac-1a46-464e-a749-263d0beaf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297E5D-4929-4641-B886-44A98166C815}">
  <ds:schemaRefs>
    <ds:schemaRef ds:uri="http://purl.org/dc/dcmitype/"/>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97580cac-1a46-464e-a749-263d0beaf9ec"/>
    <ds:schemaRef ds:uri="c5048082-e052-44c2-9313-1529a8e2ac5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25D67901-E5A7-4095-9B84-D59F73F2D2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Report - Formal</Template>
  <TotalTime>401</TotalTime>
  <Words>23557</Words>
  <Application>Microsoft Office PowerPoint</Application>
  <PresentationFormat>A4 Paper (210x297 mm)</PresentationFormat>
  <Paragraphs>2156</Paragraphs>
  <Slides>103</Slides>
  <Notes>50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103</vt:i4>
      </vt:variant>
    </vt:vector>
  </HeadingPairs>
  <TitlesOfParts>
    <vt:vector size="115" baseType="lpstr">
      <vt:lpstr>Arial</vt:lpstr>
      <vt:lpstr>Calibri</vt:lpstr>
      <vt:lpstr>Open Sans</vt:lpstr>
      <vt:lpstr>Segoe UI</vt:lpstr>
      <vt:lpstr>Segoe UI Semibold</vt:lpstr>
      <vt:lpstr>Segoe UI Semilight</vt:lpstr>
      <vt:lpstr>Times New Roman</vt:lpstr>
      <vt:lpstr>VIC</vt:lpstr>
      <vt:lpstr>VIC Medium</vt:lpstr>
      <vt:lpstr>VIC SemiBold</vt:lpstr>
      <vt:lpstr>Report - Core</vt:lpstr>
      <vt:lpstr>think-cell Slide</vt:lpstr>
      <vt:lpstr>PowerPoint Presentation</vt:lpstr>
      <vt:lpstr>PowerPoint Presentation</vt:lpstr>
      <vt:lpstr>PowerPoint Presentation</vt:lpstr>
      <vt:lpstr>Use this Playbook to develop an action plan for practice and process improvements and digital reform</vt:lpstr>
      <vt:lpstr>PowerPoint Presentation</vt:lpstr>
      <vt:lpstr>Better Practice Permission Journey | The Better Practice Permission Journey explained</vt:lpstr>
      <vt:lpstr>Better Practice Permission Journey Recap | Permissions can be enabled by digital systems and platforms </vt:lpstr>
      <vt:lpstr>Better Practice Permission Journey recap |  A consistent way to design permissions for better practice</vt:lpstr>
      <vt:lpstr>Better Practice Permission Journey recap |  A consistent way to design permissions for better practice</vt:lpstr>
      <vt:lpstr>Better Practice Permission Journey | You can adopt common ‘components’ to improve permissions and make them more consistent </vt:lpstr>
      <vt:lpstr>Better Practice Permission Journey | Examples of different permission through better practice</vt:lpstr>
      <vt:lpstr>PowerPoint Presentation</vt:lpstr>
      <vt:lpstr>Better Practice Permission Journey  | Review and Stream</vt:lpstr>
      <vt:lpstr>Better Practice Permission Journey | Assess </vt:lpstr>
      <vt:lpstr>Better Practice Permission Journey | Decide </vt:lpstr>
      <vt:lpstr>Better Practice Permission Journey | Notify and Issue </vt:lpstr>
      <vt:lpstr>The Better Practice Permission Journey | Renewals</vt:lpstr>
      <vt:lpstr>PowerPoint Presentation</vt:lpstr>
      <vt:lpstr>PowerPoint Presentation</vt:lpstr>
      <vt:lpstr>For action | Work through the following stages and components to develop an action plan to improve your permission processes </vt:lpstr>
      <vt:lpstr>PowerPoint Presentation</vt:lpstr>
      <vt:lpstr>PowerPoint Presentation</vt:lpstr>
      <vt:lpstr>PowerPoint Presentation</vt:lpstr>
      <vt:lpstr>PowerPoint Presentation</vt:lpstr>
      <vt:lpstr>Better Practice Permission Journey </vt:lpstr>
      <vt:lpstr>PowerPoint Presentation</vt:lpstr>
      <vt:lpstr>INFORM </vt:lpstr>
      <vt:lpstr>PowerPoint Presentation</vt:lpstr>
      <vt:lpstr>PowerPoint Presentation</vt:lpstr>
      <vt:lpstr>PowerPoint Presentation</vt:lpstr>
      <vt:lpstr>Better Practice Permission Journey </vt:lpstr>
      <vt:lpstr>You should consider the differences between types of applicants</vt:lpstr>
      <vt:lpstr>APPLICANT INFORMATION  </vt:lpstr>
      <vt:lpstr>APPLICANT INFORMATION </vt:lpstr>
      <vt:lpstr>IDENTITY VERIFICATION </vt:lpstr>
      <vt:lpstr>IDENTITY VERIFICATION </vt:lpstr>
      <vt:lpstr>BUSINESS DELEGATION </vt:lpstr>
      <vt:lpstr>BUSINESS DELEGATION </vt:lpstr>
      <vt:lpstr>SUITABILITY </vt:lpstr>
      <vt:lpstr>SUITABILITY </vt:lpstr>
      <vt:lpstr> PERMISSION INFORMATION </vt:lpstr>
      <vt:lpstr>PERMISSION INFORMATION </vt:lpstr>
      <vt:lpstr>PERMISSION INFORMATION </vt:lpstr>
      <vt:lpstr>DECLARATIONS </vt:lpstr>
      <vt:lpstr>DECLARATIONS </vt:lpstr>
      <vt:lpstr>PAYMENTS </vt:lpstr>
      <vt:lpstr>PAYMENTS </vt:lpstr>
      <vt:lpstr>SUBMIT </vt:lpstr>
      <vt:lpstr>SUBMIT </vt:lpstr>
      <vt:lpstr>PowerPoint Presentation</vt:lpstr>
      <vt:lpstr>PowerPoint Presentation</vt:lpstr>
      <vt:lpstr>PowerPoint Presentation</vt:lpstr>
      <vt:lpstr>Better Practice Permission Journey </vt:lpstr>
      <vt:lpstr>PowerPoint Presentation</vt:lpstr>
      <vt:lpstr>REVIEW  </vt:lpstr>
      <vt:lpstr>REQUEST FOR FURTHER INFORMATION </vt:lpstr>
      <vt:lpstr>REQUEST FOR FURTHER INFORMATION  </vt:lpstr>
      <vt:lpstr>RISK TRIAGE</vt:lpstr>
      <vt:lpstr>RISK TRIAGE </vt:lpstr>
      <vt:lpstr>PowerPoint Presentation</vt:lpstr>
      <vt:lpstr>PowerPoint Presentation</vt:lpstr>
      <vt:lpstr>PowerPoint Presentation</vt:lpstr>
      <vt:lpstr>Better Practice Permission Journey </vt:lpstr>
      <vt:lpstr>ASSESSMENT </vt:lpstr>
      <vt:lpstr>ASSESSMENT </vt:lpstr>
      <vt:lpstr>OTHER ASSESSMENT PROCESSES </vt:lpstr>
      <vt:lpstr>OTHER ASSESSMENT PROCESSES </vt:lpstr>
      <vt:lpstr>OTHER ASSESSMENT PROCESSES </vt:lpstr>
      <vt:lpstr>PowerPoint Presentation</vt:lpstr>
      <vt:lpstr>PowerPoint Presentation</vt:lpstr>
      <vt:lpstr>PowerPoint Presentation</vt:lpstr>
      <vt:lpstr>Better Practice Permission Journey </vt:lpstr>
      <vt:lpstr>RECOMMENDATION </vt:lpstr>
      <vt:lpstr>RECOMMENDATION </vt:lpstr>
      <vt:lpstr>DECISION </vt:lpstr>
      <vt:lpstr>DECISION  </vt:lpstr>
      <vt:lpstr>PowerPoint Presentation</vt:lpstr>
      <vt:lpstr>PowerPoint Presentation</vt:lpstr>
      <vt:lpstr>PowerPoint Presentation</vt:lpstr>
      <vt:lpstr>Better Practice Permission Journey </vt:lpstr>
      <vt:lpstr>NOTIFY </vt:lpstr>
      <vt:lpstr>NOTIFY </vt:lpstr>
      <vt:lpstr>UPDATE PUBLIC REGISTER </vt:lpstr>
      <vt:lpstr>UPDATE PUBLIC REGISTER </vt:lpstr>
      <vt:lpstr>ISSUE PERMISSION </vt:lpstr>
      <vt:lpstr>ISSUE PERMISSION </vt:lpstr>
      <vt:lpstr>PowerPoint Presentation</vt:lpstr>
      <vt:lpstr>PowerPoint Presentation</vt:lpstr>
      <vt:lpstr>PowerPoint Presentation</vt:lpstr>
      <vt:lpstr>The Better Practice  Permission Journey -  Renewals</vt:lpstr>
      <vt:lpstr>RENEWAL </vt:lpstr>
      <vt:lpstr>RENEWAL </vt:lpstr>
      <vt:lpstr>PowerPoint Presentation</vt:lpstr>
      <vt:lpstr>APPLICANT INITIATED TRIGGERS </vt:lpstr>
      <vt:lpstr>APPLICANT INITIATED TRIGGERS </vt:lpstr>
      <vt:lpstr>PowerPoint Presentation</vt:lpstr>
      <vt:lpstr>REGULATOR INITIATED TRIGGERS </vt:lpstr>
      <vt:lpstr>REGULATOR INITIATED TRIGGERS </vt:lpstr>
      <vt:lpstr>PowerPoint Presentation</vt:lpstr>
      <vt:lpstr>An example data structure for permissions, with defined relationship between the entity, permission and attributes</vt:lpstr>
      <vt:lpstr>An example data model for permissions, visualising how entities and roles connect with activities</vt:lpstr>
      <vt:lpstr>Glossary </vt:lpstr>
      <vt:lpstr>PowerPoint Presentation</vt:lpstr>
    </vt:vector>
  </TitlesOfParts>
  <Company>Nous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James S Holgate (DTF)</cp:lastModifiedBy>
  <cp:revision>4</cp:revision>
  <dcterms:created xsi:type="dcterms:W3CDTF">2023-04-25T01:08:19Z</dcterms:created>
  <dcterms:modified xsi:type="dcterms:W3CDTF">2025-07-29T06:34:07Z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0x01010072AF1AD5AF15524C920CB3BE3D72725D</vt:lpwstr>
  </property>
  <property fmtid="{D5CDD505-2E9C-101B-9397-08002B2CF9AE}" pid="3" name="MediaServiceImageTags">
    <vt:lpwstr/>
  </property>
  <property fmtid="{D5CDD505-2E9C-101B-9397-08002B2CF9AE}" pid="4" name="MSIP_Label_7158ebbd-6c5e-441f-bfc9-4eb8c11e3978_Enabled">
    <vt:lpwstr>true</vt:lpwstr>
  </property>
  <property fmtid="{D5CDD505-2E9C-101B-9397-08002B2CF9AE}" pid="5" name="MSIP_Label_7158ebbd-6c5e-441f-bfc9-4eb8c11e3978_SetDate">
    <vt:lpwstr>2025-07-29T06:33:09Z</vt:lpwstr>
  </property>
  <property fmtid="{D5CDD505-2E9C-101B-9397-08002B2CF9AE}" pid="6" name="MSIP_Label_7158ebbd-6c5e-441f-bfc9-4eb8c11e3978_Method">
    <vt:lpwstr>Privileged</vt:lpwstr>
  </property>
  <property fmtid="{D5CDD505-2E9C-101B-9397-08002B2CF9AE}" pid="7" name="MSIP_Label_7158ebbd-6c5e-441f-bfc9-4eb8c11e3978_Name">
    <vt:lpwstr>7158ebbd-6c5e-441f-bfc9-4eb8c11e3978</vt:lpwstr>
  </property>
  <property fmtid="{D5CDD505-2E9C-101B-9397-08002B2CF9AE}" pid="8" name="MSIP_Label_7158ebbd-6c5e-441f-bfc9-4eb8c11e3978_SiteId">
    <vt:lpwstr>722ea0be-3e1c-4b11-ad6f-9401d6856e24</vt:lpwstr>
  </property>
  <property fmtid="{D5CDD505-2E9C-101B-9397-08002B2CF9AE}" pid="9" name="MSIP_Label_7158ebbd-6c5e-441f-bfc9-4eb8c11e3978_ActionId">
    <vt:lpwstr>77e105ea-5475-4c40-bb6e-cda495a88e62</vt:lpwstr>
  </property>
  <property fmtid="{D5CDD505-2E9C-101B-9397-08002B2CF9AE}" pid="10" name="MSIP_Label_7158ebbd-6c5e-441f-bfc9-4eb8c11e3978_ContentBits">
    <vt:lpwstr>2</vt:lpwstr>
  </property>
  <property fmtid="{D5CDD505-2E9C-101B-9397-08002B2CF9AE}" pid="11" name="MSIP_Label_7158ebbd-6c5e-441f-bfc9-4eb8c11e3978_Tag">
    <vt:lpwstr>10, 0, 1, 1</vt:lpwstr>
  </property>
  <property fmtid="{D5CDD505-2E9C-101B-9397-08002B2CF9AE}" pid="12" name="ClassificationContentMarkingFooterLocations">
    <vt:lpwstr>Report - Core:6</vt:lpwstr>
  </property>
  <property fmtid="{D5CDD505-2E9C-101B-9397-08002B2CF9AE}" pid="13" name="ClassificationContentMarkingFooterText">
    <vt:lpwstr>OFFICIAL</vt:lpwstr>
  </property>
</Properties>
</file>